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6"/>
  </p:notesMasterIdLst>
  <p:sldIdLst>
    <p:sldId id="256" r:id="rId2"/>
    <p:sldId id="258" r:id="rId3"/>
    <p:sldId id="260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10" r:id="rId29"/>
    <p:sldId id="311" r:id="rId30"/>
    <p:sldId id="30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12" r:id="rId39"/>
    <p:sldId id="313" r:id="rId40"/>
    <p:sldId id="314" r:id="rId41"/>
    <p:sldId id="315" r:id="rId42"/>
    <p:sldId id="316" r:id="rId43"/>
    <p:sldId id="307" r:id="rId44"/>
    <p:sldId id="308" r:id="rId45"/>
  </p:sldIdLst>
  <p:sldSz cx="18288000" cy="10287000"/>
  <p:notesSz cx="6858000" cy="9144000"/>
  <p:embeddedFontLst>
    <p:embeddedFont>
      <p:font typeface="DM Sans" pitchFamily="2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9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5283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3926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2324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6553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1764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803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7526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8465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3191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6329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40524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27633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29875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10698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8978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4030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05425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82797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35773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2332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0464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06944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946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77469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60630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57335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92927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68797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85616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4369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22278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52392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82267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27268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24586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7343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4723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0155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5582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8874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1658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4536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D4541E-1D5A-0F62-EFFC-DAD7D941879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85" name="Google Shape;85;p13"/>
          <p:cNvSpPr txBox="1"/>
          <p:nvPr/>
        </p:nvSpPr>
        <p:spPr>
          <a:xfrm>
            <a:off x="420357" y="1427181"/>
            <a:ext cx="16839772" cy="4727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0" u="none" strike="noStrike" cap="none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CHAPITRE 1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9600" b="1" i="0" u="none" strike="noStrike" cap="none" dirty="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dirty="0">
                <a:solidFill>
                  <a:srgbClr val="FFFFFF"/>
                </a:solidFill>
                <a:latin typeface="DM Sans"/>
                <a:sym typeface="DM Sans"/>
              </a:rPr>
              <a:t>L’ENTREPRENEUR ET LE MANAGER</a:t>
            </a:r>
            <a:endParaRPr sz="1000" dirty="0"/>
          </a:p>
        </p:txBody>
      </p:sp>
      <p:grpSp>
        <p:nvGrpSpPr>
          <p:cNvPr id="86" name="Google Shape;86;p13"/>
          <p:cNvGrpSpPr/>
          <p:nvPr/>
        </p:nvGrpSpPr>
        <p:grpSpPr>
          <a:xfrm>
            <a:off x="17156208" y="712806"/>
            <a:ext cx="711435" cy="711435"/>
            <a:chOff x="0" y="0"/>
            <a:chExt cx="812800" cy="812800"/>
          </a:xfrm>
        </p:grpSpPr>
        <p:sp>
          <p:nvSpPr>
            <p:cNvPr id="87" name="Google Shape;87;p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11626"/>
            </a:solidFill>
            <a:ln>
              <a:noFill/>
            </a:ln>
          </p:spPr>
        </p:sp>
        <p:sp>
          <p:nvSpPr>
            <p:cNvPr id="88" name="Google Shape;88;p13"/>
            <p:cNvSpPr txBox="1"/>
            <p:nvPr/>
          </p:nvSpPr>
          <p:spPr>
            <a:xfrm>
              <a:off x="127000" y="79375"/>
              <a:ext cx="558800" cy="606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89" name="Google Shape;89;p13"/>
          <p:cNvCxnSpPr/>
          <p:nvPr/>
        </p:nvCxnSpPr>
        <p:spPr>
          <a:xfrm>
            <a:off x="469143" y="598506"/>
            <a:ext cx="17349715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" name="Google Shape;93;p13"/>
          <p:cNvCxnSpPr/>
          <p:nvPr/>
        </p:nvCxnSpPr>
        <p:spPr>
          <a:xfrm>
            <a:off x="469143" y="9970657"/>
            <a:ext cx="17349715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6A53AE18-C166-A602-BABC-4D9F13F67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558" y="6581495"/>
            <a:ext cx="4649701" cy="310040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EEA114-86AD-D7B7-D5F6-56F60DC5A182}"/>
              </a:ext>
            </a:extLst>
          </p:cNvPr>
          <p:cNvSpPr/>
          <p:nvPr/>
        </p:nvSpPr>
        <p:spPr>
          <a:xfrm>
            <a:off x="0" y="1"/>
            <a:ext cx="6400799" cy="774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BB2670-A265-56F2-CB84-886C2D66E86B}"/>
              </a:ext>
            </a:extLst>
          </p:cNvPr>
          <p:cNvSpPr txBox="1"/>
          <p:nvPr/>
        </p:nvSpPr>
        <p:spPr>
          <a:xfrm>
            <a:off x="192505" y="128337"/>
            <a:ext cx="757187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n-lt"/>
              </a:rPr>
              <a:t>MARCUS ET SHEE</a:t>
            </a:r>
            <a:endParaRPr lang="fr-GP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E9325-1C77-2527-EBBE-EADE686543FA}"/>
              </a:ext>
            </a:extLst>
          </p:cNvPr>
          <p:cNvSpPr/>
          <p:nvPr/>
        </p:nvSpPr>
        <p:spPr>
          <a:xfrm>
            <a:off x="0" y="9769642"/>
            <a:ext cx="18288000" cy="517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9A41EE2-3F7B-6580-332D-DE5330B69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03" y="1603889"/>
            <a:ext cx="16356491" cy="641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98823"/>
      </p:ext>
    </p:extLst>
  </p:cSld>
  <p:clrMapOvr>
    <a:masterClrMapping/>
  </p:clrMapOvr>
  <p:transition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EEA114-86AD-D7B7-D5F6-56F60DC5A182}"/>
              </a:ext>
            </a:extLst>
          </p:cNvPr>
          <p:cNvSpPr/>
          <p:nvPr/>
        </p:nvSpPr>
        <p:spPr>
          <a:xfrm>
            <a:off x="0" y="1"/>
            <a:ext cx="6400799" cy="774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BB2670-A265-56F2-CB84-886C2D66E86B}"/>
              </a:ext>
            </a:extLst>
          </p:cNvPr>
          <p:cNvSpPr txBox="1"/>
          <p:nvPr/>
        </p:nvSpPr>
        <p:spPr>
          <a:xfrm>
            <a:off x="192505" y="128337"/>
            <a:ext cx="757187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n-lt"/>
              </a:rPr>
              <a:t>MARCUS ET SHEE</a:t>
            </a:r>
            <a:endParaRPr lang="fr-GP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E9325-1C77-2527-EBBE-EADE686543FA}"/>
              </a:ext>
            </a:extLst>
          </p:cNvPr>
          <p:cNvSpPr/>
          <p:nvPr/>
        </p:nvSpPr>
        <p:spPr>
          <a:xfrm>
            <a:off x="0" y="9769642"/>
            <a:ext cx="18288000" cy="517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1AFFC70-1B9D-FE4A-084C-B6459F107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30" y="1815805"/>
            <a:ext cx="16662187" cy="505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40431"/>
      </p:ext>
    </p:extLst>
  </p:cSld>
  <p:clrMapOvr>
    <a:masterClrMapping/>
  </p:clrMapOvr>
  <p:transition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EEA114-86AD-D7B7-D5F6-56F60DC5A182}"/>
              </a:ext>
            </a:extLst>
          </p:cNvPr>
          <p:cNvSpPr/>
          <p:nvPr/>
        </p:nvSpPr>
        <p:spPr>
          <a:xfrm>
            <a:off x="0" y="1"/>
            <a:ext cx="6400799" cy="774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BB2670-A265-56F2-CB84-886C2D66E86B}"/>
              </a:ext>
            </a:extLst>
          </p:cNvPr>
          <p:cNvSpPr txBox="1"/>
          <p:nvPr/>
        </p:nvSpPr>
        <p:spPr>
          <a:xfrm>
            <a:off x="192505" y="128337"/>
            <a:ext cx="757187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n-lt"/>
              </a:rPr>
              <a:t>MARCUS ET SHEE</a:t>
            </a:r>
            <a:endParaRPr lang="fr-GP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E9325-1C77-2527-EBBE-EADE686543FA}"/>
              </a:ext>
            </a:extLst>
          </p:cNvPr>
          <p:cNvSpPr/>
          <p:nvPr/>
        </p:nvSpPr>
        <p:spPr>
          <a:xfrm>
            <a:off x="0" y="9769642"/>
            <a:ext cx="18288000" cy="517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6E5B41D-EB1C-CD0D-CB0F-A6DDF9080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898" y="2014085"/>
            <a:ext cx="16083775" cy="582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46692"/>
      </p:ext>
    </p:extLst>
  </p:cSld>
  <p:clrMapOvr>
    <a:masterClrMapping/>
  </p:clrMapOvr>
  <p:transition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EEA114-86AD-D7B7-D5F6-56F60DC5A182}"/>
              </a:ext>
            </a:extLst>
          </p:cNvPr>
          <p:cNvSpPr/>
          <p:nvPr/>
        </p:nvSpPr>
        <p:spPr>
          <a:xfrm>
            <a:off x="0" y="1"/>
            <a:ext cx="6400799" cy="774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BB2670-A265-56F2-CB84-886C2D66E86B}"/>
              </a:ext>
            </a:extLst>
          </p:cNvPr>
          <p:cNvSpPr txBox="1"/>
          <p:nvPr/>
        </p:nvSpPr>
        <p:spPr>
          <a:xfrm>
            <a:off x="192505" y="128337"/>
            <a:ext cx="757187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n-lt"/>
              </a:rPr>
              <a:t>MARCUS ET SHEE</a:t>
            </a:r>
            <a:endParaRPr lang="fr-GP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E9325-1C77-2527-EBBE-EADE686543FA}"/>
              </a:ext>
            </a:extLst>
          </p:cNvPr>
          <p:cNvSpPr/>
          <p:nvPr/>
        </p:nvSpPr>
        <p:spPr>
          <a:xfrm>
            <a:off x="0" y="9769642"/>
            <a:ext cx="18288000" cy="517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83C2591-C4AE-DEFC-F985-52142F363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319" y="1922966"/>
            <a:ext cx="16254919" cy="540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33345"/>
      </p:ext>
    </p:extLst>
  </p:cSld>
  <p:clrMapOvr>
    <a:masterClrMapping/>
  </p:clrMapOvr>
  <p:transition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EEA114-86AD-D7B7-D5F6-56F60DC5A182}"/>
              </a:ext>
            </a:extLst>
          </p:cNvPr>
          <p:cNvSpPr/>
          <p:nvPr/>
        </p:nvSpPr>
        <p:spPr>
          <a:xfrm>
            <a:off x="0" y="1"/>
            <a:ext cx="6400799" cy="774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BB2670-A265-56F2-CB84-886C2D66E86B}"/>
              </a:ext>
            </a:extLst>
          </p:cNvPr>
          <p:cNvSpPr txBox="1"/>
          <p:nvPr/>
        </p:nvSpPr>
        <p:spPr>
          <a:xfrm>
            <a:off x="192505" y="128337"/>
            <a:ext cx="757187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n-lt"/>
              </a:rPr>
              <a:t>MARCUS ET SHEE</a:t>
            </a:r>
            <a:endParaRPr lang="fr-GP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E9325-1C77-2527-EBBE-EADE686543FA}"/>
              </a:ext>
            </a:extLst>
          </p:cNvPr>
          <p:cNvSpPr/>
          <p:nvPr/>
        </p:nvSpPr>
        <p:spPr>
          <a:xfrm>
            <a:off x="0" y="9769642"/>
            <a:ext cx="18288000" cy="517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B77B896-632F-9E56-192B-E37E53C95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35" y="1813477"/>
            <a:ext cx="16709417" cy="605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12253"/>
      </p:ext>
    </p:extLst>
  </p:cSld>
  <p:clrMapOvr>
    <a:masterClrMapping/>
  </p:clrMapOvr>
  <p:transition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EEA114-86AD-D7B7-D5F6-56F60DC5A182}"/>
              </a:ext>
            </a:extLst>
          </p:cNvPr>
          <p:cNvSpPr/>
          <p:nvPr/>
        </p:nvSpPr>
        <p:spPr>
          <a:xfrm>
            <a:off x="0" y="1"/>
            <a:ext cx="6400799" cy="774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BB2670-A265-56F2-CB84-886C2D66E86B}"/>
              </a:ext>
            </a:extLst>
          </p:cNvPr>
          <p:cNvSpPr txBox="1"/>
          <p:nvPr/>
        </p:nvSpPr>
        <p:spPr>
          <a:xfrm>
            <a:off x="192505" y="128337"/>
            <a:ext cx="757187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n-lt"/>
              </a:rPr>
              <a:t>MARCUS ET SHEE</a:t>
            </a:r>
            <a:endParaRPr lang="fr-GP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E9325-1C77-2527-EBBE-EADE686543FA}"/>
              </a:ext>
            </a:extLst>
          </p:cNvPr>
          <p:cNvSpPr/>
          <p:nvPr/>
        </p:nvSpPr>
        <p:spPr>
          <a:xfrm>
            <a:off x="0" y="9769642"/>
            <a:ext cx="18288000" cy="517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39326B2-CF66-B478-C465-C88485666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604" y="1922967"/>
            <a:ext cx="16516912" cy="549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58558"/>
      </p:ext>
    </p:extLst>
  </p:cSld>
  <p:clrMapOvr>
    <a:masterClrMapping/>
  </p:clrMapOvr>
  <p:transition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EEA114-86AD-D7B7-D5F6-56F60DC5A182}"/>
              </a:ext>
            </a:extLst>
          </p:cNvPr>
          <p:cNvSpPr/>
          <p:nvPr/>
        </p:nvSpPr>
        <p:spPr>
          <a:xfrm>
            <a:off x="0" y="1"/>
            <a:ext cx="6400799" cy="774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BB2670-A265-56F2-CB84-886C2D66E86B}"/>
              </a:ext>
            </a:extLst>
          </p:cNvPr>
          <p:cNvSpPr txBox="1"/>
          <p:nvPr/>
        </p:nvSpPr>
        <p:spPr>
          <a:xfrm>
            <a:off x="192505" y="128337"/>
            <a:ext cx="757187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n-lt"/>
              </a:rPr>
              <a:t>MARCUS ET SHEE</a:t>
            </a:r>
            <a:endParaRPr lang="fr-GP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E9325-1C77-2527-EBBE-EADE686543FA}"/>
              </a:ext>
            </a:extLst>
          </p:cNvPr>
          <p:cNvSpPr/>
          <p:nvPr/>
        </p:nvSpPr>
        <p:spPr>
          <a:xfrm>
            <a:off x="0" y="9769642"/>
            <a:ext cx="18288000" cy="517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ED72E94-C28A-EE2D-5C93-74759F154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46" y="1985732"/>
            <a:ext cx="16574544" cy="40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81056"/>
      </p:ext>
    </p:extLst>
  </p:cSld>
  <p:clrMapOvr>
    <a:masterClrMapping/>
  </p:clrMapOvr>
  <p:transition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" name="Google Shape;124;p15"/>
          <p:cNvCxnSpPr/>
          <p:nvPr/>
        </p:nvCxnSpPr>
        <p:spPr>
          <a:xfrm>
            <a:off x="469143" y="598506"/>
            <a:ext cx="17349715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5" name="Google Shape;125;p15"/>
          <p:cNvCxnSpPr/>
          <p:nvPr/>
        </p:nvCxnSpPr>
        <p:spPr>
          <a:xfrm>
            <a:off x="469143" y="9681901"/>
            <a:ext cx="17349715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6" name="Google Shape;126;p15"/>
          <p:cNvCxnSpPr/>
          <p:nvPr/>
        </p:nvCxnSpPr>
        <p:spPr>
          <a:xfrm>
            <a:off x="9184563" y="1389360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7" name="Google Shape;127;p15"/>
          <p:cNvCxnSpPr/>
          <p:nvPr/>
        </p:nvCxnSpPr>
        <p:spPr>
          <a:xfrm>
            <a:off x="9184563" y="2190103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8" name="Google Shape;128;p15"/>
          <p:cNvCxnSpPr/>
          <p:nvPr/>
        </p:nvCxnSpPr>
        <p:spPr>
          <a:xfrm>
            <a:off x="9184563" y="2987663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9" name="Google Shape;129;p15"/>
          <p:cNvCxnSpPr/>
          <p:nvPr/>
        </p:nvCxnSpPr>
        <p:spPr>
          <a:xfrm>
            <a:off x="9184563" y="3788406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0" name="Google Shape;130;p15"/>
          <p:cNvCxnSpPr/>
          <p:nvPr/>
        </p:nvCxnSpPr>
        <p:spPr>
          <a:xfrm>
            <a:off x="9184563" y="4585966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1" name="Google Shape;131;p15"/>
          <p:cNvCxnSpPr/>
          <p:nvPr/>
        </p:nvCxnSpPr>
        <p:spPr>
          <a:xfrm>
            <a:off x="9184563" y="5386709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2" name="Google Shape;132;p15"/>
          <p:cNvCxnSpPr/>
          <p:nvPr/>
        </p:nvCxnSpPr>
        <p:spPr>
          <a:xfrm>
            <a:off x="9184563" y="6184269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3" name="Google Shape;133;p15"/>
          <p:cNvCxnSpPr/>
          <p:nvPr/>
        </p:nvCxnSpPr>
        <p:spPr>
          <a:xfrm>
            <a:off x="9184563" y="6985012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8" name="Google Shape;138;p15"/>
          <p:cNvSpPr txBox="1"/>
          <p:nvPr/>
        </p:nvSpPr>
        <p:spPr>
          <a:xfrm>
            <a:off x="9184563" y="848975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DM Sans"/>
                <a:ea typeface="DM Sans"/>
                <a:cs typeface="DM Sans"/>
                <a:sym typeface="DM Sans"/>
              </a:rPr>
              <a:t>INTRODUCTION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40" name="Google Shape;140;p15"/>
          <p:cNvSpPr txBox="1"/>
          <p:nvPr/>
        </p:nvSpPr>
        <p:spPr>
          <a:xfrm>
            <a:off x="9184563" y="1649718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DM Sans"/>
                <a:ea typeface="DM Sans"/>
                <a:cs typeface="DM Sans"/>
                <a:sym typeface="DM Sans"/>
              </a:rPr>
              <a:t>DEFINITIONS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42" name="Google Shape;142;p15"/>
          <p:cNvSpPr txBox="1"/>
          <p:nvPr/>
        </p:nvSpPr>
        <p:spPr>
          <a:xfrm>
            <a:off x="9184563" y="2447278"/>
            <a:ext cx="6247942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DM Sans"/>
                <a:ea typeface="DM Sans"/>
                <a:cs typeface="DM Sans"/>
                <a:sym typeface="DM Sans"/>
              </a:rPr>
              <a:t>MARCUS ET SON APP : SHEE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44" name="Google Shape;144;p15"/>
          <p:cNvSpPr txBox="1"/>
          <p:nvPr/>
        </p:nvSpPr>
        <p:spPr>
          <a:xfrm>
            <a:off x="9184563" y="3248021"/>
            <a:ext cx="8634294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  <a:latin typeface="DM Sans"/>
                <a:sym typeface="DM Sans"/>
              </a:rPr>
              <a:t>LES FONDEMENTS DE L’ENTREPREUNERIAT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46" name="Google Shape;146;p15"/>
          <p:cNvSpPr txBox="1"/>
          <p:nvPr/>
        </p:nvSpPr>
        <p:spPr>
          <a:xfrm>
            <a:off x="9184563" y="4045581"/>
            <a:ext cx="6247942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3F4536"/>
                </a:solidFill>
                <a:latin typeface="DM Sans"/>
                <a:ea typeface="DM Sans"/>
                <a:cs typeface="DM Sans"/>
                <a:sym typeface="DM Sans"/>
              </a:rPr>
              <a:t>AUTEUR CLE : SCHUMPETER</a:t>
            </a:r>
            <a:endParaRPr dirty="0"/>
          </a:p>
        </p:txBody>
      </p:sp>
      <p:sp>
        <p:nvSpPr>
          <p:cNvPr id="148" name="Google Shape;148;p15"/>
          <p:cNvSpPr txBox="1"/>
          <p:nvPr/>
        </p:nvSpPr>
        <p:spPr>
          <a:xfrm>
            <a:off x="9184563" y="4846324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3F4536"/>
                </a:solidFill>
                <a:latin typeface="DM Sans"/>
                <a:ea typeface="DM Sans"/>
                <a:cs typeface="DM Sans"/>
                <a:sym typeface="DM Sans"/>
              </a:rPr>
              <a:t>EXPLICATIONS</a:t>
            </a:r>
            <a:endParaRPr dirty="0"/>
          </a:p>
        </p:txBody>
      </p:sp>
      <p:sp>
        <p:nvSpPr>
          <p:cNvPr id="150" name="Google Shape;150;p15"/>
          <p:cNvSpPr txBox="1"/>
          <p:nvPr/>
        </p:nvSpPr>
        <p:spPr>
          <a:xfrm>
            <a:off x="9184563" y="5643884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3F4536"/>
                </a:solidFill>
                <a:latin typeface="DM Sans"/>
                <a:ea typeface="DM Sans"/>
                <a:cs typeface="DM Sans"/>
                <a:sym typeface="DM Sans"/>
              </a:rPr>
              <a:t>EXERCICE 1</a:t>
            </a:r>
            <a:endParaRPr dirty="0"/>
          </a:p>
        </p:txBody>
      </p:sp>
      <p:sp>
        <p:nvSpPr>
          <p:cNvPr id="152" name="Google Shape;152;p15"/>
          <p:cNvSpPr txBox="1"/>
          <p:nvPr/>
        </p:nvSpPr>
        <p:spPr>
          <a:xfrm>
            <a:off x="9184563" y="6444627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3F4536"/>
                </a:solidFill>
                <a:latin typeface="DM Sans"/>
                <a:ea typeface="DM Sans"/>
                <a:cs typeface="DM Sans"/>
                <a:sym typeface="DM Sans"/>
              </a:rPr>
              <a:t>EXERCICE 2</a:t>
            </a:r>
            <a:endParaRPr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D88A18A-BA2C-3488-5F80-FDD43E986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58" y="1649718"/>
            <a:ext cx="8975279" cy="597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27553"/>
      </p:ext>
    </p:extLst>
  </p:cSld>
  <p:clrMapOvr>
    <a:masterClrMapping/>
  </p:clrMapOvr>
  <p:transition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EEA114-86AD-D7B7-D5F6-56F60DC5A182}"/>
              </a:ext>
            </a:extLst>
          </p:cNvPr>
          <p:cNvSpPr/>
          <p:nvPr/>
        </p:nvSpPr>
        <p:spPr>
          <a:xfrm>
            <a:off x="0" y="1"/>
            <a:ext cx="6400799" cy="774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BB2670-A265-56F2-CB84-886C2D66E86B}"/>
              </a:ext>
            </a:extLst>
          </p:cNvPr>
          <p:cNvSpPr txBox="1"/>
          <p:nvPr/>
        </p:nvSpPr>
        <p:spPr>
          <a:xfrm>
            <a:off x="192505" y="128337"/>
            <a:ext cx="757187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n-lt"/>
              </a:rPr>
              <a:t>LES FONDEMENTS</a:t>
            </a:r>
            <a:endParaRPr lang="fr-GP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E9325-1C77-2527-EBBE-EADE686543FA}"/>
              </a:ext>
            </a:extLst>
          </p:cNvPr>
          <p:cNvSpPr/>
          <p:nvPr/>
        </p:nvSpPr>
        <p:spPr>
          <a:xfrm>
            <a:off x="0" y="9769642"/>
            <a:ext cx="18288000" cy="517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66C77B9-117B-FD03-F814-F595278BCA6F}"/>
              </a:ext>
            </a:extLst>
          </p:cNvPr>
          <p:cNvSpPr txBox="1"/>
          <p:nvPr/>
        </p:nvSpPr>
        <p:spPr>
          <a:xfrm>
            <a:off x="0" y="1138989"/>
            <a:ext cx="18288000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u="sng" dirty="0">
                <a:solidFill>
                  <a:srgbClr val="C00000"/>
                </a:solidFill>
                <a:latin typeface="+mn-lt"/>
              </a:rPr>
              <a:t>ENTREPRENEURIAT</a:t>
            </a:r>
          </a:p>
          <a:p>
            <a:endParaRPr lang="fr-FR" sz="2400" dirty="0">
              <a:latin typeface="+mn-lt"/>
            </a:endParaRPr>
          </a:p>
          <a:p>
            <a:r>
              <a:rPr lang="fr-FR" sz="4400" dirty="0">
                <a:latin typeface="+mn-lt"/>
              </a:rPr>
              <a:t>Pour Marcus, l'entrepreneuriat est le processus par lequel il prend l'initiative de créer "</a:t>
            </a:r>
            <a:r>
              <a:rPr lang="fr-FR" sz="4400" dirty="0" err="1">
                <a:latin typeface="+mn-lt"/>
              </a:rPr>
              <a:t>Shee</a:t>
            </a:r>
            <a:r>
              <a:rPr lang="fr-FR" sz="4400" dirty="0">
                <a:latin typeface="+mn-lt"/>
              </a:rPr>
              <a:t>". </a:t>
            </a:r>
          </a:p>
          <a:p>
            <a:endParaRPr lang="fr-FR" sz="4400" dirty="0">
              <a:latin typeface="+mn-lt"/>
            </a:endParaRPr>
          </a:p>
          <a:p>
            <a:r>
              <a:rPr lang="fr-FR" sz="4400" dirty="0">
                <a:latin typeface="+mn-lt"/>
              </a:rPr>
              <a:t>Il identifie un besoin sur le marché pour une plateforme plus sûre pour les femmes et décide de développer une solution pour répondre à ce besoin. </a:t>
            </a:r>
          </a:p>
          <a:p>
            <a:endParaRPr lang="fr-FR" sz="4400" dirty="0">
              <a:latin typeface="+mn-lt"/>
            </a:endParaRPr>
          </a:p>
          <a:p>
            <a:r>
              <a:rPr lang="fr-FR" sz="4400" dirty="0">
                <a:latin typeface="+mn-lt"/>
              </a:rPr>
              <a:t>L'entrepreneuriat de Marcus implique de </a:t>
            </a:r>
            <a:r>
              <a:rPr lang="fr-FR" sz="4400" b="1" dirty="0">
                <a:solidFill>
                  <a:srgbClr val="C00000"/>
                </a:solidFill>
                <a:latin typeface="+mn-lt"/>
              </a:rPr>
              <a:t>transformer cette idée en une réalité commerciale</a:t>
            </a:r>
            <a:r>
              <a:rPr lang="fr-FR" sz="4400" dirty="0">
                <a:latin typeface="+mn-lt"/>
              </a:rPr>
              <a:t>, en </a:t>
            </a:r>
            <a:r>
              <a:rPr lang="fr-FR" sz="4400" b="1" dirty="0">
                <a:solidFill>
                  <a:srgbClr val="C00000"/>
                </a:solidFill>
                <a:latin typeface="+mn-lt"/>
              </a:rPr>
              <a:t>prenant des risques </a:t>
            </a:r>
            <a:r>
              <a:rPr lang="fr-FR" sz="4400" dirty="0">
                <a:latin typeface="+mn-lt"/>
              </a:rPr>
              <a:t>pour développer, financer, et lancer l'application.</a:t>
            </a:r>
            <a:endParaRPr lang="fr-GP" sz="3600" dirty="0"/>
          </a:p>
        </p:txBody>
      </p:sp>
    </p:spTree>
    <p:extLst>
      <p:ext uri="{BB962C8B-B14F-4D97-AF65-F5344CB8AC3E}">
        <p14:creationId xmlns:p14="http://schemas.microsoft.com/office/powerpoint/2010/main" val="136296315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EEA114-86AD-D7B7-D5F6-56F60DC5A182}"/>
              </a:ext>
            </a:extLst>
          </p:cNvPr>
          <p:cNvSpPr/>
          <p:nvPr/>
        </p:nvSpPr>
        <p:spPr>
          <a:xfrm>
            <a:off x="0" y="1"/>
            <a:ext cx="6400799" cy="774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BB2670-A265-56F2-CB84-886C2D66E86B}"/>
              </a:ext>
            </a:extLst>
          </p:cNvPr>
          <p:cNvSpPr txBox="1"/>
          <p:nvPr/>
        </p:nvSpPr>
        <p:spPr>
          <a:xfrm>
            <a:off x="192505" y="128337"/>
            <a:ext cx="757187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n-lt"/>
              </a:rPr>
              <a:t>LES FONDEMENTS</a:t>
            </a:r>
            <a:endParaRPr lang="fr-GP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E9325-1C77-2527-EBBE-EADE686543FA}"/>
              </a:ext>
            </a:extLst>
          </p:cNvPr>
          <p:cNvSpPr/>
          <p:nvPr/>
        </p:nvSpPr>
        <p:spPr>
          <a:xfrm>
            <a:off x="0" y="9769642"/>
            <a:ext cx="18288000" cy="517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66C77B9-117B-FD03-F814-F595278BCA6F}"/>
              </a:ext>
            </a:extLst>
          </p:cNvPr>
          <p:cNvSpPr txBox="1"/>
          <p:nvPr/>
        </p:nvSpPr>
        <p:spPr>
          <a:xfrm>
            <a:off x="0" y="1138989"/>
            <a:ext cx="18288000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u="sng" dirty="0">
                <a:solidFill>
                  <a:srgbClr val="C00000"/>
                </a:solidFill>
                <a:latin typeface="+mn-lt"/>
              </a:rPr>
              <a:t>ENTREPRISE</a:t>
            </a:r>
          </a:p>
          <a:p>
            <a:endParaRPr lang="fr-FR" sz="2400" dirty="0">
              <a:latin typeface="+mn-lt"/>
            </a:endParaRPr>
          </a:p>
          <a:p>
            <a:r>
              <a:rPr lang="fr-FR" sz="4000" dirty="0"/>
              <a:t>L'entreprise que Marcus crée pour développer et gérer "</a:t>
            </a:r>
            <a:r>
              <a:rPr lang="fr-FR" sz="4000" dirty="0" err="1"/>
              <a:t>Shee</a:t>
            </a:r>
            <a:r>
              <a:rPr lang="fr-FR" sz="4000" dirty="0"/>
              <a:t>" est </a:t>
            </a:r>
            <a:r>
              <a:rPr lang="fr-FR" sz="4000" b="1" dirty="0">
                <a:solidFill>
                  <a:srgbClr val="C00000"/>
                </a:solidFill>
              </a:rPr>
              <a:t>la structure juridique et économique qui va porter son projet</a:t>
            </a:r>
            <a:r>
              <a:rPr lang="fr-FR" sz="4000" dirty="0"/>
              <a:t>. </a:t>
            </a:r>
          </a:p>
          <a:p>
            <a:endParaRPr lang="fr-FR" sz="4000" dirty="0"/>
          </a:p>
          <a:p>
            <a:r>
              <a:rPr lang="fr-FR" sz="4000" dirty="0"/>
              <a:t>Cette entreprise pourrait être une SAS, une SARL, ou tout autre type de société.</a:t>
            </a:r>
          </a:p>
          <a:p>
            <a:endParaRPr lang="fr-FR" sz="4000" dirty="0"/>
          </a:p>
          <a:p>
            <a:r>
              <a:rPr lang="fr-FR" sz="4000" dirty="0"/>
              <a:t>C'est l'organisation qui va gérer tous les aspects liés à "</a:t>
            </a:r>
            <a:r>
              <a:rPr lang="fr-FR" sz="4000" dirty="0" err="1"/>
              <a:t>Shee</a:t>
            </a:r>
            <a:r>
              <a:rPr lang="fr-FR" sz="4000" dirty="0"/>
              <a:t>", comme le développement de l'application, le marketing, le service client, et la gestion financière. </a:t>
            </a:r>
          </a:p>
          <a:p>
            <a:endParaRPr lang="fr-FR" sz="4000" dirty="0"/>
          </a:p>
          <a:p>
            <a:r>
              <a:rPr lang="fr-FR" sz="4000" dirty="0"/>
              <a:t>L'entreprise de Marcus </a:t>
            </a:r>
            <a:r>
              <a:rPr lang="fr-FR" sz="4000" b="1" dirty="0">
                <a:solidFill>
                  <a:srgbClr val="C00000"/>
                </a:solidFill>
              </a:rPr>
              <a:t>est le cadre dans lequel toutes les opérations liées à "</a:t>
            </a:r>
            <a:r>
              <a:rPr lang="fr-FR" sz="4000" b="1" dirty="0" err="1">
                <a:solidFill>
                  <a:srgbClr val="C00000"/>
                </a:solidFill>
              </a:rPr>
              <a:t>Shee</a:t>
            </a:r>
            <a:r>
              <a:rPr lang="fr-FR" sz="4000" b="1" dirty="0">
                <a:solidFill>
                  <a:srgbClr val="C00000"/>
                </a:solidFill>
              </a:rPr>
              <a:t>" se dérouleront</a:t>
            </a:r>
            <a:r>
              <a:rPr lang="fr-FR" sz="4000" dirty="0"/>
              <a:t>.</a:t>
            </a:r>
          </a:p>
          <a:p>
            <a:endParaRPr lang="fr-GP" sz="3600" dirty="0"/>
          </a:p>
        </p:txBody>
      </p:sp>
    </p:spTree>
    <p:extLst>
      <p:ext uri="{BB962C8B-B14F-4D97-AF65-F5344CB8AC3E}">
        <p14:creationId xmlns:p14="http://schemas.microsoft.com/office/powerpoint/2010/main" val="479352272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" name="Google Shape;124;p15"/>
          <p:cNvCxnSpPr/>
          <p:nvPr/>
        </p:nvCxnSpPr>
        <p:spPr>
          <a:xfrm>
            <a:off x="469143" y="598506"/>
            <a:ext cx="17349715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5" name="Google Shape;125;p15"/>
          <p:cNvCxnSpPr/>
          <p:nvPr/>
        </p:nvCxnSpPr>
        <p:spPr>
          <a:xfrm>
            <a:off x="469143" y="9681901"/>
            <a:ext cx="17349715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6" name="Google Shape;126;p15"/>
          <p:cNvCxnSpPr/>
          <p:nvPr/>
        </p:nvCxnSpPr>
        <p:spPr>
          <a:xfrm>
            <a:off x="9184563" y="1389360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7" name="Google Shape;127;p15"/>
          <p:cNvCxnSpPr/>
          <p:nvPr/>
        </p:nvCxnSpPr>
        <p:spPr>
          <a:xfrm>
            <a:off x="9184563" y="2190103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8" name="Google Shape;128;p15"/>
          <p:cNvCxnSpPr/>
          <p:nvPr/>
        </p:nvCxnSpPr>
        <p:spPr>
          <a:xfrm>
            <a:off x="9184563" y="2987663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9" name="Google Shape;129;p15"/>
          <p:cNvCxnSpPr/>
          <p:nvPr/>
        </p:nvCxnSpPr>
        <p:spPr>
          <a:xfrm>
            <a:off x="9184563" y="3788406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0" name="Google Shape;130;p15"/>
          <p:cNvCxnSpPr/>
          <p:nvPr/>
        </p:nvCxnSpPr>
        <p:spPr>
          <a:xfrm>
            <a:off x="9184563" y="4585966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1" name="Google Shape;131;p15"/>
          <p:cNvCxnSpPr/>
          <p:nvPr/>
        </p:nvCxnSpPr>
        <p:spPr>
          <a:xfrm>
            <a:off x="9184563" y="5386709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2" name="Google Shape;132;p15"/>
          <p:cNvCxnSpPr/>
          <p:nvPr/>
        </p:nvCxnSpPr>
        <p:spPr>
          <a:xfrm>
            <a:off x="9184563" y="6184269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3" name="Google Shape;133;p15"/>
          <p:cNvCxnSpPr/>
          <p:nvPr/>
        </p:nvCxnSpPr>
        <p:spPr>
          <a:xfrm>
            <a:off x="9184563" y="6985012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8" name="Google Shape;138;p15"/>
          <p:cNvSpPr txBox="1"/>
          <p:nvPr/>
        </p:nvSpPr>
        <p:spPr>
          <a:xfrm>
            <a:off x="9184563" y="848975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C00000"/>
                </a:solidFill>
                <a:latin typeface="DM Sans"/>
                <a:ea typeface="DM Sans"/>
                <a:cs typeface="DM Sans"/>
                <a:sym typeface="DM Sans"/>
              </a:rPr>
              <a:t>INTRODUCTION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40" name="Google Shape;140;p15"/>
          <p:cNvSpPr txBox="1"/>
          <p:nvPr/>
        </p:nvSpPr>
        <p:spPr>
          <a:xfrm>
            <a:off x="9184563" y="1649718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3F4536"/>
                </a:solidFill>
                <a:latin typeface="DM Sans"/>
                <a:ea typeface="DM Sans"/>
                <a:cs typeface="DM Sans"/>
                <a:sym typeface="DM Sans"/>
              </a:rPr>
              <a:t>DEFINITION</a:t>
            </a:r>
            <a:endParaRPr dirty="0"/>
          </a:p>
        </p:txBody>
      </p:sp>
      <p:sp>
        <p:nvSpPr>
          <p:cNvPr id="142" name="Google Shape;142;p15"/>
          <p:cNvSpPr txBox="1"/>
          <p:nvPr/>
        </p:nvSpPr>
        <p:spPr>
          <a:xfrm>
            <a:off x="9184563" y="2447278"/>
            <a:ext cx="6247942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3F4536"/>
                </a:solidFill>
                <a:latin typeface="DM Sans"/>
                <a:ea typeface="DM Sans"/>
                <a:cs typeface="DM Sans"/>
                <a:sym typeface="DM Sans"/>
              </a:rPr>
              <a:t>MARCUS ET SON APP SHEE</a:t>
            </a:r>
            <a:endParaRPr dirty="0"/>
          </a:p>
        </p:txBody>
      </p:sp>
      <p:sp>
        <p:nvSpPr>
          <p:cNvPr id="144" name="Google Shape;144;p15"/>
          <p:cNvSpPr txBox="1"/>
          <p:nvPr/>
        </p:nvSpPr>
        <p:spPr>
          <a:xfrm>
            <a:off x="9184563" y="3248021"/>
            <a:ext cx="8634294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3F4536"/>
                </a:solidFill>
                <a:latin typeface="DM Sans"/>
                <a:sym typeface="DM Sans"/>
              </a:rPr>
              <a:t>LES FONDEMENTS DE L’ENTREPREUNERIAT</a:t>
            </a:r>
            <a:endParaRPr dirty="0"/>
          </a:p>
        </p:txBody>
      </p:sp>
      <p:sp>
        <p:nvSpPr>
          <p:cNvPr id="146" name="Google Shape;146;p15"/>
          <p:cNvSpPr txBox="1"/>
          <p:nvPr/>
        </p:nvSpPr>
        <p:spPr>
          <a:xfrm>
            <a:off x="9184563" y="4045581"/>
            <a:ext cx="6247942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3F4536"/>
                </a:solidFill>
                <a:latin typeface="DM Sans"/>
                <a:ea typeface="DM Sans"/>
                <a:cs typeface="DM Sans"/>
                <a:sym typeface="DM Sans"/>
              </a:rPr>
              <a:t>AUTEUR CLE : SCHUMPETER</a:t>
            </a:r>
            <a:endParaRPr dirty="0"/>
          </a:p>
        </p:txBody>
      </p:sp>
      <p:sp>
        <p:nvSpPr>
          <p:cNvPr id="148" name="Google Shape;148;p15"/>
          <p:cNvSpPr txBox="1"/>
          <p:nvPr/>
        </p:nvSpPr>
        <p:spPr>
          <a:xfrm>
            <a:off x="9184563" y="4846324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3F4536"/>
                </a:solidFill>
                <a:latin typeface="DM Sans"/>
                <a:ea typeface="DM Sans"/>
                <a:cs typeface="DM Sans"/>
                <a:sym typeface="DM Sans"/>
              </a:rPr>
              <a:t>EXPLICATIONS</a:t>
            </a:r>
            <a:endParaRPr dirty="0"/>
          </a:p>
        </p:txBody>
      </p:sp>
      <p:sp>
        <p:nvSpPr>
          <p:cNvPr id="150" name="Google Shape;150;p15"/>
          <p:cNvSpPr txBox="1"/>
          <p:nvPr/>
        </p:nvSpPr>
        <p:spPr>
          <a:xfrm>
            <a:off x="9184563" y="5643884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3F4536"/>
                </a:solidFill>
                <a:latin typeface="DM Sans"/>
                <a:ea typeface="DM Sans"/>
                <a:cs typeface="DM Sans"/>
                <a:sym typeface="DM Sans"/>
              </a:rPr>
              <a:t>EXERCICE 1</a:t>
            </a:r>
            <a:endParaRPr dirty="0"/>
          </a:p>
        </p:txBody>
      </p:sp>
      <p:sp>
        <p:nvSpPr>
          <p:cNvPr id="152" name="Google Shape;152;p15"/>
          <p:cNvSpPr txBox="1"/>
          <p:nvPr/>
        </p:nvSpPr>
        <p:spPr>
          <a:xfrm>
            <a:off x="9184563" y="6444627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3F4536"/>
                </a:solidFill>
                <a:latin typeface="DM Sans"/>
                <a:ea typeface="DM Sans"/>
                <a:cs typeface="DM Sans"/>
                <a:sym typeface="DM Sans"/>
              </a:rPr>
              <a:t>EXERCICE 2</a:t>
            </a:r>
            <a:endParaRPr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D88A18A-BA2C-3488-5F80-FDD43E986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58" y="1649718"/>
            <a:ext cx="8975279" cy="5978740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EEA114-86AD-D7B7-D5F6-56F60DC5A182}"/>
              </a:ext>
            </a:extLst>
          </p:cNvPr>
          <p:cNvSpPr/>
          <p:nvPr/>
        </p:nvSpPr>
        <p:spPr>
          <a:xfrm>
            <a:off x="0" y="1"/>
            <a:ext cx="6400799" cy="774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BB2670-A265-56F2-CB84-886C2D66E86B}"/>
              </a:ext>
            </a:extLst>
          </p:cNvPr>
          <p:cNvSpPr txBox="1"/>
          <p:nvPr/>
        </p:nvSpPr>
        <p:spPr>
          <a:xfrm>
            <a:off x="192505" y="128337"/>
            <a:ext cx="757187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n-lt"/>
              </a:rPr>
              <a:t>LES FONDEMENTS</a:t>
            </a:r>
            <a:endParaRPr lang="fr-GP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E9325-1C77-2527-EBBE-EADE686543FA}"/>
              </a:ext>
            </a:extLst>
          </p:cNvPr>
          <p:cNvSpPr/>
          <p:nvPr/>
        </p:nvSpPr>
        <p:spPr>
          <a:xfrm>
            <a:off x="0" y="9769642"/>
            <a:ext cx="18288000" cy="517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66C77B9-117B-FD03-F814-F595278BCA6F}"/>
              </a:ext>
            </a:extLst>
          </p:cNvPr>
          <p:cNvSpPr txBox="1"/>
          <p:nvPr/>
        </p:nvSpPr>
        <p:spPr>
          <a:xfrm>
            <a:off x="0" y="1138989"/>
            <a:ext cx="18288000" cy="907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u="sng" dirty="0">
                <a:solidFill>
                  <a:srgbClr val="C00000"/>
                </a:solidFill>
                <a:latin typeface="+mn-lt"/>
              </a:rPr>
              <a:t>ENTREPRENEUR</a:t>
            </a:r>
          </a:p>
          <a:p>
            <a:endParaRPr lang="fr-FR" sz="2400" dirty="0">
              <a:latin typeface="+mn-lt"/>
            </a:endParaRPr>
          </a:p>
          <a:p>
            <a:r>
              <a:rPr lang="fr-FR" sz="4800" dirty="0"/>
              <a:t>Marcus est l'entrepreneur. C'est lui </a:t>
            </a:r>
            <a:r>
              <a:rPr lang="fr-FR" sz="4800" b="1" dirty="0">
                <a:solidFill>
                  <a:srgbClr val="C00000"/>
                </a:solidFill>
              </a:rPr>
              <a:t>qui a eu l'idée </a:t>
            </a:r>
            <a:r>
              <a:rPr lang="fr-FR" sz="4800" dirty="0"/>
              <a:t>de "</a:t>
            </a:r>
            <a:r>
              <a:rPr lang="fr-FR" sz="4800" dirty="0" err="1"/>
              <a:t>Shee</a:t>
            </a:r>
            <a:r>
              <a:rPr lang="fr-FR" sz="4800" dirty="0"/>
              <a:t>" et qui décide de la </a:t>
            </a:r>
            <a:r>
              <a:rPr lang="fr-FR" sz="4800" b="1" dirty="0">
                <a:solidFill>
                  <a:srgbClr val="C00000"/>
                </a:solidFill>
              </a:rPr>
              <a:t>transformer en une entreprise viable</a:t>
            </a:r>
            <a:r>
              <a:rPr lang="fr-FR" sz="4800" dirty="0"/>
              <a:t>. </a:t>
            </a:r>
          </a:p>
          <a:p>
            <a:endParaRPr lang="fr-FR" sz="4800" dirty="0"/>
          </a:p>
          <a:p>
            <a:r>
              <a:rPr lang="fr-FR" sz="4800" dirty="0"/>
              <a:t>En tant qu'entrepreneur, Marcus </a:t>
            </a:r>
            <a:r>
              <a:rPr lang="fr-FR" sz="4800" b="1" dirty="0">
                <a:solidFill>
                  <a:srgbClr val="C00000"/>
                </a:solidFill>
              </a:rPr>
              <a:t>prend le risque </a:t>
            </a:r>
            <a:r>
              <a:rPr lang="fr-FR" sz="4800" dirty="0"/>
              <a:t>de lancer un nouveau produit sur le marché, en investissant son temps, son argent, et son énergie. </a:t>
            </a:r>
          </a:p>
          <a:p>
            <a:endParaRPr lang="fr-FR" sz="4800" dirty="0"/>
          </a:p>
          <a:p>
            <a:r>
              <a:rPr lang="fr-FR" sz="4800" dirty="0"/>
              <a:t>Il est le visionnaire qui guide le projet de la conception à la réalisation, </a:t>
            </a:r>
            <a:r>
              <a:rPr lang="fr-FR" sz="4800" b="1" dirty="0">
                <a:solidFill>
                  <a:srgbClr val="C00000"/>
                </a:solidFill>
              </a:rPr>
              <a:t>prenant des décisions stratégiques </a:t>
            </a:r>
            <a:r>
              <a:rPr lang="fr-FR" sz="4800" dirty="0"/>
              <a:t>pour assurer le succès de "</a:t>
            </a:r>
            <a:r>
              <a:rPr lang="fr-FR" sz="4800" dirty="0" err="1"/>
              <a:t>Shee</a:t>
            </a:r>
            <a:r>
              <a:rPr lang="fr-FR" sz="4800" dirty="0"/>
              <a:t>".</a:t>
            </a:r>
          </a:p>
          <a:p>
            <a:endParaRPr lang="fr-GP" sz="3600" dirty="0"/>
          </a:p>
        </p:txBody>
      </p:sp>
    </p:spTree>
    <p:extLst>
      <p:ext uri="{BB962C8B-B14F-4D97-AF65-F5344CB8AC3E}">
        <p14:creationId xmlns:p14="http://schemas.microsoft.com/office/powerpoint/2010/main" val="3266570875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EEA114-86AD-D7B7-D5F6-56F60DC5A182}"/>
              </a:ext>
            </a:extLst>
          </p:cNvPr>
          <p:cNvSpPr/>
          <p:nvPr/>
        </p:nvSpPr>
        <p:spPr>
          <a:xfrm>
            <a:off x="0" y="1"/>
            <a:ext cx="6400799" cy="774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BB2670-A265-56F2-CB84-886C2D66E86B}"/>
              </a:ext>
            </a:extLst>
          </p:cNvPr>
          <p:cNvSpPr txBox="1"/>
          <p:nvPr/>
        </p:nvSpPr>
        <p:spPr>
          <a:xfrm>
            <a:off x="192505" y="128337"/>
            <a:ext cx="757187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n-lt"/>
              </a:rPr>
              <a:t>LES FONDEMENTS</a:t>
            </a:r>
            <a:endParaRPr lang="fr-GP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E9325-1C77-2527-EBBE-EADE686543FA}"/>
              </a:ext>
            </a:extLst>
          </p:cNvPr>
          <p:cNvSpPr/>
          <p:nvPr/>
        </p:nvSpPr>
        <p:spPr>
          <a:xfrm>
            <a:off x="0" y="9769642"/>
            <a:ext cx="18288000" cy="517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66C77B9-117B-FD03-F814-F595278BCA6F}"/>
              </a:ext>
            </a:extLst>
          </p:cNvPr>
          <p:cNvSpPr txBox="1"/>
          <p:nvPr/>
        </p:nvSpPr>
        <p:spPr>
          <a:xfrm>
            <a:off x="0" y="1138989"/>
            <a:ext cx="18288000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u="sng" dirty="0">
                <a:solidFill>
                  <a:srgbClr val="C00000"/>
                </a:solidFill>
                <a:latin typeface="+mn-lt"/>
              </a:rPr>
              <a:t>MANAGER</a:t>
            </a:r>
          </a:p>
          <a:p>
            <a:endParaRPr lang="fr-FR" sz="2400" dirty="0">
              <a:latin typeface="+mn-lt"/>
            </a:endParaRPr>
          </a:p>
          <a:p>
            <a:endParaRPr lang="fr-FR" sz="1800" dirty="0"/>
          </a:p>
          <a:p>
            <a:r>
              <a:rPr lang="fr-FR" sz="4000" dirty="0"/>
              <a:t>En plus d'être l'entrepreneur, Marcus peut également assumer le rôle de manager, surtout dans les premières étapes du développement de "</a:t>
            </a:r>
            <a:r>
              <a:rPr lang="fr-FR" sz="4000" dirty="0" err="1"/>
              <a:t>Shee</a:t>
            </a:r>
            <a:r>
              <a:rPr lang="fr-FR" sz="4000" dirty="0"/>
              <a:t>". </a:t>
            </a:r>
          </a:p>
          <a:p>
            <a:endParaRPr lang="fr-FR" sz="4000" dirty="0"/>
          </a:p>
          <a:p>
            <a:r>
              <a:rPr lang="fr-FR" sz="4000" dirty="0"/>
              <a:t>En tant que manager, il sera </a:t>
            </a:r>
            <a:r>
              <a:rPr lang="fr-FR" sz="4000" b="1" dirty="0">
                <a:solidFill>
                  <a:srgbClr val="C00000"/>
                </a:solidFill>
              </a:rPr>
              <a:t>responsable de la gestion quotidienne de l'entreprise</a:t>
            </a:r>
            <a:r>
              <a:rPr lang="fr-FR" sz="4000" dirty="0"/>
              <a:t> : il organisera le travail de son équipe, fixera des objectifs, gérera les ressources financières, et s'assurera que l'application est développée selon les délais et les budgets prévus. </a:t>
            </a:r>
          </a:p>
          <a:p>
            <a:endParaRPr lang="fr-FR" sz="4000" dirty="0"/>
          </a:p>
          <a:p>
            <a:r>
              <a:rPr lang="fr-FR" sz="4000" dirty="0"/>
              <a:t>Si l'entreprise grandit, Marcus pourrait déléguer ces tâches à d'autres managers pour se concentrer davantage sur la stratégie et l'innovation.</a:t>
            </a:r>
          </a:p>
          <a:p>
            <a:endParaRPr lang="fr-GP" sz="3600" dirty="0"/>
          </a:p>
        </p:txBody>
      </p:sp>
    </p:spTree>
    <p:extLst>
      <p:ext uri="{BB962C8B-B14F-4D97-AF65-F5344CB8AC3E}">
        <p14:creationId xmlns:p14="http://schemas.microsoft.com/office/powerpoint/2010/main" val="3876880025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" name="Google Shape;124;p15"/>
          <p:cNvCxnSpPr/>
          <p:nvPr/>
        </p:nvCxnSpPr>
        <p:spPr>
          <a:xfrm>
            <a:off x="469143" y="598506"/>
            <a:ext cx="17349715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5" name="Google Shape;125;p15"/>
          <p:cNvCxnSpPr/>
          <p:nvPr/>
        </p:nvCxnSpPr>
        <p:spPr>
          <a:xfrm>
            <a:off x="469143" y="9681901"/>
            <a:ext cx="17349715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6" name="Google Shape;126;p15"/>
          <p:cNvCxnSpPr/>
          <p:nvPr/>
        </p:nvCxnSpPr>
        <p:spPr>
          <a:xfrm>
            <a:off x="9184563" y="1389360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7" name="Google Shape;127;p15"/>
          <p:cNvCxnSpPr/>
          <p:nvPr/>
        </p:nvCxnSpPr>
        <p:spPr>
          <a:xfrm>
            <a:off x="9184563" y="2190103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8" name="Google Shape;128;p15"/>
          <p:cNvCxnSpPr/>
          <p:nvPr/>
        </p:nvCxnSpPr>
        <p:spPr>
          <a:xfrm>
            <a:off x="9184563" y="2987663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9" name="Google Shape;129;p15"/>
          <p:cNvCxnSpPr/>
          <p:nvPr/>
        </p:nvCxnSpPr>
        <p:spPr>
          <a:xfrm>
            <a:off x="9184563" y="3788406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0" name="Google Shape;130;p15"/>
          <p:cNvCxnSpPr/>
          <p:nvPr/>
        </p:nvCxnSpPr>
        <p:spPr>
          <a:xfrm>
            <a:off x="9184563" y="4585966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1" name="Google Shape;131;p15"/>
          <p:cNvCxnSpPr/>
          <p:nvPr/>
        </p:nvCxnSpPr>
        <p:spPr>
          <a:xfrm>
            <a:off x="9184563" y="5386709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2" name="Google Shape;132;p15"/>
          <p:cNvCxnSpPr/>
          <p:nvPr/>
        </p:nvCxnSpPr>
        <p:spPr>
          <a:xfrm>
            <a:off x="9184563" y="6184269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3" name="Google Shape;133;p15"/>
          <p:cNvCxnSpPr/>
          <p:nvPr/>
        </p:nvCxnSpPr>
        <p:spPr>
          <a:xfrm>
            <a:off x="9184563" y="6985012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8" name="Google Shape;138;p15"/>
          <p:cNvSpPr txBox="1"/>
          <p:nvPr/>
        </p:nvSpPr>
        <p:spPr>
          <a:xfrm>
            <a:off x="9184563" y="848975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DM Sans"/>
                <a:ea typeface="DM Sans"/>
                <a:cs typeface="DM Sans"/>
                <a:sym typeface="DM Sans"/>
              </a:rPr>
              <a:t>INTRODUCTION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40" name="Google Shape;140;p15"/>
          <p:cNvSpPr txBox="1"/>
          <p:nvPr/>
        </p:nvSpPr>
        <p:spPr>
          <a:xfrm>
            <a:off x="9184563" y="1649718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DM Sans"/>
                <a:ea typeface="DM Sans"/>
                <a:cs typeface="DM Sans"/>
                <a:sym typeface="DM Sans"/>
              </a:rPr>
              <a:t>DEFINITIONS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42" name="Google Shape;142;p15"/>
          <p:cNvSpPr txBox="1"/>
          <p:nvPr/>
        </p:nvSpPr>
        <p:spPr>
          <a:xfrm>
            <a:off x="9184563" y="2447278"/>
            <a:ext cx="6247942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DM Sans"/>
                <a:ea typeface="DM Sans"/>
                <a:cs typeface="DM Sans"/>
                <a:sym typeface="DM Sans"/>
              </a:rPr>
              <a:t>MARCUS ET SON APP : SHEE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44" name="Google Shape;144;p15"/>
          <p:cNvSpPr txBox="1"/>
          <p:nvPr/>
        </p:nvSpPr>
        <p:spPr>
          <a:xfrm>
            <a:off x="9184563" y="3248021"/>
            <a:ext cx="8634294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latin typeface="DM Sans"/>
                <a:sym typeface="DM Sans"/>
              </a:rPr>
              <a:t>LES FONDEMENTS DE L’ENTREPREUNERIAT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46" name="Google Shape;146;p15"/>
          <p:cNvSpPr txBox="1"/>
          <p:nvPr/>
        </p:nvSpPr>
        <p:spPr>
          <a:xfrm>
            <a:off x="9184563" y="4045581"/>
            <a:ext cx="6247942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C00000"/>
                </a:solidFill>
                <a:latin typeface="DM Sans"/>
                <a:ea typeface="DM Sans"/>
                <a:cs typeface="DM Sans"/>
                <a:sym typeface="DM Sans"/>
              </a:rPr>
              <a:t>AUTEUR CLE : SCHUMPETER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48" name="Google Shape;148;p15"/>
          <p:cNvSpPr txBox="1"/>
          <p:nvPr/>
        </p:nvSpPr>
        <p:spPr>
          <a:xfrm>
            <a:off x="9184563" y="4846324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3F4536"/>
                </a:solidFill>
                <a:latin typeface="DM Sans"/>
                <a:ea typeface="DM Sans"/>
                <a:cs typeface="DM Sans"/>
                <a:sym typeface="DM Sans"/>
              </a:rPr>
              <a:t>EXPLICATIONS</a:t>
            </a:r>
            <a:endParaRPr dirty="0"/>
          </a:p>
        </p:txBody>
      </p:sp>
      <p:sp>
        <p:nvSpPr>
          <p:cNvPr id="150" name="Google Shape;150;p15"/>
          <p:cNvSpPr txBox="1"/>
          <p:nvPr/>
        </p:nvSpPr>
        <p:spPr>
          <a:xfrm>
            <a:off x="9184563" y="5643884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3F4536"/>
                </a:solidFill>
                <a:latin typeface="DM Sans"/>
                <a:ea typeface="DM Sans"/>
                <a:cs typeface="DM Sans"/>
                <a:sym typeface="DM Sans"/>
              </a:rPr>
              <a:t>EXERCICE 1</a:t>
            </a:r>
            <a:endParaRPr dirty="0"/>
          </a:p>
        </p:txBody>
      </p:sp>
      <p:sp>
        <p:nvSpPr>
          <p:cNvPr id="152" name="Google Shape;152;p15"/>
          <p:cNvSpPr txBox="1"/>
          <p:nvPr/>
        </p:nvSpPr>
        <p:spPr>
          <a:xfrm>
            <a:off x="9184563" y="6444627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3F4536"/>
                </a:solidFill>
                <a:latin typeface="DM Sans"/>
                <a:ea typeface="DM Sans"/>
                <a:cs typeface="DM Sans"/>
                <a:sym typeface="DM Sans"/>
              </a:rPr>
              <a:t>EXERCICE 2</a:t>
            </a:r>
            <a:endParaRPr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D88A18A-BA2C-3488-5F80-FDD43E986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58" y="1649718"/>
            <a:ext cx="8975279" cy="597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98467"/>
      </p:ext>
    </p:extLst>
  </p:cSld>
  <p:clrMapOvr>
    <a:masterClrMapping/>
  </p:clrMapOvr>
  <p:transition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EEA114-86AD-D7B7-D5F6-56F60DC5A182}"/>
              </a:ext>
            </a:extLst>
          </p:cNvPr>
          <p:cNvSpPr/>
          <p:nvPr/>
        </p:nvSpPr>
        <p:spPr>
          <a:xfrm>
            <a:off x="0" y="1"/>
            <a:ext cx="6400799" cy="774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BB2670-A265-56F2-CB84-886C2D66E86B}"/>
              </a:ext>
            </a:extLst>
          </p:cNvPr>
          <p:cNvSpPr txBox="1"/>
          <p:nvPr/>
        </p:nvSpPr>
        <p:spPr>
          <a:xfrm>
            <a:off x="192505" y="128337"/>
            <a:ext cx="757187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n-lt"/>
              </a:rPr>
              <a:t>SCHUMPETER</a:t>
            </a:r>
            <a:endParaRPr lang="fr-GP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E9325-1C77-2527-EBBE-EADE686543FA}"/>
              </a:ext>
            </a:extLst>
          </p:cNvPr>
          <p:cNvSpPr/>
          <p:nvPr/>
        </p:nvSpPr>
        <p:spPr>
          <a:xfrm>
            <a:off x="0" y="9769642"/>
            <a:ext cx="18288000" cy="517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E36D72C-CF38-CBC7-1899-9C45787C6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21" y="1611350"/>
            <a:ext cx="5181268" cy="626933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2D3B603-3DBF-9D96-2A71-231644DDD055}"/>
              </a:ext>
            </a:extLst>
          </p:cNvPr>
          <p:cNvSpPr txBox="1"/>
          <p:nvPr/>
        </p:nvSpPr>
        <p:spPr>
          <a:xfrm>
            <a:off x="7363326" y="1611350"/>
            <a:ext cx="1015465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Joseph Schumpeter, économiste autrichien du XXe siècle. </a:t>
            </a:r>
          </a:p>
          <a:p>
            <a:endParaRPr lang="fr-FR" sz="4000" dirty="0"/>
          </a:p>
          <a:p>
            <a:r>
              <a:rPr lang="fr-FR" sz="4000" dirty="0"/>
              <a:t>Ses travaux 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b="1" dirty="0">
                <a:solidFill>
                  <a:srgbClr val="C00000"/>
                </a:solidFill>
              </a:rPr>
              <a:t>Innovation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b="1" dirty="0">
                <a:solidFill>
                  <a:srgbClr val="C00000"/>
                </a:solidFill>
              </a:rPr>
              <a:t>Destruction créatrice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b="1" dirty="0">
                <a:solidFill>
                  <a:srgbClr val="C00000"/>
                </a:solidFill>
              </a:rPr>
              <a:t>Entrepreneur</a:t>
            </a:r>
            <a:endParaRPr lang="fr-GP" sz="4000" dirty="0"/>
          </a:p>
        </p:txBody>
      </p:sp>
    </p:spTree>
    <p:extLst>
      <p:ext uri="{BB962C8B-B14F-4D97-AF65-F5344CB8AC3E}">
        <p14:creationId xmlns:p14="http://schemas.microsoft.com/office/powerpoint/2010/main" val="435082004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EEA114-86AD-D7B7-D5F6-56F60DC5A182}"/>
              </a:ext>
            </a:extLst>
          </p:cNvPr>
          <p:cNvSpPr/>
          <p:nvPr/>
        </p:nvSpPr>
        <p:spPr>
          <a:xfrm>
            <a:off x="0" y="1"/>
            <a:ext cx="6400799" cy="774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BB2670-A265-56F2-CB84-886C2D66E86B}"/>
              </a:ext>
            </a:extLst>
          </p:cNvPr>
          <p:cNvSpPr txBox="1"/>
          <p:nvPr/>
        </p:nvSpPr>
        <p:spPr>
          <a:xfrm>
            <a:off x="192505" y="128337"/>
            <a:ext cx="757187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n-lt"/>
              </a:rPr>
              <a:t>SCHUMPETER</a:t>
            </a:r>
            <a:endParaRPr lang="fr-GP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E9325-1C77-2527-EBBE-EADE686543FA}"/>
              </a:ext>
            </a:extLst>
          </p:cNvPr>
          <p:cNvSpPr/>
          <p:nvPr/>
        </p:nvSpPr>
        <p:spPr>
          <a:xfrm>
            <a:off x="0" y="9769642"/>
            <a:ext cx="18288000" cy="517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66C77B9-117B-FD03-F814-F595278BCA6F}"/>
              </a:ext>
            </a:extLst>
          </p:cNvPr>
          <p:cNvSpPr txBox="1"/>
          <p:nvPr/>
        </p:nvSpPr>
        <p:spPr>
          <a:xfrm>
            <a:off x="0" y="1138989"/>
            <a:ext cx="14052884" cy="864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</a:rPr>
              <a:t>Destruction créatrice</a:t>
            </a:r>
          </a:p>
          <a:p>
            <a:endParaRPr lang="fr-FR" sz="400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fr-FR" sz="4000" b="1" dirty="0"/>
              <a:t>Concept</a:t>
            </a:r>
            <a:r>
              <a:rPr lang="fr-FR" sz="4000" dirty="0"/>
              <a:t> : La destruction créatrice est un processus dynamique où de nouvelles innovations rendent obsolètes les anciennes technologies, industries ou méthodes de production.</a:t>
            </a:r>
          </a:p>
          <a:p>
            <a:endParaRPr lang="fr-FR" sz="400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fr-FR" sz="4000" b="1" dirty="0"/>
              <a:t>Impact</a:t>
            </a:r>
            <a:r>
              <a:rPr lang="fr-FR" sz="4000" dirty="0"/>
              <a:t> : Ce processus est essentiel pour le progrès économique, créant de nouvelles opportunités tout en éliminant les anciennes.</a:t>
            </a:r>
          </a:p>
          <a:p>
            <a:endParaRPr lang="fr-FR" sz="400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fr-FR" sz="4000" b="1" dirty="0"/>
              <a:t>Exemples</a:t>
            </a:r>
            <a:r>
              <a:rPr lang="fr-FR" sz="4000" dirty="0"/>
              <a:t> : L'automobile remplaçant le transport par chevaux, et le streaming transformant l'industrie musicale.</a:t>
            </a:r>
          </a:p>
          <a:p>
            <a:endParaRPr lang="fr-GP" sz="3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AB3EA5-740B-08F2-9768-FFF839B8E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0588" y="4681853"/>
            <a:ext cx="4090737" cy="254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1292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EEA114-86AD-D7B7-D5F6-56F60DC5A182}"/>
              </a:ext>
            </a:extLst>
          </p:cNvPr>
          <p:cNvSpPr/>
          <p:nvPr/>
        </p:nvSpPr>
        <p:spPr>
          <a:xfrm>
            <a:off x="0" y="1"/>
            <a:ext cx="6400799" cy="774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BB2670-A265-56F2-CB84-886C2D66E86B}"/>
              </a:ext>
            </a:extLst>
          </p:cNvPr>
          <p:cNvSpPr txBox="1"/>
          <p:nvPr/>
        </p:nvSpPr>
        <p:spPr>
          <a:xfrm>
            <a:off x="192505" y="128337"/>
            <a:ext cx="757187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n-lt"/>
              </a:rPr>
              <a:t>SCHUMPETER</a:t>
            </a:r>
            <a:endParaRPr lang="fr-GP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E9325-1C77-2527-EBBE-EADE686543FA}"/>
              </a:ext>
            </a:extLst>
          </p:cNvPr>
          <p:cNvSpPr/>
          <p:nvPr/>
        </p:nvSpPr>
        <p:spPr>
          <a:xfrm>
            <a:off x="0" y="9769642"/>
            <a:ext cx="18288000" cy="517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66C77B9-117B-FD03-F814-F595278BCA6F}"/>
              </a:ext>
            </a:extLst>
          </p:cNvPr>
          <p:cNvSpPr txBox="1"/>
          <p:nvPr/>
        </p:nvSpPr>
        <p:spPr>
          <a:xfrm>
            <a:off x="0" y="1090863"/>
            <a:ext cx="15246517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</a:rPr>
              <a:t>Rôle de l'entrepreneur</a:t>
            </a:r>
          </a:p>
          <a:p>
            <a:endParaRPr lang="fr-FR" sz="4000" dirty="0"/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fr-FR" sz="4000" b="1" dirty="0"/>
              <a:t>Innovateur</a:t>
            </a:r>
            <a:r>
              <a:rPr lang="fr-FR" sz="4000" dirty="0"/>
              <a:t> : L'entrepreneur identifie et exploite des opportunités pour introduire des innovations.</a:t>
            </a:r>
          </a:p>
          <a:p>
            <a:pPr marL="685800" indent="-685800">
              <a:buFont typeface="Wingdings" panose="05000000000000000000" pitchFamily="2" charset="2"/>
              <a:buChar char="q"/>
            </a:pPr>
            <a:endParaRPr lang="fr-FR" sz="4000" dirty="0"/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fr-FR" sz="4000" b="1" dirty="0"/>
              <a:t>Prise de risques </a:t>
            </a:r>
            <a:r>
              <a:rPr lang="fr-FR" sz="4000" dirty="0"/>
              <a:t>: L'entrepreneur assume les risques financiers et personnels pour réaliser ses idées.</a:t>
            </a:r>
          </a:p>
          <a:p>
            <a:pPr marL="685800" indent="-685800">
              <a:buFont typeface="Wingdings" panose="05000000000000000000" pitchFamily="2" charset="2"/>
              <a:buChar char="q"/>
            </a:pPr>
            <a:endParaRPr lang="fr-FR" sz="4000" dirty="0"/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fr-FR" sz="4000" b="1" dirty="0"/>
              <a:t>Perturbateur</a:t>
            </a:r>
            <a:r>
              <a:rPr lang="fr-FR" sz="4000" dirty="0"/>
              <a:t> : Par l'introduction de nouvelles solutions, l'entrepreneur perturbe le marché existant, déclenchant la </a:t>
            </a:r>
            <a:r>
              <a:rPr lang="fr-FR" sz="4000" u="sng" dirty="0"/>
              <a:t>destruction créatrice.</a:t>
            </a:r>
          </a:p>
          <a:p>
            <a:endParaRPr lang="fr-GP" sz="36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721BAD4-AE67-2BB5-0579-E6D492FFE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1716" y="3259612"/>
            <a:ext cx="3041483" cy="406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06366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EEA114-86AD-D7B7-D5F6-56F60DC5A182}"/>
              </a:ext>
            </a:extLst>
          </p:cNvPr>
          <p:cNvSpPr/>
          <p:nvPr/>
        </p:nvSpPr>
        <p:spPr>
          <a:xfrm>
            <a:off x="0" y="1"/>
            <a:ext cx="6400799" cy="774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BB2670-A265-56F2-CB84-886C2D66E86B}"/>
              </a:ext>
            </a:extLst>
          </p:cNvPr>
          <p:cNvSpPr txBox="1"/>
          <p:nvPr/>
        </p:nvSpPr>
        <p:spPr>
          <a:xfrm>
            <a:off x="192505" y="128337"/>
            <a:ext cx="757187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n-lt"/>
              </a:rPr>
              <a:t>SCHUMPETER</a:t>
            </a:r>
            <a:endParaRPr lang="fr-GP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E9325-1C77-2527-EBBE-EADE686543FA}"/>
              </a:ext>
            </a:extLst>
          </p:cNvPr>
          <p:cNvSpPr/>
          <p:nvPr/>
        </p:nvSpPr>
        <p:spPr>
          <a:xfrm>
            <a:off x="0" y="9769642"/>
            <a:ext cx="18288000" cy="517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66C77B9-117B-FD03-F814-F595278BCA6F}"/>
              </a:ext>
            </a:extLst>
          </p:cNvPr>
          <p:cNvSpPr txBox="1"/>
          <p:nvPr/>
        </p:nvSpPr>
        <p:spPr>
          <a:xfrm>
            <a:off x="0" y="1090863"/>
            <a:ext cx="13876421" cy="9264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</a:rPr>
              <a:t>Innovation</a:t>
            </a:r>
          </a:p>
          <a:p>
            <a:endParaRPr lang="fr-FR" sz="400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fr-FR" sz="4000" b="1" dirty="0"/>
              <a:t>Cœur de la destruction créatrice </a:t>
            </a:r>
            <a:r>
              <a:rPr lang="fr-FR" sz="4000" dirty="0"/>
              <a:t>: L'innovation est la force motrice du changement économique et du développement.</a:t>
            </a:r>
          </a:p>
          <a:p>
            <a:endParaRPr lang="fr-FR" sz="400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fr-FR" sz="4000" b="1" dirty="0"/>
              <a:t>Types d'innovation </a:t>
            </a:r>
            <a:r>
              <a:rPr lang="fr-FR" sz="4000" dirty="0"/>
              <a:t>:</a:t>
            </a:r>
          </a:p>
          <a:p>
            <a:pPr marL="571500" lvl="3" indent="-571500">
              <a:buFont typeface="Wingdings" panose="05000000000000000000" pitchFamily="2" charset="2"/>
              <a:buChar char="§"/>
            </a:pPr>
            <a:r>
              <a:rPr lang="fr-FR" sz="4000" dirty="0"/>
              <a:t>Produit : Création de nouveaux biens ou services</a:t>
            </a:r>
          </a:p>
          <a:p>
            <a:pPr marL="571500" lvl="3" indent="-571500">
              <a:buFont typeface="Wingdings" panose="05000000000000000000" pitchFamily="2" charset="2"/>
              <a:buChar char="§"/>
            </a:pPr>
            <a:r>
              <a:rPr lang="fr-FR" sz="4000" dirty="0"/>
              <a:t>Processus : Nouvelles méthodes de production ou gestion</a:t>
            </a:r>
          </a:p>
          <a:p>
            <a:pPr marL="571500" lvl="3" indent="-571500">
              <a:buFont typeface="Wingdings" panose="05000000000000000000" pitchFamily="2" charset="2"/>
              <a:buChar char="§"/>
            </a:pPr>
            <a:r>
              <a:rPr lang="fr-FR" sz="4000" dirty="0"/>
              <a:t>Marché : Exploration de nouveaux marchés </a:t>
            </a:r>
          </a:p>
          <a:p>
            <a:pPr marL="571500" lvl="3" indent="-571500">
              <a:buFont typeface="Wingdings" panose="05000000000000000000" pitchFamily="2" charset="2"/>
              <a:buChar char="§"/>
            </a:pPr>
            <a:r>
              <a:rPr lang="fr-FR" sz="4000" dirty="0"/>
              <a:t>Source d'approvisionnement : Nouvelles matières premières ou énergies </a:t>
            </a:r>
          </a:p>
          <a:p>
            <a:pPr marL="571500" lvl="3" indent="-571500">
              <a:buFont typeface="Wingdings" panose="05000000000000000000" pitchFamily="2" charset="2"/>
              <a:buChar char="§"/>
            </a:pPr>
            <a:r>
              <a:rPr lang="fr-FR" sz="4000" dirty="0"/>
              <a:t>Organisationnelle : Réorganisation des structures d'entreprise pour améliorer la productivité</a:t>
            </a:r>
          </a:p>
          <a:p>
            <a:endParaRPr lang="fr-GP" sz="3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5DE7C75-CC8B-C2E5-6EEE-94FD094B1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2868" y="3001788"/>
            <a:ext cx="5379912" cy="307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36341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172DBDD-F4D6-4D86-A667-EC8595A19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011" y="895657"/>
            <a:ext cx="10924673" cy="812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15129"/>
      </p:ext>
    </p:extLst>
  </p:cSld>
  <p:clrMapOvr>
    <a:masterClrMapping/>
  </p:clrMapOvr>
  <p:transition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ECC14AB-0534-DD3D-3B59-21BD1EE14E28}"/>
              </a:ext>
            </a:extLst>
          </p:cNvPr>
          <p:cNvSpPr txBox="1"/>
          <p:nvPr/>
        </p:nvSpPr>
        <p:spPr>
          <a:xfrm>
            <a:off x="0" y="2774561"/>
            <a:ext cx="182880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Q1</a:t>
            </a:r>
            <a:r>
              <a:rPr lang="fr-FR" sz="3600" dirty="0"/>
              <a:t> - </a:t>
            </a:r>
            <a:r>
              <a:rPr lang="fr-FR" sz="3600" b="1" dirty="0"/>
              <a:t>La destruction créatrice selon Schumpeter consiste à maintenir les anciennes technologies tout en intégrant de nouvelles innovations.</a:t>
            </a:r>
          </a:p>
          <a:p>
            <a:r>
              <a:rPr lang="fr-FR" sz="3600" dirty="0"/>
              <a:t>Faux - La destruction créatrice implique que les nouvelles innovations rendent obsolètes les anciennes technologies, entraînant leur remplacement.</a:t>
            </a:r>
          </a:p>
          <a:p>
            <a:endParaRPr lang="fr-FR" sz="3600" dirty="0"/>
          </a:p>
          <a:p>
            <a:r>
              <a:rPr lang="fr-FR" sz="3600" b="1" dirty="0">
                <a:solidFill>
                  <a:srgbClr val="C00000"/>
                </a:solidFill>
              </a:rPr>
              <a:t>Q2</a:t>
            </a:r>
            <a:r>
              <a:rPr lang="fr-FR" sz="3600" dirty="0"/>
              <a:t> - </a:t>
            </a:r>
            <a:r>
              <a:rPr lang="fr-FR" sz="3600" b="1" dirty="0"/>
              <a:t>L'entrepreneur, d'après Schumpeter, est avant tout un innovateur qui introduit de nouvelles solutions sur le marché, même si cela perturbe l'ordre existant</a:t>
            </a:r>
            <a:r>
              <a:rPr lang="fr-FR" sz="3600" dirty="0"/>
              <a:t>.</a:t>
            </a:r>
          </a:p>
          <a:p>
            <a:r>
              <a:rPr lang="fr-FR" sz="3600" dirty="0"/>
              <a:t>Vrai</a:t>
            </a:r>
          </a:p>
          <a:p>
            <a:endParaRPr lang="fr-FR" sz="3600" dirty="0"/>
          </a:p>
          <a:p>
            <a:r>
              <a:rPr lang="fr-FR" sz="3600" b="1" dirty="0">
                <a:solidFill>
                  <a:srgbClr val="C00000"/>
                </a:solidFill>
              </a:rPr>
              <a:t>Q3</a:t>
            </a:r>
            <a:r>
              <a:rPr lang="fr-FR" sz="3600" dirty="0"/>
              <a:t> - </a:t>
            </a:r>
            <a:r>
              <a:rPr lang="fr-FR" sz="3600" b="1" dirty="0"/>
              <a:t>Schumpeter considère l'innovation comme un élément périphérique et non central dans le processus de destruction créatrice.</a:t>
            </a:r>
          </a:p>
          <a:p>
            <a:r>
              <a:rPr lang="fr-FR" sz="3600" dirty="0"/>
              <a:t>Faux - L'innovation est au contraire le cœur de la destruction créatrice, étant la force motrice du changement économique.</a:t>
            </a:r>
            <a:endParaRPr lang="fr-GP" sz="3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3C2C972-5802-62D1-C0D1-D89DDDA40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178" y="0"/>
            <a:ext cx="3729942" cy="277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7390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ECC14AB-0534-DD3D-3B59-21BD1EE14E28}"/>
              </a:ext>
            </a:extLst>
          </p:cNvPr>
          <p:cNvSpPr txBox="1"/>
          <p:nvPr/>
        </p:nvSpPr>
        <p:spPr>
          <a:xfrm>
            <a:off x="0" y="2774561"/>
            <a:ext cx="18288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Q4</a:t>
            </a:r>
            <a:r>
              <a:rPr lang="fr-FR" sz="3600" dirty="0"/>
              <a:t> - </a:t>
            </a:r>
            <a:r>
              <a:rPr lang="fr-FR" sz="3600" b="1" dirty="0"/>
              <a:t>Les innovations organisationnelles, selon Schumpeter, peuvent inclure la réorganisation des structures d'entreprise pour améliorer la productivité.</a:t>
            </a:r>
          </a:p>
          <a:p>
            <a:r>
              <a:rPr lang="fr-FR" sz="3600" dirty="0"/>
              <a:t>Vrai</a:t>
            </a:r>
          </a:p>
          <a:p>
            <a:endParaRPr lang="fr-FR" sz="3600" dirty="0"/>
          </a:p>
          <a:p>
            <a:r>
              <a:rPr lang="fr-FR" sz="3600" b="1" dirty="0">
                <a:solidFill>
                  <a:srgbClr val="C00000"/>
                </a:solidFill>
              </a:rPr>
              <a:t>Q5</a:t>
            </a:r>
            <a:r>
              <a:rPr lang="fr-FR" sz="3600" dirty="0"/>
              <a:t> - </a:t>
            </a:r>
            <a:r>
              <a:rPr lang="fr-FR" sz="3600" b="1" dirty="0"/>
              <a:t>Le concept de destruction créatrice implique que les anciennes industries disparaissent complètement, sans laisser place à de nouvelles opportunités </a:t>
            </a:r>
            <a:r>
              <a:rPr lang="fr-FR" sz="3600" dirty="0"/>
              <a:t>économiques.</a:t>
            </a:r>
          </a:p>
          <a:p>
            <a:r>
              <a:rPr lang="fr-FR" sz="3600" dirty="0"/>
              <a:t>Faux - La destruction créatrice crée de nouvelles opportunités économiques tout en remplaçant les anciennes industries.</a:t>
            </a:r>
            <a:endParaRPr lang="fr-GP" sz="3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3C2C972-5802-62D1-C0D1-D89DDDA40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178" y="0"/>
            <a:ext cx="3729942" cy="277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2938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EEA114-86AD-D7B7-D5F6-56F60DC5A182}"/>
              </a:ext>
            </a:extLst>
          </p:cNvPr>
          <p:cNvSpPr/>
          <p:nvPr/>
        </p:nvSpPr>
        <p:spPr>
          <a:xfrm>
            <a:off x="0" y="1"/>
            <a:ext cx="6400799" cy="774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F245D52-EE62-8B54-0F9F-321F6C6F6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941" y="1118816"/>
            <a:ext cx="15629572" cy="242649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DE633CA-1A77-3552-4771-9FC61DC68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948" y="3256428"/>
            <a:ext cx="15629565" cy="24264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466878A-BAA3-A7C2-A40E-06DC4500F5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940" y="5228177"/>
            <a:ext cx="15626507" cy="519919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CBB2670-A265-56F2-CB84-886C2D66E86B}"/>
              </a:ext>
            </a:extLst>
          </p:cNvPr>
          <p:cNvSpPr txBox="1"/>
          <p:nvPr/>
        </p:nvSpPr>
        <p:spPr>
          <a:xfrm>
            <a:off x="192505" y="128337"/>
            <a:ext cx="757187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n-lt"/>
              </a:rPr>
              <a:t>INTRODUCTION</a:t>
            </a:r>
            <a:endParaRPr lang="fr-GP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E9325-1C77-2527-EBBE-EADE686543FA}"/>
              </a:ext>
            </a:extLst>
          </p:cNvPr>
          <p:cNvSpPr/>
          <p:nvPr/>
        </p:nvSpPr>
        <p:spPr>
          <a:xfrm>
            <a:off x="0" y="9769642"/>
            <a:ext cx="18288000" cy="517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" name="Google Shape;124;p15"/>
          <p:cNvCxnSpPr/>
          <p:nvPr/>
        </p:nvCxnSpPr>
        <p:spPr>
          <a:xfrm>
            <a:off x="469143" y="598506"/>
            <a:ext cx="17349715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5" name="Google Shape;125;p15"/>
          <p:cNvCxnSpPr/>
          <p:nvPr/>
        </p:nvCxnSpPr>
        <p:spPr>
          <a:xfrm>
            <a:off x="469143" y="9681901"/>
            <a:ext cx="17349715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6" name="Google Shape;126;p15"/>
          <p:cNvCxnSpPr/>
          <p:nvPr/>
        </p:nvCxnSpPr>
        <p:spPr>
          <a:xfrm>
            <a:off x="9184563" y="1389360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7" name="Google Shape;127;p15"/>
          <p:cNvCxnSpPr/>
          <p:nvPr/>
        </p:nvCxnSpPr>
        <p:spPr>
          <a:xfrm>
            <a:off x="9184563" y="2190103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8" name="Google Shape;128;p15"/>
          <p:cNvCxnSpPr/>
          <p:nvPr/>
        </p:nvCxnSpPr>
        <p:spPr>
          <a:xfrm>
            <a:off x="9184563" y="2987663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9" name="Google Shape;129;p15"/>
          <p:cNvCxnSpPr/>
          <p:nvPr/>
        </p:nvCxnSpPr>
        <p:spPr>
          <a:xfrm>
            <a:off x="9184563" y="3788406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0" name="Google Shape;130;p15"/>
          <p:cNvCxnSpPr/>
          <p:nvPr/>
        </p:nvCxnSpPr>
        <p:spPr>
          <a:xfrm>
            <a:off x="9184563" y="4585966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1" name="Google Shape;131;p15"/>
          <p:cNvCxnSpPr/>
          <p:nvPr/>
        </p:nvCxnSpPr>
        <p:spPr>
          <a:xfrm>
            <a:off x="9184563" y="5386709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2" name="Google Shape;132;p15"/>
          <p:cNvCxnSpPr/>
          <p:nvPr/>
        </p:nvCxnSpPr>
        <p:spPr>
          <a:xfrm>
            <a:off x="9184563" y="6184269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3" name="Google Shape;133;p15"/>
          <p:cNvCxnSpPr/>
          <p:nvPr/>
        </p:nvCxnSpPr>
        <p:spPr>
          <a:xfrm>
            <a:off x="9184563" y="6985012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8" name="Google Shape;138;p15"/>
          <p:cNvSpPr txBox="1"/>
          <p:nvPr/>
        </p:nvSpPr>
        <p:spPr>
          <a:xfrm>
            <a:off x="9184563" y="848975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DM Sans"/>
                <a:ea typeface="DM Sans"/>
                <a:cs typeface="DM Sans"/>
                <a:sym typeface="DM Sans"/>
              </a:rPr>
              <a:t>INTRODUCTION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40" name="Google Shape;140;p15"/>
          <p:cNvSpPr txBox="1"/>
          <p:nvPr/>
        </p:nvSpPr>
        <p:spPr>
          <a:xfrm>
            <a:off x="9184563" y="1649718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DM Sans"/>
                <a:ea typeface="DM Sans"/>
                <a:cs typeface="DM Sans"/>
                <a:sym typeface="DM Sans"/>
              </a:rPr>
              <a:t>DEFINITIONS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42" name="Google Shape;142;p15"/>
          <p:cNvSpPr txBox="1"/>
          <p:nvPr/>
        </p:nvSpPr>
        <p:spPr>
          <a:xfrm>
            <a:off x="9184563" y="2447278"/>
            <a:ext cx="6247942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DM Sans"/>
                <a:ea typeface="DM Sans"/>
                <a:cs typeface="DM Sans"/>
                <a:sym typeface="DM Sans"/>
              </a:rPr>
              <a:t>MARCUS ET SON APP : SHEE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44" name="Google Shape;144;p15"/>
          <p:cNvSpPr txBox="1"/>
          <p:nvPr/>
        </p:nvSpPr>
        <p:spPr>
          <a:xfrm>
            <a:off x="9184563" y="3248021"/>
            <a:ext cx="8634294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latin typeface="DM Sans"/>
                <a:sym typeface="DM Sans"/>
              </a:rPr>
              <a:t>LES FONDEMENTS DE L’ENTREPREUNERIAT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46" name="Google Shape;146;p15"/>
          <p:cNvSpPr txBox="1"/>
          <p:nvPr/>
        </p:nvSpPr>
        <p:spPr>
          <a:xfrm>
            <a:off x="9184563" y="4045581"/>
            <a:ext cx="6247942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DM Sans"/>
                <a:ea typeface="DM Sans"/>
                <a:cs typeface="DM Sans"/>
                <a:sym typeface="DM Sans"/>
              </a:rPr>
              <a:t>AUTEUR CLE : SCHUMPETER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48" name="Google Shape;148;p15"/>
          <p:cNvSpPr txBox="1"/>
          <p:nvPr/>
        </p:nvSpPr>
        <p:spPr>
          <a:xfrm>
            <a:off x="9184563" y="4846324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C00000"/>
                </a:solidFill>
                <a:latin typeface="DM Sans"/>
                <a:ea typeface="DM Sans"/>
                <a:cs typeface="DM Sans"/>
                <a:sym typeface="DM Sans"/>
              </a:rPr>
              <a:t>EXPLICATIONS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50" name="Google Shape;150;p15"/>
          <p:cNvSpPr txBox="1"/>
          <p:nvPr/>
        </p:nvSpPr>
        <p:spPr>
          <a:xfrm>
            <a:off x="9184563" y="5643884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3F4536"/>
                </a:solidFill>
                <a:latin typeface="DM Sans"/>
                <a:ea typeface="DM Sans"/>
                <a:cs typeface="DM Sans"/>
                <a:sym typeface="DM Sans"/>
              </a:rPr>
              <a:t>EXERCICE 1</a:t>
            </a:r>
            <a:endParaRPr dirty="0"/>
          </a:p>
        </p:txBody>
      </p:sp>
      <p:sp>
        <p:nvSpPr>
          <p:cNvPr id="152" name="Google Shape;152;p15"/>
          <p:cNvSpPr txBox="1"/>
          <p:nvPr/>
        </p:nvSpPr>
        <p:spPr>
          <a:xfrm>
            <a:off x="9184563" y="6444627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3F4536"/>
                </a:solidFill>
                <a:latin typeface="DM Sans"/>
                <a:ea typeface="DM Sans"/>
                <a:cs typeface="DM Sans"/>
                <a:sym typeface="DM Sans"/>
              </a:rPr>
              <a:t>EXERCICE 2</a:t>
            </a:r>
            <a:endParaRPr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D88A18A-BA2C-3488-5F80-FDD43E986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58" y="1649718"/>
            <a:ext cx="8975279" cy="597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70716"/>
      </p:ext>
    </p:extLst>
  </p:cSld>
  <p:clrMapOvr>
    <a:masterClrMapping/>
  </p:clrMapOvr>
  <p:transition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EEA114-86AD-D7B7-D5F6-56F60DC5A182}"/>
              </a:ext>
            </a:extLst>
          </p:cNvPr>
          <p:cNvSpPr/>
          <p:nvPr/>
        </p:nvSpPr>
        <p:spPr>
          <a:xfrm>
            <a:off x="0" y="1"/>
            <a:ext cx="7571874" cy="774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BB2670-A265-56F2-CB84-886C2D66E86B}"/>
              </a:ext>
            </a:extLst>
          </p:cNvPr>
          <p:cNvSpPr txBox="1"/>
          <p:nvPr/>
        </p:nvSpPr>
        <p:spPr>
          <a:xfrm>
            <a:off x="192505" y="128337"/>
            <a:ext cx="757187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n-lt"/>
              </a:rPr>
              <a:t>LOGIQUE ENTREPRENEURIALE</a:t>
            </a:r>
            <a:endParaRPr lang="fr-GP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E9325-1C77-2527-EBBE-EADE686543FA}"/>
              </a:ext>
            </a:extLst>
          </p:cNvPr>
          <p:cNvSpPr/>
          <p:nvPr/>
        </p:nvSpPr>
        <p:spPr>
          <a:xfrm>
            <a:off x="0" y="9769642"/>
            <a:ext cx="18288000" cy="517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66C77B9-117B-FD03-F814-F595278BCA6F}"/>
              </a:ext>
            </a:extLst>
          </p:cNvPr>
          <p:cNvSpPr txBox="1"/>
          <p:nvPr/>
        </p:nvSpPr>
        <p:spPr>
          <a:xfrm>
            <a:off x="-1" y="1090863"/>
            <a:ext cx="12689305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</a:rPr>
              <a:t>Reed Hastings et Netflix </a:t>
            </a:r>
          </a:p>
          <a:p>
            <a:endParaRPr lang="fr-FR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/>
              <a:t>Reed Hastings a </a:t>
            </a:r>
            <a:r>
              <a:rPr lang="fr-FR" sz="4000" b="1" dirty="0"/>
              <a:t>transformé</a:t>
            </a:r>
            <a:r>
              <a:rPr lang="fr-FR" sz="4000" dirty="0"/>
              <a:t> Netflix d'un service de location de DVD par correspondance en la plus grande plateforme de streaming au monde.</a:t>
            </a:r>
          </a:p>
          <a:p>
            <a:r>
              <a:rPr lang="fr-FR" sz="4000" dirty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/>
              <a:t>Hastings a </a:t>
            </a:r>
            <a:r>
              <a:rPr lang="fr-FR" sz="4000" b="1" dirty="0"/>
              <a:t>vu l’opportunité </a:t>
            </a:r>
            <a:r>
              <a:rPr lang="fr-FR" sz="4000" dirty="0"/>
              <a:t>de changer la façon dont les gens consomment du contenu, </a:t>
            </a:r>
            <a:r>
              <a:rPr lang="fr-FR" sz="4000" b="1" dirty="0"/>
              <a:t>prenant le risque </a:t>
            </a:r>
            <a:r>
              <a:rPr lang="fr-FR" sz="4000" dirty="0"/>
              <a:t>de passer à un modèle de streaming avant que l'infrastructure Internet ne soit pleinement prête.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FR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/>
              <a:t>Aujourd'hui, Netflix est non seulement un </a:t>
            </a:r>
            <a:r>
              <a:rPr lang="fr-FR" sz="4000" b="1" dirty="0"/>
              <a:t>leader</a:t>
            </a:r>
            <a:r>
              <a:rPr lang="fr-FR" sz="4000" dirty="0"/>
              <a:t> dans le streaming, mais aussi un </a:t>
            </a:r>
            <a:r>
              <a:rPr lang="fr-FR" sz="4000" b="1" dirty="0"/>
              <a:t>acteur majeur </a:t>
            </a:r>
            <a:r>
              <a:rPr lang="fr-FR" sz="4000" dirty="0"/>
              <a:t>dans la production de contenu original.</a:t>
            </a:r>
            <a:endParaRPr lang="fr-GP" sz="4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5F47FFC-B3DD-AE54-38E1-1F310D656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0867" y="3019926"/>
            <a:ext cx="4584128" cy="572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9804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EEA114-86AD-D7B7-D5F6-56F60DC5A182}"/>
              </a:ext>
            </a:extLst>
          </p:cNvPr>
          <p:cNvSpPr/>
          <p:nvPr/>
        </p:nvSpPr>
        <p:spPr>
          <a:xfrm>
            <a:off x="0" y="1"/>
            <a:ext cx="7571874" cy="774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BB2670-A265-56F2-CB84-886C2D66E86B}"/>
              </a:ext>
            </a:extLst>
          </p:cNvPr>
          <p:cNvSpPr txBox="1"/>
          <p:nvPr/>
        </p:nvSpPr>
        <p:spPr>
          <a:xfrm>
            <a:off x="192505" y="128337"/>
            <a:ext cx="757187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n-lt"/>
              </a:rPr>
              <a:t>LOGIQUE ENTREPRENEURIALE</a:t>
            </a:r>
            <a:endParaRPr lang="fr-GP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E9325-1C77-2527-EBBE-EADE686543FA}"/>
              </a:ext>
            </a:extLst>
          </p:cNvPr>
          <p:cNvSpPr/>
          <p:nvPr/>
        </p:nvSpPr>
        <p:spPr>
          <a:xfrm>
            <a:off x="0" y="9769642"/>
            <a:ext cx="18288000" cy="517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66C77B9-117B-FD03-F814-F595278BCA6F}"/>
              </a:ext>
            </a:extLst>
          </p:cNvPr>
          <p:cNvSpPr txBox="1"/>
          <p:nvPr/>
        </p:nvSpPr>
        <p:spPr>
          <a:xfrm>
            <a:off x="0" y="1090863"/>
            <a:ext cx="18143621" cy="8525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C00000"/>
                </a:solidFill>
              </a:rPr>
              <a:t>Caractéristiques clés</a:t>
            </a:r>
          </a:p>
          <a:p>
            <a:endParaRPr lang="fr-FR" sz="400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fr-FR" sz="3600" b="1" dirty="0"/>
              <a:t>Innovation</a:t>
            </a:r>
            <a:r>
              <a:rPr lang="fr-FR" sz="3600" dirty="0"/>
              <a:t> : L'innovation est au cœur de la logique entrepreneuriale. </a:t>
            </a:r>
          </a:p>
          <a:p>
            <a:endParaRPr lang="fr-FR" sz="360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fr-FR" sz="3600" b="1" dirty="0"/>
              <a:t>Prise de risque </a:t>
            </a:r>
            <a:r>
              <a:rPr lang="fr-FR" sz="3600" dirty="0"/>
              <a:t>: Les entrepreneurs sont souvent décrits comme des Risk </a:t>
            </a:r>
            <a:r>
              <a:rPr lang="fr-FR" sz="3600" dirty="0" err="1"/>
              <a:t>takers</a:t>
            </a:r>
            <a:r>
              <a:rPr lang="fr-FR" sz="3600" dirty="0"/>
              <a:t>.</a:t>
            </a:r>
          </a:p>
          <a:p>
            <a:endParaRPr lang="fr-FR" sz="360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fr-FR" sz="3600" b="1" dirty="0"/>
              <a:t>Vision long terme </a:t>
            </a:r>
            <a:r>
              <a:rPr lang="fr-FR" sz="3600" dirty="0"/>
              <a:t>: Contrairement à la gestion qui peut parfois se focaliser sur des objectifs à court terme, la logique entrepreneuriale implique une vision à long terme. </a:t>
            </a:r>
          </a:p>
          <a:p>
            <a:endParaRPr lang="fr-FR" sz="360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fr-FR" sz="3600" b="1" dirty="0"/>
              <a:t>Création de valeur </a:t>
            </a:r>
            <a:r>
              <a:rPr lang="fr-FR" sz="3600" dirty="0"/>
              <a:t>: L’objectif ultime de la logique entrepreneuriale est de créer de la valeur. </a:t>
            </a:r>
          </a:p>
          <a:p>
            <a:endParaRPr lang="fr-FR" sz="360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fr-FR" sz="3600" b="1" dirty="0"/>
              <a:t>Disruption du statu quo </a:t>
            </a:r>
            <a:r>
              <a:rPr lang="fr-FR" sz="3600" dirty="0"/>
              <a:t>: Les entrepreneurs ne se contentent pas d'améliorer ce qui existe ; ils cherchent souvent à bouleverser les industries et à redéfinir les règles du jeu. </a:t>
            </a:r>
            <a:endParaRPr lang="fr-GP" sz="3600" dirty="0"/>
          </a:p>
        </p:txBody>
      </p:sp>
    </p:spTree>
    <p:extLst>
      <p:ext uri="{BB962C8B-B14F-4D97-AF65-F5344CB8AC3E}">
        <p14:creationId xmlns:p14="http://schemas.microsoft.com/office/powerpoint/2010/main" val="2544295854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EEA114-86AD-D7B7-D5F6-56F60DC5A182}"/>
              </a:ext>
            </a:extLst>
          </p:cNvPr>
          <p:cNvSpPr/>
          <p:nvPr/>
        </p:nvSpPr>
        <p:spPr>
          <a:xfrm>
            <a:off x="0" y="1"/>
            <a:ext cx="7571874" cy="774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BB2670-A265-56F2-CB84-886C2D66E86B}"/>
              </a:ext>
            </a:extLst>
          </p:cNvPr>
          <p:cNvSpPr txBox="1"/>
          <p:nvPr/>
        </p:nvSpPr>
        <p:spPr>
          <a:xfrm>
            <a:off x="192505" y="128337"/>
            <a:ext cx="757187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n-lt"/>
              </a:rPr>
              <a:t>LOGIQUE ENTREPRENEURIALE</a:t>
            </a:r>
            <a:endParaRPr lang="fr-GP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E9325-1C77-2527-EBBE-EADE686543FA}"/>
              </a:ext>
            </a:extLst>
          </p:cNvPr>
          <p:cNvSpPr/>
          <p:nvPr/>
        </p:nvSpPr>
        <p:spPr>
          <a:xfrm>
            <a:off x="0" y="9769642"/>
            <a:ext cx="18288000" cy="517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66C77B9-117B-FD03-F814-F595278BCA6F}"/>
              </a:ext>
            </a:extLst>
          </p:cNvPr>
          <p:cNvSpPr txBox="1"/>
          <p:nvPr/>
        </p:nvSpPr>
        <p:spPr>
          <a:xfrm>
            <a:off x="0" y="1090863"/>
            <a:ext cx="1814362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rgbClr val="C00000"/>
                </a:solidFill>
              </a:rPr>
              <a:t>Les défis de la logique entrepreneuriale</a:t>
            </a:r>
          </a:p>
          <a:p>
            <a:pPr algn="ctr"/>
            <a:endParaRPr lang="fr-FR" sz="4000" dirty="0"/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fr-FR" sz="4800" b="1" dirty="0"/>
              <a:t>Incertitude</a:t>
            </a:r>
            <a:r>
              <a:rPr lang="fr-FR" sz="4800" dirty="0"/>
              <a:t> : S'adapter aux changements rapides.</a:t>
            </a:r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fr-FR" sz="4800" b="1" dirty="0"/>
              <a:t>Ressources limitées </a:t>
            </a:r>
            <a:r>
              <a:rPr lang="fr-FR" sz="4800" dirty="0"/>
              <a:t>: Trouver des fonds, des talents, des technologies.</a:t>
            </a:r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fr-FR" sz="4800" b="1" dirty="0"/>
              <a:t>Concurrence</a:t>
            </a:r>
            <a:r>
              <a:rPr lang="fr-FR" sz="4800" dirty="0"/>
              <a:t> : Se différencier des autres.</a:t>
            </a:r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fr-FR" sz="4800" b="1" dirty="0"/>
              <a:t>Échec</a:t>
            </a:r>
            <a:r>
              <a:rPr lang="fr-FR" sz="4800" dirty="0"/>
              <a:t> : Apprendre de ses erreurs pour avancer.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732DF25-6FB1-BC88-35DD-B0975F60E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1671" y="5516980"/>
            <a:ext cx="417195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26422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EEA114-86AD-D7B7-D5F6-56F60DC5A182}"/>
              </a:ext>
            </a:extLst>
          </p:cNvPr>
          <p:cNvSpPr/>
          <p:nvPr/>
        </p:nvSpPr>
        <p:spPr>
          <a:xfrm>
            <a:off x="0" y="1"/>
            <a:ext cx="7571874" cy="774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BB2670-A265-56F2-CB84-886C2D66E86B}"/>
              </a:ext>
            </a:extLst>
          </p:cNvPr>
          <p:cNvSpPr txBox="1"/>
          <p:nvPr/>
        </p:nvSpPr>
        <p:spPr>
          <a:xfrm>
            <a:off x="192505" y="128337"/>
            <a:ext cx="757187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n-lt"/>
              </a:rPr>
              <a:t>LOGIQUE ENTREPRENEURIALE</a:t>
            </a:r>
            <a:endParaRPr lang="fr-GP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E9325-1C77-2527-EBBE-EADE686543FA}"/>
              </a:ext>
            </a:extLst>
          </p:cNvPr>
          <p:cNvSpPr/>
          <p:nvPr/>
        </p:nvSpPr>
        <p:spPr>
          <a:xfrm>
            <a:off x="0" y="9769642"/>
            <a:ext cx="18288000" cy="517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66C77B9-117B-FD03-F814-F595278BCA6F}"/>
              </a:ext>
            </a:extLst>
          </p:cNvPr>
          <p:cNvSpPr txBox="1"/>
          <p:nvPr/>
        </p:nvSpPr>
        <p:spPr>
          <a:xfrm>
            <a:off x="0" y="1090863"/>
            <a:ext cx="1814362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rgbClr val="C00000"/>
                </a:solidFill>
              </a:rPr>
              <a:t> Impact sur la société</a:t>
            </a:r>
          </a:p>
          <a:p>
            <a:pPr algn="ctr"/>
            <a:endParaRPr lang="fr-FR" sz="4800" dirty="0"/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fr-FR" sz="4800" b="1" dirty="0"/>
              <a:t>Création d'emplois </a:t>
            </a:r>
            <a:r>
              <a:rPr lang="fr-FR" sz="4800" dirty="0"/>
              <a:t>: Les entrepreneurs créent des emplois.</a:t>
            </a:r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fr-FR" sz="4800" b="1" dirty="0"/>
              <a:t>Résolution de problèmes </a:t>
            </a:r>
            <a:r>
              <a:rPr lang="fr-FR" sz="4800" dirty="0"/>
              <a:t>: Apporter des solutions aux défis sociétaux.</a:t>
            </a:r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fr-FR" sz="4800" b="1" dirty="0"/>
              <a:t>Changement des normes </a:t>
            </a:r>
            <a:r>
              <a:rPr lang="fr-FR" sz="4800" dirty="0"/>
              <a:t>: Modifier les comportements sociaux grâce à l'innovation.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89C410-426C-657D-4BFF-6C79018FA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217" y="6502149"/>
            <a:ext cx="3119186" cy="311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58543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EEA114-86AD-D7B7-D5F6-56F60DC5A182}"/>
              </a:ext>
            </a:extLst>
          </p:cNvPr>
          <p:cNvSpPr/>
          <p:nvPr/>
        </p:nvSpPr>
        <p:spPr>
          <a:xfrm>
            <a:off x="0" y="1"/>
            <a:ext cx="7571874" cy="774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BB2670-A265-56F2-CB84-886C2D66E86B}"/>
              </a:ext>
            </a:extLst>
          </p:cNvPr>
          <p:cNvSpPr txBox="1"/>
          <p:nvPr/>
        </p:nvSpPr>
        <p:spPr>
          <a:xfrm>
            <a:off x="192505" y="128337"/>
            <a:ext cx="757187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n-lt"/>
              </a:rPr>
              <a:t>LOGIQUE MANAGERIALE</a:t>
            </a:r>
            <a:endParaRPr lang="fr-GP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E9325-1C77-2527-EBBE-EADE686543FA}"/>
              </a:ext>
            </a:extLst>
          </p:cNvPr>
          <p:cNvSpPr/>
          <p:nvPr/>
        </p:nvSpPr>
        <p:spPr>
          <a:xfrm>
            <a:off x="0" y="9769642"/>
            <a:ext cx="18288000" cy="517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66C77B9-117B-FD03-F814-F595278BCA6F}"/>
              </a:ext>
            </a:extLst>
          </p:cNvPr>
          <p:cNvSpPr txBox="1"/>
          <p:nvPr/>
        </p:nvSpPr>
        <p:spPr>
          <a:xfrm>
            <a:off x="-1" y="1090863"/>
            <a:ext cx="12689305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</a:rPr>
              <a:t>Tim Cook et Apple </a:t>
            </a:r>
          </a:p>
          <a:p>
            <a:endParaRPr lang="fr-FR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/>
              <a:t>Après la période d'innovation radicale sous Steve Jobs, Cook a concentré ses efforts </a:t>
            </a:r>
            <a:r>
              <a:rPr lang="fr-FR" sz="4000" b="1" dirty="0"/>
              <a:t>sur l’optimisation des chaînes d’approvisionnement</a:t>
            </a:r>
            <a:r>
              <a:rPr lang="fr-FR" sz="4000" dirty="0"/>
              <a:t>, </a:t>
            </a:r>
            <a:r>
              <a:rPr lang="fr-FR" sz="4000" b="1" dirty="0"/>
              <a:t>l’amélioration de l’efficacité opérationnelle</a:t>
            </a:r>
            <a:r>
              <a:rPr lang="fr-FR" sz="4000" dirty="0"/>
              <a:t>, et la </a:t>
            </a:r>
            <a:r>
              <a:rPr lang="fr-FR" sz="4000" b="1" dirty="0"/>
              <a:t>maximisation des marges bénéficiaires</a:t>
            </a:r>
            <a:r>
              <a:rPr lang="fr-FR" sz="4000" dirty="0"/>
              <a:t>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FR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000" dirty="0"/>
              <a:t>Sous sa direction, Apple a maintenu sa </a:t>
            </a:r>
            <a:r>
              <a:rPr lang="fr-FR" sz="4000" b="1" dirty="0"/>
              <a:t>rentabilité exceptionnelle </a:t>
            </a:r>
            <a:r>
              <a:rPr lang="fr-FR" sz="4000" dirty="0"/>
              <a:t>tout en introduisant de </a:t>
            </a:r>
            <a:r>
              <a:rPr lang="fr-FR" sz="4000" b="1" dirty="0"/>
              <a:t>nouvelles lignes de produits de manière régulière et cohérente</a:t>
            </a:r>
            <a:r>
              <a:rPr lang="fr-FR" sz="4000" dirty="0"/>
              <a:t>, sans bouleverser le marché comme dans le passé.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9E7E61C-A536-341A-7389-68606A107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2164" y="2804611"/>
            <a:ext cx="4221831" cy="422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21902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EEA114-86AD-D7B7-D5F6-56F60DC5A182}"/>
              </a:ext>
            </a:extLst>
          </p:cNvPr>
          <p:cNvSpPr/>
          <p:nvPr/>
        </p:nvSpPr>
        <p:spPr>
          <a:xfrm>
            <a:off x="0" y="1"/>
            <a:ext cx="7571874" cy="774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BB2670-A265-56F2-CB84-886C2D66E86B}"/>
              </a:ext>
            </a:extLst>
          </p:cNvPr>
          <p:cNvSpPr txBox="1"/>
          <p:nvPr/>
        </p:nvSpPr>
        <p:spPr>
          <a:xfrm>
            <a:off x="192505" y="128337"/>
            <a:ext cx="757187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n-lt"/>
              </a:rPr>
              <a:t>LOGIQUE MANAGERIALE</a:t>
            </a:r>
            <a:endParaRPr lang="fr-GP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E9325-1C77-2527-EBBE-EADE686543FA}"/>
              </a:ext>
            </a:extLst>
          </p:cNvPr>
          <p:cNvSpPr/>
          <p:nvPr/>
        </p:nvSpPr>
        <p:spPr>
          <a:xfrm>
            <a:off x="0" y="9769642"/>
            <a:ext cx="18288000" cy="517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66C77B9-117B-FD03-F814-F595278BCA6F}"/>
              </a:ext>
            </a:extLst>
          </p:cNvPr>
          <p:cNvSpPr txBox="1"/>
          <p:nvPr/>
        </p:nvSpPr>
        <p:spPr>
          <a:xfrm>
            <a:off x="-1" y="1090863"/>
            <a:ext cx="18015285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C00000"/>
                </a:solidFill>
              </a:rPr>
              <a:t>Rôles essentiels de la logique managériale</a:t>
            </a:r>
          </a:p>
          <a:p>
            <a:endParaRPr lang="fr-FR" sz="400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fr-FR" sz="4000" b="1" dirty="0"/>
              <a:t>Planification et organisation </a:t>
            </a:r>
            <a:r>
              <a:rPr lang="fr-FR" sz="4000" dirty="0">
                <a:sym typeface="Wingdings" panose="05000000000000000000" pitchFamily="2" charset="2"/>
              </a:rPr>
              <a:t> </a:t>
            </a:r>
            <a:r>
              <a:rPr lang="fr-FR" sz="4000" dirty="0"/>
              <a:t>Définir des objectifs clairs et structurer les équipes pour atteindre ces objectifs.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fr-FR" sz="4000" b="1" dirty="0"/>
              <a:t>Direction et motivation </a:t>
            </a:r>
            <a:r>
              <a:rPr lang="fr-FR" sz="4000" dirty="0">
                <a:sym typeface="Wingdings" panose="05000000000000000000" pitchFamily="2" charset="2"/>
              </a:rPr>
              <a:t> </a:t>
            </a:r>
            <a:r>
              <a:rPr lang="fr-FR" sz="4000" dirty="0"/>
              <a:t>Inspirer et motiver les équipes, gérer les performances, et créer un environnement de travail positif.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fr-FR" sz="4000" b="1" dirty="0"/>
              <a:t>Contrôle et évaluation </a:t>
            </a:r>
            <a:r>
              <a:rPr lang="fr-FR" sz="4000" dirty="0">
                <a:sym typeface="Wingdings" panose="05000000000000000000" pitchFamily="2" charset="2"/>
              </a:rPr>
              <a:t> </a:t>
            </a:r>
            <a:r>
              <a:rPr lang="fr-FR" sz="4000" dirty="0"/>
              <a:t>Suivre les performances, évaluer les résultats, et ajuster les stratégies si nécessaire.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fr-FR" sz="4000" b="1" dirty="0"/>
              <a:t>Optimisation des processus </a:t>
            </a:r>
            <a:r>
              <a:rPr lang="fr-FR" sz="4000" dirty="0">
                <a:sym typeface="Wingdings" panose="05000000000000000000" pitchFamily="2" charset="2"/>
              </a:rPr>
              <a:t> </a:t>
            </a:r>
            <a:r>
              <a:rPr lang="fr-FR" sz="4000" dirty="0"/>
              <a:t>Améliorer l'efficacité par l'automatisation, la réorganisation, ou l'adoption de nouvelles technologies.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fr-FR" sz="4000" b="1" dirty="0"/>
              <a:t>Allocation des ressources </a:t>
            </a:r>
            <a:r>
              <a:rPr lang="fr-FR" sz="4000" dirty="0">
                <a:sym typeface="Wingdings" panose="05000000000000000000" pitchFamily="2" charset="2"/>
              </a:rPr>
              <a:t> </a:t>
            </a:r>
            <a:r>
              <a:rPr lang="fr-FR" sz="4000" dirty="0"/>
              <a:t>Maximiser l'utilisation des ressources financières, humaines, et matérielles en les allouant stratégiquement.</a:t>
            </a:r>
          </a:p>
        </p:txBody>
      </p:sp>
    </p:spTree>
    <p:extLst>
      <p:ext uri="{BB962C8B-B14F-4D97-AF65-F5344CB8AC3E}">
        <p14:creationId xmlns:p14="http://schemas.microsoft.com/office/powerpoint/2010/main" val="99539806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EEA114-86AD-D7B7-D5F6-56F60DC5A182}"/>
              </a:ext>
            </a:extLst>
          </p:cNvPr>
          <p:cNvSpPr/>
          <p:nvPr/>
        </p:nvSpPr>
        <p:spPr>
          <a:xfrm>
            <a:off x="0" y="1"/>
            <a:ext cx="7571874" cy="774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BB2670-A265-56F2-CB84-886C2D66E86B}"/>
              </a:ext>
            </a:extLst>
          </p:cNvPr>
          <p:cNvSpPr txBox="1"/>
          <p:nvPr/>
        </p:nvSpPr>
        <p:spPr>
          <a:xfrm>
            <a:off x="192505" y="128337"/>
            <a:ext cx="757187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n-lt"/>
              </a:rPr>
              <a:t>LOGIQUE MANAGERIALE</a:t>
            </a:r>
            <a:endParaRPr lang="fr-GP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E9325-1C77-2527-EBBE-EADE686543FA}"/>
              </a:ext>
            </a:extLst>
          </p:cNvPr>
          <p:cNvSpPr/>
          <p:nvPr/>
        </p:nvSpPr>
        <p:spPr>
          <a:xfrm>
            <a:off x="0" y="9769642"/>
            <a:ext cx="18288000" cy="517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66C77B9-117B-FD03-F814-F595278BCA6F}"/>
              </a:ext>
            </a:extLst>
          </p:cNvPr>
          <p:cNvSpPr txBox="1"/>
          <p:nvPr/>
        </p:nvSpPr>
        <p:spPr>
          <a:xfrm>
            <a:off x="-1" y="1090863"/>
            <a:ext cx="18015285" cy="781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rgbClr val="C00000"/>
                </a:solidFill>
              </a:rPr>
              <a:t>Enjeux de la logique managériale</a:t>
            </a:r>
          </a:p>
          <a:p>
            <a:endParaRPr lang="fr-FR" sz="400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fr-FR" sz="4600" b="1" dirty="0"/>
              <a:t>Transformation digitale </a:t>
            </a:r>
            <a:r>
              <a:rPr lang="fr-FR" sz="4600" dirty="0">
                <a:sym typeface="Wingdings" panose="05000000000000000000" pitchFamily="2" charset="2"/>
              </a:rPr>
              <a:t> </a:t>
            </a:r>
            <a:r>
              <a:rPr lang="fr-FR" sz="4600" dirty="0"/>
              <a:t>Adopter les nouvelles technologies et gérer les changements organisationnels liés à la digitalisation.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fr-FR" sz="4600" b="1" dirty="0"/>
              <a:t>Gestion du capital humain </a:t>
            </a:r>
            <a:r>
              <a:rPr lang="fr-FR" sz="4600" dirty="0">
                <a:sym typeface="Wingdings" panose="05000000000000000000" pitchFamily="2" charset="2"/>
              </a:rPr>
              <a:t> </a:t>
            </a:r>
            <a:r>
              <a:rPr lang="fr-FR" sz="4600" dirty="0"/>
              <a:t>Attirer, retenir, et développer les talents dans un environnement de travail inclusif et stimulant.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fr-FR" sz="4600" b="1" dirty="0"/>
              <a:t>Gestion de la durabilité </a:t>
            </a:r>
            <a:r>
              <a:rPr lang="fr-FR" sz="4600" dirty="0">
                <a:sym typeface="Wingdings" panose="05000000000000000000" pitchFamily="2" charset="2"/>
              </a:rPr>
              <a:t> </a:t>
            </a:r>
            <a:r>
              <a:rPr lang="fr-FR" sz="4600" dirty="0"/>
              <a:t>Intégrer les dimensions environnementales et sociales dans la stratégie de l'entreprise.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fr-FR" sz="4600" b="1" dirty="0"/>
              <a:t>Complexité et globalisation </a:t>
            </a:r>
            <a:r>
              <a:rPr lang="fr-FR" sz="4600" dirty="0">
                <a:sym typeface="Wingdings" panose="05000000000000000000" pitchFamily="2" charset="2"/>
              </a:rPr>
              <a:t> </a:t>
            </a:r>
            <a:r>
              <a:rPr lang="fr-FR" sz="4600" dirty="0"/>
              <a:t>Gérer la complexité des chaînes d'approvisionnement et les variations réglementaires dans un contexte globalisé.</a:t>
            </a:r>
          </a:p>
        </p:txBody>
      </p:sp>
    </p:spTree>
    <p:extLst>
      <p:ext uri="{BB962C8B-B14F-4D97-AF65-F5344CB8AC3E}">
        <p14:creationId xmlns:p14="http://schemas.microsoft.com/office/powerpoint/2010/main" val="4224957560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172DBDD-F4D6-4D86-A667-EC8595A19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011" y="895657"/>
            <a:ext cx="10924673" cy="812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40500"/>
      </p:ext>
    </p:extLst>
  </p:cSld>
  <p:clrMapOvr>
    <a:masterClrMapping/>
  </p:clrMapOvr>
  <p:transition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ECC14AB-0534-DD3D-3B59-21BD1EE14E28}"/>
              </a:ext>
            </a:extLst>
          </p:cNvPr>
          <p:cNvSpPr txBox="1"/>
          <p:nvPr/>
        </p:nvSpPr>
        <p:spPr>
          <a:xfrm>
            <a:off x="0" y="2533931"/>
            <a:ext cx="1828800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Q1</a:t>
            </a:r>
            <a:r>
              <a:rPr lang="fr-FR" sz="3600" b="1" dirty="0"/>
              <a:t> - L'innovation dans la logique entrepreneuriale se limite uniquement à la création de nouveaux produits.</a:t>
            </a:r>
          </a:p>
          <a:p>
            <a:r>
              <a:rPr lang="fr-FR" sz="3600" dirty="0"/>
              <a:t>Faux - L'innovation inclut également les processus, les modèles d'affaires, et les méthodes de distribution, et peut être technologique, organisationnelle ou sociale.</a:t>
            </a:r>
          </a:p>
          <a:p>
            <a:endParaRPr lang="fr-FR" sz="3600" dirty="0"/>
          </a:p>
          <a:p>
            <a:r>
              <a:rPr lang="fr-FR" sz="3600" b="1" dirty="0">
                <a:solidFill>
                  <a:srgbClr val="C00000"/>
                </a:solidFill>
              </a:rPr>
              <a:t>Q2</a:t>
            </a:r>
            <a:r>
              <a:rPr lang="fr-FR" sz="3600" b="1" dirty="0"/>
              <a:t> - Les entrepreneurs prennent des risques de manière irréfléchie car cela fait partie de leur nature.</a:t>
            </a:r>
          </a:p>
          <a:p>
            <a:r>
              <a:rPr lang="fr-FR" sz="3600" dirty="0"/>
              <a:t>Faux - Les entrepreneurs prennent des risques calculés, en évaluant soigneusement les opportunités et les menaces, et non de manière irréfléchie.</a:t>
            </a:r>
          </a:p>
          <a:p>
            <a:endParaRPr lang="fr-FR" sz="3600" dirty="0"/>
          </a:p>
          <a:p>
            <a:r>
              <a:rPr lang="fr-FR" sz="3600" b="1" dirty="0">
                <a:solidFill>
                  <a:srgbClr val="C00000"/>
                </a:solidFill>
              </a:rPr>
              <a:t>Q3-</a:t>
            </a:r>
            <a:r>
              <a:rPr lang="fr-FR" sz="3600" b="1" dirty="0"/>
              <a:t> La vision à long terme est une caractéristique distincte de la logique entrepreneuriale par rapport à la logique managériale, qui se concentre souvent sur le court terme.</a:t>
            </a:r>
          </a:p>
          <a:p>
            <a:r>
              <a:rPr lang="fr-FR" sz="3600" dirty="0"/>
              <a:t>Vrai</a:t>
            </a:r>
            <a:endParaRPr lang="fr-GP" sz="3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3C2C972-5802-62D1-C0D1-D89DDDA40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856" y="128337"/>
            <a:ext cx="3492716" cy="259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06313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" name="Google Shape;124;p15"/>
          <p:cNvCxnSpPr/>
          <p:nvPr/>
        </p:nvCxnSpPr>
        <p:spPr>
          <a:xfrm>
            <a:off x="469143" y="598506"/>
            <a:ext cx="17349715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5" name="Google Shape;125;p15"/>
          <p:cNvCxnSpPr/>
          <p:nvPr/>
        </p:nvCxnSpPr>
        <p:spPr>
          <a:xfrm>
            <a:off x="469143" y="9681901"/>
            <a:ext cx="17349715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6" name="Google Shape;126;p15"/>
          <p:cNvCxnSpPr/>
          <p:nvPr/>
        </p:nvCxnSpPr>
        <p:spPr>
          <a:xfrm>
            <a:off x="9184563" y="1389360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7" name="Google Shape;127;p15"/>
          <p:cNvCxnSpPr/>
          <p:nvPr/>
        </p:nvCxnSpPr>
        <p:spPr>
          <a:xfrm>
            <a:off x="9184563" y="2190103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8" name="Google Shape;128;p15"/>
          <p:cNvCxnSpPr/>
          <p:nvPr/>
        </p:nvCxnSpPr>
        <p:spPr>
          <a:xfrm>
            <a:off x="9184563" y="2987663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9" name="Google Shape;129;p15"/>
          <p:cNvCxnSpPr/>
          <p:nvPr/>
        </p:nvCxnSpPr>
        <p:spPr>
          <a:xfrm>
            <a:off x="9184563" y="3788406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0" name="Google Shape;130;p15"/>
          <p:cNvCxnSpPr/>
          <p:nvPr/>
        </p:nvCxnSpPr>
        <p:spPr>
          <a:xfrm>
            <a:off x="9184563" y="4585966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1" name="Google Shape;131;p15"/>
          <p:cNvCxnSpPr/>
          <p:nvPr/>
        </p:nvCxnSpPr>
        <p:spPr>
          <a:xfrm>
            <a:off x="9184563" y="5386709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2" name="Google Shape;132;p15"/>
          <p:cNvCxnSpPr/>
          <p:nvPr/>
        </p:nvCxnSpPr>
        <p:spPr>
          <a:xfrm>
            <a:off x="9184563" y="6184269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3" name="Google Shape;133;p15"/>
          <p:cNvCxnSpPr/>
          <p:nvPr/>
        </p:nvCxnSpPr>
        <p:spPr>
          <a:xfrm>
            <a:off x="9184563" y="6985012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8" name="Google Shape;138;p15"/>
          <p:cNvSpPr txBox="1"/>
          <p:nvPr/>
        </p:nvSpPr>
        <p:spPr>
          <a:xfrm>
            <a:off x="9184563" y="848975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DM Sans"/>
                <a:ea typeface="DM Sans"/>
                <a:cs typeface="DM Sans"/>
                <a:sym typeface="DM Sans"/>
              </a:rPr>
              <a:t>INTRODUCTION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40" name="Google Shape;140;p15"/>
          <p:cNvSpPr txBox="1"/>
          <p:nvPr/>
        </p:nvSpPr>
        <p:spPr>
          <a:xfrm>
            <a:off x="9184563" y="1649718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C00000"/>
                </a:solidFill>
                <a:latin typeface="DM Sans"/>
                <a:ea typeface="DM Sans"/>
                <a:cs typeface="DM Sans"/>
                <a:sym typeface="DM Sans"/>
              </a:rPr>
              <a:t>DEFINITIONS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42" name="Google Shape;142;p15"/>
          <p:cNvSpPr txBox="1"/>
          <p:nvPr/>
        </p:nvSpPr>
        <p:spPr>
          <a:xfrm>
            <a:off x="9184563" y="2447278"/>
            <a:ext cx="6247942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3F4536"/>
                </a:solidFill>
                <a:latin typeface="DM Sans"/>
                <a:ea typeface="DM Sans"/>
                <a:cs typeface="DM Sans"/>
                <a:sym typeface="DM Sans"/>
              </a:rPr>
              <a:t>MARCUS ET SON APP : SHEE</a:t>
            </a:r>
            <a:endParaRPr dirty="0"/>
          </a:p>
        </p:txBody>
      </p:sp>
      <p:sp>
        <p:nvSpPr>
          <p:cNvPr id="144" name="Google Shape;144;p15"/>
          <p:cNvSpPr txBox="1"/>
          <p:nvPr/>
        </p:nvSpPr>
        <p:spPr>
          <a:xfrm>
            <a:off x="9184563" y="3248021"/>
            <a:ext cx="8634294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3F4536"/>
                </a:solidFill>
                <a:latin typeface="DM Sans"/>
                <a:sym typeface="DM Sans"/>
              </a:rPr>
              <a:t>LES FONDEMENTS DE L’ENTREPREUNERIAT</a:t>
            </a:r>
            <a:endParaRPr dirty="0"/>
          </a:p>
        </p:txBody>
      </p:sp>
      <p:sp>
        <p:nvSpPr>
          <p:cNvPr id="146" name="Google Shape;146;p15"/>
          <p:cNvSpPr txBox="1"/>
          <p:nvPr/>
        </p:nvSpPr>
        <p:spPr>
          <a:xfrm>
            <a:off x="9184563" y="4045581"/>
            <a:ext cx="6247942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3F4536"/>
                </a:solidFill>
                <a:latin typeface="DM Sans"/>
                <a:ea typeface="DM Sans"/>
                <a:cs typeface="DM Sans"/>
                <a:sym typeface="DM Sans"/>
              </a:rPr>
              <a:t>AUTEUR CLE : SCHUMPETER</a:t>
            </a:r>
            <a:endParaRPr dirty="0"/>
          </a:p>
        </p:txBody>
      </p:sp>
      <p:sp>
        <p:nvSpPr>
          <p:cNvPr id="148" name="Google Shape;148;p15"/>
          <p:cNvSpPr txBox="1"/>
          <p:nvPr/>
        </p:nvSpPr>
        <p:spPr>
          <a:xfrm>
            <a:off x="9184563" y="4846324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3F4536"/>
                </a:solidFill>
                <a:latin typeface="DM Sans"/>
                <a:ea typeface="DM Sans"/>
                <a:cs typeface="DM Sans"/>
                <a:sym typeface="DM Sans"/>
              </a:rPr>
              <a:t>EXPLICATIONS</a:t>
            </a:r>
            <a:endParaRPr dirty="0"/>
          </a:p>
        </p:txBody>
      </p:sp>
      <p:sp>
        <p:nvSpPr>
          <p:cNvPr id="150" name="Google Shape;150;p15"/>
          <p:cNvSpPr txBox="1"/>
          <p:nvPr/>
        </p:nvSpPr>
        <p:spPr>
          <a:xfrm>
            <a:off x="9184563" y="5643884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3F4536"/>
                </a:solidFill>
                <a:latin typeface="DM Sans"/>
                <a:ea typeface="DM Sans"/>
                <a:cs typeface="DM Sans"/>
                <a:sym typeface="DM Sans"/>
              </a:rPr>
              <a:t>EXERCICE 1</a:t>
            </a:r>
            <a:endParaRPr dirty="0"/>
          </a:p>
        </p:txBody>
      </p:sp>
      <p:sp>
        <p:nvSpPr>
          <p:cNvPr id="152" name="Google Shape;152;p15"/>
          <p:cNvSpPr txBox="1"/>
          <p:nvPr/>
        </p:nvSpPr>
        <p:spPr>
          <a:xfrm>
            <a:off x="9184563" y="6444627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3F4536"/>
                </a:solidFill>
                <a:latin typeface="DM Sans"/>
                <a:ea typeface="DM Sans"/>
                <a:cs typeface="DM Sans"/>
                <a:sym typeface="DM Sans"/>
              </a:rPr>
              <a:t>EXERCICE 2</a:t>
            </a:r>
            <a:endParaRPr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D88A18A-BA2C-3488-5F80-FDD43E986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58" y="1649718"/>
            <a:ext cx="8975279" cy="597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68581"/>
      </p:ext>
    </p:extLst>
  </p:cSld>
  <p:clrMapOvr>
    <a:masterClrMapping/>
  </p:clrMapOvr>
  <p:transition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ECC14AB-0534-DD3D-3B59-21BD1EE14E28}"/>
              </a:ext>
            </a:extLst>
          </p:cNvPr>
          <p:cNvSpPr txBox="1"/>
          <p:nvPr/>
        </p:nvSpPr>
        <p:spPr>
          <a:xfrm>
            <a:off x="0" y="2533931"/>
            <a:ext cx="18288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Q4</a:t>
            </a:r>
            <a:r>
              <a:rPr lang="fr-FR" sz="3600" b="1" dirty="0"/>
              <a:t> - La création de valeur dans la logique entrepreneuriale se concentre uniquement sur les profits économiques.</a:t>
            </a:r>
          </a:p>
          <a:p>
            <a:r>
              <a:rPr lang="fr-FR" sz="3600" dirty="0"/>
              <a:t>Faux - La création de valeur inclut aussi les aspects sociaux, comme l'amélioration de la qualité de vie, et environnementaux, comme la réduction de l'empreinte écologique.</a:t>
            </a:r>
          </a:p>
          <a:p>
            <a:endParaRPr lang="fr-FR" sz="3600" b="1" dirty="0">
              <a:solidFill>
                <a:srgbClr val="C00000"/>
              </a:solidFill>
            </a:endParaRPr>
          </a:p>
          <a:p>
            <a:r>
              <a:rPr lang="fr-FR" sz="3600" b="1" dirty="0">
                <a:solidFill>
                  <a:srgbClr val="C00000"/>
                </a:solidFill>
              </a:rPr>
              <a:t>Q5</a:t>
            </a:r>
            <a:r>
              <a:rPr lang="fr-FR" sz="3600" b="1" dirty="0"/>
              <a:t> - Les managers doivent principalement se concentrer sur la planification et l'organisation, car ce sont les seules compétences essentielles pour un management efficace.</a:t>
            </a:r>
          </a:p>
          <a:p>
            <a:r>
              <a:rPr lang="fr-FR" sz="3600" dirty="0"/>
              <a:t>Faux - En plus de la planification et l'organisation, les managers doivent également se concentrer sur la direction, la motivation des équipes, le contrôle, l'évaluation, et l'optimisation des processus.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3C2C972-5802-62D1-C0D1-D89DDDA40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856" y="128337"/>
            <a:ext cx="3492716" cy="259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47072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ECC14AB-0534-DD3D-3B59-21BD1EE14E28}"/>
              </a:ext>
            </a:extLst>
          </p:cNvPr>
          <p:cNvSpPr txBox="1"/>
          <p:nvPr/>
        </p:nvSpPr>
        <p:spPr>
          <a:xfrm>
            <a:off x="0" y="2533931"/>
            <a:ext cx="182880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Q6</a:t>
            </a:r>
            <a:r>
              <a:rPr lang="fr-FR" sz="3600" b="1" dirty="0"/>
              <a:t> - Un des défis majeurs de la logique entrepreneuriale est de naviguer dans l'incertitude, ce qui demande une grande résilience.</a:t>
            </a:r>
          </a:p>
          <a:p>
            <a:r>
              <a:rPr lang="fr-FR" sz="3600" dirty="0"/>
              <a:t>Vrai</a:t>
            </a:r>
          </a:p>
          <a:p>
            <a:endParaRPr lang="fr-FR" sz="3600" dirty="0"/>
          </a:p>
          <a:p>
            <a:r>
              <a:rPr lang="fr-FR" sz="3600" b="1" dirty="0">
                <a:solidFill>
                  <a:srgbClr val="C00000"/>
                </a:solidFill>
              </a:rPr>
              <a:t>Q7</a:t>
            </a:r>
            <a:r>
              <a:rPr lang="fr-FR" sz="3600" b="1" dirty="0"/>
              <a:t> - L'adaptation aux nouvelles technologies fait partie des enjeux modernes de la logique managériale, ce qui inclut aussi la gestion des changements culturels.</a:t>
            </a:r>
          </a:p>
          <a:p>
            <a:r>
              <a:rPr lang="fr-FR" sz="3600" dirty="0"/>
              <a:t>Vrai</a:t>
            </a:r>
          </a:p>
          <a:p>
            <a:endParaRPr lang="fr-FR" sz="3600" dirty="0"/>
          </a:p>
          <a:p>
            <a:r>
              <a:rPr lang="fr-FR" sz="3600" b="1" dirty="0">
                <a:solidFill>
                  <a:srgbClr val="C00000"/>
                </a:solidFill>
              </a:rPr>
              <a:t>Q8 </a:t>
            </a:r>
            <a:r>
              <a:rPr lang="fr-FR" sz="3600" dirty="0">
                <a:solidFill>
                  <a:schemeClr val="tx1"/>
                </a:solidFill>
              </a:rPr>
              <a:t>- </a:t>
            </a:r>
            <a:r>
              <a:rPr lang="fr-FR" sz="3600" b="1" dirty="0">
                <a:solidFill>
                  <a:schemeClr val="tx1"/>
                </a:solidFill>
              </a:rPr>
              <a:t>La transformation digitale se limite à l'adoption de nouvelles technologies, sans nécessité de gérer les impacts organisationnels.</a:t>
            </a:r>
          </a:p>
          <a:p>
            <a:r>
              <a:rPr lang="fr-FR" sz="3600" dirty="0">
                <a:solidFill>
                  <a:schemeClr val="tx1"/>
                </a:solidFill>
              </a:rPr>
              <a:t>Faux - La transformation digitale implique non seulement l'adoption de nouvelles technologies, mais aussi la gestion des changements culturels et organisationnels associés.</a:t>
            </a:r>
            <a:endParaRPr lang="fr-GP" sz="3600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3C2C972-5802-62D1-C0D1-D89DDDA40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856" y="128337"/>
            <a:ext cx="3492716" cy="259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47320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ECC14AB-0534-DD3D-3B59-21BD1EE14E28}"/>
              </a:ext>
            </a:extLst>
          </p:cNvPr>
          <p:cNvSpPr txBox="1"/>
          <p:nvPr/>
        </p:nvSpPr>
        <p:spPr>
          <a:xfrm>
            <a:off x="0" y="2533931"/>
            <a:ext cx="18288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Q9</a:t>
            </a:r>
            <a:r>
              <a:rPr lang="fr-FR" sz="3600" b="1" dirty="0"/>
              <a:t> - La concurrence intense est un défi courant pour les entrepreneurs, qui doivent trouver un avantage compétitif unique pour réussir.</a:t>
            </a:r>
          </a:p>
          <a:p>
            <a:r>
              <a:rPr lang="fr-FR" sz="3600" dirty="0"/>
              <a:t>Vrai</a:t>
            </a:r>
          </a:p>
          <a:p>
            <a:endParaRPr lang="fr-FR" sz="3600" dirty="0"/>
          </a:p>
          <a:p>
            <a:r>
              <a:rPr lang="fr-FR" sz="3600" b="1" dirty="0">
                <a:solidFill>
                  <a:srgbClr val="C00000"/>
                </a:solidFill>
              </a:rPr>
              <a:t>Q10</a:t>
            </a:r>
            <a:r>
              <a:rPr lang="fr-FR" sz="3600" b="1" dirty="0"/>
              <a:t> - Les managers modernes n'ont pas besoin de se préoccuper de la complexité globale des opérations, car cela n'affecte pas leur efficacité.</a:t>
            </a:r>
          </a:p>
          <a:p>
            <a:r>
              <a:rPr lang="fr-FR" sz="3600" dirty="0"/>
              <a:t>Faux - Les managers modernes doivent naviguer dans un environnement globalisé avec des chaînes d'approvisionnement complexes et des réglementations variées, ce qui nécessite une gestion efficace de cette complexité.</a:t>
            </a:r>
          </a:p>
          <a:p>
            <a:endParaRPr lang="fr-FR" sz="3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3C2C972-5802-62D1-C0D1-D89DDDA40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856" y="128337"/>
            <a:ext cx="3492716" cy="259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51598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" name="Google Shape;124;p15"/>
          <p:cNvCxnSpPr/>
          <p:nvPr/>
        </p:nvCxnSpPr>
        <p:spPr>
          <a:xfrm>
            <a:off x="469143" y="598506"/>
            <a:ext cx="17349715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5" name="Google Shape;125;p15"/>
          <p:cNvCxnSpPr/>
          <p:nvPr/>
        </p:nvCxnSpPr>
        <p:spPr>
          <a:xfrm>
            <a:off x="469143" y="9681901"/>
            <a:ext cx="17349715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6" name="Google Shape;126;p15"/>
          <p:cNvCxnSpPr/>
          <p:nvPr/>
        </p:nvCxnSpPr>
        <p:spPr>
          <a:xfrm>
            <a:off x="9184563" y="1389360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7" name="Google Shape;127;p15"/>
          <p:cNvCxnSpPr/>
          <p:nvPr/>
        </p:nvCxnSpPr>
        <p:spPr>
          <a:xfrm>
            <a:off x="9184563" y="2190103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8" name="Google Shape;128;p15"/>
          <p:cNvCxnSpPr/>
          <p:nvPr/>
        </p:nvCxnSpPr>
        <p:spPr>
          <a:xfrm>
            <a:off x="9184563" y="2987663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9" name="Google Shape;129;p15"/>
          <p:cNvCxnSpPr/>
          <p:nvPr/>
        </p:nvCxnSpPr>
        <p:spPr>
          <a:xfrm>
            <a:off x="9184563" y="3788406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0" name="Google Shape;130;p15"/>
          <p:cNvCxnSpPr/>
          <p:nvPr/>
        </p:nvCxnSpPr>
        <p:spPr>
          <a:xfrm>
            <a:off x="9184563" y="4585966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1" name="Google Shape;131;p15"/>
          <p:cNvCxnSpPr/>
          <p:nvPr/>
        </p:nvCxnSpPr>
        <p:spPr>
          <a:xfrm>
            <a:off x="9184563" y="5386709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2" name="Google Shape;132;p15"/>
          <p:cNvCxnSpPr/>
          <p:nvPr/>
        </p:nvCxnSpPr>
        <p:spPr>
          <a:xfrm>
            <a:off x="9184563" y="6184269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3" name="Google Shape;133;p15"/>
          <p:cNvCxnSpPr/>
          <p:nvPr/>
        </p:nvCxnSpPr>
        <p:spPr>
          <a:xfrm>
            <a:off x="9184563" y="6985012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8" name="Google Shape;138;p15"/>
          <p:cNvSpPr txBox="1"/>
          <p:nvPr/>
        </p:nvSpPr>
        <p:spPr>
          <a:xfrm>
            <a:off x="9184563" y="848975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DM Sans"/>
                <a:ea typeface="DM Sans"/>
                <a:cs typeface="DM Sans"/>
                <a:sym typeface="DM Sans"/>
              </a:rPr>
              <a:t>INTRODUCTION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40" name="Google Shape;140;p15"/>
          <p:cNvSpPr txBox="1"/>
          <p:nvPr/>
        </p:nvSpPr>
        <p:spPr>
          <a:xfrm>
            <a:off x="9184563" y="1649718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DM Sans"/>
                <a:ea typeface="DM Sans"/>
                <a:cs typeface="DM Sans"/>
                <a:sym typeface="DM Sans"/>
              </a:rPr>
              <a:t>DEFINITIONS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42" name="Google Shape;142;p15"/>
          <p:cNvSpPr txBox="1"/>
          <p:nvPr/>
        </p:nvSpPr>
        <p:spPr>
          <a:xfrm>
            <a:off x="9184563" y="2447278"/>
            <a:ext cx="6247942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DM Sans"/>
                <a:ea typeface="DM Sans"/>
                <a:cs typeface="DM Sans"/>
                <a:sym typeface="DM Sans"/>
              </a:rPr>
              <a:t>MARCUS ET SON APP : SHEE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44" name="Google Shape;144;p15"/>
          <p:cNvSpPr txBox="1"/>
          <p:nvPr/>
        </p:nvSpPr>
        <p:spPr>
          <a:xfrm>
            <a:off x="9184563" y="3248021"/>
            <a:ext cx="8634294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latin typeface="DM Sans"/>
                <a:sym typeface="DM Sans"/>
              </a:rPr>
              <a:t>LES FONDEMENTS DE L’ENTREPREUNERIAT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46" name="Google Shape;146;p15"/>
          <p:cNvSpPr txBox="1"/>
          <p:nvPr/>
        </p:nvSpPr>
        <p:spPr>
          <a:xfrm>
            <a:off x="9184563" y="4045581"/>
            <a:ext cx="6247942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DM Sans"/>
                <a:ea typeface="DM Sans"/>
                <a:cs typeface="DM Sans"/>
                <a:sym typeface="DM Sans"/>
              </a:rPr>
              <a:t>AUTEUR CLE : SCHUMPETER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48" name="Google Shape;148;p15"/>
          <p:cNvSpPr txBox="1"/>
          <p:nvPr/>
        </p:nvSpPr>
        <p:spPr>
          <a:xfrm>
            <a:off x="9184563" y="4846324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DM Sans"/>
                <a:ea typeface="DM Sans"/>
                <a:cs typeface="DM Sans"/>
                <a:sym typeface="DM Sans"/>
              </a:rPr>
              <a:t>EXPLICATIONS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150" name="Google Shape;150;p15"/>
          <p:cNvSpPr txBox="1"/>
          <p:nvPr/>
        </p:nvSpPr>
        <p:spPr>
          <a:xfrm>
            <a:off x="9184563" y="5643884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C00000"/>
                </a:solidFill>
                <a:latin typeface="DM Sans"/>
                <a:ea typeface="DM Sans"/>
                <a:cs typeface="DM Sans"/>
                <a:sym typeface="DM Sans"/>
              </a:rPr>
              <a:t>EXERCICE 1</a:t>
            </a:r>
            <a:endParaRPr dirty="0">
              <a:solidFill>
                <a:srgbClr val="C0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D88A18A-BA2C-3488-5F80-FDD43E986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58" y="1649718"/>
            <a:ext cx="8975279" cy="597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38232"/>
      </p:ext>
    </p:extLst>
  </p:cSld>
  <p:clrMapOvr>
    <a:masterClrMapping/>
  </p:clrMapOvr>
  <p:transition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81B1018-349B-6CF8-C03B-367A54E27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218" y="892124"/>
            <a:ext cx="13229563" cy="850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00770"/>
      </p:ext>
    </p:extLst>
  </p:cSld>
  <p:clrMapOvr>
    <a:masterClrMapping/>
  </p:clrMapOvr>
  <p:transition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EEA114-86AD-D7B7-D5F6-56F60DC5A182}"/>
              </a:ext>
            </a:extLst>
          </p:cNvPr>
          <p:cNvSpPr/>
          <p:nvPr/>
        </p:nvSpPr>
        <p:spPr>
          <a:xfrm>
            <a:off x="0" y="1"/>
            <a:ext cx="6400799" cy="774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BB2670-A265-56F2-CB84-886C2D66E86B}"/>
              </a:ext>
            </a:extLst>
          </p:cNvPr>
          <p:cNvSpPr txBox="1"/>
          <p:nvPr/>
        </p:nvSpPr>
        <p:spPr>
          <a:xfrm>
            <a:off x="192505" y="128337"/>
            <a:ext cx="757187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n-lt"/>
              </a:rPr>
              <a:t>DEFINITIONS</a:t>
            </a:r>
            <a:endParaRPr lang="fr-GP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E9325-1C77-2527-EBBE-EADE686543FA}"/>
              </a:ext>
            </a:extLst>
          </p:cNvPr>
          <p:cNvSpPr/>
          <p:nvPr/>
        </p:nvSpPr>
        <p:spPr>
          <a:xfrm>
            <a:off x="0" y="9769642"/>
            <a:ext cx="18288000" cy="517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66C77B9-117B-FD03-F814-F595278BCA6F}"/>
              </a:ext>
            </a:extLst>
          </p:cNvPr>
          <p:cNvSpPr txBox="1"/>
          <p:nvPr/>
        </p:nvSpPr>
        <p:spPr>
          <a:xfrm>
            <a:off x="0" y="1138989"/>
            <a:ext cx="1787090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Font typeface="Wingdings" panose="05000000000000000000" pitchFamily="2" charset="2"/>
              <a:buChar char="q"/>
            </a:pPr>
            <a:r>
              <a:rPr lang="fr-FR" sz="5400" b="1" dirty="0">
                <a:solidFill>
                  <a:srgbClr val="C00000"/>
                </a:solidFill>
                <a:latin typeface="+mn-lt"/>
              </a:rPr>
              <a:t>Logique entrepreneuriale </a:t>
            </a:r>
            <a:r>
              <a:rPr lang="fr-FR" sz="5400" dirty="0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 </a:t>
            </a:r>
            <a:r>
              <a:rPr lang="fr-FR" sz="54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C’</a:t>
            </a:r>
            <a:r>
              <a:rPr lang="fr-FR" sz="5400" dirty="0">
                <a:solidFill>
                  <a:schemeClr val="tx1"/>
                </a:solidFill>
                <a:latin typeface="+mn-lt"/>
              </a:rPr>
              <a:t>est</a:t>
            </a:r>
            <a:r>
              <a:rPr lang="fr-FR" sz="5400" dirty="0">
                <a:latin typeface="+mn-lt"/>
              </a:rPr>
              <a:t> une manière de penser et d’agir qui vise à créer de nouvelles choses et à prendre des risques pour saisir des opportunités. </a:t>
            </a:r>
          </a:p>
          <a:p>
            <a:endParaRPr lang="fr-FR" sz="5400" dirty="0">
              <a:latin typeface="+mn-lt"/>
            </a:endParaRPr>
          </a:p>
          <a:p>
            <a:pPr marL="914400" indent="-914400">
              <a:buFont typeface="Wingdings" panose="05000000000000000000" pitchFamily="2" charset="2"/>
              <a:buChar char="q"/>
            </a:pPr>
            <a:r>
              <a:rPr lang="fr-FR" sz="5400" b="1" dirty="0">
                <a:solidFill>
                  <a:srgbClr val="C00000"/>
                </a:solidFill>
                <a:latin typeface="+mn-lt"/>
              </a:rPr>
              <a:t>Logique managériale </a:t>
            </a:r>
            <a:r>
              <a:rPr lang="fr-FR" sz="5400" dirty="0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 </a:t>
            </a:r>
            <a:r>
              <a:rPr lang="fr-FR" sz="54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C</a:t>
            </a:r>
            <a:r>
              <a:rPr lang="fr-FR" sz="5400" dirty="0">
                <a:solidFill>
                  <a:schemeClr val="tx1"/>
                </a:solidFill>
                <a:latin typeface="+mn-lt"/>
              </a:rPr>
              <a:t>’est</a:t>
            </a:r>
            <a:r>
              <a:rPr lang="fr-FR" sz="5400" dirty="0">
                <a:latin typeface="+mn-lt"/>
              </a:rPr>
              <a:t> la façon dont une entreprise est gérée au quotidien pour atteindre ses objectifs. </a:t>
            </a:r>
          </a:p>
          <a:p>
            <a:endParaRPr lang="fr-GP" sz="3600" dirty="0"/>
          </a:p>
        </p:txBody>
      </p:sp>
    </p:spTree>
    <p:extLst>
      <p:ext uri="{BB962C8B-B14F-4D97-AF65-F5344CB8AC3E}">
        <p14:creationId xmlns:p14="http://schemas.microsoft.com/office/powerpoint/2010/main" val="2362371026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" name="Google Shape;124;p15"/>
          <p:cNvCxnSpPr/>
          <p:nvPr/>
        </p:nvCxnSpPr>
        <p:spPr>
          <a:xfrm>
            <a:off x="469143" y="598506"/>
            <a:ext cx="17349715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5" name="Google Shape;125;p15"/>
          <p:cNvCxnSpPr/>
          <p:nvPr/>
        </p:nvCxnSpPr>
        <p:spPr>
          <a:xfrm>
            <a:off x="469143" y="9681901"/>
            <a:ext cx="17349715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6" name="Google Shape;126;p15"/>
          <p:cNvCxnSpPr/>
          <p:nvPr/>
        </p:nvCxnSpPr>
        <p:spPr>
          <a:xfrm>
            <a:off x="9184563" y="1389360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7" name="Google Shape;127;p15"/>
          <p:cNvCxnSpPr/>
          <p:nvPr/>
        </p:nvCxnSpPr>
        <p:spPr>
          <a:xfrm>
            <a:off x="9184563" y="2190103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8" name="Google Shape;128;p15"/>
          <p:cNvCxnSpPr/>
          <p:nvPr/>
        </p:nvCxnSpPr>
        <p:spPr>
          <a:xfrm>
            <a:off x="9184563" y="2987663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9" name="Google Shape;129;p15"/>
          <p:cNvCxnSpPr/>
          <p:nvPr/>
        </p:nvCxnSpPr>
        <p:spPr>
          <a:xfrm>
            <a:off x="9184563" y="3788406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0" name="Google Shape;130;p15"/>
          <p:cNvCxnSpPr/>
          <p:nvPr/>
        </p:nvCxnSpPr>
        <p:spPr>
          <a:xfrm>
            <a:off x="9184563" y="4585966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1" name="Google Shape;131;p15"/>
          <p:cNvCxnSpPr/>
          <p:nvPr/>
        </p:nvCxnSpPr>
        <p:spPr>
          <a:xfrm>
            <a:off x="9184563" y="5386709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2" name="Google Shape;132;p15"/>
          <p:cNvCxnSpPr/>
          <p:nvPr/>
        </p:nvCxnSpPr>
        <p:spPr>
          <a:xfrm>
            <a:off x="9184563" y="6184269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3" name="Google Shape;133;p15"/>
          <p:cNvCxnSpPr/>
          <p:nvPr/>
        </p:nvCxnSpPr>
        <p:spPr>
          <a:xfrm>
            <a:off x="9184563" y="6985012"/>
            <a:ext cx="8634294" cy="0"/>
          </a:xfrm>
          <a:prstGeom prst="straightConnector1">
            <a:avLst/>
          </a:prstGeom>
          <a:noFill/>
          <a:ln w="38100" cap="flat" cmpd="sng">
            <a:solidFill>
              <a:srgbClr val="3F453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8" name="Google Shape;138;p15"/>
          <p:cNvSpPr txBox="1"/>
          <p:nvPr/>
        </p:nvSpPr>
        <p:spPr>
          <a:xfrm>
            <a:off x="9184563" y="848975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DM Sans"/>
                <a:ea typeface="DM Sans"/>
                <a:cs typeface="DM Sans"/>
                <a:sym typeface="DM Sans"/>
              </a:rPr>
              <a:t>INTRODUCTION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40" name="Google Shape;140;p15"/>
          <p:cNvSpPr txBox="1"/>
          <p:nvPr/>
        </p:nvSpPr>
        <p:spPr>
          <a:xfrm>
            <a:off x="9184563" y="1649718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DM Sans"/>
                <a:ea typeface="DM Sans"/>
                <a:cs typeface="DM Sans"/>
                <a:sym typeface="DM Sans"/>
              </a:rPr>
              <a:t>DEFINITIONS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42" name="Google Shape;142;p15"/>
          <p:cNvSpPr txBox="1"/>
          <p:nvPr/>
        </p:nvSpPr>
        <p:spPr>
          <a:xfrm>
            <a:off x="9184563" y="2447278"/>
            <a:ext cx="6247942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C00000"/>
                </a:solidFill>
                <a:latin typeface="DM Sans"/>
                <a:ea typeface="DM Sans"/>
                <a:cs typeface="DM Sans"/>
                <a:sym typeface="DM Sans"/>
              </a:rPr>
              <a:t>MARCUS ET SON APP : SHEE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44" name="Google Shape;144;p15"/>
          <p:cNvSpPr txBox="1"/>
          <p:nvPr/>
        </p:nvSpPr>
        <p:spPr>
          <a:xfrm>
            <a:off x="9184563" y="3248021"/>
            <a:ext cx="8634294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3F4536"/>
                </a:solidFill>
                <a:latin typeface="DM Sans"/>
                <a:sym typeface="DM Sans"/>
              </a:rPr>
              <a:t>LES FONDEMENTS DE L’ENTREPREUNERIAT</a:t>
            </a:r>
            <a:endParaRPr dirty="0"/>
          </a:p>
        </p:txBody>
      </p:sp>
      <p:sp>
        <p:nvSpPr>
          <p:cNvPr id="146" name="Google Shape;146;p15"/>
          <p:cNvSpPr txBox="1"/>
          <p:nvPr/>
        </p:nvSpPr>
        <p:spPr>
          <a:xfrm>
            <a:off x="9184563" y="4045581"/>
            <a:ext cx="6247942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3F4536"/>
                </a:solidFill>
                <a:latin typeface="DM Sans"/>
                <a:ea typeface="DM Sans"/>
                <a:cs typeface="DM Sans"/>
                <a:sym typeface="DM Sans"/>
              </a:rPr>
              <a:t>AUTEUR CLE : SCHUMPETER</a:t>
            </a:r>
            <a:endParaRPr dirty="0"/>
          </a:p>
        </p:txBody>
      </p:sp>
      <p:sp>
        <p:nvSpPr>
          <p:cNvPr id="148" name="Google Shape;148;p15"/>
          <p:cNvSpPr txBox="1"/>
          <p:nvPr/>
        </p:nvSpPr>
        <p:spPr>
          <a:xfrm>
            <a:off x="9184563" y="4846324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3F4536"/>
                </a:solidFill>
                <a:latin typeface="DM Sans"/>
                <a:ea typeface="DM Sans"/>
                <a:cs typeface="DM Sans"/>
                <a:sym typeface="DM Sans"/>
              </a:rPr>
              <a:t>EXPLICATIONS</a:t>
            </a:r>
            <a:endParaRPr dirty="0"/>
          </a:p>
        </p:txBody>
      </p:sp>
      <p:sp>
        <p:nvSpPr>
          <p:cNvPr id="150" name="Google Shape;150;p15"/>
          <p:cNvSpPr txBox="1"/>
          <p:nvPr/>
        </p:nvSpPr>
        <p:spPr>
          <a:xfrm>
            <a:off x="9184563" y="5643884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3F4536"/>
                </a:solidFill>
                <a:latin typeface="DM Sans"/>
                <a:ea typeface="DM Sans"/>
                <a:cs typeface="DM Sans"/>
                <a:sym typeface="DM Sans"/>
              </a:rPr>
              <a:t>EXERCICE 1</a:t>
            </a:r>
            <a:endParaRPr dirty="0"/>
          </a:p>
        </p:txBody>
      </p:sp>
      <p:sp>
        <p:nvSpPr>
          <p:cNvPr id="152" name="Google Shape;152;p15"/>
          <p:cNvSpPr txBox="1"/>
          <p:nvPr/>
        </p:nvSpPr>
        <p:spPr>
          <a:xfrm>
            <a:off x="9184563" y="6444627"/>
            <a:ext cx="5141301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3F4536"/>
                </a:solidFill>
                <a:latin typeface="DM Sans"/>
                <a:ea typeface="DM Sans"/>
                <a:cs typeface="DM Sans"/>
                <a:sym typeface="DM Sans"/>
              </a:rPr>
              <a:t>EXERCICE 2</a:t>
            </a:r>
            <a:endParaRPr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D88A18A-BA2C-3488-5F80-FDD43E986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58" y="1649718"/>
            <a:ext cx="8975279" cy="597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93600"/>
      </p:ext>
    </p:extLst>
  </p:cSld>
  <p:clrMapOvr>
    <a:masterClrMapping/>
  </p:clrMapOvr>
  <p:transition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EEA114-86AD-D7B7-D5F6-56F60DC5A182}"/>
              </a:ext>
            </a:extLst>
          </p:cNvPr>
          <p:cNvSpPr/>
          <p:nvPr/>
        </p:nvSpPr>
        <p:spPr>
          <a:xfrm>
            <a:off x="0" y="1"/>
            <a:ext cx="6400799" cy="774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BB2670-A265-56F2-CB84-886C2D66E86B}"/>
              </a:ext>
            </a:extLst>
          </p:cNvPr>
          <p:cNvSpPr txBox="1"/>
          <p:nvPr/>
        </p:nvSpPr>
        <p:spPr>
          <a:xfrm>
            <a:off x="192505" y="128337"/>
            <a:ext cx="757187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n-lt"/>
              </a:rPr>
              <a:t>MARCUS ET SHEE</a:t>
            </a:r>
            <a:endParaRPr lang="fr-GP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E9325-1C77-2527-EBBE-EADE686543FA}"/>
              </a:ext>
            </a:extLst>
          </p:cNvPr>
          <p:cNvSpPr/>
          <p:nvPr/>
        </p:nvSpPr>
        <p:spPr>
          <a:xfrm>
            <a:off x="0" y="9769642"/>
            <a:ext cx="18288000" cy="517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CA2B45-334B-CC2C-4736-E15C1BFF8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57" y="2001754"/>
            <a:ext cx="4476750" cy="59626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F9C8204-8D6D-13A5-C453-BB9D6EE3C616}"/>
              </a:ext>
            </a:extLst>
          </p:cNvPr>
          <p:cNvSpPr txBox="1"/>
          <p:nvPr/>
        </p:nvSpPr>
        <p:spPr>
          <a:xfrm>
            <a:off x="6400799" y="1748589"/>
            <a:ext cx="11662612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GP" sz="3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fr-GP" sz="36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Shee</a:t>
            </a:r>
            <a:r>
              <a:rPr lang="fr-GP" sz="3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est une application de rencontre innovante conçue pour créer un environnement plus sûr pour les femmes. </a:t>
            </a:r>
            <a:endParaRPr lang="fr-FR" sz="3600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GP" sz="3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Dans un monde où les interactions en ligne peuvent parfois être intrusives, </a:t>
            </a:r>
            <a:r>
              <a:rPr lang="fr-GP" sz="36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Shee</a:t>
            </a:r>
            <a:r>
              <a:rPr lang="fr-GP" sz="3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permet uniquement aux femmes de prendre l'initiative des conversations. En mettant le pouvoir de décision entre les mains des femmes, </a:t>
            </a:r>
            <a:r>
              <a:rPr lang="fr-GP" sz="36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Shee</a:t>
            </a:r>
            <a:r>
              <a:rPr lang="fr-GP" sz="3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vise à freiner les avancées indésirables et à offrir un espace respectueux et sécurisé pour des rencontres authentiques.”</a:t>
            </a:r>
          </a:p>
          <a:p>
            <a:endParaRPr lang="fr-GP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0052CF-59EF-5686-26E1-660F07C05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0542" y="6723898"/>
            <a:ext cx="2143125" cy="214312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2B44DD2-932C-11D8-19F2-DEDF329C9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3667" y="6340821"/>
            <a:ext cx="2977511" cy="297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38412"/>
      </p:ext>
    </p:extLst>
  </p:cSld>
  <p:clrMapOvr>
    <a:masterClrMapping/>
  </p:clrMapOvr>
  <p:transition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EEA114-86AD-D7B7-D5F6-56F60DC5A182}"/>
              </a:ext>
            </a:extLst>
          </p:cNvPr>
          <p:cNvSpPr/>
          <p:nvPr/>
        </p:nvSpPr>
        <p:spPr>
          <a:xfrm>
            <a:off x="0" y="1"/>
            <a:ext cx="6400799" cy="774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BB2670-A265-56F2-CB84-886C2D66E86B}"/>
              </a:ext>
            </a:extLst>
          </p:cNvPr>
          <p:cNvSpPr txBox="1"/>
          <p:nvPr/>
        </p:nvSpPr>
        <p:spPr>
          <a:xfrm>
            <a:off x="192505" y="128337"/>
            <a:ext cx="757187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n-lt"/>
              </a:rPr>
              <a:t>MARCUS ET SHEE</a:t>
            </a:r>
            <a:endParaRPr lang="fr-GP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E9325-1C77-2527-EBBE-EADE686543FA}"/>
              </a:ext>
            </a:extLst>
          </p:cNvPr>
          <p:cNvSpPr/>
          <p:nvPr/>
        </p:nvSpPr>
        <p:spPr>
          <a:xfrm>
            <a:off x="0" y="9769642"/>
            <a:ext cx="18288000" cy="517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78434F3-2762-897A-EBB2-C59B7FC0A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442" y="1630597"/>
            <a:ext cx="7283115" cy="728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76350"/>
      </p:ext>
    </p:extLst>
  </p:cSld>
  <p:clrMapOvr>
    <a:masterClrMapping/>
  </p:clrMapOvr>
  <p:transition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EEA114-86AD-D7B7-D5F6-56F60DC5A182}"/>
              </a:ext>
            </a:extLst>
          </p:cNvPr>
          <p:cNvSpPr/>
          <p:nvPr/>
        </p:nvSpPr>
        <p:spPr>
          <a:xfrm>
            <a:off x="0" y="1"/>
            <a:ext cx="6400799" cy="774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BB2670-A265-56F2-CB84-886C2D66E86B}"/>
              </a:ext>
            </a:extLst>
          </p:cNvPr>
          <p:cNvSpPr txBox="1"/>
          <p:nvPr/>
        </p:nvSpPr>
        <p:spPr>
          <a:xfrm>
            <a:off x="192505" y="128337"/>
            <a:ext cx="757187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n-lt"/>
              </a:rPr>
              <a:t>MARCUS ET SHEE</a:t>
            </a:r>
            <a:endParaRPr lang="fr-GP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E9325-1C77-2527-EBBE-EADE686543FA}"/>
              </a:ext>
            </a:extLst>
          </p:cNvPr>
          <p:cNvSpPr/>
          <p:nvPr/>
        </p:nvSpPr>
        <p:spPr>
          <a:xfrm>
            <a:off x="0" y="9769642"/>
            <a:ext cx="18288000" cy="517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GP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71DE393-85AF-C27B-1924-F2558E897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76" y="1480049"/>
            <a:ext cx="16953008" cy="614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85557"/>
      </p:ext>
    </p:extLst>
  </p:cSld>
  <p:clrMapOvr>
    <a:masterClrMapping/>
  </p:clrMapOvr>
  <p:transition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1953</Words>
  <Application>Microsoft Office PowerPoint</Application>
  <PresentationFormat>Personnalisé</PresentationFormat>
  <Paragraphs>237</Paragraphs>
  <Slides>44</Slides>
  <Notes>44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49" baseType="lpstr">
      <vt:lpstr>DM Sans</vt:lpstr>
      <vt:lpstr>Wingdings</vt:lpstr>
      <vt:lpstr>Arial</vt:lpstr>
      <vt:lpstr>Calibri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galactus</cp:lastModifiedBy>
  <cp:revision>2</cp:revision>
  <dcterms:modified xsi:type="dcterms:W3CDTF">2024-09-01T13:03:08Z</dcterms:modified>
</cp:coreProperties>
</file>