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5" r:id="rId6"/>
    <p:sldId id="261" r:id="rId7"/>
    <p:sldId id="266" r:id="rId8"/>
    <p:sldId id="267" r:id="rId9"/>
    <p:sldId id="268" r:id="rId10"/>
    <p:sldId id="269" r:id="rId11"/>
    <p:sldId id="270" r:id="rId12"/>
    <p:sldId id="271" r:id="rId13"/>
    <p:sldId id="272" r:id="rId14"/>
    <p:sldId id="273" r:id="rId15"/>
    <p:sldId id="274" r:id="rId16"/>
    <p:sldId id="275" r:id="rId17"/>
    <p:sldId id="262" r:id="rId18"/>
    <p:sldId id="276" r:id="rId19"/>
    <p:sldId id="277" r:id="rId20"/>
    <p:sldId id="295" r:id="rId21"/>
    <p:sldId id="283" r:id="rId22"/>
    <p:sldId id="263" r:id="rId23"/>
    <p:sldId id="278" r:id="rId24"/>
    <p:sldId id="279" r:id="rId25"/>
    <p:sldId id="280" r:id="rId26"/>
    <p:sldId id="281" r:id="rId27"/>
    <p:sldId id="282" r:id="rId28"/>
    <p:sldId id="296" r:id="rId29"/>
    <p:sldId id="284" r:id="rId30"/>
    <p:sldId id="285" r:id="rId31"/>
    <p:sldId id="286" r:id="rId32"/>
    <p:sldId id="287" r:id="rId33"/>
    <p:sldId id="288" r:id="rId34"/>
    <p:sldId id="289" r:id="rId35"/>
    <p:sldId id="297" r:id="rId36"/>
    <p:sldId id="290" r:id="rId37"/>
    <p:sldId id="264" r:id="rId38"/>
    <p:sldId id="291" r:id="rId39"/>
    <p:sldId id="292" r:id="rId40"/>
    <p:sldId id="293" r:id="rId41"/>
    <p:sldId id="294" r:id="rId42"/>
    <p:sldId id="298" r:id="rId43"/>
    <p:sldId id="299" r:id="rId44"/>
  </p:sldIdLst>
  <p:sldSz cx="12192000" cy="6858000"/>
  <p:notesSz cx="6858000" cy="9144000"/>
  <p:defaultTex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GP"/>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5C01B-12C1-40CC-A359-08E891B10DA9}" type="datetimeFigureOut">
              <a:rPr lang="fr-GP" smtClean="0"/>
              <a:t>01/09/2024</a:t>
            </a:fld>
            <a:endParaRPr lang="fr-GP"/>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GP"/>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GP"/>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C15CB-BC4C-4114-8D15-CB8A61C6B8CA}" type="slidenum">
              <a:rPr lang="fr-GP" smtClean="0"/>
              <a:t>‹N°›</a:t>
            </a:fld>
            <a:endParaRPr lang="fr-GP"/>
          </a:p>
        </p:txBody>
      </p:sp>
    </p:spTree>
    <p:extLst>
      <p:ext uri="{BB962C8B-B14F-4D97-AF65-F5344CB8AC3E}">
        <p14:creationId xmlns:p14="http://schemas.microsoft.com/office/powerpoint/2010/main" val="198960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368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60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10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930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6E10E0-6CBB-866F-DD4C-0E6C36B077A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GP"/>
          </a:p>
        </p:txBody>
      </p:sp>
      <p:sp>
        <p:nvSpPr>
          <p:cNvPr id="3" name="Sous-titre 2">
            <a:extLst>
              <a:ext uri="{FF2B5EF4-FFF2-40B4-BE49-F238E27FC236}">
                <a16:creationId xmlns:a16="http://schemas.microsoft.com/office/drawing/2014/main" id="{592F8C27-63F8-A07C-A786-C86910676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GP"/>
          </a:p>
        </p:txBody>
      </p:sp>
      <p:sp>
        <p:nvSpPr>
          <p:cNvPr id="4" name="Espace réservé de la date 3">
            <a:extLst>
              <a:ext uri="{FF2B5EF4-FFF2-40B4-BE49-F238E27FC236}">
                <a16:creationId xmlns:a16="http://schemas.microsoft.com/office/drawing/2014/main" id="{30643E9D-9959-4C28-B9E0-2E0F5617BBEA}"/>
              </a:ext>
            </a:extLst>
          </p:cNvPr>
          <p:cNvSpPr>
            <a:spLocks noGrp="1"/>
          </p:cNvSpPr>
          <p:nvPr>
            <p:ph type="dt" sz="half" idx="10"/>
          </p:nvPr>
        </p:nvSpPr>
        <p:spPr/>
        <p:txBody>
          <a:bodyPr/>
          <a:lstStyle/>
          <a:p>
            <a:fld id="{4C96C93A-14E4-45B7-8BFB-27B44A2CC40C}" type="datetimeFigureOut">
              <a:rPr lang="fr-GP" smtClean="0"/>
              <a:t>01/09/2024</a:t>
            </a:fld>
            <a:endParaRPr lang="fr-GP"/>
          </a:p>
        </p:txBody>
      </p:sp>
      <p:sp>
        <p:nvSpPr>
          <p:cNvPr id="5" name="Espace réservé du pied de page 4">
            <a:extLst>
              <a:ext uri="{FF2B5EF4-FFF2-40B4-BE49-F238E27FC236}">
                <a16:creationId xmlns:a16="http://schemas.microsoft.com/office/drawing/2014/main" id="{8B09D9FF-69D5-B47E-713E-09C518A0B276}"/>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16FDF7B9-B5B0-CD0C-92B0-0ACDE4A913D5}"/>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77880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81F8F-8547-092F-1DD2-7AD768586071}"/>
              </a:ext>
            </a:extLst>
          </p:cNvPr>
          <p:cNvSpPr>
            <a:spLocks noGrp="1"/>
          </p:cNvSpPr>
          <p:nvPr>
            <p:ph type="title"/>
          </p:nvPr>
        </p:nvSpPr>
        <p:spPr/>
        <p:txBody>
          <a:bodyPr/>
          <a:lstStyle/>
          <a:p>
            <a:r>
              <a:rPr lang="fr-FR"/>
              <a:t>Modifiez le style du titre</a:t>
            </a:r>
            <a:endParaRPr lang="fr-GP"/>
          </a:p>
        </p:txBody>
      </p:sp>
      <p:sp>
        <p:nvSpPr>
          <p:cNvPr id="3" name="Espace réservé du texte vertical 2">
            <a:extLst>
              <a:ext uri="{FF2B5EF4-FFF2-40B4-BE49-F238E27FC236}">
                <a16:creationId xmlns:a16="http://schemas.microsoft.com/office/drawing/2014/main" id="{05C86D60-6603-E6C4-F15D-04FD36B00F1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49744483-2A68-9C58-A674-462E837B08C6}"/>
              </a:ext>
            </a:extLst>
          </p:cNvPr>
          <p:cNvSpPr>
            <a:spLocks noGrp="1"/>
          </p:cNvSpPr>
          <p:nvPr>
            <p:ph type="dt" sz="half" idx="10"/>
          </p:nvPr>
        </p:nvSpPr>
        <p:spPr/>
        <p:txBody>
          <a:bodyPr/>
          <a:lstStyle/>
          <a:p>
            <a:fld id="{4C96C93A-14E4-45B7-8BFB-27B44A2CC40C}" type="datetimeFigureOut">
              <a:rPr lang="fr-GP" smtClean="0"/>
              <a:t>01/09/2024</a:t>
            </a:fld>
            <a:endParaRPr lang="fr-GP"/>
          </a:p>
        </p:txBody>
      </p:sp>
      <p:sp>
        <p:nvSpPr>
          <p:cNvPr id="5" name="Espace réservé du pied de page 4">
            <a:extLst>
              <a:ext uri="{FF2B5EF4-FFF2-40B4-BE49-F238E27FC236}">
                <a16:creationId xmlns:a16="http://schemas.microsoft.com/office/drawing/2014/main" id="{AD18C6FF-4277-56B4-1CF5-0373033BB400}"/>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AB2A042A-022D-5C22-FF27-079F221C5BE4}"/>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257019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B772EF9-F754-D532-F50D-5C4F69A139EE}"/>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GP"/>
          </a:p>
        </p:txBody>
      </p:sp>
      <p:sp>
        <p:nvSpPr>
          <p:cNvPr id="3" name="Espace réservé du texte vertical 2">
            <a:extLst>
              <a:ext uri="{FF2B5EF4-FFF2-40B4-BE49-F238E27FC236}">
                <a16:creationId xmlns:a16="http://schemas.microsoft.com/office/drawing/2014/main" id="{88742585-D016-7368-4423-A866F302334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97C24334-FCB9-C918-111F-A937170816B2}"/>
              </a:ext>
            </a:extLst>
          </p:cNvPr>
          <p:cNvSpPr>
            <a:spLocks noGrp="1"/>
          </p:cNvSpPr>
          <p:nvPr>
            <p:ph type="dt" sz="half" idx="10"/>
          </p:nvPr>
        </p:nvSpPr>
        <p:spPr/>
        <p:txBody>
          <a:bodyPr/>
          <a:lstStyle/>
          <a:p>
            <a:fld id="{4C96C93A-14E4-45B7-8BFB-27B44A2CC40C}" type="datetimeFigureOut">
              <a:rPr lang="fr-GP" smtClean="0"/>
              <a:t>01/09/2024</a:t>
            </a:fld>
            <a:endParaRPr lang="fr-GP"/>
          </a:p>
        </p:txBody>
      </p:sp>
      <p:sp>
        <p:nvSpPr>
          <p:cNvPr id="5" name="Espace réservé du pied de page 4">
            <a:extLst>
              <a:ext uri="{FF2B5EF4-FFF2-40B4-BE49-F238E27FC236}">
                <a16:creationId xmlns:a16="http://schemas.microsoft.com/office/drawing/2014/main" id="{69D58264-64B6-E0F5-2B94-E40C8A19746B}"/>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19C4490A-8432-7B07-C609-9AD5ED4BE25C}"/>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308440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620801-13BB-6C33-00D0-4FDD1146B310}"/>
              </a:ext>
            </a:extLst>
          </p:cNvPr>
          <p:cNvSpPr>
            <a:spLocks noGrp="1"/>
          </p:cNvSpPr>
          <p:nvPr>
            <p:ph type="title"/>
          </p:nvPr>
        </p:nvSpPr>
        <p:spPr/>
        <p:txBody>
          <a:bodyPr/>
          <a:lstStyle/>
          <a:p>
            <a:r>
              <a:rPr lang="fr-FR"/>
              <a:t>Modifiez le style du titre</a:t>
            </a:r>
            <a:endParaRPr lang="fr-GP"/>
          </a:p>
        </p:txBody>
      </p:sp>
      <p:sp>
        <p:nvSpPr>
          <p:cNvPr id="3" name="Espace réservé du contenu 2">
            <a:extLst>
              <a:ext uri="{FF2B5EF4-FFF2-40B4-BE49-F238E27FC236}">
                <a16:creationId xmlns:a16="http://schemas.microsoft.com/office/drawing/2014/main" id="{02E3A9C4-04C5-DE8B-0CAC-9835F43AD47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3D1CA418-5948-ADAD-C944-F5CB713FFFD7}"/>
              </a:ext>
            </a:extLst>
          </p:cNvPr>
          <p:cNvSpPr>
            <a:spLocks noGrp="1"/>
          </p:cNvSpPr>
          <p:nvPr>
            <p:ph type="dt" sz="half" idx="10"/>
          </p:nvPr>
        </p:nvSpPr>
        <p:spPr/>
        <p:txBody>
          <a:bodyPr/>
          <a:lstStyle/>
          <a:p>
            <a:fld id="{4C96C93A-14E4-45B7-8BFB-27B44A2CC40C}" type="datetimeFigureOut">
              <a:rPr lang="fr-GP" smtClean="0"/>
              <a:t>01/09/2024</a:t>
            </a:fld>
            <a:endParaRPr lang="fr-GP"/>
          </a:p>
        </p:txBody>
      </p:sp>
      <p:sp>
        <p:nvSpPr>
          <p:cNvPr id="5" name="Espace réservé du pied de page 4">
            <a:extLst>
              <a:ext uri="{FF2B5EF4-FFF2-40B4-BE49-F238E27FC236}">
                <a16:creationId xmlns:a16="http://schemas.microsoft.com/office/drawing/2014/main" id="{7BFCB706-9653-49F7-16F4-6BC95ADF88A0}"/>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FF3F0473-8C54-8557-451E-62E46A83A756}"/>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328570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3CB253-0EFC-4E7F-7722-24217F3995A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GP"/>
          </a:p>
        </p:txBody>
      </p:sp>
      <p:sp>
        <p:nvSpPr>
          <p:cNvPr id="3" name="Espace réservé du texte 2">
            <a:extLst>
              <a:ext uri="{FF2B5EF4-FFF2-40B4-BE49-F238E27FC236}">
                <a16:creationId xmlns:a16="http://schemas.microsoft.com/office/drawing/2014/main" id="{B5A94F2D-ADBE-F570-C638-C9BA7C0E44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BD664BF-8487-274C-A34E-0B2A36A33020}"/>
              </a:ext>
            </a:extLst>
          </p:cNvPr>
          <p:cNvSpPr>
            <a:spLocks noGrp="1"/>
          </p:cNvSpPr>
          <p:nvPr>
            <p:ph type="dt" sz="half" idx="10"/>
          </p:nvPr>
        </p:nvSpPr>
        <p:spPr/>
        <p:txBody>
          <a:bodyPr/>
          <a:lstStyle/>
          <a:p>
            <a:fld id="{4C96C93A-14E4-45B7-8BFB-27B44A2CC40C}" type="datetimeFigureOut">
              <a:rPr lang="fr-GP" smtClean="0"/>
              <a:t>01/09/2024</a:t>
            </a:fld>
            <a:endParaRPr lang="fr-GP"/>
          </a:p>
        </p:txBody>
      </p:sp>
      <p:sp>
        <p:nvSpPr>
          <p:cNvPr id="5" name="Espace réservé du pied de page 4">
            <a:extLst>
              <a:ext uri="{FF2B5EF4-FFF2-40B4-BE49-F238E27FC236}">
                <a16:creationId xmlns:a16="http://schemas.microsoft.com/office/drawing/2014/main" id="{525060B7-62BC-62CF-4504-8E34AD9FB01B}"/>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E0B2A34A-2D66-71D3-1012-05FA037A443D}"/>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389688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7251C0-CD80-C724-4EB7-BC1FE2E2F168}"/>
              </a:ext>
            </a:extLst>
          </p:cNvPr>
          <p:cNvSpPr>
            <a:spLocks noGrp="1"/>
          </p:cNvSpPr>
          <p:nvPr>
            <p:ph type="title"/>
          </p:nvPr>
        </p:nvSpPr>
        <p:spPr/>
        <p:txBody>
          <a:bodyPr/>
          <a:lstStyle/>
          <a:p>
            <a:r>
              <a:rPr lang="fr-FR"/>
              <a:t>Modifiez le style du titre</a:t>
            </a:r>
            <a:endParaRPr lang="fr-GP"/>
          </a:p>
        </p:txBody>
      </p:sp>
      <p:sp>
        <p:nvSpPr>
          <p:cNvPr id="3" name="Espace réservé du contenu 2">
            <a:extLst>
              <a:ext uri="{FF2B5EF4-FFF2-40B4-BE49-F238E27FC236}">
                <a16:creationId xmlns:a16="http://schemas.microsoft.com/office/drawing/2014/main" id="{BFFF9965-4948-7F76-D6B0-27459B6757D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u contenu 3">
            <a:extLst>
              <a:ext uri="{FF2B5EF4-FFF2-40B4-BE49-F238E27FC236}">
                <a16:creationId xmlns:a16="http://schemas.microsoft.com/office/drawing/2014/main" id="{143CCFBE-77BE-7EF6-2325-C48556AD63C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5" name="Espace réservé de la date 4">
            <a:extLst>
              <a:ext uri="{FF2B5EF4-FFF2-40B4-BE49-F238E27FC236}">
                <a16:creationId xmlns:a16="http://schemas.microsoft.com/office/drawing/2014/main" id="{980CB4FA-B81D-4AB2-CE55-5D9F59F9741C}"/>
              </a:ext>
            </a:extLst>
          </p:cNvPr>
          <p:cNvSpPr>
            <a:spLocks noGrp="1"/>
          </p:cNvSpPr>
          <p:nvPr>
            <p:ph type="dt" sz="half" idx="10"/>
          </p:nvPr>
        </p:nvSpPr>
        <p:spPr/>
        <p:txBody>
          <a:bodyPr/>
          <a:lstStyle/>
          <a:p>
            <a:fld id="{4C96C93A-14E4-45B7-8BFB-27B44A2CC40C}" type="datetimeFigureOut">
              <a:rPr lang="fr-GP" smtClean="0"/>
              <a:t>01/09/2024</a:t>
            </a:fld>
            <a:endParaRPr lang="fr-GP"/>
          </a:p>
        </p:txBody>
      </p:sp>
      <p:sp>
        <p:nvSpPr>
          <p:cNvPr id="6" name="Espace réservé du pied de page 5">
            <a:extLst>
              <a:ext uri="{FF2B5EF4-FFF2-40B4-BE49-F238E27FC236}">
                <a16:creationId xmlns:a16="http://schemas.microsoft.com/office/drawing/2014/main" id="{4EA936EC-C668-E3CB-8BFD-87CC3E1FB26E}"/>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CFD6D7CD-641A-9F69-B11D-FDF82AC2B27B}"/>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233456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4F53A-636F-4BE3-FBE6-757B612C3AFD}"/>
              </a:ext>
            </a:extLst>
          </p:cNvPr>
          <p:cNvSpPr>
            <a:spLocks noGrp="1"/>
          </p:cNvSpPr>
          <p:nvPr>
            <p:ph type="title"/>
          </p:nvPr>
        </p:nvSpPr>
        <p:spPr>
          <a:xfrm>
            <a:off x="839788" y="365125"/>
            <a:ext cx="10515600" cy="1325563"/>
          </a:xfrm>
        </p:spPr>
        <p:txBody>
          <a:bodyPr/>
          <a:lstStyle/>
          <a:p>
            <a:r>
              <a:rPr lang="fr-FR"/>
              <a:t>Modifiez le style du titre</a:t>
            </a:r>
            <a:endParaRPr lang="fr-GP"/>
          </a:p>
        </p:txBody>
      </p:sp>
      <p:sp>
        <p:nvSpPr>
          <p:cNvPr id="3" name="Espace réservé du texte 2">
            <a:extLst>
              <a:ext uri="{FF2B5EF4-FFF2-40B4-BE49-F238E27FC236}">
                <a16:creationId xmlns:a16="http://schemas.microsoft.com/office/drawing/2014/main" id="{271340DD-BC17-552B-51B8-F86CE28C3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A270173-3AE7-3BD9-8C91-031E286078F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5" name="Espace réservé du texte 4">
            <a:extLst>
              <a:ext uri="{FF2B5EF4-FFF2-40B4-BE49-F238E27FC236}">
                <a16:creationId xmlns:a16="http://schemas.microsoft.com/office/drawing/2014/main" id="{DDE4FA59-31D9-7C89-C0DE-CAA367ACF5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625CABF-A50C-C7E9-6FE5-4A43CC911B6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7" name="Espace réservé de la date 6">
            <a:extLst>
              <a:ext uri="{FF2B5EF4-FFF2-40B4-BE49-F238E27FC236}">
                <a16:creationId xmlns:a16="http://schemas.microsoft.com/office/drawing/2014/main" id="{5A1737E3-19CB-337B-D9FA-B5E7B7BE8C5D}"/>
              </a:ext>
            </a:extLst>
          </p:cNvPr>
          <p:cNvSpPr>
            <a:spLocks noGrp="1"/>
          </p:cNvSpPr>
          <p:nvPr>
            <p:ph type="dt" sz="half" idx="10"/>
          </p:nvPr>
        </p:nvSpPr>
        <p:spPr/>
        <p:txBody>
          <a:bodyPr/>
          <a:lstStyle/>
          <a:p>
            <a:fld id="{4C96C93A-14E4-45B7-8BFB-27B44A2CC40C}" type="datetimeFigureOut">
              <a:rPr lang="fr-GP" smtClean="0"/>
              <a:t>01/09/2024</a:t>
            </a:fld>
            <a:endParaRPr lang="fr-GP"/>
          </a:p>
        </p:txBody>
      </p:sp>
      <p:sp>
        <p:nvSpPr>
          <p:cNvPr id="8" name="Espace réservé du pied de page 7">
            <a:extLst>
              <a:ext uri="{FF2B5EF4-FFF2-40B4-BE49-F238E27FC236}">
                <a16:creationId xmlns:a16="http://schemas.microsoft.com/office/drawing/2014/main" id="{0F204F2A-E9A7-2B55-62E5-29BA09B995FB}"/>
              </a:ext>
            </a:extLst>
          </p:cNvPr>
          <p:cNvSpPr>
            <a:spLocks noGrp="1"/>
          </p:cNvSpPr>
          <p:nvPr>
            <p:ph type="ftr" sz="quarter" idx="11"/>
          </p:nvPr>
        </p:nvSpPr>
        <p:spPr/>
        <p:txBody>
          <a:bodyPr/>
          <a:lstStyle/>
          <a:p>
            <a:endParaRPr lang="fr-GP"/>
          </a:p>
        </p:txBody>
      </p:sp>
      <p:sp>
        <p:nvSpPr>
          <p:cNvPr id="9" name="Espace réservé du numéro de diapositive 8">
            <a:extLst>
              <a:ext uri="{FF2B5EF4-FFF2-40B4-BE49-F238E27FC236}">
                <a16:creationId xmlns:a16="http://schemas.microsoft.com/office/drawing/2014/main" id="{CA43F775-2C00-D0E1-A652-35C48353714F}"/>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115315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60F1BE-4997-2768-AB27-1ED276B07DB4}"/>
              </a:ext>
            </a:extLst>
          </p:cNvPr>
          <p:cNvSpPr>
            <a:spLocks noGrp="1"/>
          </p:cNvSpPr>
          <p:nvPr>
            <p:ph type="title"/>
          </p:nvPr>
        </p:nvSpPr>
        <p:spPr/>
        <p:txBody>
          <a:bodyPr/>
          <a:lstStyle/>
          <a:p>
            <a:r>
              <a:rPr lang="fr-FR"/>
              <a:t>Modifiez le style du titre</a:t>
            </a:r>
            <a:endParaRPr lang="fr-GP"/>
          </a:p>
        </p:txBody>
      </p:sp>
      <p:sp>
        <p:nvSpPr>
          <p:cNvPr id="3" name="Espace réservé de la date 2">
            <a:extLst>
              <a:ext uri="{FF2B5EF4-FFF2-40B4-BE49-F238E27FC236}">
                <a16:creationId xmlns:a16="http://schemas.microsoft.com/office/drawing/2014/main" id="{7AD58EA0-6DA3-AB1F-99F7-87DFD63D005A}"/>
              </a:ext>
            </a:extLst>
          </p:cNvPr>
          <p:cNvSpPr>
            <a:spLocks noGrp="1"/>
          </p:cNvSpPr>
          <p:nvPr>
            <p:ph type="dt" sz="half" idx="10"/>
          </p:nvPr>
        </p:nvSpPr>
        <p:spPr/>
        <p:txBody>
          <a:bodyPr/>
          <a:lstStyle/>
          <a:p>
            <a:fld id="{4C96C93A-14E4-45B7-8BFB-27B44A2CC40C}" type="datetimeFigureOut">
              <a:rPr lang="fr-GP" smtClean="0"/>
              <a:t>01/09/2024</a:t>
            </a:fld>
            <a:endParaRPr lang="fr-GP"/>
          </a:p>
        </p:txBody>
      </p:sp>
      <p:sp>
        <p:nvSpPr>
          <p:cNvPr id="4" name="Espace réservé du pied de page 3">
            <a:extLst>
              <a:ext uri="{FF2B5EF4-FFF2-40B4-BE49-F238E27FC236}">
                <a16:creationId xmlns:a16="http://schemas.microsoft.com/office/drawing/2014/main" id="{3AB5F262-0A4C-16F5-55EB-23904BD13DA9}"/>
              </a:ext>
            </a:extLst>
          </p:cNvPr>
          <p:cNvSpPr>
            <a:spLocks noGrp="1"/>
          </p:cNvSpPr>
          <p:nvPr>
            <p:ph type="ftr" sz="quarter" idx="11"/>
          </p:nvPr>
        </p:nvSpPr>
        <p:spPr/>
        <p:txBody>
          <a:bodyPr/>
          <a:lstStyle/>
          <a:p>
            <a:endParaRPr lang="fr-GP"/>
          </a:p>
        </p:txBody>
      </p:sp>
      <p:sp>
        <p:nvSpPr>
          <p:cNvPr id="5" name="Espace réservé du numéro de diapositive 4">
            <a:extLst>
              <a:ext uri="{FF2B5EF4-FFF2-40B4-BE49-F238E27FC236}">
                <a16:creationId xmlns:a16="http://schemas.microsoft.com/office/drawing/2014/main" id="{CBE16D90-E697-DF8F-90CE-D6834A96F4D1}"/>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286098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2D76710-5952-34A2-3535-C7DC68719C96}"/>
              </a:ext>
            </a:extLst>
          </p:cNvPr>
          <p:cNvSpPr>
            <a:spLocks noGrp="1"/>
          </p:cNvSpPr>
          <p:nvPr>
            <p:ph type="dt" sz="half" idx="10"/>
          </p:nvPr>
        </p:nvSpPr>
        <p:spPr/>
        <p:txBody>
          <a:bodyPr/>
          <a:lstStyle/>
          <a:p>
            <a:fld id="{4C96C93A-14E4-45B7-8BFB-27B44A2CC40C}" type="datetimeFigureOut">
              <a:rPr lang="fr-GP" smtClean="0"/>
              <a:t>01/09/2024</a:t>
            </a:fld>
            <a:endParaRPr lang="fr-GP"/>
          </a:p>
        </p:txBody>
      </p:sp>
      <p:sp>
        <p:nvSpPr>
          <p:cNvPr id="3" name="Espace réservé du pied de page 2">
            <a:extLst>
              <a:ext uri="{FF2B5EF4-FFF2-40B4-BE49-F238E27FC236}">
                <a16:creationId xmlns:a16="http://schemas.microsoft.com/office/drawing/2014/main" id="{1434D196-2106-92D2-821B-D0934D8A2FFD}"/>
              </a:ext>
            </a:extLst>
          </p:cNvPr>
          <p:cNvSpPr>
            <a:spLocks noGrp="1"/>
          </p:cNvSpPr>
          <p:nvPr>
            <p:ph type="ftr" sz="quarter" idx="11"/>
          </p:nvPr>
        </p:nvSpPr>
        <p:spPr/>
        <p:txBody>
          <a:bodyPr/>
          <a:lstStyle/>
          <a:p>
            <a:endParaRPr lang="fr-GP"/>
          </a:p>
        </p:txBody>
      </p:sp>
      <p:sp>
        <p:nvSpPr>
          <p:cNvPr id="4" name="Espace réservé du numéro de diapositive 3">
            <a:extLst>
              <a:ext uri="{FF2B5EF4-FFF2-40B4-BE49-F238E27FC236}">
                <a16:creationId xmlns:a16="http://schemas.microsoft.com/office/drawing/2014/main" id="{31F22BB4-B4D0-2AB1-4DF1-6C64D5A51F05}"/>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340463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E3EC8D-EB7A-A194-F25F-09C85D9299A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GP"/>
          </a:p>
        </p:txBody>
      </p:sp>
      <p:sp>
        <p:nvSpPr>
          <p:cNvPr id="3" name="Espace réservé du contenu 2">
            <a:extLst>
              <a:ext uri="{FF2B5EF4-FFF2-40B4-BE49-F238E27FC236}">
                <a16:creationId xmlns:a16="http://schemas.microsoft.com/office/drawing/2014/main" id="{6D457D39-1E78-5499-0505-A0038FE830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u texte 3">
            <a:extLst>
              <a:ext uri="{FF2B5EF4-FFF2-40B4-BE49-F238E27FC236}">
                <a16:creationId xmlns:a16="http://schemas.microsoft.com/office/drawing/2014/main" id="{21C37781-487A-9090-22F7-A0C143389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7CDF27-13D5-D673-35A7-1113568940F7}"/>
              </a:ext>
            </a:extLst>
          </p:cNvPr>
          <p:cNvSpPr>
            <a:spLocks noGrp="1"/>
          </p:cNvSpPr>
          <p:nvPr>
            <p:ph type="dt" sz="half" idx="10"/>
          </p:nvPr>
        </p:nvSpPr>
        <p:spPr/>
        <p:txBody>
          <a:bodyPr/>
          <a:lstStyle/>
          <a:p>
            <a:fld id="{4C96C93A-14E4-45B7-8BFB-27B44A2CC40C}" type="datetimeFigureOut">
              <a:rPr lang="fr-GP" smtClean="0"/>
              <a:t>01/09/2024</a:t>
            </a:fld>
            <a:endParaRPr lang="fr-GP"/>
          </a:p>
        </p:txBody>
      </p:sp>
      <p:sp>
        <p:nvSpPr>
          <p:cNvPr id="6" name="Espace réservé du pied de page 5">
            <a:extLst>
              <a:ext uri="{FF2B5EF4-FFF2-40B4-BE49-F238E27FC236}">
                <a16:creationId xmlns:a16="http://schemas.microsoft.com/office/drawing/2014/main" id="{4AD3C62A-68AD-83DB-03C5-F12A24CCD087}"/>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4F18F423-299B-0784-C86B-B5F3D4A1296B}"/>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132427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77289-7E2B-DE15-0E67-570036BB0B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GP"/>
          </a:p>
        </p:txBody>
      </p:sp>
      <p:sp>
        <p:nvSpPr>
          <p:cNvPr id="3" name="Espace réservé pour une image  2">
            <a:extLst>
              <a:ext uri="{FF2B5EF4-FFF2-40B4-BE49-F238E27FC236}">
                <a16:creationId xmlns:a16="http://schemas.microsoft.com/office/drawing/2014/main" id="{8BA27A1B-BC53-28F2-B6B7-19B72C3BD5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GP"/>
          </a:p>
        </p:txBody>
      </p:sp>
      <p:sp>
        <p:nvSpPr>
          <p:cNvPr id="4" name="Espace réservé du texte 3">
            <a:extLst>
              <a:ext uri="{FF2B5EF4-FFF2-40B4-BE49-F238E27FC236}">
                <a16:creationId xmlns:a16="http://schemas.microsoft.com/office/drawing/2014/main" id="{991E8507-172C-B6B1-D6E4-F1DF88AA5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3A309A5-E63F-6A85-C955-521B6B0B9813}"/>
              </a:ext>
            </a:extLst>
          </p:cNvPr>
          <p:cNvSpPr>
            <a:spLocks noGrp="1"/>
          </p:cNvSpPr>
          <p:nvPr>
            <p:ph type="dt" sz="half" idx="10"/>
          </p:nvPr>
        </p:nvSpPr>
        <p:spPr/>
        <p:txBody>
          <a:bodyPr/>
          <a:lstStyle/>
          <a:p>
            <a:fld id="{4C96C93A-14E4-45B7-8BFB-27B44A2CC40C}" type="datetimeFigureOut">
              <a:rPr lang="fr-GP" smtClean="0"/>
              <a:t>01/09/2024</a:t>
            </a:fld>
            <a:endParaRPr lang="fr-GP"/>
          </a:p>
        </p:txBody>
      </p:sp>
      <p:sp>
        <p:nvSpPr>
          <p:cNvPr id="6" name="Espace réservé du pied de page 5">
            <a:extLst>
              <a:ext uri="{FF2B5EF4-FFF2-40B4-BE49-F238E27FC236}">
                <a16:creationId xmlns:a16="http://schemas.microsoft.com/office/drawing/2014/main" id="{C99BBF36-A1A2-DB3A-84B0-E74B90432873}"/>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955DA256-92AC-E489-53B0-F23DC25DBB23}"/>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340876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7B2A3F1-623E-B089-897B-21D022F689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GP"/>
          </a:p>
        </p:txBody>
      </p:sp>
      <p:sp>
        <p:nvSpPr>
          <p:cNvPr id="3" name="Espace réservé du texte 2">
            <a:extLst>
              <a:ext uri="{FF2B5EF4-FFF2-40B4-BE49-F238E27FC236}">
                <a16:creationId xmlns:a16="http://schemas.microsoft.com/office/drawing/2014/main" id="{957294AB-AC3F-3576-82F5-707EDFA2AB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A7E00931-6952-8BE1-98FC-FDE41303B6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6C93A-14E4-45B7-8BFB-27B44A2CC40C}" type="datetimeFigureOut">
              <a:rPr lang="fr-GP" smtClean="0"/>
              <a:t>01/09/2024</a:t>
            </a:fld>
            <a:endParaRPr lang="fr-GP"/>
          </a:p>
        </p:txBody>
      </p:sp>
      <p:sp>
        <p:nvSpPr>
          <p:cNvPr id="5" name="Espace réservé du pied de page 4">
            <a:extLst>
              <a:ext uri="{FF2B5EF4-FFF2-40B4-BE49-F238E27FC236}">
                <a16:creationId xmlns:a16="http://schemas.microsoft.com/office/drawing/2014/main" id="{61688A78-76DA-4D4A-2546-B238B51E6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GP"/>
          </a:p>
        </p:txBody>
      </p:sp>
      <p:sp>
        <p:nvSpPr>
          <p:cNvPr id="6" name="Espace réservé du numéro de diapositive 5">
            <a:extLst>
              <a:ext uri="{FF2B5EF4-FFF2-40B4-BE49-F238E27FC236}">
                <a16:creationId xmlns:a16="http://schemas.microsoft.com/office/drawing/2014/main" id="{1CFC57FC-6BA4-60BF-D71A-BE7EE1BE5C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BB7DA-6180-4C01-9F05-58355DC896DF}" type="slidenum">
              <a:rPr lang="fr-GP" smtClean="0"/>
              <a:t>‹N°›</a:t>
            </a:fld>
            <a:endParaRPr lang="fr-GP"/>
          </a:p>
        </p:txBody>
      </p:sp>
    </p:spTree>
    <p:extLst>
      <p:ext uri="{BB962C8B-B14F-4D97-AF65-F5344CB8AC3E}">
        <p14:creationId xmlns:p14="http://schemas.microsoft.com/office/powerpoint/2010/main" val="2278806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ULswQgd73Tc?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video" Target="https://www.youtube.com/embed/ZK9vMlYbgqo?feature=oembed"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3EC031A-3EC2-033D-076D-ACA0E8FA12E1}"/>
              </a:ext>
            </a:extLst>
          </p:cNvPr>
          <p:cNvSpPr txBox="1"/>
          <p:nvPr/>
        </p:nvSpPr>
        <p:spPr>
          <a:xfrm>
            <a:off x="297712" y="233916"/>
            <a:ext cx="1722474" cy="369332"/>
          </a:xfrm>
          <a:prstGeom prst="rect">
            <a:avLst/>
          </a:prstGeom>
          <a:noFill/>
        </p:spPr>
        <p:txBody>
          <a:bodyPr wrap="square" rtlCol="0">
            <a:spAutoFit/>
          </a:bodyPr>
          <a:lstStyle/>
          <a:p>
            <a:r>
              <a:rPr lang="fr-FR" b="1" dirty="0">
                <a:latin typeface="Helvetica" pitchFamily="2" charset="0"/>
              </a:rPr>
              <a:t>CEJM2</a:t>
            </a:r>
            <a:endParaRPr lang="fr-GP" b="1" dirty="0">
              <a:latin typeface="Helvetica" pitchFamily="2" charset="0"/>
            </a:endParaRPr>
          </a:p>
        </p:txBody>
      </p:sp>
      <p:sp>
        <p:nvSpPr>
          <p:cNvPr id="5" name="ZoneTexte 4">
            <a:extLst>
              <a:ext uri="{FF2B5EF4-FFF2-40B4-BE49-F238E27FC236}">
                <a16:creationId xmlns:a16="http://schemas.microsoft.com/office/drawing/2014/main" id="{F4B01EFB-D2C4-C1FB-B211-38F2A7ECA2C1}"/>
              </a:ext>
            </a:extLst>
          </p:cNvPr>
          <p:cNvSpPr txBox="1"/>
          <p:nvPr/>
        </p:nvSpPr>
        <p:spPr>
          <a:xfrm>
            <a:off x="10678633" y="233916"/>
            <a:ext cx="1722474" cy="369332"/>
          </a:xfrm>
          <a:prstGeom prst="rect">
            <a:avLst/>
          </a:prstGeom>
          <a:noFill/>
        </p:spPr>
        <p:txBody>
          <a:bodyPr wrap="square" rtlCol="0">
            <a:spAutoFit/>
          </a:bodyPr>
          <a:lstStyle/>
          <a:p>
            <a:r>
              <a:rPr lang="fr-FR" b="1" dirty="0">
                <a:latin typeface="Helvetica" pitchFamily="2" charset="0"/>
              </a:rPr>
              <a:t>BTS SIO 2</a:t>
            </a:r>
            <a:endParaRPr lang="fr-GP" b="1" dirty="0">
              <a:latin typeface="Helvetica" pitchFamily="2" charset="0"/>
            </a:endParaRPr>
          </a:p>
        </p:txBody>
      </p:sp>
      <p:sp>
        <p:nvSpPr>
          <p:cNvPr id="6" name="Rectangle 5">
            <a:extLst>
              <a:ext uri="{FF2B5EF4-FFF2-40B4-BE49-F238E27FC236}">
                <a16:creationId xmlns:a16="http://schemas.microsoft.com/office/drawing/2014/main" id="{47610D12-FB82-5651-1F7A-436B1F4EF104}"/>
              </a:ext>
            </a:extLst>
          </p:cNvPr>
          <p:cNvSpPr/>
          <p:nvPr/>
        </p:nvSpPr>
        <p:spPr>
          <a:xfrm>
            <a:off x="0" y="1871330"/>
            <a:ext cx="12192000" cy="24242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a:p>
        </p:txBody>
      </p:sp>
      <p:sp>
        <p:nvSpPr>
          <p:cNvPr id="7" name="ZoneTexte 6">
            <a:extLst>
              <a:ext uri="{FF2B5EF4-FFF2-40B4-BE49-F238E27FC236}">
                <a16:creationId xmlns:a16="http://schemas.microsoft.com/office/drawing/2014/main" id="{CB73A99C-6649-BF31-52E1-12E19E6A79E0}"/>
              </a:ext>
            </a:extLst>
          </p:cNvPr>
          <p:cNvSpPr txBox="1"/>
          <p:nvPr/>
        </p:nvSpPr>
        <p:spPr>
          <a:xfrm>
            <a:off x="317205" y="2211572"/>
            <a:ext cx="11557590" cy="1938992"/>
          </a:xfrm>
          <a:prstGeom prst="rect">
            <a:avLst/>
          </a:prstGeom>
          <a:noFill/>
        </p:spPr>
        <p:txBody>
          <a:bodyPr wrap="square" rtlCol="0">
            <a:spAutoFit/>
          </a:bodyPr>
          <a:lstStyle/>
          <a:p>
            <a:r>
              <a:rPr lang="fr-FR" sz="6000" b="1" dirty="0">
                <a:solidFill>
                  <a:schemeClr val="bg1"/>
                </a:solidFill>
                <a:latin typeface="Helvetica" pitchFamily="2" charset="0"/>
              </a:rPr>
              <a:t>LES CHOIX DE PRODUCTION DE L’ENTREPRISE</a:t>
            </a:r>
            <a:endParaRPr lang="fr-GP" b="1" dirty="0">
              <a:solidFill>
                <a:schemeClr val="bg1"/>
              </a:solidFill>
              <a:latin typeface="Helvetica" pitchFamily="2" charset="0"/>
            </a:endParaRPr>
          </a:p>
        </p:txBody>
      </p:sp>
      <p:sp>
        <p:nvSpPr>
          <p:cNvPr id="9" name="ZoneTexte 8">
            <a:extLst>
              <a:ext uri="{FF2B5EF4-FFF2-40B4-BE49-F238E27FC236}">
                <a16:creationId xmlns:a16="http://schemas.microsoft.com/office/drawing/2014/main" id="{42D43B6F-32ED-4879-3261-07E154706E8A}"/>
              </a:ext>
            </a:extLst>
          </p:cNvPr>
          <p:cNvSpPr txBox="1"/>
          <p:nvPr/>
        </p:nvSpPr>
        <p:spPr>
          <a:xfrm>
            <a:off x="1158949" y="4529470"/>
            <a:ext cx="10473070" cy="523220"/>
          </a:xfrm>
          <a:prstGeom prst="rect">
            <a:avLst/>
          </a:prstGeom>
          <a:noFill/>
        </p:spPr>
        <p:txBody>
          <a:bodyPr wrap="square" rtlCol="0">
            <a:spAutoFit/>
          </a:bodyPr>
          <a:lstStyle/>
          <a:p>
            <a:r>
              <a:rPr lang="fr-FR" sz="2800" b="1" dirty="0">
                <a:latin typeface="Helvetica" pitchFamily="2" charset="0"/>
              </a:rPr>
              <a:t>Chapitre 1</a:t>
            </a:r>
            <a:endParaRPr lang="fr-GP" sz="2800" b="1" dirty="0">
              <a:latin typeface="Helvetica" pitchFamily="2" charset="0"/>
            </a:endParaRPr>
          </a:p>
        </p:txBody>
      </p:sp>
      <p:pic>
        <p:nvPicPr>
          <p:cNvPr id="8" name="Image 7">
            <a:extLst>
              <a:ext uri="{FF2B5EF4-FFF2-40B4-BE49-F238E27FC236}">
                <a16:creationId xmlns:a16="http://schemas.microsoft.com/office/drawing/2014/main" id="{BD1FD0AC-42FE-045F-DA87-5032984B5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484" y="3838354"/>
            <a:ext cx="3613297" cy="3613297"/>
          </a:xfrm>
          <a:prstGeom prst="rect">
            <a:avLst/>
          </a:prstGeom>
        </p:spPr>
      </p:pic>
      <p:pic>
        <p:nvPicPr>
          <p:cNvPr id="11" name="Image 10">
            <a:extLst>
              <a:ext uri="{FF2B5EF4-FFF2-40B4-BE49-F238E27FC236}">
                <a16:creationId xmlns:a16="http://schemas.microsoft.com/office/drawing/2014/main" id="{15FDF790-3B1B-13B0-7B43-F8FC90D98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734" y="257237"/>
            <a:ext cx="4323907" cy="1614093"/>
          </a:xfrm>
          <a:prstGeom prst="rect">
            <a:avLst/>
          </a:prstGeom>
        </p:spPr>
      </p:pic>
      <p:pic>
        <p:nvPicPr>
          <p:cNvPr id="14" name="Image 13">
            <a:extLst>
              <a:ext uri="{FF2B5EF4-FFF2-40B4-BE49-F238E27FC236}">
                <a16:creationId xmlns:a16="http://schemas.microsoft.com/office/drawing/2014/main" id="{88B2CC8C-A45B-ACD3-1D55-8DE0A7289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629" y="5115824"/>
            <a:ext cx="1742176" cy="1742176"/>
          </a:xfrm>
          <a:prstGeom prst="rect">
            <a:avLst/>
          </a:prstGeom>
        </p:spPr>
      </p:pic>
    </p:spTree>
    <p:extLst>
      <p:ext uri="{BB962C8B-B14F-4D97-AF65-F5344CB8AC3E}">
        <p14:creationId xmlns:p14="http://schemas.microsoft.com/office/powerpoint/2010/main" val="1658237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GAINS DE PRODUCTIVITE</a:t>
            </a:r>
            <a:endParaRPr lang="fr-GP" sz="2800" b="1" dirty="0">
              <a:solidFill>
                <a:schemeClr val="bg1"/>
              </a:solidFill>
            </a:endParaRPr>
          </a:p>
        </p:txBody>
      </p:sp>
      <p:sp>
        <p:nvSpPr>
          <p:cNvPr id="4" name="ZoneTexte 3">
            <a:extLst>
              <a:ext uri="{FF2B5EF4-FFF2-40B4-BE49-F238E27FC236}">
                <a16:creationId xmlns:a16="http://schemas.microsoft.com/office/drawing/2014/main" id="{2791DEB5-248F-F45A-B05F-DC13B763BC1B}"/>
              </a:ext>
            </a:extLst>
          </p:cNvPr>
          <p:cNvSpPr txBox="1"/>
          <p:nvPr/>
        </p:nvSpPr>
        <p:spPr>
          <a:xfrm>
            <a:off x="106326" y="1052623"/>
            <a:ext cx="11865934" cy="3180422"/>
          </a:xfrm>
          <a:prstGeom prst="rect">
            <a:avLst/>
          </a:prstGeom>
          <a:noFill/>
        </p:spPr>
        <p:txBody>
          <a:bodyPr wrap="square" rtlCol="0">
            <a:spAutoFit/>
          </a:bodyPr>
          <a:lstStyle/>
          <a:p>
            <a:pPr algn="ctr">
              <a:lnSpc>
                <a:spcPct val="115000"/>
              </a:lnSpc>
              <a:spcBef>
                <a:spcPts val="500"/>
              </a:spcBef>
              <a:spcAft>
                <a:spcPts val="1000"/>
              </a:spcAft>
            </a:pPr>
            <a:r>
              <a:rPr lang="fr-FR" sz="3600" b="1" dirty="0">
                <a:solidFill>
                  <a:srgbClr val="C00000"/>
                </a:solidFill>
              </a:rPr>
              <a:t>Comment générer des GDP ?</a:t>
            </a:r>
          </a:p>
          <a:p>
            <a:pPr marL="571500" indent="-571500">
              <a:lnSpc>
                <a:spcPct val="115000"/>
              </a:lnSpc>
              <a:spcBef>
                <a:spcPts val="500"/>
              </a:spcBef>
              <a:spcAft>
                <a:spcPts val="1000"/>
              </a:spcAft>
              <a:buFont typeface="Wingdings" panose="05000000000000000000" pitchFamily="2" charset="2"/>
              <a:buChar char="q"/>
            </a:pPr>
            <a:r>
              <a:rPr lang="fr-FR" sz="3600" b="1" dirty="0"/>
              <a:t>Solution 1 </a:t>
            </a:r>
            <a:r>
              <a:rPr lang="fr-FR" sz="3600" dirty="0"/>
              <a:t>: Investissements technologiques</a:t>
            </a:r>
          </a:p>
          <a:p>
            <a:pPr marL="571500" indent="-571500">
              <a:lnSpc>
                <a:spcPct val="115000"/>
              </a:lnSpc>
              <a:spcBef>
                <a:spcPts val="500"/>
              </a:spcBef>
              <a:spcAft>
                <a:spcPts val="1000"/>
              </a:spcAft>
              <a:buFont typeface="Wingdings" panose="05000000000000000000" pitchFamily="2" charset="2"/>
              <a:buChar char="q"/>
            </a:pPr>
            <a:r>
              <a:rPr lang="fr-FR" sz="3600" b="1" dirty="0"/>
              <a:t>Solution 2 </a:t>
            </a:r>
            <a:r>
              <a:rPr lang="fr-FR" sz="3600" dirty="0"/>
              <a:t>: Amélioration des compétences des travailleurs</a:t>
            </a:r>
          </a:p>
          <a:p>
            <a:pPr marL="571500" indent="-571500">
              <a:lnSpc>
                <a:spcPct val="115000"/>
              </a:lnSpc>
              <a:spcBef>
                <a:spcPts val="500"/>
              </a:spcBef>
              <a:spcAft>
                <a:spcPts val="1000"/>
              </a:spcAft>
              <a:buFont typeface="Wingdings" panose="05000000000000000000" pitchFamily="2" charset="2"/>
              <a:buChar char="q"/>
            </a:pPr>
            <a:r>
              <a:rPr lang="fr-FR" sz="3600" b="1" dirty="0"/>
              <a:t>Solution 3 </a:t>
            </a:r>
            <a:r>
              <a:rPr lang="fr-FR" sz="3600" dirty="0"/>
              <a:t>: Réorganisation des processus de production</a:t>
            </a:r>
          </a:p>
        </p:txBody>
      </p:sp>
    </p:spTree>
    <p:extLst>
      <p:ext uri="{BB962C8B-B14F-4D97-AF65-F5344CB8AC3E}">
        <p14:creationId xmlns:p14="http://schemas.microsoft.com/office/powerpoint/2010/main" val="392425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GAINS DE PRODUCTIVITE</a:t>
            </a:r>
            <a:endParaRPr lang="fr-GP" sz="2800" b="1" dirty="0">
              <a:solidFill>
                <a:schemeClr val="bg1"/>
              </a:solidFill>
            </a:endParaRPr>
          </a:p>
        </p:txBody>
      </p:sp>
      <p:sp>
        <p:nvSpPr>
          <p:cNvPr id="4" name="ZoneTexte 3">
            <a:extLst>
              <a:ext uri="{FF2B5EF4-FFF2-40B4-BE49-F238E27FC236}">
                <a16:creationId xmlns:a16="http://schemas.microsoft.com/office/drawing/2014/main" id="{2791DEB5-248F-F45A-B05F-DC13B763BC1B}"/>
              </a:ext>
            </a:extLst>
          </p:cNvPr>
          <p:cNvSpPr txBox="1"/>
          <p:nvPr/>
        </p:nvSpPr>
        <p:spPr>
          <a:xfrm>
            <a:off x="106326" y="1052623"/>
            <a:ext cx="11865934" cy="2363404"/>
          </a:xfrm>
          <a:prstGeom prst="rect">
            <a:avLst/>
          </a:prstGeom>
          <a:noFill/>
        </p:spPr>
        <p:txBody>
          <a:bodyPr wrap="square" rtlCol="0">
            <a:spAutoFit/>
          </a:bodyPr>
          <a:lstStyle/>
          <a:p>
            <a:pPr algn="ctr">
              <a:lnSpc>
                <a:spcPct val="115000"/>
              </a:lnSpc>
              <a:spcBef>
                <a:spcPts val="500"/>
              </a:spcBef>
              <a:spcAft>
                <a:spcPts val="1000"/>
              </a:spcAft>
            </a:pPr>
            <a:r>
              <a:rPr lang="fr-FR" sz="3600" b="1" dirty="0">
                <a:solidFill>
                  <a:srgbClr val="C00000"/>
                </a:solidFill>
              </a:rPr>
              <a:t>Solution 1 : Investissements technologiques</a:t>
            </a:r>
          </a:p>
          <a:p>
            <a:pPr marL="571500" indent="-571500">
              <a:lnSpc>
                <a:spcPct val="115000"/>
              </a:lnSpc>
              <a:spcBef>
                <a:spcPts val="500"/>
              </a:spcBef>
              <a:spcAft>
                <a:spcPts val="1000"/>
              </a:spcAft>
              <a:buFont typeface="Wingdings" panose="05000000000000000000" pitchFamily="2" charset="2"/>
              <a:buChar char="q"/>
            </a:pPr>
            <a:r>
              <a:rPr lang="fr-FR" sz="2400" dirty="0"/>
              <a:t>Amazon et la robotique dans les entrepôts (robots Kiva).</a:t>
            </a:r>
          </a:p>
          <a:p>
            <a:pPr marL="571500" indent="-571500">
              <a:lnSpc>
                <a:spcPct val="115000"/>
              </a:lnSpc>
              <a:spcBef>
                <a:spcPts val="500"/>
              </a:spcBef>
              <a:spcAft>
                <a:spcPts val="1000"/>
              </a:spcAft>
              <a:buFont typeface="Wingdings" panose="05000000000000000000" pitchFamily="2" charset="2"/>
              <a:buChar char="q"/>
            </a:pPr>
            <a:r>
              <a:rPr lang="fr-FR" sz="2400" b="1" dirty="0"/>
              <a:t>Impact</a:t>
            </a:r>
            <a:r>
              <a:rPr lang="fr-FR" sz="2400" dirty="0"/>
              <a:t> : </a:t>
            </a:r>
            <a:r>
              <a:rPr lang="fr-FR" sz="2400" b="1" dirty="0">
                <a:solidFill>
                  <a:srgbClr val="C00000"/>
                </a:solidFill>
              </a:rPr>
              <a:t>Réduction du temps de préparation </a:t>
            </a:r>
            <a:r>
              <a:rPr lang="fr-FR" sz="2400" dirty="0"/>
              <a:t>des commandes, </a:t>
            </a:r>
            <a:r>
              <a:rPr lang="fr-FR" sz="2400" b="1" dirty="0">
                <a:solidFill>
                  <a:srgbClr val="C00000"/>
                </a:solidFill>
              </a:rPr>
              <a:t>augmentation de la productivité</a:t>
            </a:r>
            <a:r>
              <a:rPr lang="fr-FR" sz="2400" dirty="0"/>
              <a:t> avec le même nombre d'employés ou moins.</a:t>
            </a:r>
          </a:p>
        </p:txBody>
      </p:sp>
      <p:pic>
        <p:nvPicPr>
          <p:cNvPr id="5" name="Média en ligne 4" title="Robots Kiva : Amazon">
            <a:hlinkClick r:id="" action="ppaction://media"/>
            <a:extLst>
              <a:ext uri="{FF2B5EF4-FFF2-40B4-BE49-F238E27FC236}">
                <a16:creationId xmlns:a16="http://schemas.microsoft.com/office/drawing/2014/main" id="{460D4671-5DAC-CD77-580A-64C379DA94AA}"/>
              </a:ext>
            </a:extLst>
          </p:cNvPr>
          <p:cNvPicPr>
            <a:picLocks noRot="1" noChangeAspect="1"/>
          </p:cNvPicPr>
          <p:nvPr>
            <a:videoFile r:link="rId1"/>
          </p:nvPr>
        </p:nvPicPr>
        <p:blipFill>
          <a:blip r:embed="rId3"/>
          <a:stretch>
            <a:fillRect/>
          </a:stretch>
        </p:blipFill>
        <p:spPr>
          <a:xfrm>
            <a:off x="3745614" y="3547571"/>
            <a:ext cx="4700772" cy="2655936"/>
          </a:xfrm>
          <a:prstGeom prst="rect">
            <a:avLst/>
          </a:prstGeom>
        </p:spPr>
      </p:pic>
    </p:spTree>
    <p:extLst>
      <p:ext uri="{BB962C8B-B14F-4D97-AF65-F5344CB8AC3E}">
        <p14:creationId xmlns:p14="http://schemas.microsoft.com/office/powerpoint/2010/main" val="68611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5"/>
                </p:tgtEl>
              </p:cMediaNode>
            </p:video>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5"/>
                                        </p:tgtEl>
                                      </p:cBhvr>
                                    </p:cmd>
                                  </p:childTnLst>
                                </p:cTn>
                              </p:par>
                            </p:childTnLst>
                          </p:cTn>
                        </p:par>
                      </p:childTnLst>
                    </p:cTn>
                  </p:par>
                </p:childTnLst>
              </p:cTn>
              <p:nextCondLst>
                <p:cond evt="onClick" delay="0">
                  <p:tgtEl>
                    <p:spTgt spid="5"/>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GAINS DE PRODUCTIVITE</a:t>
            </a:r>
            <a:endParaRPr lang="fr-GP" sz="2800" b="1" dirty="0">
              <a:solidFill>
                <a:schemeClr val="bg1"/>
              </a:solidFill>
            </a:endParaRPr>
          </a:p>
        </p:txBody>
      </p:sp>
      <p:sp>
        <p:nvSpPr>
          <p:cNvPr id="4" name="ZoneTexte 3">
            <a:extLst>
              <a:ext uri="{FF2B5EF4-FFF2-40B4-BE49-F238E27FC236}">
                <a16:creationId xmlns:a16="http://schemas.microsoft.com/office/drawing/2014/main" id="{2791DEB5-248F-F45A-B05F-DC13B763BC1B}"/>
              </a:ext>
            </a:extLst>
          </p:cNvPr>
          <p:cNvSpPr txBox="1"/>
          <p:nvPr/>
        </p:nvSpPr>
        <p:spPr>
          <a:xfrm>
            <a:off x="106325" y="1052623"/>
            <a:ext cx="7304568" cy="4250523"/>
          </a:xfrm>
          <a:prstGeom prst="rect">
            <a:avLst/>
          </a:prstGeom>
          <a:noFill/>
        </p:spPr>
        <p:txBody>
          <a:bodyPr wrap="square" rtlCol="0">
            <a:spAutoFit/>
          </a:bodyPr>
          <a:lstStyle/>
          <a:p>
            <a:pPr algn="ctr">
              <a:lnSpc>
                <a:spcPct val="115000"/>
              </a:lnSpc>
              <a:spcBef>
                <a:spcPts val="500"/>
              </a:spcBef>
              <a:spcAft>
                <a:spcPts val="1000"/>
              </a:spcAft>
            </a:pPr>
            <a:r>
              <a:rPr lang="fr-FR" sz="3600" b="1" dirty="0">
                <a:solidFill>
                  <a:srgbClr val="C00000"/>
                </a:solidFill>
              </a:rPr>
              <a:t>Solution 1 :  Limites</a:t>
            </a:r>
          </a:p>
          <a:p>
            <a:pPr>
              <a:lnSpc>
                <a:spcPct val="115000"/>
              </a:lnSpc>
              <a:spcBef>
                <a:spcPts val="500"/>
              </a:spcBef>
              <a:spcAft>
                <a:spcPts val="1000"/>
              </a:spcAft>
            </a:pPr>
            <a:r>
              <a:rPr lang="fr-FR" sz="2800" b="1" dirty="0"/>
              <a:t>Influence des taux d'intérêt</a:t>
            </a:r>
          </a:p>
          <a:p>
            <a:pPr marL="1028700" lvl="1" indent="-571500">
              <a:lnSpc>
                <a:spcPct val="115000"/>
              </a:lnSpc>
              <a:spcBef>
                <a:spcPts val="500"/>
              </a:spcBef>
              <a:spcAft>
                <a:spcPts val="1000"/>
              </a:spcAft>
              <a:buFont typeface="Wingdings" panose="05000000000000000000" pitchFamily="2" charset="2"/>
              <a:buChar char="q"/>
            </a:pPr>
            <a:r>
              <a:rPr lang="fr-FR" sz="2800" b="1" dirty="0"/>
              <a:t>Taux bas </a:t>
            </a:r>
            <a:r>
              <a:rPr lang="fr-FR" sz="2800" dirty="0"/>
              <a:t>: Encouragement des investissements technologiques.</a:t>
            </a:r>
          </a:p>
          <a:p>
            <a:pPr marL="1028700" lvl="1" indent="-571500">
              <a:lnSpc>
                <a:spcPct val="115000"/>
              </a:lnSpc>
              <a:spcBef>
                <a:spcPts val="500"/>
              </a:spcBef>
              <a:spcAft>
                <a:spcPts val="1000"/>
              </a:spcAft>
              <a:buFont typeface="Wingdings" panose="05000000000000000000" pitchFamily="2" charset="2"/>
              <a:buChar char="q"/>
            </a:pPr>
            <a:r>
              <a:rPr lang="fr-FR" sz="2800" b="1" dirty="0"/>
              <a:t>Taux élevés </a:t>
            </a:r>
            <a:r>
              <a:rPr lang="fr-FR" sz="2800" dirty="0"/>
              <a:t>: Frein potentiel aux investissements, ralentissement des gains de productivité.</a:t>
            </a:r>
          </a:p>
        </p:txBody>
      </p:sp>
      <p:pic>
        <p:nvPicPr>
          <p:cNvPr id="6" name="Image 5">
            <a:extLst>
              <a:ext uri="{FF2B5EF4-FFF2-40B4-BE49-F238E27FC236}">
                <a16:creationId xmlns:a16="http://schemas.microsoft.com/office/drawing/2014/main" id="{77A7005F-2EB2-13DC-E7D8-D930DCF2245A}"/>
              </a:ext>
            </a:extLst>
          </p:cNvPr>
          <p:cNvPicPr>
            <a:picLocks noChangeAspect="1"/>
          </p:cNvPicPr>
          <p:nvPr/>
        </p:nvPicPr>
        <p:blipFill>
          <a:blip r:embed="rId2"/>
          <a:stretch>
            <a:fillRect/>
          </a:stretch>
        </p:blipFill>
        <p:spPr>
          <a:xfrm>
            <a:off x="6711277" y="1293095"/>
            <a:ext cx="5069640" cy="3959389"/>
          </a:xfrm>
          <a:prstGeom prst="rect">
            <a:avLst/>
          </a:prstGeom>
        </p:spPr>
      </p:pic>
      <p:pic>
        <p:nvPicPr>
          <p:cNvPr id="7" name="Image 6">
            <a:extLst>
              <a:ext uri="{FF2B5EF4-FFF2-40B4-BE49-F238E27FC236}">
                <a16:creationId xmlns:a16="http://schemas.microsoft.com/office/drawing/2014/main" id="{0072B300-B422-2457-73A6-3A7898B0897C}"/>
              </a:ext>
            </a:extLst>
          </p:cNvPr>
          <p:cNvPicPr>
            <a:picLocks noChangeAspect="1"/>
          </p:cNvPicPr>
          <p:nvPr/>
        </p:nvPicPr>
        <p:blipFill>
          <a:blip r:embed="rId3"/>
          <a:stretch>
            <a:fillRect/>
          </a:stretch>
        </p:blipFill>
        <p:spPr>
          <a:xfrm>
            <a:off x="8492071" y="272244"/>
            <a:ext cx="1508051" cy="754026"/>
          </a:xfrm>
          <a:prstGeom prst="rect">
            <a:avLst/>
          </a:prstGeom>
        </p:spPr>
      </p:pic>
    </p:spTree>
    <p:extLst>
      <p:ext uri="{BB962C8B-B14F-4D97-AF65-F5344CB8AC3E}">
        <p14:creationId xmlns:p14="http://schemas.microsoft.com/office/powerpoint/2010/main" val="52368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GAINS DE PRODUCTIVITE</a:t>
            </a:r>
            <a:endParaRPr lang="fr-GP" sz="2800" b="1" dirty="0">
              <a:solidFill>
                <a:schemeClr val="bg1"/>
              </a:solidFill>
            </a:endParaRPr>
          </a:p>
        </p:txBody>
      </p:sp>
      <p:sp>
        <p:nvSpPr>
          <p:cNvPr id="4" name="ZoneTexte 3">
            <a:extLst>
              <a:ext uri="{FF2B5EF4-FFF2-40B4-BE49-F238E27FC236}">
                <a16:creationId xmlns:a16="http://schemas.microsoft.com/office/drawing/2014/main" id="{2791DEB5-248F-F45A-B05F-DC13B763BC1B}"/>
              </a:ext>
            </a:extLst>
          </p:cNvPr>
          <p:cNvSpPr txBox="1"/>
          <p:nvPr/>
        </p:nvSpPr>
        <p:spPr>
          <a:xfrm>
            <a:off x="106326" y="1052623"/>
            <a:ext cx="11865934" cy="2555764"/>
          </a:xfrm>
          <a:prstGeom prst="rect">
            <a:avLst/>
          </a:prstGeom>
          <a:noFill/>
        </p:spPr>
        <p:txBody>
          <a:bodyPr wrap="square" rtlCol="0">
            <a:spAutoFit/>
          </a:bodyPr>
          <a:lstStyle/>
          <a:p>
            <a:pPr algn="ctr">
              <a:lnSpc>
                <a:spcPct val="115000"/>
              </a:lnSpc>
              <a:spcBef>
                <a:spcPts val="500"/>
              </a:spcBef>
              <a:spcAft>
                <a:spcPts val="1000"/>
              </a:spcAft>
            </a:pPr>
            <a:r>
              <a:rPr lang="fr-FR" sz="3600" b="1" dirty="0">
                <a:solidFill>
                  <a:srgbClr val="C00000"/>
                </a:solidFill>
              </a:rPr>
              <a:t>Solution 2 : Amélioration des compétences des travailleurs</a:t>
            </a:r>
          </a:p>
          <a:p>
            <a:pPr marL="571500" indent="-571500">
              <a:lnSpc>
                <a:spcPct val="115000"/>
              </a:lnSpc>
              <a:spcBef>
                <a:spcPts val="500"/>
              </a:spcBef>
              <a:spcAft>
                <a:spcPts val="1000"/>
              </a:spcAft>
              <a:buFont typeface="Wingdings" panose="05000000000000000000" pitchFamily="2" charset="2"/>
              <a:buChar char="q"/>
            </a:pPr>
            <a:r>
              <a:rPr lang="fr-FR" sz="2400" dirty="0"/>
              <a:t>Formation continue et développement des compétences</a:t>
            </a:r>
          </a:p>
          <a:p>
            <a:pPr marL="571500" indent="-571500">
              <a:lnSpc>
                <a:spcPct val="115000"/>
              </a:lnSpc>
              <a:spcBef>
                <a:spcPts val="500"/>
              </a:spcBef>
              <a:spcAft>
                <a:spcPts val="1000"/>
              </a:spcAft>
              <a:buFont typeface="Wingdings" panose="05000000000000000000" pitchFamily="2" charset="2"/>
              <a:buChar char="q"/>
            </a:pPr>
            <a:r>
              <a:rPr lang="fr-FR" sz="2400" dirty="0"/>
              <a:t>Google et la formation des ingénieurs pour maîtriser de nouvelles technologies.</a:t>
            </a:r>
          </a:p>
          <a:p>
            <a:pPr marL="571500" indent="-571500">
              <a:lnSpc>
                <a:spcPct val="115000"/>
              </a:lnSpc>
              <a:spcBef>
                <a:spcPts val="500"/>
              </a:spcBef>
              <a:spcAft>
                <a:spcPts val="1000"/>
              </a:spcAft>
              <a:buFont typeface="Wingdings" panose="05000000000000000000" pitchFamily="2" charset="2"/>
              <a:buChar char="q"/>
            </a:pPr>
            <a:r>
              <a:rPr lang="fr-FR" sz="2400" b="1" dirty="0"/>
              <a:t>Impact</a:t>
            </a:r>
            <a:r>
              <a:rPr lang="fr-FR" sz="2400" dirty="0"/>
              <a:t> : Développement de produits </a:t>
            </a:r>
            <a:r>
              <a:rPr lang="fr-FR" sz="2400" b="1" dirty="0">
                <a:solidFill>
                  <a:srgbClr val="C00000"/>
                </a:solidFill>
              </a:rPr>
              <a:t>plus rapide </a:t>
            </a:r>
            <a:r>
              <a:rPr lang="fr-FR" sz="2400" dirty="0"/>
              <a:t>et de </a:t>
            </a:r>
            <a:r>
              <a:rPr lang="fr-FR" sz="2400" b="1" dirty="0">
                <a:solidFill>
                  <a:srgbClr val="C00000"/>
                </a:solidFill>
              </a:rPr>
              <a:t>meilleure qualité</a:t>
            </a:r>
            <a:r>
              <a:rPr lang="fr-FR" sz="2400" dirty="0"/>
              <a:t>.</a:t>
            </a:r>
          </a:p>
        </p:txBody>
      </p:sp>
      <p:pic>
        <p:nvPicPr>
          <p:cNvPr id="6" name="Image 5">
            <a:extLst>
              <a:ext uri="{FF2B5EF4-FFF2-40B4-BE49-F238E27FC236}">
                <a16:creationId xmlns:a16="http://schemas.microsoft.com/office/drawing/2014/main" id="{6AE67E9F-14EF-5AA9-DB12-CC4A3C453A04}"/>
              </a:ext>
            </a:extLst>
          </p:cNvPr>
          <p:cNvPicPr>
            <a:picLocks noChangeAspect="1"/>
          </p:cNvPicPr>
          <p:nvPr/>
        </p:nvPicPr>
        <p:blipFill>
          <a:blip r:embed="rId2"/>
          <a:stretch>
            <a:fillRect/>
          </a:stretch>
        </p:blipFill>
        <p:spPr>
          <a:xfrm>
            <a:off x="4082791" y="3642501"/>
            <a:ext cx="3913003" cy="2896522"/>
          </a:xfrm>
          <a:prstGeom prst="rect">
            <a:avLst/>
          </a:prstGeom>
        </p:spPr>
      </p:pic>
    </p:spTree>
    <p:extLst>
      <p:ext uri="{BB962C8B-B14F-4D97-AF65-F5344CB8AC3E}">
        <p14:creationId xmlns:p14="http://schemas.microsoft.com/office/powerpoint/2010/main" val="396814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GAINS DE PRODUCTIVITE</a:t>
            </a:r>
            <a:endParaRPr lang="fr-GP" sz="2800" b="1" dirty="0">
              <a:solidFill>
                <a:schemeClr val="bg1"/>
              </a:solidFill>
            </a:endParaRPr>
          </a:p>
        </p:txBody>
      </p:sp>
      <p:sp>
        <p:nvSpPr>
          <p:cNvPr id="4" name="ZoneTexte 3">
            <a:extLst>
              <a:ext uri="{FF2B5EF4-FFF2-40B4-BE49-F238E27FC236}">
                <a16:creationId xmlns:a16="http://schemas.microsoft.com/office/drawing/2014/main" id="{2791DEB5-248F-F45A-B05F-DC13B763BC1B}"/>
              </a:ext>
            </a:extLst>
          </p:cNvPr>
          <p:cNvSpPr txBox="1"/>
          <p:nvPr/>
        </p:nvSpPr>
        <p:spPr>
          <a:xfrm>
            <a:off x="0" y="1065596"/>
            <a:ext cx="7304568" cy="3067122"/>
          </a:xfrm>
          <a:prstGeom prst="rect">
            <a:avLst/>
          </a:prstGeom>
          <a:noFill/>
        </p:spPr>
        <p:txBody>
          <a:bodyPr wrap="square" rtlCol="0">
            <a:spAutoFit/>
          </a:bodyPr>
          <a:lstStyle/>
          <a:p>
            <a:pPr algn="ctr">
              <a:lnSpc>
                <a:spcPct val="115000"/>
              </a:lnSpc>
              <a:spcBef>
                <a:spcPts val="500"/>
              </a:spcBef>
              <a:spcAft>
                <a:spcPts val="1000"/>
              </a:spcAft>
            </a:pPr>
            <a:r>
              <a:rPr lang="fr-FR" sz="3600" b="1" dirty="0">
                <a:solidFill>
                  <a:srgbClr val="C00000"/>
                </a:solidFill>
              </a:rPr>
              <a:t>Solution 2 :  Limites</a:t>
            </a:r>
          </a:p>
          <a:p>
            <a:pPr>
              <a:lnSpc>
                <a:spcPct val="115000"/>
              </a:lnSpc>
              <a:spcBef>
                <a:spcPts val="500"/>
              </a:spcBef>
              <a:spcAft>
                <a:spcPts val="1000"/>
              </a:spcAft>
            </a:pPr>
            <a:r>
              <a:rPr lang="fr-FR" sz="2800" b="1" dirty="0"/>
              <a:t>Influence du coût de la main-d'œuvre</a:t>
            </a:r>
          </a:p>
          <a:p>
            <a:pPr marL="342900" indent="-342900">
              <a:lnSpc>
                <a:spcPct val="115000"/>
              </a:lnSpc>
              <a:spcBef>
                <a:spcPts val="500"/>
              </a:spcBef>
              <a:spcAft>
                <a:spcPts val="1000"/>
              </a:spcAft>
              <a:buFont typeface="Wingdings" panose="05000000000000000000" pitchFamily="2" charset="2"/>
              <a:buChar char="q"/>
            </a:pPr>
            <a:r>
              <a:rPr lang="fr-FR" sz="2800" b="1" dirty="0"/>
              <a:t>Coûts salariaux élevés </a:t>
            </a:r>
            <a:r>
              <a:rPr lang="fr-FR" sz="2800" dirty="0"/>
              <a:t>: Incitation à automatiser ou à investir dans la formation pour améliorer l'efficacité.</a:t>
            </a:r>
          </a:p>
        </p:txBody>
      </p:sp>
      <p:pic>
        <p:nvPicPr>
          <p:cNvPr id="5" name="Image 4">
            <a:extLst>
              <a:ext uri="{FF2B5EF4-FFF2-40B4-BE49-F238E27FC236}">
                <a16:creationId xmlns:a16="http://schemas.microsoft.com/office/drawing/2014/main" id="{BBFCB28C-B251-F9AE-A1C3-03E53C0B06B6}"/>
              </a:ext>
            </a:extLst>
          </p:cNvPr>
          <p:cNvPicPr>
            <a:picLocks noChangeAspect="1"/>
          </p:cNvPicPr>
          <p:nvPr/>
        </p:nvPicPr>
        <p:blipFill>
          <a:blip r:embed="rId2"/>
          <a:stretch>
            <a:fillRect/>
          </a:stretch>
        </p:blipFill>
        <p:spPr>
          <a:xfrm>
            <a:off x="8745497" y="422986"/>
            <a:ext cx="1505843" cy="749873"/>
          </a:xfrm>
          <a:prstGeom prst="rect">
            <a:avLst/>
          </a:prstGeom>
        </p:spPr>
      </p:pic>
      <p:pic>
        <p:nvPicPr>
          <p:cNvPr id="7" name="Image 6">
            <a:extLst>
              <a:ext uri="{FF2B5EF4-FFF2-40B4-BE49-F238E27FC236}">
                <a16:creationId xmlns:a16="http://schemas.microsoft.com/office/drawing/2014/main" id="{734D97EC-583D-A700-8D77-C238D1F95BC0}"/>
              </a:ext>
            </a:extLst>
          </p:cNvPr>
          <p:cNvPicPr>
            <a:picLocks noChangeAspect="1"/>
          </p:cNvPicPr>
          <p:nvPr/>
        </p:nvPicPr>
        <p:blipFill>
          <a:blip r:embed="rId3"/>
          <a:stretch>
            <a:fillRect/>
          </a:stretch>
        </p:blipFill>
        <p:spPr>
          <a:xfrm>
            <a:off x="7583682" y="1713321"/>
            <a:ext cx="3829471" cy="2551385"/>
          </a:xfrm>
          <a:prstGeom prst="rect">
            <a:avLst/>
          </a:prstGeom>
        </p:spPr>
      </p:pic>
    </p:spTree>
    <p:extLst>
      <p:ext uri="{BB962C8B-B14F-4D97-AF65-F5344CB8AC3E}">
        <p14:creationId xmlns:p14="http://schemas.microsoft.com/office/powerpoint/2010/main" val="178547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GAINS DE PRODUCTIVITE</a:t>
            </a:r>
            <a:endParaRPr lang="fr-GP" sz="2800" b="1" dirty="0">
              <a:solidFill>
                <a:schemeClr val="bg1"/>
              </a:solidFill>
            </a:endParaRPr>
          </a:p>
        </p:txBody>
      </p:sp>
      <p:sp>
        <p:nvSpPr>
          <p:cNvPr id="4" name="ZoneTexte 3">
            <a:extLst>
              <a:ext uri="{FF2B5EF4-FFF2-40B4-BE49-F238E27FC236}">
                <a16:creationId xmlns:a16="http://schemas.microsoft.com/office/drawing/2014/main" id="{2791DEB5-248F-F45A-B05F-DC13B763BC1B}"/>
              </a:ext>
            </a:extLst>
          </p:cNvPr>
          <p:cNvSpPr txBox="1"/>
          <p:nvPr/>
        </p:nvSpPr>
        <p:spPr>
          <a:xfrm>
            <a:off x="106326" y="1052623"/>
            <a:ext cx="11865934" cy="3414461"/>
          </a:xfrm>
          <a:prstGeom prst="rect">
            <a:avLst/>
          </a:prstGeom>
          <a:noFill/>
        </p:spPr>
        <p:txBody>
          <a:bodyPr wrap="square" rtlCol="0">
            <a:spAutoFit/>
          </a:bodyPr>
          <a:lstStyle/>
          <a:p>
            <a:pPr algn="ctr">
              <a:lnSpc>
                <a:spcPct val="115000"/>
              </a:lnSpc>
              <a:spcBef>
                <a:spcPts val="500"/>
              </a:spcBef>
              <a:spcAft>
                <a:spcPts val="1000"/>
              </a:spcAft>
            </a:pPr>
            <a:r>
              <a:rPr lang="fr-FR" sz="3600" b="1" dirty="0">
                <a:solidFill>
                  <a:srgbClr val="C00000"/>
                </a:solidFill>
              </a:rPr>
              <a:t>Solution 3 : Réorganisation des processus de production</a:t>
            </a:r>
          </a:p>
          <a:p>
            <a:r>
              <a:rPr lang="fr-FR" sz="2800" b="1" dirty="0"/>
              <a:t>Optimisation des processus internes</a:t>
            </a:r>
          </a:p>
          <a:p>
            <a:endParaRPr lang="fr-FR" sz="2400" b="1" dirty="0"/>
          </a:p>
          <a:p>
            <a:pPr marL="457200" indent="-457200">
              <a:buFont typeface="Wingdings" panose="05000000000000000000" pitchFamily="2" charset="2"/>
              <a:buChar char="q"/>
            </a:pPr>
            <a:r>
              <a:rPr lang="fr-FR" sz="2800" dirty="0"/>
              <a:t>Tesla et la réorganisation de la chaîne de montage du Model 3.</a:t>
            </a:r>
          </a:p>
          <a:p>
            <a:pPr marL="457200" indent="-457200">
              <a:buFont typeface="Wingdings" panose="05000000000000000000" pitchFamily="2" charset="2"/>
              <a:buChar char="q"/>
            </a:pPr>
            <a:r>
              <a:rPr lang="fr-FR" sz="2800" dirty="0"/>
              <a:t>Impact : </a:t>
            </a:r>
            <a:r>
              <a:rPr lang="fr-FR" sz="2800" b="1" dirty="0">
                <a:solidFill>
                  <a:srgbClr val="C00000"/>
                </a:solidFill>
              </a:rPr>
              <a:t>Réduction des coûts de production </a:t>
            </a:r>
            <a:r>
              <a:rPr lang="fr-FR" sz="2800" dirty="0"/>
              <a:t>et </a:t>
            </a:r>
            <a:r>
              <a:rPr lang="fr-FR" sz="2800" b="1" dirty="0">
                <a:solidFill>
                  <a:srgbClr val="C00000"/>
                </a:solidFill>
              </a:rPr>
              <a:t>augmentation du nombre de voitures produites </a:t>
            </a:r>
            <a:r>
              <a:rPr lang="fr-FR" sz="2800" dirty="0"/>
              <a:t>par heure.</a:t>
            </a:r>
          </a:p>
          <a:p>
            <a:pPr>
              <a:lnSpc>
                <a:spcPct val="115000"/>
              </a:lnSpc>
              <a:spcBef>
                <a:spcPts val="500"/>
              </a:spcBef>
              <a:spcAft>
                <a:spcPts val="1000"/>
              </a:spcAft>
            </a:pPr>
            <a:endParaRPr lang="fr-FR" sz="2400" dirty="0"/>
          </a:p>
        </p:txBody>
      </p:sp>
      <p:pic>
        <p:nvPicPr>
          <p:cNvPr id="5" name="Image 4">
            <a:extLst>
              <a:ext uri="{FF2B5EF4-FFF2-40B4-BE49-F238E27FC236}">
                <a16:creationId xmlns:a16="http://schemas.microsoft.com/office/drawing/2014/main" id="{183ABAAF-8518-49E9-8797-CF2D1CBB97F8}"/>
              </a:ext>
            </a:extLst>
          </p:cNvPr>
          <p:cNvPicPr>
            <a:picLocks noChangeAspect="1"/>
          </p:cNvPicPr>
          <p:nvPr/>
        </p:nvPicPr>
        <p:blipFill>
          <a:blip r:embed="rId2"/>
          <a:stretch>
            <a:fillRect/>
          </a:stretch>
        </p:blipFill>
        <p:spPr>
          <a:xfrm>
            <a:off x="4519474" y="4061637"/>
            <a:ext cx="3039638" cy="2276795"/>
          </a:xfrm>
          <a:prstGeom prst="rect">
            <a:avLst/>
          </a:prstGeom>
        </p:spPr>
      </p:pic>
    </p:spTree>
    <p:extLst>
      <p:ext uri="{BB962C8B-B14F-4D97-AF65-F5344CB8AC3E}">
        <p14:creationId xmlns:p14="http://schemas.microsoft.com/office/powerpoint/2010/main" val="382590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GAINS DE PRODUCTIVITE</a:t>
            </a:r>
            <a:endParaRPr lang="fr-GP" sz="2800" b="1" dirty="0">
              <a:solidFill>
                <a:schemeClr val="bg1"/>
              </a:solidFill>
            </a:endParaRPr>
          </a:p>
        </p:txBody>
      </p:sp>
      <p:sp>
        <p:nvSpPr>
          <p:cNvPr id="4" name="ZoneTexte 3">
            <a:extLst>
              <a:ext uri="{FF2B5EF4-FFF2-40B4-BE49-F238E27FC236}">
                <a16:creationId xmlns:a16="http://schemas.microsoft.com/office/drawing/2014/main" id="{2791DEB5-248F-F45A-B05F-DC13B763BC1B}"/>
              </a:ext>
            </a:extLst>
          </p:cNvPr>
          <p:cNvSpPr txBox="1"/>
          <p:nvPr/>
        </p:nvSpPr>
        <p:spPr>
          <a:xfrm>
            <a:off x="-1" y="1065596"/>
            <a:ext cx="7719237" cy="4250523"/>
          </a:xfrm>
          <a:prstGeom prst="rect">
            <a:avLst/>
          </a:prstGeom>
          <a:noFill/>
        </p:spPr>
        <p:txBody>
          <a:bodyPr wrap="square" rtlCol="0">
            <a:spAutoFit/>
          </a:bodyPr>
          <a:lstStyle/>
          <a:p>
            <a:pPr algn="ctr">
              <a:lnSpc>
                <a:spcPct val="115000"/>
              </a:lnSpc>
              <a:spcBef>
                <a:spcPts val="500"/>
              </a:spcBef>
              <a:spcAft>
                <a:spcPts val="1000"/>
              </a:spcAft>
            </a:pPr>
            <a:r>
              <a:rPr lang="fr-FR" sz="3600" b="1" dirty="0">
                <a:solidFill>
                  <a:srgbClr val="C00000"/>
                </a:solidFill>
              </a:rPr>
              <a:t>Solution 3 :  Limites</a:t>
            </a:r>
          </a:p>
          <a:p>
            <a:pPr>
              <a:lnSpc>
                <a:spcPct val="115000"/>
              </a:lnSpc>
              <a:spcBef>
                <a:spcPts val="500"/>
              </a:spcBef>
              <a:spcAft>
                <a:spcPts val="1000"/>
              </a:spcAft>
            </a:pPr>
            <a:r>
              <a:rPr lang="fr-FR" sz="2800" b="1" dirty="0"/>
              <a:t>Influence des coûts des matières premières et de l'énergie</a:t>
            </a:r>
          </a:p>
          <a:p>
            <a:pPr marL="457200" indent="-457200">
              <a:lnSpc>
                <a:spcPct val="115000"/>
              </a:lnSpc>
              <a:spcBef>
                <a:spcPts val="500"/>
              </a:spcBef>
              <a:spcAft>
                <a:spcPts val="1000"/>
              </a:spcAft>
              <a:buFont typeface="Wingdings" panose="05000000000000000000" pitchFamily="2" charset="2"/>
              <a:buChar char="q"/>
            </a:pPr>
            <a:r>
              <a:rPr lang="fr-FR" sz="2800" dirty="0"/>
              <a:t>Matières premières : Réduction des déchets, utilisation de matériaux alternatifs.</a:t>
            </a:r>
          </a:p>
          <a:p>
            <a:pPr marL="457200" indent="-457200">
              <a:lnSpc>
                <a:spcPct val="115000"/>
              </a:lnSpc>
              <a:spcBef>
                <a:spcPts val="500"/>
              </a:spcBef>
              <a:spcAft>
                <a:spcPts val="1000"/>
              </a:spcAft>
              <a:buFont typeface="Wingdings" panose="05000000000000000000" pitchFamily="2" charset="2"/>
              <a:buChar char="q"/>
            </a:pPr>
            <a:r>
              <a:rPr lang="fr-FR" sz="2800" dirty="0"/>
              <a:t>Énergie : Investissement dans des technologies plus économes en énergie.</a:t>
            </a:r>
          </a:p>
        </p:txBody>
      </p:sp>
      <p:pic>
        <p:nvPicPr>
          <p:cNvPr id="5" name="Image 4">
            <a:extLst>
              <a:ext uri="{FF2B5EF4-FFF2-40B4-BE49-F238E27FC236}">
                <a16:creationId xmlns:a16="http://schemas.microsoft.com/office/drawing/2014/main" id="{BBFCB28C-B251-F9AE-A1C3-03E53C0B06B6}"/>
              </a:ext>
            </a:extLst>
          </p:cNvPr>
          <p:cNvPicPr>
            <a:picLocks noChangeAspect="1"/>
          </p:cNvPicPr>
          <p:nvPr/>
        </p:nvPicPr>
        <p:blipFill>
          <a:blip r:embed="rId2"/>
          <a:stretch>
            <a:fillRect/>
          </a:stretch>
        </p:blipFill>
        <p:spPr>
          <a:xfrm>
            <a:off x="8745497" y="422986"/>
            <a:ext cx="1505843" cy="749873"/>
          </a:xfrm>
          <a:prstGeom prst="rect">
            <a:avLst/>
          </a:prstGeom>
        </p:spPr>
      </p:pic>
      <p:pic>
        <p:nvPicPr>
          <p:cNvPr id="9" name="Image 8">
            <a:extLst>
              <a:ext uri="{FF2B5EF4-FFF2-40B4-BE49-F238E27FC236}">
                <a16:creationId xmlns:a16="http://schemas.microsoft.com/office/drawing/2014/main" id="{A38285E2-DB86-932A-3A0A-FF3E8D2933A0}"/>
              </a:ext>
            </a:extLst>
          </p:cNvPr>
          <p:cNvPicPr>
            <a:picLocks noChangeAspect="1"/>
          </p:cNvPicPr>
          <p:nvPr/>
        </p:nvPicPr>
        <p:blipFill>
          <a:blip r:embed="rId3"/>
          <a:stretch>
            <a:fillRect/>
          </a:stretch>
        </p:blipFill>
        <p:spPr>
          <a:xfrm>
            <a:off x="8172998" y="2451769"/>
            <a:ext cx="3487373" cy="1954462"/>
          </a:xfrm>
          <a:prstGeom prst="rect">
            <a:avLst/>
          </a:prstGeom>
        </p:spPr>
      </p:pic>
    </p:spTree>
    <p:extLst>
      <p:ext uri="{BB962C8B-B14F-4D97-AF65-F5344CB8AC3E}">
        <p14:creationId xmlns:p14="http://schemas.microsoft.com/office/powerpoint/2010/main" val="305826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F7C81D9-A34F-8187-2AFA-4E7875BDE410}"/>
              </a:ext>
            </a:extLst>
          </p:cNvPr>
          <p:cNvPicPr>
            <a:picLocks noChangeAspect="1"/>
          </p:cNvPicPr>
          <p:nvPr/>
        </p:nvPicPr>
        <p:blipFill>
          <a:blip r:embed="rId2"/>
          <a:stretch>
            <a:fillRect/>
          </a:stretch>
        </p:blipFill>
        <p:spPr>
          <a:xfrm>
            <a:off x="371475" y="152400"/>
            <a:ext cx="11449050" cy="6553200"/>
          </a:xfrm>
          <a:prstGeom prst="rect">
            <a:avLst/>
          </a:prstGeom>
        </p:spPr>
      </p:pic>
    </p:spTree>
    <p:extLst>
      <p:ext uri="{BB962C8B-B14F-4D97-AF65-F5344CB8AC3E}">
        <p14:creationId xmlns:p14="http://schemas.microsoft.com/office/powerpoint/2010/main" val="51741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61A5589-8FCF-0441-91C4-65899D148BCB}"/>
              </a:ext>
            </a:extLst>
          </p:cNvPr>
          <p:cNvSpPr>
            <a:spLocks noChangeArrowheads="1"/>
          </p:cNvSpPr>
          <p:nvPr/>
        </p:nvSpPr>
        <p:spPr bwMode="auto">
          <a:xfrm>
            <a:off x="264618" y="818507"/>
            <a:ext cx="11662763"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fr-FR" altLang="fr-GP" sz="2200" b="1" i="0" u="none" strike="noStrike" cap="none" normalizeH="0" baseline="0" dirty="0">
                <a:ln>
                  <a:noFill/>
                </a:ln>
                <a:solidFill>
                  <a:srgbClr val="C00000"/>
                </a:solidFill>
                <a:effectLst/>
                <a:latin typeface="Arial" panose="020B0604020202020204" pitchFamily="34" charset="0"/>
              </a:rPr>
              <a:t>Q1</a:t>
            </a:r>
            <a:r>
              <a:rPr kumimoji="0" lang="fr-FR" altLang="fr-GP" sz="2200" b="1" i="0" u="none" strike="noStrike" cap="none" normalizeH="0" baseline="0" dirty="0">
                <a:ln>
                  <a:noFill/>
                </a:ln>
                <a:solidFill>
                  <a:schemeClr val="tx1"/>
                </a:solidFill>
                <a:effectLst/>
                <a:latin typeface="Arial" panose="020B0604020202020204" pitchFamily="34" charset="0"/>
              </a:rPr>
              <a:t> - </a:t>
            </a:r>
            <a:r>
              <a:rPr kumimoji="0" lang="fr-GP" altLang="fr-GP" sz="2200" b="1" i="0" u="none" strike="noStrike" cap="none" normalizeH="0" baseline="0" dirty="0">
                <a:ln>
                  <a:noFill/>
                </a:ln>
                <a:solidFill>
                  <a:schemeClr val="tx1"/>
                </a:solidFill>
                <a:effectLst/>
                <a:latin typeface="Arial" panose="020B0604020202020204" pitchFamily="34" charset="0"/>
              </a:rPr>
              <a:t>L'introduction de nouvelles technologies, comme les robots Kiva chez Amazon, permet d'augmenter la productivité sans nécessiter d'investissements initiaux.</a:t>
            </a:r>
            <a:endParaRPr kumimoji="0" lang="fr-GP" altLang="fr-GP" sz="2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GP" altLang="fr-GP" sz="2200" b="0" i="0" u="none" strike="noStrike" cap="none" normalizeH="0" baseline="0" dirty="0">
                <a:ln>
                  <a:noFill/>
                </a:ln>
                <a:solidFill>
                  <a:schemeClr val="tx1"/>
                </a:solidFill>
                <a:effectLst/>
                <a:latin typeface="Arial" panose="020B0604020202020204" pitchFamily="34" charset="0"/>
              </a:rPr>
              <a:t>Faux - L'introduction de nouvelles technologies nécessite des investissements initiaux, qui peuvent être influencés par les taux d'intérêt. Des taux bas rendent ces investissements plus attractifs, tandis que des taux élevés peuvent freiner les investissements, ralentissant ainsi les gains de productivité.</a:t>
            </a:r>
          </a:p>
          <a:p>
            <a:pPr marL="0" marR="0" lvl="0" indent="0" algn="l" defTabSz="914400" rtl="0" eaLnBrk="0" fontAlgn="base" latinLnBrk="0" hangingPunct="0">
              <a:lnSpc>
                <a:spcPct val="100000"/>
              </a:lnSpc>
              <a:spcBef>
                <a:spcPct val="0"/>
              </a:spcBef>
              <a:spcAft>
                <a:spcPct val="0"/>
              </a:spcAft>
              <a:buClrTx/>
              <a:buSzTx/>
              <a:tabLst/>
            </a:pPr>
            <a:endParaRPr kumimoji="0" lang="fr-FR" altLang="fr-GP" sz="2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fr-GP" sz="2200" b="1" i="0" u="none" strike="noStrike" cap="none" normalizeH="0" baseline="0" dirty="0">
                <a:ln>
                  <a:noFill/>
                </a:ln>
                <a:solidFill>
                  <a:srgbClr val="C00000"/>
                </a:solidFill>
                <a:effectLst/>
                <a:latin typeface="Arial" panose="020B0604020202020204" pitchFamily="34" charset="0"/>
              </a:rPr>
              <a:t>Q2</a:t>
            </a:r>
            <a:r>
              <a:rPr kumimoji="0" lang="fr-FR" altLang="fr-GP" sz="2200" b="1" i="0" u="none" strike="noStrike" cap="none" normalizeH="0" baseline="0" dirty="0">
                <a:ln>
                  <a:noFill/>
                </a:ln>
                <a:solidFill>
                  <a:schemeClr val="tx1"/>
                </a:solidFill>
                <a:effectLst/>
                <a:latin typeface="Arial" panose="020B0604020202020204" pitchFamily="34" charset="0"/>
              </a:rPr>
              <a:t> - </a:t>
            </a:r>
            <a:r>
              <a:rPr kumimoji="0" lang="fr-GP" altLang="fr-GP" sz="2200" b="1" i="0" u="none" strike="noStrike" cap="none" normalizeH="0" baseline="0" dirty="0">
                <a:ln>
                  <a:noFill/>
                </a:ln>
                <a:solidFill>
                  <a:schemeClr val="tx1"/>
                </a:solidFill>
                <a:effectLst/>
                <a:latin typeface="Arial" panose="020B0604020202020204" pitchFamily="34" charset="0"/>
              </a:rPr>
              <a:t>L'amélioration des compétences des travailleurs peut entraîner une augmentation des coûts de production, ce qui rend cette approche moins efficace pour les gains de productivité.</a:t>
            </a:r>
            <a:endParaRPr kumimoji="0" lang="fr-GP" altLang="fr-GP" sz="2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GP" altLang="fr-GP" sz="2200" b="0" i="0" u="none" strike="noStrike" cap="none" normalizeH="0" baseline="0" dirty="0">
                <a:ln>
                  <a:noFill/>
                </a:ln>
                <a:solidFill>
                  <a:schemeClr val="tx1"/>
                </a:solidFill>
                <a:effectLst/>
                <a:latin typeface="Arial" panose="020B0604020202020204" pitchFamily="34" charset="0"/>
              </a:rPr>
              <a:t>Faux - Bien que la formation des employés puisse avoir un coût, elle permet d'améliorer la productivité en augmentant la qualité et la rapidité du travail, ce qui peut compenser les coûts initiaux par une meilleure efficacité à long terme.</a:t>
            </a:r>
          </a:p>
          <a:p>
            <a:pPr marL="0" marR="0" lvl="0" indent="0" algn="l" defTabSz="914400" rtl="0" eaLnBrk="0" fontAlgn="base" latinLnBrk="0" hangingPunct="0">
              <a:lnSpc>
                <a:spcPct val="100000"/>
              </a:lnSpc>
              <a:spcBef>
                <a:spcPct val="0"/>
              </a:spcBef>
              <a:spcAft>
                <a:spcPct val="0"/>
              </a:spcAft>
              <a:buClrTx/>
              <a:buSzTx/>
              <a:tabLst/>
            </a:pPr>
            <a:endParaRPr kumimoji="0" lang="fr-FR" altLang="fr-GP" sz="2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fr-FR" altLang="fr-GP" sz="2200" b="1" dirty="0">
                <a:solidFill>
                  <a:srgbClr val="C00000"/>
                </a:solidFill>
                <a:latin typeface="Arial" panose="020B0604020202020204" pitchFamily="34" charset="0"/>
              </a:rPr>
              <a:t>Q3</a:t>
            </a:r>
            <a:r>
              <a:rPr lang="fr-FR" altLang="fr-GP" sz="2200" b="1" dirty="0">
                <a:latin typeface="Arial" panose="020B0604020202020204" pitchFamily="34" charset="0"/>
              </a:rPr>
              <a:t> - </a:t>
            </a:r>
            <a:r>
              <a:rPr kumimoji="0" lang="fr-GP" altLang="fr-GP" sz="2200" b="1" i="0" u="none" strike="noStrike" cap="none" normalizeH="0" baseline="0" dirty="0">
                <a:ln>
                  <a:noFill/>
                </a:ln>
                <a:solidFill>
                  <a:schemeClr val="tx1"/>
                </a:solidFill>
                <a:effectLst/>
                <a:latin typeface="Arial" panose="020B0604020202020204" pitchFamily="34" charset="0"/>
              </a:rPr>
              <a:t>Une hausse des coûts salariaux pourrait inciter les entreprises à automatiser davantage, réduisant ainsi leur dépendance à la main-d'œuvre qualifiée.</a:t>
            </a:r>
            <a:endParaRPr kumimoji="0" lang="fr-GP" altLang="fr-GP" sz="2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GP" altLang="fr-GP" sz="2200" b="0" i="0" u="none" strike="noStrike" cap="none" normalizeH="0" baseline="0" dirty="0">
                <a:ln>
                  <a:noFill/>
                </a:ln>
                <a:solidFill>
                  <a:schemeClr val="tx1"/>
                </a:solidFill>
                <a:effectLst/>
                <a:latin typeface="Arial" panose="020B0604020202020204" pitchFamily="34" charset="0"/>
              </a:rPr>
              <a:t>Vrai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GP" altLang="fr-G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66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61A5589-8FCF-0441-91C4-65899D148BCB}"/>
              </a:ext>
            </a:extLst>
          </p:cNvPr>
          <p:cNvSpPr>
            <a:spLocks noChangeArrowheads="1"/>
          </p:cNvSpPr>
          <p:nvPr/>
        </p:nvSpPr>
        <p:spPr bwMode="auto">
          <a:xfrm>
            <a:off x="264618" y="756384"/>
            <a:ext cx="1166276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GP" sz="2400" b="1" i="0" u="none" strike="noStrike" cap="none" normalizeH="0" baseline="0" dirty="0">
                <a:ln>
                  <a:noFill/>
                </a:ln>
                <a:solidFill>
                  <a:srgbClr val="C00000"/>
                </a:solidFill>
                <a:effectLst/>
                <a:latin typeface="Arial" panose="020B0604020202020204" pitchFamily="34" charset="0"/>
              </a:rPr>
              <a:t>Q4</a:t>
            </a:r>
            <a:r>
              <a:rPr kumimoji="0" lang="fr-FR" altLang="fr-GP" sz="2400" b="1" i="0" u="none" strike="noStrike" cap="none" normalizeH="0" baseline="0" dirty="0">
                <a:ln>
                  <a:noFill/>
                </a:ln>
                <a:solidFill>
                  <a:schemeClr val="tx1"/>
                </a:solidFill>
                <a:effectLst/>
                <a:latin typeface="Arial" panose="020B0604020202020204" pitchFamily="34" charset="0"/>
              </a:rPr>
              <a:t> - La réorganisation des processus de production, comme celle mise en place par Tesla pour le Model 3, vise principalement à augmenter le nombre de pièces utilisées dans chaque véhicule pour améliorer la productivité.</a:t>
            </a: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GP" sz="2400" b="0" i="0" u="none" strike="noStrike" cap="none" normalizeH="0" baseline="0" dirty="0">
                <a:ln>
                  <a:noFill/>
                </a:ln>
                <a:solidFill>
                  <a:schemeClr val="tx1"/>
                </a:solidFill>
                <a:effectLst/>
                <a:latin typeface="Arial" panose="020B0604020202020204" pitchFamily="34" charset="0"/>
              </a:rPr>
              <a:t>Faux - Au contraire, Tesla a réduit le nombre de pièces et automatisé davantage la production pour réduire le coût par véhicule et augmenter le nombre de voitures produites par heure, ce qui améliore la productivité.</a:t>
            </a:r>
          </a:p>
          <a:p>
            <a:pPr marL="0" marR="0" lvl="0" indent="0" defTabSz="914400" rtl="0" eaLnBrk="0" fontAlgn="base" latinLnBrk="0" hangingPunct="0">
              <a:lnSpc>
                <a:spcPct val="100000"/>
              </a:lnSpc>
              <a:spcBef>
                <a:spcPct val="0"/>
              </a:spcBef>
              <a:spcAft>
                <a:spcPct val="0"/>
              </a:spcAft>
              <a:buClrTx/>
              <a:buSzTx/>
              <a:buFontTx/>
              <a:buNone/>
              <a:tabLst/>
            </a:pPr>
            <a:endParaRPr kumimoji="0" lang="fr-FR" altLang="fr-GP" sz="24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GP" sz="2400" b="1" i="0" u="none" strike="noStrike" cap="none" normalizeH="0" baseline="0" dirty="0">
                <a:ln>
                  <a:noFill/>
                </a:ln>
                <a:solidFill>
                  <a:srgbClr val="C00000"/>
                </a:solidFill>
                <a:effectLst/>
                <a:latin typeface="Arial" panose="020B0604020202020204" pitchFamily="34" charset="0"/>
              </a:rPr>
              <a:t>Q5</a:t>
            </a:r>
            <a:r>
              <a:rPr kumimoji="0" lang="fr-FR" altLang="fr-GP" sz="2400" b="1" i="0" u="none" strike="noStrike" cap="none" normalizeH="0" baseline="0" dirty="0">
                <a:ln>
                  <a:noFill/>
                </a:ln>
                <a:solidFill>
                  <a:schemeClr val="tx1"/>
                </a:solidFill>
                <a:effectLst/>
                <a:latin typeface="Arial" panose="020B0604020202020204" pitchFamily="34" charset="0"/>
              </a:rPr>
              <a:t> - Les décisions de réorganisation de la production sont influencées uniquement par le coût de la main-d'œuvre, sans tenir compte des coûts des matières premières ou de l'énergie.</a:t>
            </a: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GP" sz="2400" b="0" i="0" u="none" strike="noStrike" cap="none" normalizeH="0" baseline="0" dirty="0">
                <a:ln>
                  <a:noFill/>
                </a:ln>
                <a:solidFill>
                  <a:schemeClr val="tx1"/>
                </a:solidFill>
                <a:effectLst/>
                <a:latin typeface="Arial" panose="020B0604020202020204" pitchFamily="34" charset="0"/>
              </a:rPr>
              <a:t>Faux - Les décisions de réorganisation de la production peuvent être influencées par divers facteurs, y compris les coûts des matières premières et de l'énergie. Par exemple, une hausse du coût des matières premières peut inciter à réduire les déchets ou à utiliser des matériaux alternatifs, et une hausse des coûts énergétiques peut encourager l'investissement dans des technologies plus économes en énergie.</a:t>
            </a:r>
            <a:endParaRPr kumimoji="0" lang="fr-GP" altLang="fr-GP"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461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OBJECTIFS</a:t>
            </a:r>
            <a:endParaRPr lang="fr-GP" sz="2800" b="1" dirty="0">
              <a:solidFill>
                <a:schemeClr val="bg1"/>
              </a:solidFill>
            </a:endParaRPr>
          </a:p>
        </p:txBody>
      </p:sp>
      <p:sp>
        <p:nvSpPr>
          <p:cNvPr id="10" name="ZoneTexte 9">
            <a:extLst>
              <a:ext uri="{FF2B5EF4-FFF2-40B4-BE49-F238E27FC236}">
                <a16:creationId xmlns:a16="http://schemas.microsoft.com/office/drawing/2014/main" id="{18C7A20C-A7E1-E6AE-987A-E0A3C2B9908F}"/>
              </a:ext>
            </a:extLst>
          </p:cNvPr>
          <p:cNvSpPr txBox="1"/>
          <p:nvPr/>
        </p:nvSpPr>
        <p:spPr>
          <a:xfrm>
            <a:off x="209992" y="1307828"/>
            <a:ext cx="8104668" cy="3539430"/>
          </a:xfrm>
          <a:prstGeom prst="rect">
            <a:avLst/>
          </a:prstGeom>
          <a:noFill/>
        </p:spPr>
        <p:txBody>
          <a:bodyPr wrap="square">
            <a:spAutoFit/>
          </a:bodyPr>
          <a:lstStyle/>
          <a:p>
            <a:pPr marL="571500" indent="-571500">
              <a:buFont typeface="Wingdings" panose="05000000000000000000" pitchFamily="2" charset="2"/>
              <a:buChar char="q"/>
            </a:pPr>
            <a:r>
              <a:rPr lang="fr-FR" sz="2800" b="1" dirty="0">
                <a:solidFill>
                  <a:srgbClr val="C00000"/>
                </a:solidFill>
              </a:rPr>
              <a:t>Caractériser</a:t>
            </a:r>
            <a:r>
              <a:rPr lang="fr-FR" sz="2800" b="1" dirty="0"/>
              <a:t> la structure de coût de l’entreprise</a:t>
            </a:r>
          </a:p>
          <a:p>
            <a:pPr marL="571500" indent="-571500">
              <a:buFont typeface="Wingdings" panose="05000000000000000000" pitchFamily="2" charset="2"/>
              <a:buChar char="q"/>
            </a:pPr>
            <a:endParaRPr lang="fr-FR" sz="2800" b="1" dirty="0"/>
          </a:p>
          <a:p>
            <a:pPr marL="571500" indent="-571500">
              <a:buFont typeface="Wingdings" panose="05000000000000000000" pitchFamily="2" charset="2"/>
              <a:buChar char="q"/>
            </a:pPr>
            <a:r>
              <a:rPr lang="fr-FR" sz="2800" b="1" dirty="0">
                <a:solidFill>
                  <a:srgbClr val="C00000"/>
                </a:solidFill>
              </a:rPr>
              <a:t>Analyser</a:t>
            </a:r>
            <a:r>
              <a:rPr lang="fr-FR" sz="2800" b="1" dirty="0"/>
              <a:t> l’influence de paramètres économiques (taux d’intérêt, coût des facteurs…) sur les décisions de l’entreprise</a:t>
            </a:r>
          </a:p>
          <a:p>
            <a:pPr marL="571500" indent="-571500">
              <a:buFont typeface="Wingdings" panose="05000000000000000000" pitchFamily="2" charset="2"/>
              <a:buChar char="q"/>
            </a:pPr>
            <a:endParaRPr lang="fr-FR" sz="2800" b="1" dirty="0"/>
          </a:p>
          <a:p>
            <a:pPr marL="571500" indent="-571500">
              <a:buFont typeface="Wingdings" panose="05000000000000000000" pitchFamily="2" charset="2"/>
              <a:buChar char="q"/>
            </a:pPr>
            <a:r>
              <a:rPr lang="fr-FR" sz="2800" b="1" dirty="0">
                <a:solidFill>
                  <a:srgbClr val="C00000"/>
                </a:solidFill>
              </a:rPr>
              <a:t>Argumenter</a:t>
            </a:r>
            <a:r>
              <a:rPr lang="fr-FR" sz="2800" b="1" dirty="0"/>
              <a:t> le choix de l’entreprise entre « faire » ou « faire-faire »</a:t>
            </a:r>
          </a:p>
        </p:txBody>
      </p:sp>
      <p:pic>
        <p:nvPicPr>
          <p:cNvPr id="13" name="Image 12">
            <a:extLst>
              <a:ext uri="{FF2B5EF4-FFF2-40B4-BE49-F238E27FC236}">
                <a16:creationId xmlns:a16="http://schemas.microsoft.com/office/drawing/2014/main" id="{119EB602-33BA-2F3F-27D2-C7CC16D4B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487" y="2105246"/>
            <a:ext cx="2934587" cy="2200940"/>
          </a:xfrm>
          <a:prstGeom prst="rect">
            <a:avLst/>
          </a:prstGeom>
        </p:spPr>
      </p:pic>
    </p:spTree>
    <p:extLst>
      <p:ext uri="{BB962C8B-B14F-4D97-AF65-F5344CB8AC3E}">
        <p14:creationId xmlns:p14="http://schemas.microsoft.com/office/powerpoint/2010/main" val="17321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EC89FF-34DA-A8F4-E093-1891777E5311}"/>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pic>
        <p:nvPicPr>
          <p:cNvPr id="5" name="Image 4">
            <a:extLst>
              <a:ext uri="{FF2B5EF4-FFF2-40B4-BE49-F238E27FC236}">
                <a16:creationId xmlns:a16="http://schemas.microsoft.com/office/drawing/2014/main" id="{1CE61A09-AD73-0828-0AB4-C01443DB1A4B}"/>
              </a:ext>
            </a:extLst>
          </p:cNvPr>
          <p:cNvPicPr>
            <a:picLocks noChangeAspect="1"/>
          </p:cNvPicPr>
          <p:nvPr/>
        </p:nvPicPr>
        <p:blipFill>
          <a:blip r:embed="rId2"/>
          <a:stretch>
            <a:fillRect/>
          </a:stretch>
        </p:blipFill>
        <p:spPr>
          <a:xfrm>
            <a:off x="0" y="1859732"/>
            <a:ext cx="12192000" cy="3138535"/>
          </a:xfrm>
          <a:prstGeom prst="rect">
            <a:avLst/>
          </a:prstGeom>
        </p:spPr>
      </p:pic>
      <p:sp>
        <p:nvSpPr>
          <p:cNvPr id="6" name="Rectangle 5">
            <a:extLst>
              <a:ext uri="{FF2B5EF4-FFF2-40B4-BE49-F238E27FC236}">
                <a16:creationId xmlns:a16="http://schemas.microsoft.com/office/drawing/2014/main" id="{C5AD2E72-DE6D-14A3-393E-1C640D9A415E}"/>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7" name="ZoneTexte 6">
            <a:extLst>
              <a:ext uri="{FF2B5EF4-FFF2-40B4-BE49-F238E27FC236}">
                <a16:creationId xmlns:a16="http://schemas.microsoft.com/office/drawing/2014/main" id="{93D06E5D-E927-65BD-909A-62136046638C}"/>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GAINS DE PRODUCTIVITE</a:t>
            </a:r>
            <a:endParaRPr lang="fr-GP" sz="2800" b="1" dirty="0">
              <a:solidFill>
                <a:schemeClr val="bg1"/>
              </a:solidFill>
            </a:endParaRPr>
          </a:p>
        </p:txBody>
      </p:sp>
    </p:spTree>
    <p:extLst>
      <p:ext uri="{BB962C8B-B14F-4D97-AF65-F5344CB8AC3E}">
        <p14:creationId xmlns:p14="http://schemas.microsoft.com/office/powerpoint/2010/main" val="19471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cxnSp>
        <p:nvCxnSpPr>
          <p:cNvPr id="126" name="Google Shape;126;p15"/>
          <p:cNvCxnSpPr/>
          <p:nvPr/>
        </p:nvCxnSpPr>
        <p:spPr>
          <a:xfrm>
            <a:off x="6123042" y="2010758"/>
            <a:ext cx="5756196" cy="0"/>
          </a:xfrm>
          <a:prstGeom prst="straightConnector1">
            <a:avLst/>
          </a:prstGeom>
          <a:noFill/>
          <a:ln w="38100" cap="flat" cmpd="sng">
            <a:solidFill>
              <a:srgbClr val="3F4536"/>
            </a:solidFill>
            <a:prstDash val="solid"/>
            <a:round/>
            <a:headEnd type="none" w="sm" len="sm"/>
            <a:tailEnd type="none" w="sm" len="sm"/>
          </a:ln>
        </p:spPr>
      </p:cxnSp>
      <p:cxnSp>
        <p:nvCxnSpPr>
          <p:cNvPr id="127" name="Google Shape;127;p15"/>
          <p:cNvCxnSpPr/>
          <p:nvPr/>
        </p:nvCxnSpPr>
        <p:spPr>
          <a:xfrm>
            <a:off x="6123042" y="2544587"/>
            <a:ext cx="5756196" cy="0"/>
          </a:xfrm>
          <a:prstGeom prst="straightConnector1">
            <a:avLst/>
          </a:prstGeom>
          <a:noFill/>
          <a:ln w="38100" cap="flat" cmpd="sng">
            <a:solidFill>
              <a:srgbClr val="3F4536"/>
            </a:solidFill>
            <a:prstDash val="solid"/>
            <a:round/>
            <a:headEnd type="none" w="sm" len="sm"/>
            <a:tailEnd type="none" w="sm" len="sm"/>
          </a:ln>
        </p:spPr>
      </p:cxnSp>
      <p:cxnSp>
        <p:nvCxnSpPr>
          <p:cNvPr id="128" name="Google Shape;128;p15"/>
          <p:cNvCxnSpPr/>
          <p:nvPr/>
        </p:nvCxnSpPr>
        <p:spPr>
          <a:xfrm>
            <a:off x="6123042" y="3076293"/>
            <a:ext cx="5756196" cy="0"/>
          </a:xfrm>
          <a:prstGeom prst="straightConnector1">
            <a:avLst/>
          </a:prstGeom>
          <a:noFill/>
          <a:ln w="38100" cap="flat" cmpd="sng">
            <a:solidFill>
              <a:srgbClr val="3F4536"/>
            </a:solidFill>
            <a:prstDash val="solid"/>
            <a:round/>
            <a:headEnd type="none" w="sm" len="sm"/>
            <a:tailEnd type="none" w="sm" len="sm"/>
          </a:ln>
        </p:spPr>
      </p:cxnSp>
      <p:cxnSp>
        <p:nvCxnSpPr>
          <p:cNvPr id="129" name="Google Shape;129;p15"/>
          <p:cNvCxnSpPr/>
          <p:nvPr/>
        </p:nvCxnSpPr>
        <p:spPr>
          <a:xfrm>
            <a:off x="6123042" y="3610122"/>
            <a:ext cx="5756196" cy="0"/>
          </a:xfrm>
          <a:prstGeom prst="straightConnector1">
            <a:avLst/>
          </a:prstGeom>
          <a:noFill/>
          <a:ln w="38100" cap="flat" cmpd="sng">
            <a:solidFill>
              <a:srgbClr val="3F4536"/>
            </a:solidFill>
            <a:prstDash val="solid"/>
            <a:round/>
            <a:headEnd type="none" w="sm" len="sm"/>
            <a:tailEnd type="none" w="sm" len="sm"/>
          </a:ln>
        </p:spPr>
      </p:cxnSp>
      <p:cxnSp>
        <p:nvCxnSpPr>
          <p:cNvPr id="130" name="Google Shape;130;p15"/>
          <p:cNvCxnSpPr/>
          <p:nvPr/>
        </p:nvCxnSpPr>
        <p:spPr>
          <a:xfrm>
            <a:off x="6123042" y="4141829"/>
            <a:ext cx="5756196" cy="0"/>
          </a:xfrm>
          <a:prstGeom prst="straightConnector1">
            <a:avLst/>
          </a:prstGeom>
          <a:noFill/>
          <a:ln w="38100" cap="flat" cmpd="sng">
            <a:solidFill>
              <a:srgbClr val="3F4536"/>
            </a:solidFill>
            <a:prstDash val="solid"/>
            <a:round/>
            <a:headEnd type="none" w="sm" len="sm"/>
            <a:tailEnd type="none" w="sm" len="sm"/>
          </a:ln>
        </p:spPr>
      </p:cxnSp>
      <p:cxnSp>
        <p:nvCxnSpPr>
          <p:cNvPr id="131" name="Google Shape;131;p15"/>
          <p:cNvCxnSpPr/>
          <p:nvPr/>
        </p:nvCxnSpPr>
        <p:spPr>
          <a:xfrm>
            <a:off x="6123042" y="4675657"/>
            <a:ext cx="5756196" cy="0"/>
          </a:xfrm>
          <a:prstGeom prst="straightConnector1">
            <a:avLst/>
          </a:prstGeom>
          <a:noFill/>
          <a:ln w="38100" cap="flat" cmpd="sng">
            <a:solidFill>
              <a:srgbClr val="3F4536"/>
            </a:solidFill>
            <a:prstDash val="solid"/>
            <a:round/>
            <a:headEnd type="none" w="sm" len="sm"/>
            <a:tailEnd type="none" w="sm" len="sm"/>
          </a:ln>
        </p:spPr>
      </p:cxnSp>
      <p:sp>
        <p:nvSpPr>
          <p:cNvPr id="140" name="Google Shape;140;p15"/>
          <p:cNvSpPr txBox="1"/>
          <p:nvPr/>
        </p:nvSpPr>
        <p:spPr>
          <a:xfrm>
            <a:off x="6123042" y="1631619"/>
            <a:ext cx="3427534" cy="426720"/>
          </a:xfrm>
          <a:prstGeom prst="rect">
            <a:avLst/>
          </a:prstGeom>
          <a:noFill/>
          <a:ln>
            <a:noFill/>
          </a:ln>
        </p:spPr>
        <p:txBody>
          <a:bodyPr spcFirstLastPara="1" wrap="square" lIns="0" tIns="0" rIns="0" bIns="0" anchor="t" anchorCtr="0">
            <a:spAutoFit/>
          </a:bodyPr>
          <a:lstStyle/>
          <a:p>
            <a:pPr>
              <a:lnSpc>
                <a:spcPct val="130000"/>
              </a:lnSpc>
            </a:pPr>
            <a:r>
              <a:rPr lang="en-US" sz="2133" b="1" dirty="0">
                <a:latin typeface="DM Sans"/>
                <a:ea typeface="DM Sans"/>
                <a:cs typeface="DM Sans"/>
                <a:sym typeface="DM Sans"/>
              </a:rPr>
              <a:t>DEFINITIONS</a:t>
            </a:r>
            <a:endParaRPr sz="1200" b="1" dirty="0"/>
          </a:p>
        </p:txBody>
      </p:sp>
      <p:sp>
        <p:nvSpPr>
          <p:cNvPr id="142" name="Google Shape;142;p15"/>
          <p:cNvSpPr txBox="1"/>
          <p:nvPr/>
        </p:nvSpPr>
        <p:spPr>
          <a:xfrm>
            <a:off x="6096000" y="2157655"/>
            <a:ext cx="4165295" cy="426720"/>
          </a:xfrm>
          <a:prstGeom prst="rect">
            <a:avLst/>
          </a:prstGeom>
          <a:noFill/>
          <a:ln>
            <a:noFill/>
          </a:ln>
        </p:spPr>
        <p:txBody>
          <a:bodyPr spcFirstLastPara="1" wrap="square" lIns="0" tIns="0" rIns="0" bIns="0" anchor="t" anchorCtr="0">
            <a:spAutoFit/>
          </a:bodyPr>
          <a:lstStyle/>
          <a:p>
            <a:pPr>
              <a:lnSpc>
                <a:spcPct val="130000"/>
              </a:lnSpc>
            </a:pPr>
            <a:r>
              <a:rPr lang="en-US" sz="2133" b="1" dirty="0">
                <a:latin typeface="DM Sans"/>
                <a:ea typeface="DM Sans"/>
                <a:cs typeface="DM Sans"/>
                <a:sym typeface="DM Sans"/>
              </a:rPr>
              <a:t>GAINS DE PRODUCTIVITE</a:t>
            </a:r>
            <a:endParaRPr sz="1200" dirty="0"/>
          </a:p>
        </p:txBody>
      </p:sp>
      <p:sp>
        <p:nvSpPr>
          <p:cNvPr id="144" name="Google Shape;144;p15"/>
          <p:cNvSpPr txBox="1"/>
          <p:nvPr/>
        </p:nvSpPr>
        <p:spPr>
          <a:xfrm>
            <a:off x="6123042" y="2679112"/>
            <a:ext cx="5756196"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C00000"/>
                </a:solidFill>
                <a:latin typeface="DM Sans"/>
                <a:sym typeface="DM Sans"/>
              </a:rPr>
              <a:t>LES COUTS DE PRODUCTION</a:t>
            </a:r>
            <a:endParaRPr sz="1200" dirty="0">
              <a:solidFill>
                <a:srgbClr val="C00000"/>
              </a:solidFill>
            </a:endParaRPr>
          </a:p>
        </p:txBody>
      </p:sp>
      <p:sp>
        <p:nvSpPr>
          <p:cNvPr id="146" name="Google Shape;146;p15"/>
          <p:cNvSpPr txBox="1"/>
          <p:nvPr/>
        </p:nvSpPr>
        <p:spPr>
          <a:xfrm>
            <a:off x="6123042" y="3240069"/>
            <a:ext cx="4165295"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3F4536"/>
                </a:solidFill>
                <a:latin typeface="DM Sans"/>
                <a:sym typeface="DM Sans"/>
              </a:rPr>
              <a:t>LA CHAINE DE VALEUR</a:t>
            </a:r>
            <a:endParaRPr sz="1200" dirty="0"/>
          </a:p>
        </p:txBody>
      </p:sp>
      <p:sp>
        <p:nvSpPr>
          <p:cNvPr id="148" name="Google Shape;148;p15"/>
          <p:cNvSpPr txBox="1"/>
          <p:nvPr/>
        </p:nvSpPr>
        <p:spPr>
          <a:xfrm>
            <a:off x="6123042" y="3747852"/>
            <a:ext cx="3427534"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3F4536"/>
                </a:solidFill>
                <a:latin typeface="DM Sans"/>
                <a:sym typeface="DM Sans"/>
              </a:rPr>
              <a:t>L’IMPARTITION</a:t>
            </a:r>
            <a:endParaRPr sz="1200" dirty="0"/>
          </a:p>
        </p:txBody>
      </p:sp>
      <p:sp>
        <p:nvSpPr>
          <p:cNvPr id="150" name="Google Shape;150;p15"/>
          <p:cNvSpPr txBox="1"/>
          <p:nvPr/>
        </p:nvSpPr>
        <p:spPr>
          <a:xfrm>
            <a:off x="6123042" y="4279558"/>
            <a:ext cx="3427534"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3F4536"/>
                </a:solidFill>
                <a:latin typeface="DM Sans"/>
                <a:ea typeface="DM Sans"/>
                <a:cs typeface="DM Sans"/>
                <a:sym typeface="DM Sans"/>
              </a:rPr>
              <a:t>EXERCICES</a:t>
            </a:r>
            <a:endParaRPr sz="1200" dirty="0"/>
          </a:p>
        </p:txBody>
      </p:sp>
      <p:pic>
        <p:nvPicPr>
          <p:cNvPr id="2" name="Image 1">
            <a:extLst>
              <a:ext uri="{FF2B5EF4-FFF2-40B4-BE49-F238E27FC236}">
                <a16:creationId xmlns:a16="http://schemas.microsoft.com/office/drawing/2014/main" id="{0D88A18A-BA2C-3488-5F80-FDD43E98651E}"/>
              </a:ext>
            </a:extLst>
          </p:cNvPr>
          <p:cNvPicPr>
            <a:picLocks noChangeAspect="1"/>
          </p:cNvPicPr>
          <p:nvPr/>
        </p:nvPicPr>
        <p:blipFill>
          <a:blip r:embed="rId3"/>
          <a:stretch>
            <a:fillRect/>
          </a:stretch>
        </p:blipFill>
        <p:spPr>
          <a:xfrm>
            <a:off x="85439" y="1099812"/>
            <a:ext cx="5983519" cy="3985827"/>
          </a:xfrm>
          <a:prstGeom prst="rect">
            <a:avLst/>
          </a:prstGeom>
        </p:spPr>
      </p:pic>
      <p:pic>
        <p:nvPicPr>
          <p:cNvPr id="3" name="Image 2">
            <a:extLst>
              <a:ext uri="{FF2B5EF4-FFF2-40B4-BE49-F238E27FC236}">
                <a16:creationId xmlns:a16="http://schemas.microsoft.com/office/drawing/2014/main" id="{1FD1C19C-CDF3-CB64-9C62-4B4A2D87FB3C}"/>
              </a:ext>
            </a:extLst>
          </p:cNvPr>
          <p:cNvPicPr>
            <a:picLocks noChangeAspect="1"/>
          </p:cNvPicPr>
          <p:nvPr/>
        </p:nvPicPr>
        <p:blipFill>
          <a:blip r:embed="rId4"/>
          <a:stretch>
            <a:fillRect/>
          </a:stretch>
        </p:blipFill>
        <p:spPr>
          <a:xfrm>
            <a:off x="-27042" y="6540304"/>
            <a:ext cx="12219042" cy="317695"/>
          </a:xfrm>
          <a:prstGeom prst="rect">
            <a:avLst/>
          </a:prstGeom>
        </p:spPr>
      </p:pic>
      <p:pic>
        <p:nvPicPr>
          <p:cNvPr id="4" name="Image 3">
            <a:extLst>
              <a:ext uri="{FF2B5EF4-FFF2-40B4-BE49-F238E27FC236}">
                <a16:creationId xmlns:a16="http://schemas.microsoft.com/office/drawing/2014/main" id="{36A03307-7C1C-985E-53DF-FC342A64C43A}"/>
              </a:ext>
            </a:extLst>
          </p:cNvPr>
          <p:cNvPicPr>
            <a:picLocks noChangeAspect="1"/>
          </p:cNvPicPr>
          <p:nvPr/>
        </p:nvPicPr>
        <p:blipFill>
          <a:blip r:embed="rId5"/>
          <a:stretch>
            <a:fillRect/>
          </a:stretch>
        </p:blipFill>
        <p:spPr>
          <a:xfrm>
            <a:off x="0" y="-4020"/>
            <a:ext cx="12192000" cy="316359"/>
          </a:xfrm>
          <a:prstGeom prst="rect">
            <a:avLst/>
          </a:prstGeom>
        </p:spPr>
      </p:pic>
    </p:spTree>
    <p:extLst>
      <p:ext uri="{BB962C8B-B14F-4D97-AF65-F5344CB8AC3E}">
        <p14:creationId xmlns:p14="http://schemas.microsoft.com/office/powerpoint/2010/main" val="787410856"/>
      </p:ext>
    </p:extLst>
  </p:cSld>
  <p:clrMapOvr>
    <a:masterClrMapping/>
  </p:clrMapOvr>
  <p:transition>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805916" cy="523220"/>
          </a:xfrm>
          <a:prstGeom prst="rect">
            <a:avLst/>
          </a:prstGeom>
          <a:noFill/>
        </p:spPr>
        <p:txBody>
          <a:bodyPr wrap="square" rtlCol="0">
            <a:spAutoFit/>
          </a:bodyPr>
          <a:lstStyle/>
          <a:p>
            <a:r>
              <a:rPr lang="fr-FR" sz="2800" b="1" dirty="0">
                <a:solidFill>
                  <a:schemeClr val="bg1"/>
                </a:solidFill>
              </a:rPr>
              <a:t>LES COUTS DE PRODUCTION</a:t>
            </a:r>
            <a:endParaRPr lang="fr-GP" sz="2800" b="1" dirty="0">
              <a:solidFill>
                <a:schemeClr val="bg1"/>
              </a:solidFill>
            </a:endParaRPr>
          </a:p>
        </p:txBody>
      </p:sp>
      <p:sp>
        <p:nvSpPr>
          <p:cNvPr id="4" name="ZoneTexte 3">
            <a:extLst>
              <a:ext uri="{FF2B5EF4-FFF2-40B4-BE49-F238E27FC236}">
                <a16:creationId xmlns:a16="http://schemas.microsoft.com/office/drawing/2014/main" id="{B906115F-A69B-D5AA-AE11-23B9F8072809}"/>
              </a:ext>
            </a:extLst>
          </p:cNvPr>
          <p:cNvSpPr txBox="1"/>
          <p:nvPr/>
        </p:nvSpPr>
        <p:spPr>
          <a:xfrm>
            <a:off x="106326" y="1052623"/>
            <a:ext cx="11865934" cy="3275384"/>
          </a:xfrm>
          <a:prstGeom prst="rect">
            <a:avLst/>
          </a:prstGeom>
          <a:noFill/>
        </p:spPr>
        <p:txBody>
          <a:bodyPr wrap="square" rtlCol="0">
            <a:spAutoFit/>
          </a:bodyPr>
          <a:lstStyle/>
          <a:p>
            <a:pPr>
              <a:lnSpc>
                <a:spcPct val="115000"/>
              </a:lnSpc>
              <a:spcBef>
                <a:spcPts val="500"/>
              </a:spcBef>
              <a:spcAft>
                <a:spcPts val="1000"/>
              </a:spcAft>
            </a:pPr>
            <a:r>
              <a:rPr lang="fr-FR" sz="3200" b="1" dirty="0">
                <a:solidFill>
                  <a:srgbClr val="C00000"/>
                </a:solidFill>
              </a:rPr>
              <a:t>Qu'est-ce que les coûts de production ?</a:t>
            </a:r>
          </a:p>
          <a:p>
            <a:pPr marL="342900" indent="-342900">
              <a:lnSpc>
                <a:spcPct val="115000"/>
              </a:lnSpc>
              <a:spcBef>
                <a:spcPts val="500"/>
              </a:spcBef>
              <a:spcAft>
                <a:spcPts val="1000"/>
              </a:spcAft>
              <a:buFont typeface="Wingdings" panose="05000000000000000000" pitchFamily="2" charset="2"/>
              <a:buChar char="q"/>
            </a:pPr>
            <a:r>
              <a:rPr lang="fr-FR" sz="3200" dirty="0"/>
              <a:t>Définition : Ensemble des dépenses pour la création d’un bien ou service.</a:t>
            </a:r>
          </a:p>
          <a:p>
            <a:pPr marL="342900" indent="-342900">
              <a:lnSpc>
                <a:spcPct val="115000"/>
              </a:lnSpc>
              <a:spcBef>
                <a:spcPts val="500"/>
              </a:spcBef>
              <a:spcAft>
                <a:spcPts val="1000"/>
              </a:spcAft>
              <a:buFont typeface="Wingdings" panose="05000000000000000000" pitchFamily="2" charset="2"/>
              <a:buChar char="q"/>
            </a:pPr>
            <a:r>
              <a:rPr lang="fr-FR" sz="3200" dirty="0"/>
              <a:t>Importance : Essentiel pour la gestion efficace et la rentabilité d’une entreprise.</a:t>
            </a:r>
          </a:p>
        </p:txBody>
      </p:sp>
      <p:pic>
        <p:nvPicPr>
          <p:cNvPr id="6" name="Image 5">
            <a:extLst>
              <a:ext uri="{FF2B5EF4-FFF2-40B4-BE49-F238E27FC236}">
                <a16:creationId xmlns:a16="http://schemas.microsoft.com/office/drawing/2014/main" id="{B3F686F8-3C60-8EE4-84EA-A8E93C5A2E4D}"/>
              </a:ext>
            </a:extLst>
          </p:cNvPr>
          <p:cNvPicPr>
            <a:picLocks noChangeAspect="1"/>
          </p:cNvPicPr>
          <p:nvPr/>
        </p:nvPicPr>
        <p:blipFill>
          <a:blip r:embed="rId2"/>
          <a:stretch>
            <a:fillRect/>
          </a:stretch>
        </p:blipFill>
        <p:spPr>
          <a:xfrm>
            <a:off x="4224668" y="3700130"/>
            <a:ext cx="3615070" cy="2711302"/>
          </a:xfrm>
          <a:prstGeom prst="rect">
            <a:avLst/>
          </a:prstGeom>
        </p:spPr>
      </p:pic>
    </p:spTree>
    <p:extLst>
      <p:ext uri="{BB962C8B-B14F-4D97-AF65-F5344CB8AC3E}">
        <p14:creationId xmlns:p14="http://schemas.microsoft.com/office/powerpoint/2010/main" val="91110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805916" cy="523220"/>
          </a:xfrm>
          <a:prstGeom prst="rect">
            <a:avLst/>
          </a:prstGeom>
          <a:noFill/>
        </p:spPr>
        <p:txBody>
          <a:bodyPr wrap="square" rtlCol="0">
            <a:spAutoFit/>
          </a:bodyPr>
          <a:lstStyle/>
          <a:p>
            <a:r>
              <a:rPr lang="fr-FR" sz="2800" b="1" dirty="0">
                <a:solidFill>
                  <a:schemeClr val="bg1"/>
                </a:solidFill>
              </a:rPr>
              <a:t>LES COUTS DE PRODUCTION</a:t>
            </a:r>
            <a:endParaRPr lang="fr-GP" sz="2800" b="1" dirty="0">
              <a:solidFill>
                <a:schemeClr val="bg1"/>
              </a:solidFill>
            </a:endParaRPr>
          </a:p>
        </p:txBody>
      </p:sp>
      <p:sp>
        <p:nvSpPr>
          <p:cNvPr id="4" name="ZoneTexte 3">
            <a:extLst>
              <a:ext uri="{FF2B5EF4-FFF2-40B4-BE49-F238E27FC236}">
                <a16:creationId xmlns:a16="http://schemas.microsoft.com/office/drawing/2014/main" id="{B906115F-A69B-D5AA-AE11-23B9F8072809}"/>
              </a:ext>
            </a:extLst>
          </p:cNvPr>
          <p:cNvSpPr txBox="1"/>
          <p:nvPr/>
        </p:nvSpPr>
        <p:spPr>
          <a:xfrm>
            <a:off x="106326" y="1052623"/>
            <a:ext cx="11865934" cy="2709075"/>
          </a:xfrm>
          <a:prstGeom prst="rect">
            <a:avLst/>
          </a:prstGeom>
          <a:noFill/>
        </p:spPr>
        <p:txBody>
          <a:bodyPr wrap="square" rtlCol="0">
            <a:spAutoFit/>
          </a:bodyPr>
          <a:lstStyle/>
          <a:p>
            <a:pPr>
              <a:lnSpc>
                <a:spcPct val="115000"/>
              </a:lnSpc>
              <a:spcBef>
                <a:spcPts val="500"/>
              </a:spcBef>
              <a:spcAft>
                <a:spcPts val="1000"/>
              </a:spcAft>
            </a:pPr>
            <a:r>
              <a:rPr lang="fr-FR" sz="3200" b="1" dirty="0">
                <a:solidFill>
                  <a:srgbClr val="C00000"/>
                </a:solidFill>
              </a:rPr>
              <a:t>Coûts fixes</a:t>
            </a:r>
          </a:p>
          <a:p>
            <a:pPr marL="457200" indent="-457200">
              <a:lnSpc>
                <a:spcPct val="115000"/>
              </a:lnSpc>
              <a:spcBef>
                <a:spcPts val="500"/>
              </a:spcBef>
              <a:spcAft>
                <a:spcPts val="1000"/>
              </a:spcAft>
              <a:buFont typeface="Wingdings" panose="05000000000000000000" pitchFamily="2" charset="2"/>
              <a:buChar char="q"/>
            </a:pPr>
            <a:r>
              <a:rPr lang="fr-FR" sz="3200" dirty="0"/>
              <a:t>Caractéristique principale : Ne varient pas avec le niveau de production.</a:t>
            </a:r>
          </a:p>
          <a:p>
            <a:pPr marL="457200" indent="-457200">
              <a:lnSpc>
                <a:spcPct val="115000"/>
              </a:lnSpc>
              <a:spcBef>
                <a:spcPts val="500"/>
              </a:spcBef>
              <a:spcAft>
                <a:spcPts val="1000"/>
              </a:spcAft>
              <a:buFont typeface="Wingdings" panose="05000000000000000000" pitchFamily="2" charset="2"/>
              <a:buChar char="q"/>
            </a:pPr>
            <a:r>
              <a:rPr lang="fr-FR" sz="3200" dirty="0"/>
              <a:t>Exemples : Loyer des locaux, frais d'assurance.</a:t>
            </a:r>
          </a:p>
        </p:txBody>
      </p:sp>
    </p:spTree>
    <p:extLst>
      <p:ext uri="{BB962C8B-B14F-4D97-AF65-F5344CB8AC3E}">
        <p14:creationId xmlns:p14="http://schemas.microsoft.com/office/powerpoint/2010/main" val="301988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805916" cy="523220"/>
          </a:xfrm>
          <a:prstGeom prst="rect">
            <a:avLst/>
          </a:prstGeom>
          <a:noFill/>
        </p:spPr>
        <p:txBody>
          <a:bodyPr wrap="square" rtlCol="0">
            <a:spAutoFit/>
          </a:bodyPr>
          <a:lstStyle/>
          <a:p>
            <a:r>
              <a:rPr lang="fr-FR" sz="2800" b="1" dirty="0">
                <a:solidFill>
                  <a:schemeClr val="bg1"/>
                </a:solidFill>
              </a:rPr>
              <a:t>LES COUTS DE PRODUCTION</a:t>
            </a:r>
            <a:endParaRPr lang="fr-GP" sz="2800" b="1" dirty="0">
              <a:solidFill>
                <a:schemeClr val="bg1"/>
              </a:solidFill>
            </a:endParaRPr>
          </a:p>
        </p:txBody>
      </p:sp>
      <p:pic>
        <p:nvPicPr>
          <p:cNvPr id="5" name="Image 4">
            <a:extLst>
              <a:ext uri="{FF2B5EF4-FFF2-40B4-BE49-F238E27FC236}">
                <a16:creationId xmlns:a16="http://schemas.microsoft.com/office/drawing/2014/main" id="{07D075B1-C36F-3F26-D29C-898C1F9A9F28}"/>
              </a:ext>
            </a:extLst>
          </p:cNvPr>
          <p:cNvPicPr>
            <a:picLocks noChangeAspect="1"/>
          </p:cNvPicPr>
          <p:nvPr/>
        </p:nvPicPr>
        <p:blipFill>
          <a:blip r:embed="rId2"/>
          <a:stretch>
            <a:fillRect/>
          </a:stretch>
        </p:blipFill>
        <p:spPr>
          <a:xfrm>
            <a:off x="1977656" y="922753"/>
            <a:ext cx="8652303" cy="5329191"/>
          </a:xfrm>
          <a:prstGeom prst="rect">
            <a:avLst/>
          </a:prstGeom>
        </p:spPr>
      </p:pic>
    </p:spTree>
    <p:extLst>
      <p:ext uri="{BB962C8B-B14F-4D97-AF65-F5344CB8AC3E}">
        <p14:creationId xmlns:p14="http://schemas.microsoft.com/office/powerpoint/2010/main" val="2746888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805916" cy="523220"/>
          </a:xfrm>
          <a:prstGeom prst="rect">
            <a:avLst/>
          </a:prstGeom>
          <a:noFill/>
        </p:spPr>
        <p:txBody>
          <a:bodyPr wrap="square" rtlCol="0">
            <a:spAutoFit/>
          </a:bodyPr>
          <a:lstStyle/>
          <a:p>
            <a:r>
              <a:rPr lang="fr-FR" sz="2800" b="1" dirty="0">
                <a:solidFill>
                  <a:schemeClr val="bg1"/>
                </a:solidFill>
              </a:rPr>
              <a:t>LES COUTS DE PRODUCTION</a:t>
            </a:r>
            <a:endParaRPr lang="fr-GP" sz="2800" b="1" dirty="0">
              <a:solidFill>
                <a:schemeClr val="bg1"/>
              </a:solidFill>
            </a:endParaRPr>
          </a:p>
        </p:txBody>
      </p:sp>
      <p:sp>
        <p:nvSpPr>
          <p:cNvPr id="4" name="ZoneTexte 3">
            <a:extLst>
              <a:ext uri="{FF2B5EF4-FFF2-40B4-BE49-F238E27FC236}">
                <a16:creationId xmlns:a16="http://schemas.microsoft.com/office/drawing/2014/main" id="{B906115F-A69B-D5AA-AE11-23B9F8072809}"/>
              </a:ext>
            </a:extLst>
          </p:cNvPr>
          <p:cNvSpPr txBox="1"/>
          <p:nvPr/>
        </p:nvSpPr>
        <p:spPr>
          <a:xfrm>
            <a:off x="106326" y="1052623"/>
            <a:ext cx="11865934" cy="2709075"/>
          </a:xfrm>
          <a:prstGeom prst="rect">
            <a:avLst/>
          </a:prstGeom>
          <a:noFill/>
        </p:spPr>
        <p:txBody>
          <a:bodyPr wrap="square" rtlCol="0">
            <a:spAutoFit/>
          </a:bodyPr>
          <a:lstStyle/>
          <a:p>
            <a:pPr>
              <a:lnSpc>
                <a:spcPct val="115000"/>
              </a:lnSpc>
              <a:spcBef>
                <a:spcPts val="500"/>
              </a:spcBef>
              <a:spcAft>
                <a:spcPts val="1000"/>
              </a:spcAft>
            </a:pPr>
            <a:r>
              <a:rPr lang="fr-FR" sz="3200" b="1" dirty="0">
                <a:solidFill>
                  <a:srgbClr val="C00000"/>
                </a:solidFill>
              </a:rPr>
              <a:t>Coûts variables</a:t>
            </a:r>
          </a:p>
          <a:p>
            <a:pPr marL="457200" indent="-457200">
              <a:lnSpc>
                <a:spcPct val="115000"/>
              </a:lnSpc>
              <a:spcBef>
                <a:spcPts val="500"/>
              </a:spcBef>
              <a:spcAft>
                <a:spcPts val="1000"/>
              </a:spcAft>
              <a:buFont typeface="Wingdings" panose="05000000000000000000" pitchFamily="2" charset="2"/>
              <a:buChar char="q"/>
            </a:pPr>
            <a:r>
              <a:rPr lang="fr-FR" sz="3200" dirty="0"/>
              <a:t>Caractéristique principale : Fluctuent avec le niveau de production.</a:t>
            </a:r>
          </a:p>
          <a:p>
            <a:pPr marL="457200" indent="-457200">
              <a:lnSpc>
                <a:spcPct val="115000"/>
              </a:lnSpc>
              <a:spcBef>
                <a:spcPts val="500"/>
              </a:spcBef>
              <a:spcAft>
                <a:spcPts val="1000"/>
              </a:spcAft>
              <a:buFont typeface="Wingdings" panose="05000000000000000000" pitchFamily="2" charset="2"/>
              <a:buChar char="q"/>
            </a:pPr>
            <a:r>
              <a:rPr lang="fr-FR" sz="3200" dirty="0"/>
              <a:t>Exemples : Coût des matériaux pour produire un iPhone chez Apple (aluminium, puces électroniques).</a:t>
            </a:r>
          </a:p>
        </p:txBody>
      </p:sp>
    </p:spTree>
    <p:extLst>
      <p:ext uri="{BB962C8B-B14F-4D97-AF65-F5344CB8AC3E}">
        <p14:creationId xmlns:p14="http://schemas.microsoft.com/office/powerpoint/2010/main" val="372693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805916" cy="523220"/>
          </a:xfrm>
          <a:prstGeom prst="rect">
            <a:avLst/>
          </a:prstGeom>
          <a:noFill/>
        </p:spPr>
        <p:txBody>
          <a:bodyPr wrap="square" rtlCol="0">
            <a:spAutoFit/>
          </a:bodyPr>
          <a:lstStyle/>
          <a:p>
            <a:r>
              <a:rPr lang="fr-FR" sz="2800" b="1" dirty="0">
                <a:solidFill>
                  <a:schemeClr val="bg1"/>
                </a:solidFill>
              </a:rPr>
              <a:t>LES COUTS DE PRODUCTION</a:t>
            </a:r>
            <a:endParaRPr lang="fr-GP" sz="2800" b="1" dirty="0">
              <a:solidFill>
                <a:schemeClr val="bg1"/>
              </a:solidFill>
            </a:endParaRPr>
          </a:p>
        </p:txBody>
      </p:sp>
      <p:pic>
        <p:nvPicPr>
          <p:cNvPr id="5" name="Image 4">
            <a:extLst>
              <a:ext uri="{FF2B5EF4-FFF2-40B4-BE49-F238E27FC236}">
                <a16:creationId xmlns:a16="http://schemas.microsoft.com/office/drawing/2014/main" id="{07D075B1-C36F-3F26-D29C-898C1F9A9F28}"/>
              </a:ext>
            </a:extLst>
          </p:cNvPr>
          <p:cNvPicPr>
            <a:picLocks noChangeAspect="1"/>
          </p:cNvPicPr>
          <p:nvPr/>
        </p:nvPicPr>
        <p:blipFill>
          <a:blip r:embed="rId2"/>
          <a:stretch>
            <a:fillRect/>
          </a:stretch>
        </p:blipFill>
        <p:spPr>
          <a:xfrm>
            <a:off x="1977656" y="922753"/>
            <a:ext cx="8652303" cy="5329191"/>
          </a:xfrm>
          <a:prstGeom prst="rect">
            <a:avLst/>
          </a:prstGeom>
        </p:spPr>
      </p:pic>
    </p:spTree>
    <p:extLst>
      <p:ext uri="{BB962C8B-B14F-4D97-AF65-F5344CB8AC3E}">
        <p14:creationId xmlns:p14="http://schemas.microsoft.com/office/powerpoint/2010/main" val="2149659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805916" cy="523220"/>
          </a:xfrm>
          <a:prstGeom prst="rect">
            <a:avLst/>
          </a:prstGeom>
          <a:noFill/>
        </p:spPr>
        <p:txBody>
          <a:bodyPr wrap="square" rtlCol="0">
            <a:spAutoFit/>
          </a:bodyPr>
          <a:lstStyle/>
          <a:p>
            <a:r>
              <a:rPr lang="fr-FR" sz="2800" b="1" dirty="0">
                <a:solidFill>
                  <a:schemeClr val="bg1"/>
                </a:solidFill>
              </a:rPr>
              <a:t>LES COUTS DE PRODUCTION</a:t>
            </a:r>
            <a:endParaRPr lang="fr-GP" sz="2800" b="1" dirty="0">
              <a:solidFill>
                <a:schemeClr val="bg1"/>
              </a:solidFill>
            </a:endParaRPr>
          </a:p>
        </p:txBody>
      </p:sp>
      <p:sp>
        <p:nvSpPr>
          <p:cNvPr id="4" name="ZoneTexte 3">
            <a:extLst>
              <a:ext uri="{FF2B5EF4-FFF2-40B4-BE49-F238E27FC236}">
                <a16:creationId xmlns:a16="http://schemas.microsoft.com/office/drawing/2014/main" id="{B906115F-A69B-D5AA-AE11-23B9F8072809}"/>
              </a:ext>
            </a:extLst>
          </p:cNvPr>
          <p:cNvSpPr txBox="1"/>
          <p:nvPr/>
        </p:nvSpPr>
        <p:spPr>
          <a:xfrm>
            <a:off x="106326" y="1052623"/>
            <a:ext cx="11865934" cy="4568623"/>
          </a:xfrm>
          <a:prstGeom prst="rect">
            <a:avLst/>
          </a:prstGeom>
          <a:noFill/>
        </p:spPr>
        <p:txBody>
          <a:bodyPr wrap="square" rtlCol="0">
            <a:spAutoFit/>
          </a:bodyPr>
          <a:lstStyle/>
          <a:p>
            <a:pPr>
              <a:lnSpc>
                <a:spcPct val="115000"/>
              </a:lnSpc>
              <a:spcBef>
                <a:spcPts val="500"/>
              </a:spcBef>
              <a:spcAft>
                <a:spcPts val="1000"/>
              </a:spcAft>
            </a:pPr>
            <a:r>
              <a:rPr lang="fr-FR" sz="3200" b="1" dirty="0">
                <a:solidFill>
                  <a:srgbClr val="C00000"/>
                </a:solidFill>
              </a:rPr>
              <a:t>Coûts fixes | Coûts variables : Limites</a:t>
            </a:r>
          </a:p>
          <a:p>
            <a:pPr marL="457200" indent="-457200">
              <a:lnSpc>
                <a:spcPct val="115000"/>
              </a:lnSpc>
              <a:spcBef>
                <a:spcPts val="500"/>
              </a:spcBef>
              <a:spcAft>
                <a:spcPts val="1000"/>
              </a:spcAft>
              <a:buFont typeface="Wingdings" panose="05000000000000000000" pitchFamily="2" charset="2"/>
              <a:buChar char="q"/>
            </a:pPr>
            <a:r>
              <a:rPr lang="fr-FR" sz="2400" b="1" dirty="0"/>
              <a:t>Coûts fixes </a:t>
            </a:r>
            <a:r>
              <a:rPr lang="fr-FR" sz="2400" b="1" dirty="0">
                <a:sym typeface="Wingdings" panose="05000000000000000000" pitchFamily="2" charset="2"/>
              </a:rPr>
              <a:t> </a:t>
            </a:r>
            <a:r>
              <a:rPr lang="fr-FR" sz="2400" dirty="0"/>
              <a:t>Impact des taux d'intérêt</a:t>
            </a:r>
          </a:p>
          <a:p>
            <a:pPr marL="914400" lvl="1" indent="-457200">
              <a:lnSpc>
                <a:spcPct val="115000"/>
              </a:lnSpc>
              <a:spcBef>
                <a:spcPts val="500"/>
              </a:spcBef>
              <a:spcAft>
                <a:spcPts val="1000"/>
              </a:spcAft>
              <a:buFont typeface="Wingdings" panose="05000000000000000000" pitchFamily="2" charset="2"/>
              <a:buChar char="q"/>
            </a:pPr>
            <a:r>
              <a:rPr lang="fr-FR" sz="2400" dirty="0"/>
              <a:t>Taux d'intérêt élevés : Augmentation des charges d'intérêts, alourdissement des coûts fixes, réduction de la marge bénéficiaire.</a:t>
            </a:r>
          </a:p>
          <a:p>
            <a:pPr lvl="1">
              <a:lnSpc>
                <a:spcPct val="115000"/>
              </a:lnSpc>
              <a:spcBef>
                <a:spcPts val="500"/>
              </a:spcBef>
              <a:spcAft>
                <a:spcPts val="1000"/>
              </a:spcAft>
            </a:pPr>
            <a:endParaRPr lang="fr-FR" sz="2400" dirty="0"/>
          </a:p>
          <a:p>
            <a:pPr marL="457200" indent="-457200">
              <a:lnSpc>
                <a:spcPct val="115000"/>
              </a:lnSpc>
              <a:spcBef>
                <a:spcPts val="500"/>
              </a:spcBef>
              <a:spcAft>
                <a:spcPts val="1000"/>
              </a:spcAft>
              <a:buFont typeface="Wingdings" panose="05000000000000000000" pitchFamily="2" charset="2"/>
              <a:buChar char="q"/>
            </a:pPr>
            <a:r>
              <a:rPr lang="fr-FR" sz="2400" b="1" dirty="0"/>
              <a:t>Coûts variables </a:t>
            </a:r>
            <a:r>
              <a:rPr lang="fr-FR" sz="2400" dirty="0">
                <a:sym typeface="Wingdings" panose="05000000000000000000" pitchFamily="2" charset="2"/>
              </a:rPr>
              <a:t> Impact du coût des facteurs de production</a:t>
            </a:r>
          </a:p>
          <a:p>
            <a:pPr marL="914400" lvl="1" indent="-457200">
              <a:lnSpc>
                <a:spcPct val="115000"/>
              </a:lnSpc>
              <a:spcBef>
                <a:spcPts val="500"/>
              </a:spcBef>
              <a:spcAft>
                <a:spcPts val="1000"/>
              </a:spcAft>
              <a:buFont typeface="Wingdings" panose="05000000000000000000" pitchFamily="2" charset="2"/>
              <a:buChar char="q"/>
            </a:pPr>
            <a:r>
              <a:rPr lang="fr-FR" sz="2400" dirty="0"/>
              <a:t>Matières premières et énergie : Influence directe sur les coûts variables, fluctuation en fonction des conditions économiques globales.</a:t>
            </a:r>
          </a:p>
        </p:txBody>
      </p:sp>
    </p:spTree>
    <p:extLst>
      <p:ext uri="{BB962C8B-B14F-4D97-AF65-F5344CB8AC3E}">
        <p14:creationId xmlns:p14="http://schemas.microsoft.com/office/powerpoint/2010/main" val="62296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805916" cy="523220"/>
          </a:xfrm>
          <a:prstGeom prst="rect">
            <a:avLst/>
          </a:prstGeom>
          <a:noFill/>
        </p:spPr>
        <p:txBody>
          <a:bodyPr wrap="square" rtlCol="0">
            <a:spAutoFit/>
          </a:bodyPr>
          <a:lstStyle/>
          <a:p>
            <a:r>
              <a:rPr lang="fr-FR" sz="2800" b="1" dirty="0">
                <a:solidFill>
                  <a:schemeClr val="bg1"/>
                </a:solidFill>
              </a:rPr>
              <a:t>LES COUTS DE PRODUCTION</a:t>
            </a:r>
            <a:endParaRPr lang="fr-GP" sz="2800" b="1" dirty="0">
              <a:solidFill>
                <a:schemeClr val="bg1"/>
              </a:solidFill>
            </a:endParaRPr>
          </a:p>
        </p:txBody>
      </p:sp>
      <p:pic>
        <p:nvPicPr>
          <p:cNvPr id="5" name="Image 4">
            <a:extLst>
              <a:ext uri="{FF2B5EF4-FFF2-40B4-BE49-F238E27FC236}">
                <a16:creationId xmlns:a16="http://schemas.microsoft.com/office/drawing/2014/main" id="{59E796FA-FB4D-1096-7720-B3E7F8222CB3}"/>
              </a:ext>
            </a:extLst>
          </p:cNvPr>
          <p:cNvPicPr>
            <a:picLocks noChangeAspect="1"/>
          </p:cNvPicPr>
          <p:nvPr/>
        </p:nvPicPr>
        <p:blipFill>
          <a:blip r:embed="rId2"/>
          <a:stretch>
            <a:fillRect/>
          </a:stretch>
        </p:blipFill>
        <p:spPr>
          <a:xfrm>
            <a:off x="0" y="1816907"/>
            <a:ext cx="12192000" cy="3224185"/>
          </a:xfrm>
          <a:prstGeom prst="rect">
            <a:avLst/>
          </a:prstGeom>
        </p:spPr>
      </p:pic>
    </p:spTree>
    <p:extLst>
      <p:ext uri="{BB962C8B-B14F-4D97-AF65-F5344CB8AC3E}">
        <p14:creationId xmlns:p14="http://schemas.microsoft.com/office/powerpoint/2010/main" val="3164152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cxnSp>
        <p:nvCxnSpPr>
          <p:cNvPr id="126" name="Google Shape;126;p15"/>
          <p:cNvCxnSpPr/>
          <p:nvPr/>
        </p:nvCxnSpPr>
        <p:spPr>
          <a:xfrm>
            <a:off x="6123042" y="2010758"/>
            <a:ext cx="5756196" cy="0"/>
          </a:xfrm>
          <a:prstGeom prst="straightConnector1">
            <a:avLst/>
          </a:prstGeom>
          <a:noFill/>
          <a:ln w="38100" cap="flat" cmpd="sng">
            <a:solidFill>
              <a:srgbClr val="3F4536"/>
            </a:solidFill>
            <a:prstDash val="solid"/>
            <a:round/>
            <a:headEnd type="none" w="sm" len="sm"/>
            <a:tailEnd type="none" w="sm" len="sm"/>
          </a:ln>
        </p:spPr>
      </p:cxnSp>
      <p:cxnSp>
        <p:nvCxnSpPr>
          <p:cNvPr id="127" name="Google Shape;127;p15"/>
          <p:cNvCxnSpPr/>
          <p:nvPr/>
        </p:nvCxnSpPr>
        <p:spPr>
          <a:xfrm>
            <a:off x="6123042" y="2544587"/>
            <a:ext cx="5756196" cy="0"/>
          </a:xfrm>
          <a:prstGeom prst="straightConnector1">
            <a:avLst/>
          </a:prstGeom>
          <a:noFill/>
          <a:ln w="38100" cap="flat" cmpd="sng">
            <a:solidFill>
              <a:srgbClr val="3F4536"/>
            </a:solidFill>
            <a:prstDash val="solid"/>
            <a:round/>
            <a:headEnd type="none" w="sm" len="sm"/>
            <a:tailEnd type="none" w="sm" len="sm"/>
          </a:ln>
        </p:spPr>
      </p:cxnSp>
      <p:cxnSp>
        <p:nvCxnSpPr>
          <p:cNvPr id="128" name="Google Shape;128;p15"/>
          <p:cNvCxnSpPr/>
          <p:nvPr/>
        </p:nvCxnSpPr>
        <p:spPr>
          <a:xfrm>
            <a:off x="6123042" y="3076293"/>
            <a:ext cx="5756196" cy="0"/>
          </a:xfrm>
          <a:prstGeom prst="straightConnector1">
            <a:avLst/>
          </a:prstGeom>
          <a:noFill/>
          <a:ln w="38100" cap="flat" cmpd="sng">
            <a:solidFill>
              <a:srgbClr val="3F4536"/>
            </a:solidFill>
            <a:prstDash val="solid"/>
            <a:round/>
            <a:headEnd type="none" w="sm" len="sm"/>
            <a:tailEnd type="none" w="sm" len="sm"/>
          </a:ln>
        </p:spPr>
      </p:cxnSp>
      <p:cxnSp>
        <p:nvCxnSpPr>
          <p:cNvPr id="129" name="Google Shape;129;p15"/>
          <p:cNvCxnSpPr/>
          <p:nvPr/>
        </p:nvCxnSpPr>
        <p:spPr>
          <a:xfrm>
            <a:off x="6123042" y="3610122"/>
            <a:ext cx="5756196" cy="0"/>
          </a:xfrm>
          <a:prstGeom prst="straightConnector1">
            <a:avLst/>
          </a:prstGeom>
          <a:noFill/>
          <a:ln w="38100" cap="flat" cmpd="sng">
            <a:solidFill>
              <a:srgbClr val="3F4536"/>
            </a:solidFill>
            <a:prstDash val="solid"/>
            <a:round/>
            <a:headEnd type="none" w="sm" len="sm"/>
            <a:tailEnd type="none" w="sm" len="sm"/>
          </a:ln>
        </p:spPr>
      </p:cxnSp>
      <p:cxnSp>
        <p:nvCxnSpPr>
          <p:cNvPr id="130" name="Google Shape;130;p15"/>
          <p:cNvCxnSpPr/>
          <p:nvPr/>
        </p:nvCxnSpPr>
        <p:spPr>
          <a:xfrm>
            <a:off x="6123042" y="4141829"/>
            <a:ext cx="5756196" cy="0"/>
          </a:xfrm>
          <a:prstGeom prst="straightConnector1">
            <a:avLst/>
          </a:prstGeom>
          <a:noFill/>
          <a:ln w="38100" cap="flat" cmpd="sng">
            <a:solidFill>
              <a:srgbClr val="3F4536"/>
            </a:solidFill>
            <a:prstDash val="solid"/>
            <a:round/>
            <a:headEnd type="none" w="sm" len="sm"/>
            <a:tailEnd type="none" w="sm" len="sm"/>
          </a:ln>
        </p:spPr>
      </p:cxnSp>
      <p:cxnSp>
        <p:nvCxnSpPr>
          <p:cNvPr id="131" name="Google Shape;131;p15"/>
          <p:cNvCxnSpPr/>
          <p:nvPr/>
        </p:nvCxnSpPr>
        <p:spPr>
          <a:xfrm>
            <a:off x="6123042" y="4675657"/>
            <a:ext cx="5756196" cy="0"/>
          </a:xfrm>
          <a:prstGeom prst="straightConnector1">
            <a:avLst/>
          </a:prstGeom>
          <a:noFill/>
          <a:ln w="38100" cap="flat" cmpd="sng">
            <a:solidFill>
              <a:srgbClr val="3F4536"/>
            </a:solidFill>
            <a:prstDash val="solid"/>
            <a:round/>
            <a:headEnd type="none" w="sm" len="sm"/>
            <a:tailEnd type="none" w="sm" len="sm"/>
          </a:ln>
        </p:spPr>
      </p:cxnSp>
      <p:sp>
        <p:nvSpPr>
          <p:cNvPr id="140" name="Google Shape;140;p15"/>
          <p:cNvSpPr txBox="1"/>
          <p:nvPr/>
        </p:nvSpPr>
        <p:spPr>
          <a:xfrm>
            <a:off x="6123042" y="1631619"/>
            <a:ext cx="3427534" cy="426720"/>
          </a:xfrm>
          <a:prstGeom prst="rect">
            <a:avLst/>
          </a:prstGeom>
          <a:noFill/>
          <a:ln>
            <a:noFill/>
          </a:ln>
        </p:spPr>
        <p:txBody>
          <a:bodyPr spcFirstLastPara="1" wrap="square" lIns="0" tIns="0" rIns="0" bIns="0" anchor="t" anchorCtr="0">
            <a:spAutoFit/>
          </a:bodyPr>
          <a:lstStyle/>
          <a:p>
            <a:pPr>
              <a:lnSpc>
                <a:spcPct val="130000"/>
              </a:lnSpc>
            </a:pPr>
            <a:r>
              <a:rPr lang="en-US" sz="2133" b="1" dirty="0">
                <a:latin typeface="DM Sans"/>
                <a:ea typeface="DM Sans"/>
                <a:cs typeface="DM Sans"/>
                <a:sym typeface="DM Sans"/>
              </a:rPr>
              <a:t>DEFINITIONS</a:t>
            </a:r>
            <a:endParaRPr sz="1200" b="1" dirty="0"/>
          </a:p>
        </p:txBody>
      </p:sp>
      <p:sp>
        <p:nvSpPr>
          <p:cNvPr id="142" name="Google Shape;142;p15"/>
          <p:cNvSpPr txBox="1"/>
          <p:nvPr/>
        </p:nvSpPr>
        <p:spPr>
          <a:xfrm>
            <a:off x="6096000" y="2157655"/>
            <a:ext cx="4165295" cy="426720"/>
          </a:xfrm>
          <a:prstGeom prst="rect">
            <a:avLst/>
          </a:prstGeom>
          <a:noFill/>
          <a:ln>
            <a:noFill/>
          </a:ln>
        </p:spPr>
        <p:txBody>
          <a:bodyPr spcFirstLastPara="1" wrap="square" lIns="0" tIns="0" rIns="0" bIns="0" anchor="t" anchorCtr="0">
            <a:spAutoFit/>
          </a:bodyPr>
          <a:lstStyle/>
          <a:p>
            <a:pPr>
              <a:lnSpc>
                <a:spcPct val="130000"/>
              </a:lnSpc>
            </a:pPr>
            <a:r>
              <a:rPr lang="en-US" sz="2133" b="1" dirty="0">
                <a:latin typeface="DM Sans"/>
                <a:ea typeface="DM Sans"/>
                <a:cs typeface="DM Sans"/>
                <a:sym typeface="DM Sans"/>
              </a:rPr>
              <a:t>GAINS DE PRODUCTIVITE</a:t>
            </a:r>
            <a:endParaRPr sz="1200" dirty="0"/>
          </a:p>
        </p:txBody>
      </p:sp>
      <p:sp>
        <p:nvSpPr>
          <p:cNvPr id="144" name="Google Shape;144;p15"/>
          <p:cNvSpPr txBox="1"/>
          <p:nvPr/>
        </p:nvSpPr>
        <p:spPr>
          <a:xfrm>
            <a:off x="6123042" y="2679112"/>
            <a:ext cx="5756196" cy="426720"/>
          </a:xfrm>
          <a:prstGeom prst="rect">
            <a:avLst/>
          </a:prstGeom>
          <a:noFill/>
          <a:ln>
            <a:noFill/>
          </a:ln>
        </p:spPr>
        <p:txBody>
          <a:bodyPr spcFirstLastPara="1" wrap="square" lIns="0" tIns="0" rIns="0" bIns="0" anchor="t" anchorCtr="0">
            <a:spAutoFit/>
          </a:bodyPr>
          <a:lstStyle/>
          <a:p>
            <a:pPr>
              <a:lnSpc>
                <a:spcPct val="130000"/>
              </a:lnSpc>
            </a:pPr>
            <a:r>
              <a:rPr lang="en-US" sz="2133" b="1" dirty="0">
                <a:latin typeface="DM Sans"/>
                <a:sym typeface="DM Sans"/>
              </a:rPr>
              <a:t>LES COUTS DE PRODUCTION</a:t>
            </a:r>
            <a:endParaRPr sz="1200" dirty="0"/>
          </a:p>
        </p:txBody>
      </p:sp>
      <p:sp>
        <p:nvSpPr>
          <p:cNvPr id="146" name="Google Shape;146;p15"/>
          <p:cNvSpPr txBox="1"/>
          <p:nvPr/>
        </p:nvSpPr>
        <p:spPr>
          <a:xfrm>
            <a:off x="6123042" y="3240069"/>
            <a:ext cx="4165295"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C00000"/>
                </a:solidFill>
                <a:latin typeface="DM Sans"/>
                <a:sym typeface="DM Sans"/>
              </a:rPr>
              <a:t>LA CHAINE DE VALEUR</a:t>
            </a:r>
            <a:endParaRPr sz="1200" dirty="0">
              <a:solidFill>
                <a:srgbClr val="C00000"/>
              </a:solidFill>
            </a:endParaRPr>
          </a:p>
        </p:txBody>
      </p:sp>
      <p:sp>
        <p:nvSpPr>
          <p:cNvPr id="148" name="Google Shape;148;p15"/>
          <p:cNvSpPr txBox="1"/>
          <p:nvPr/>
        </p:nvSpPr>
        <p:spPr>
          <a:xfrm>
            <a:off x="6123042" y="3747852"/>
            <a:ext cx="3427534"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3F4536"/>
                </a:solidFill>
                <a:latin typeface="DM Sans"/>
                <a:sym typeface="DM Sans"/>
              </a:rPr>
              <a:t>L’IMPARTITION</a:t>
            </a:r>
            <a:endParaRPr sz="1200" dirty="0"/>
          </a:p>
        </p:txBody>
      </p:sp>
      <p:sp>
        <p:nvSpPr>
          <p:cNvPr id="150" name="Google Shape;150;p15"/>
          <p:cNvSpPr txBox="1"/>
          <p:nvPr/>
        </p:nvSpPr>
        <p:spPr>
          <a:xfrm>
            <a:off x="6123042" y="4279558"/>
            <a:ext cx="3427534"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3F4536"/>
                </a:solidFill>
                <a:latin typeface="DM Sans"/>
                <a:ea typeface="DM Sans"/>
                <a:cs typeface="DM Sans"/>
                <a:sym typeface="DM Sans"/>
              </a:rPr>
              <a:t>EXERCICES</a:t>
            </a:r>
            <a:endParaRPr sz="1200" dirty="0"/>
          </a:p>
        </p:txBody>
      </p:sp>
      <p:pic>
        <p:nvPicPr>
          <p:cNvPr id="2" name="Image 1">
            <a:extLst>
              <a:ext uri="{FF2B5EF4-FFF2-40B4-BE49-F238E27FC236}">
                <a16:creationId xmlns:a16="http://schemas.microsoft.com/office/drawing/2014/main" id="{0D88A18A-BA2C-3488-5F80-FDD43E98651E}"/>
              </a:ext>
            </a:extLst>
          </p:cNvPr>
          <p:cNvPicPr>
            <a:picLocks noChangeAspect="1"/>
          </p:cNvPicPr>
          <p:nvPr/>
        </p:nvPicPr>
        <p:blipFill>
          <a:blip r:embed="rId3"/>
          <a:stretch>
            <a:fillRect/>
          </a:stretch>
        </p:blipFill>
        <p:spPr>
          <a:xfrm>
            <a:off x="85439" y="1099812"/>
            <a:ext cx="5983519" cy="3985827"/>
          </a:xfrm>
          <a:prstGeom prst="rect">
            <a:avLst/>
          </a:prstGeom>
        </p:spPr>
      </p:pic>
      <p:pic>
        <p:nvPicPr>
          <p:cNvPr id="3" name="Image 2">
            <a:extLst>
              <a:ext uri="{FF2B5EF4-FFF2-40B4-BE49-F238E27FC236}">
                <a16:creationId xmlns:a16="http://schemas.microsoft.com/office/drawing/2014/main" id="{1FD1C19C-CDF3-CB64-9C62-4B4A2D87FB3C}"/>
              </a:ext>
            </a:extLst>
          </p:cNvPr>
          <p:cNvPicPr>
            <a:picLocks noChangeAspect="1"/>
          </p:cNvPicPr>
          <p:nvPr/>
        </p:nvPicPr>
        <p:blipFill>
          <a:blip r:embed="rId4"/>
          <a:stretch>
            <a:fillRect/>
          </a:stretch>
        </p:blipFill>
        <p:spPr>
          <a:xfrm>
            <a:off x="-27042" y="6540304"/>
            <a:ext cx="12219042" cy="317695"/>
          </a:xfrm>
          <a:prstGeom prst="rect">
            <a:avLst/>
          </a:prstGeom>
        </p:spPr>
      </p:pic>
      <p:pic>
        <p:nvPicPr>
          <p:cNvPr id="4" name="Image 3">
            <a:extLst>
              <a:ext uri="{FF2B5EF4-FFF2-40B4-BE49-F238E27FC236}">
                <a16:creationId xmlns:a16="http://schemas.microsoft.com/office/drawing/2014/main" id="{36A03307-7C1C-985E-53DF-FC342A64C43A}"/>
              </a:ext>
            </a:extLst>
          </p:cNvPr>
          <p:cNvPicPr>
            <a:picLocks noChangeAspect="1"/>
          </p:cNvPicPr>
          <p:nvPr/>
        </p:nvPicPr>
        <p:blipFill>
          <a:blip r:embed="rId5"/>
          <a:stretch>
            <a:fillRect/>
          </a:stretch>
        </p:blipFill>
        <p:spPr>
          <a:xfrm>
            <a:off x="0" y="-4020"/>
            <a:ext cx="12192000" cy="316359"/>
          </a:xfrm>
          <a:prstGeom prst="rect">
            <a:avLst/>
          </a:prstGeom>
        </p:spPr>
      </p:pic>
    </p:spTree>
    <p:extLst>
      <p:ext uri="{BB962C8B-B14F-4D97-AF65-F5344CB8AC3E}">
        <p14:creationId xmlns:p14="http://schemas.microsoft.com/office/powerpoint/2010/main" val="2816940642"/>
      </p:ext>
    </p:extLst>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POURQUOI ?</a:t>
            </a:r>
            <a:endParaRPr lang="fr-GP" sz="2800" b="1" dirty="0">
              <a:solidFill>
                <a:schemeClr val="bg1"/>
              </a:solidFill>
            </a:endParaRPr>
          </a:p>
        </p:txBody>
      </p:sp>
      <p:sp>
        <p:nvSpPr>
          <p:cNvPr id="4" name="ZoneTexte 3">
            <a:extLst>
              <a:ext uri="{FF2B5EF4-FFF2-40B4-BE49-F238E27FC236}">
                <a16:creationId xmlns:a16="http://schemas.microsoft.com/office/drawing/2014/main" id="{19928E42-48B8-FC5C-913F-A8A014E074BF}"/>
              </a:ext>
            </a:extLst>
          </p:cNvPr>
          <p:cNvSpPr txBox="1"/>
          <p:nvPr/>
        </p:nvSpPr>
        <p:spPr>
          <a:xfrm>
            <a:off x="127591" y="1190847"/>
            <a:ext cx="8803758" cy="4375557"/>
          </a:xfrm>
          <a:prstGeom prst="rect">
            <a:avLst/>
          </a:prstGeom>
          <a:noFill/>
        </p:spPr>
        <p:txBody>
          <a:bodyPr wrap="square" rtlCol="0">
            <a:spAutoFit/>
          </a:bodyPr>
          <a:lstStyle/>
          <a:p>
            <a:pPr>
              <a:spcBef>
                <a:spcPts val="500"/>
              </a:spcBef>
            </a:pP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Maîtriser ces notions et compétences est essentiel car elles permettent de </a:t>
            </a:r>
            <a:r>
              <a:rPr lang="fr-GP"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comprendre le fonctionnement global d'une entreprise</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500"/>
              </a:spcBef>
            </a:pPr>
            <a:endParaRPr lang="fr-GP" sz="32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500"/>
              </a:spcBef>
            </a:pP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Cette compréhension permet de </a:t>
            </a:r>
            <a:r>
              <a:rPr lang="fr-GP"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mieux aligner les solutions informatiques aux besoins économiques de l'entreprise</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 contribuant ainsi à sa performance et à sa compétitivité.</a:t>
            </a:r>
          </a:p>
          <a:p>
            <a:endParaRPr lang="fr-GP" sz="1400" dirty="0"/>
          </a:p>
        </p:txBody>
      </p:sp>
      <p:pic>
        <p:nvPicPr>
          <p:cNvPr id="5" name="Image 4">
            <a:extLst>
              <a:ext uri="{FF2B5EF4-FFF2-40B4-BE49-F238E27FC236}">
                <a16:creationId xmlns:a16="http://schemas.microsoft.com/office/drawing/2014/main" id="{B0FE9972-A837-A3C7-BA18-001071F5385B}"/>
              </a:ext>
            </a:extLst>
          </p:cNvPr>
          <p:cNvPicPr>
            <a:picLocks noChangeAspect="1"/>
          </p:cNvPicPr>
          <p:nvPr/>
        </p:nvPicPr>
        <p:blipFill>
          <a:blip r:embed="rId2"/>
          <a:stretch>
            <a:fillRect/>
          </a:stretch>
        </p:blipFill>
        <p:spPr>
          <a:xfrm>
            <a:off x="8628982" y="1541721"/>
            <a:ext cx="3563017" cy="3563017"/>
          </a:xfrm>
          <a:prstGeom prst="rect">
            <a:avLst/>
          </a:prstGeom>
        </p:spPr>
      </p:pic>
    </p:spTree>
    <p:extLst>
      <p:ext uri="{BB962C8B-B14F-4D97-AF65-F5344CB8AC3E}">
        <p14:creationId xmlns:p14="http://schemas.microsoft.com/office/powerpoint/2010/main" val="379852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805916" cy="523220"/>
          </a:xfrm>
          <a:prstGeom prst="rect">
            <a:avLst/>
          </a:prstGeom>
          <a:noFill/>
        </p:spPr>
        <p:txBody>
          <a:bodyPr wrap="square" rtlCol="0">
            <a:spAutoFit/>
          </a:bodyPr>
          <a:lstStyle/>
          <a:p>
            <a:r>
              <a:rPr lang="fr-FR" sz="2800" b="1" dirty="0">
                <a:solidFill>
                  <a:schemeClr val="bg1"/>
                </a:solidFill>
              </a:rPr>
              <a:t>LA CHAINE DE VALEUR</a:t>
            </a:r>
            <a:endParaRPr lang="fr-GP" sz="2800" b="1" dirty="0">
              <a:solidFill>
                <a:schemeClr val="bg1"/>
              </a:solidFill>
            </a:endParaRPr>
          </a:p>
        </p:txBody>
      </p:sp>
      <p:pic>
        <p:nvPicPr>
          <p:cNvPr id="5" name="Média en ligne 4" title="La chaîne de valeur de M. Porter">
            <a:hlinkClick r:id="" action="ppaction://media"/>
            <a:extLst>
              <a:ext uri="{FF2B5EF4-FFF2-40B4-BE49-F238E27FC236}">
                <a16:creationId xmlns:a16="http://schemas.microsoft.com/office/drawing/2014/main" id="{240A1635-A226-29FD-8083-4C4140CC3B6D}"/>
              </a:ext>
            </a:extLst>
          </p:cNvPr>
          <p:cNvPicPr>
            <a:picLocks noRot="1" noChangeAspect="1"/>
          </p:cNvPicPr>
          <p:nvPr>
            <a:videoFile r:link="rId1"/>
          </p:nvPr>
        </p:nvPicPr>
        <p:blipFill>
          <a:blip r:embed="rId3"/>
          <a:stretch>
            <a:fillRect/>
          </a:stretch>
        </p:blipFill>
        <p:spPr>
          <a:xfrm>
            <a:off x="1016000" y="671555"/>
            <a:ext cx="10160000" cy="5740400"/>
          </a:xfrm>
          <a:prstGeom prst="rect">
            <a:avLst/>
          </a:prstGeom>
        </p:spPr>
      </p:pic>
    </p:spTree>
    <p:extLst>
      <p:ext uri="{BB962C8B-B14F-4D97-AF65-F5344CB8AC3E}">
        <p14:creationId xmlns:p14="http://schemas.microsoft.com/office/powerpoint/2010/main" val="40850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805916" cy="523220"/>
          </a:xfrm>
          <a:prstGeom prst="rect">
            <a:avLst/>
          </a:prstGeom>
          <a:noFill/>
        </p:spPr>
        <p:txBody>
          <a:bodyPr wrap="square" rtlCol="0">
            <a:spAutoFit/>
          </a:bodyPr>
          <a:lstStyle/>
          <a:p>
            <a:r>
              <a:rPr lang="fr-FR" sz="2800" b="1" dirty="0">
                <a:solidFill>
                  <a:schemeClr val="bg1"/>
                </a:solidFill>
              </a:rPr>
              <a:t>LA CHAINE DE VALEUR</a:t>
            </a:r>
            <a:endParaRPr lang="fr-GP" sz="2800" b="1" dirty="0">
              <a:solidFill>
                <a:schemeClr val="bg1"/>
              </a:solidFill>
            </a:endParaRPr>
          </a:p>
        </p:txBody>
      </p:sp>
      <p:pic>
        <p:nvPicPr>
          <p:cNvPr id="4" name="Image 3">
            <a:extLst>
              <a:ext uri="{FF2B5EF4-FFF2-40B4-BE49-F238E27FC236}">
                <a16:creationId xmlns:a16="http://schemas.microsoft.com/office/drawing/2014/main" id="{C484427B-E968-34E2-E873-1DB43FF6A1B5}"/>
              </a:ext>
            </a:extLst>
          </p:cNvPr>
          <p:cNvPicPr>
            <a:picLocks noChangeAspect="1"/>
          </p:cNvPicPr>
          <p:nvPr/>
        </p:nvPicPr>
        <p:blipFill>
          <a:blip r:embed="rId2"/>
          <a:stretch>
            <a:fillRect/>
          </a:stretch>
        </p:blipFill>
        <p:spPr>
          <a:xfrm>
            <a:off x="3929283" y="698758"/>
            <a:ext cx="4714986" cy="4714986"/>
          </a:xfrm>
          <a:prstGeom prst="rect">
            <a:avLst/>
          </a:prstGeom>
        </p:spPr>
      </p:pic>
    </p:spTree>
    <p:extLst>
      <p:ext uri="{BB962C8B-B14F-4D97-AF65-F5344CB8AC3E}">
        <p14:creationId xmlns:p14="http://schemas.microsoft.com/office/powerpoint/2010/main" val="290958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805916" cy="523220"/>
          </a:xfrm>
          <a:prstGeom prst="rect">
            <a:avLst/>
          </a:prstGeom>
          <a:noFill/>
        </p:spPr>
        <p:txBody>
          <a:bodyPr wrap="square" rtlCol="0">
            <a:spAutoFit/>
          </a:bodyPr>
          <a:lstStyle/>
          <a:p>
            <a:r>
              <a:rPr lang="fr-FR" sz="2800" b="1" dirty="0">
                <a:solidFill>
                  <a:schemeClr val="bg1"/>
                </a:solidFill>
              </a:rPr>
              <a:t>LA CHAINE DE VALEUR</a:t>
            </a:r>
            <a:endParaRPr lang="fr-GP" sz="2800" b="1" dirty="0">
              <a:solidFill>
                <a:schemeClr val="bg1"/>
              </a:solidFill>
            </a:endParaRPr>
          </a:p>
        </p:txBody>
      </p:sp>
      <p:sp>
        <p:nvSpPr>
          <p:cNvPr id="5" name="ZoneTexte 4">
            <a:extLst>
              <a:ext uri="{FF2B5EF4-FFF2-40B4-BE49-F238E27FC236}">
                <a16:creationId xmlns:a16="http://schemas.microsoft.com/office/drawing/2014/main" id="{59D2BF0F-A2A5-9C75-97DF-5BBC0C9052E7}"/>
              </a:ext>
            </a:extLst>
          </p:cNvPr>
          <p:cNvSpPr txBox="1"/>
          <p:nvPr/>
        </p:nvSpPr>
        <p:spPr>
          <a:xfrm>
            <a:off x="219740" y="914400"/>
            <a:ext cx="11752520" cy="3785652"/>
          </a:xfrm>
          <a:prstGeom prst="rect">
            <a:avLst/>
          </a:prstGeom>
          <a:noFill/>
        </p:spPr>
        <p:txBody>
          <a:bodyPr wrap="square" rtlCol="0">
            <a:spAutoFit/>
          </a:bodyPr>
          <a:lstStyle/>
          <a:p>
            <a:pPr algn="ctr"/>
            <a:r>
              <a:rPr lang="fr-FR" sz="4000" dirty="0"/>
              <a:t>« </a:t>
            </a:r>
            <a:r>
              <a:rPr lang="fr-FR" sz="4000" i="1" dirty="0"/>
              <a:t>La chaîne de valeur est un concept qui </a:t>
            </a:r>
            <a:r>
              <a:rPr lang="fr-FR" sz="4000" b="1" i="1" dirty="0">
                <a:solidFill>
                  <a:srgbClr val="C00000"/>
                </a:solidFill>
              </a:rPr>
              <a:t>décrit l'ensemble des étapes</a:t>
            </a:r>
            <a:r>
              <a:rPr lang="fr-FR" sz="4000" i="1" dirty="0"/>
              <a:t> qu'une entreprise suit pour </a:t>
            </a:r>
            <a:r>
              <a:rPr lang="fr-FR" sz="4000" b="1" i="1" dirty="0">
                <a:solidFill>
                  <a:srgbClr val="C00000"/>
                </a:solidFill>
              </a:rPr>
              <a:t>créer un produit </a:t>
            </a:r>
            <a:r>
              <a:rPr lang="fr-FR" sz="4000" i="1" dirty="0"/>
              <a:t>ou un service et le </a:t>
            </a:r>
            <a:r>
              <a:rPr lang="fr-FR" sz="4000" b="1" i="1" dirty="0">
                <a:solidFill>
                  <a:srgbClr val="C00000"/>
                </a:solidFill>
              </a:rPr>
              <a:t>livrer à ses clients</a:t>
            </a:r>
            <a:r>
              <a:rPr lang="fr-FR" sz="4000" i="1" dirty="0"/>
              <a:t>. </a:t>
            </a:r>
            <a:r>
              <a:rPr lang="fr-FR" sz="4000" dirty="0"/>
              <a:t>» </a:t>
            </a:r>
          </a:p>
          <a:p>
            <a:endParaRPr lang="fr-FR" sz="4000" dirty="0"/>
          </a:p>
          <a:p>
            <a:r>
              <a:rPr lang="fr-FR" sz="4000" b="1" dirty="0">
                <a:solidFill>
                  <a:srgbClr val="C00000"/>
                </a:solidFill>
              </a:rPr>
              <a:t>Chaque étape </a:t>
            </a:r>
            <a:r>
              <a:rPr lang="fr-FR" sz="4000" dirty="0"/>
              <a:t>de cette chaîne </a:t>
            </a:r>
            <a:r>
              <a:rPr lang="fr-FR" sz="4000" b="1" dirty="0">
                <a:solidFill>
                  <a:srgbClr val="C00000"/>
                </a:solidFill>
              </a:rPr>
              <a:t>ajoute de la valeur au produit final</a:t>
            </a:r>
            <a:r>
              <a:rPr lang="fr-FR" sz="4000" dirty="0"/>
              <a:t>.</a:t>
            </a:r>
            <a:endParaRPr lang="fr-GP" sz="4000" dirty="0"/>
          </a:p>
        </p:txBody>
      </p:sp>
    </p:spTree>
    <p:extLst>
      <p:ext uri="{BB962C8B-B14F-4D97-AF65-F5344CB8AC3E}">
        <p14:creationId xmlns:p14="http://schemas.microsoft.com/office/powerpoint/2010/main" val="76847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805916" cy="523220"/>
          </a:xfrm>
          <a:prstGeom prst="rect">
            <a:avLst/>
          </a:prstGeom>
          <a:noFill/>
        </p:spPr>
        <p:txBody>
          <a:bodyPr wrap="square" rtlCol="0">
            <a:spAutoFit/>
          </a:bodyPr>
          <a:lstStyle/>
          <a:p>
            <a:r>
              <a:rPr lang="fr-FR" sz="2800" b="1" dirty="0">
                <a:solidFill>
                  <a:schemeClr val="bg1"/>
                </a:solidFill>
              </a:rPr>
              <a:t>LA CHAINE DE VALEUR</a:t>
            </a:r>
            <a:endParaRPr lang="fr-GP" sz="2800" b="1" dirty="0">
              <a:solidFill>
                <a:schemeClr val="bg1"/>
              </a:solidFill>
            </a:endParaRPr>
          </a:p>
        </p:txBody>
      </p:sp>
      <p:sp>
        <p:nvSpPr>
          <p:cNvPr id="5" name="ZoneTexte 4">
            <a:extLst>
              <a:ext uri="{FF2B5EF4-FFF2-40B4-BE49-F238E27FC236}">
                <a16:creationId xmlns:a16="http://schemas.microsoft.com/office/drawing/2014/main" id="{59D2BF0F-A2A5-9C75-97DF-5BBC0C9052E7}"/>
              </a:ext>
            </a:extLst>
          </p:cNvPr>
          <p:cNvSpPr txBox="1"/>
          <p:nvPr/>
        </p:nvSpPr>
        <p:spPr>
          <a:xfrm>
            <a:off x="219740" y="914400"/>
            <a:ext cx="11752520" cy="4647426"/>
          </a:xfrm>
          <a:prstGeom prst="rect">
            <a:avLst/>
          </a:prstGeom>
          <a:noFill/>
        </p:spPr>
        <p:txBody>
          <a:bodyPr wrap="square" rtlCol="0">
            <a:spAutoFit/>
          </a:bodyPr>
          <a:lstStyle/>
          <a:p>
            <a:pPr algn="ctr"/>
            <a:r>
              <a:rPr lang="fr-FR" sz="2800" b="1" dirty="0">
                <a:solidFill>
                  <a:srgbClr val="C00000"/>
                </a:solidFill>
              </a:rPr>
              <a:t>La chaîne de valeur du gâteau au chocolat</a:t>
            </a:r>
          </a:p>
          <a:p>
            <a:endParaRPr lang="fr-FR" sz="2000" dirty="0"/>
          </a:p>
          <a:p>
            <a:pPr>
              <a:buFont typeface="+mj-lt"/>
              <a:buAutoNum type="arabicPeriod"/>
            </a:pPr>
            <a:r>
              <a:rPr lang="fr-FR" sz="2800" b="1" dirty="0"/>
              <a:t>Approvisionnement en ingrédients</a:t>
            </a:r>
            <a:r>
              <a:rPr lang="fr-FR" sz="2800" dirty="0"/>
              <a:t> : Acheter la farine, les œufs, le sucre, etc.</a:t>
            </a:r>
          </a:p>
          <a:p>
            <a:pPr>
              <a:buFont typeface="+mj-lt"/>
              <a:buAutoNum type="arabicPeriod"/>
            </a:pPr>
            <a:r>
              <a:rPr lang="fr-FR" sz="2800" b="1" dirty="0"/>
              <a:t>Conception</a:t>
            </a:r>
            <a:r>
              <a:rPr lang="fr-FR" sz="2800" dirty="0"/>
              <a:t> : Décider de la recette et du design du gâteau.</a:t>
            </a:r>
          </a:p>
          <a:p>
            <a:pPr>
              <a:buFont typeface="+mj-lt"/>
              <a:buAutoNum type="arabicPeriod"/>
            </a:pPr>
            <a:r>
              <a:rPr lang="fr-FR" sz="2800" b="1" dirty="0"/>
              <a:t>Production</a:t>
            </a:r>
            <a:r>
              <a:rPr lang="fr-FR" sz="2800" dirty="0"/>
              <a:t> : Mélanger les ingrédients et cuire le gâteau.</a:t>
            </a:r>
          </a:p>
          <a:p>
            <a:pPr>
              <a:buFont typeface="+mj-lt"/>
              <a:buAutoNum type="arabicPeriod"/>
            </a:pPr>
            <a:r>
              <a:rPr lang="fr-FR" sz="2800" b="1" dirty="0"/>
              <a:t>Distribution</a:t>
            </a:r>
            <a:r>
              <a:rPr lang="fr-FR" sz="2800" dirty="0"/>
              <a:t> : Livrer le gâteau à l'endroit où il sera vendu.</a:t>
            </a:r>
          </a:p>
          <a:p>
            <a:pPr>
              <a:buFont typeface="+mj-lt"/>
              <a:buAutoNum type="arabicPeriod"/>
            </a:pPr>
            <a:r>
              <a:rPr lang="fr-FR" sz="2800" b="1" dirty="0"/>
              <a:t>Marketing et vente</a:t>
            </a:r>
            <a:r>
              <a:rPr lang="fr-FR" sz="2800" dirty="0"/>
              <a:t> : Promouvoir le gâteau pour attirer les clients et le vendre.</a:t>
            </a:r>
          </a:p>
          <a:p>
            <a:pPr>
              <a:buFont typeface="+mj-lt"/>
              <a:buAutoNum type="arabicPeriod"/>
            </a:pPr>
            <a:r>
              <a:rPr lang="fr-FR" sz="2800" b="1" dirty="0"/>
              <a:t>Service après-vente</a:t>
            </a:r>
            <a:r>
              <a:rPr lang="fr-FR" sz="2800" dirty="0"/>
              <a:t> : Assurer que le client est satisfait, par exemple, en offrant un remboursement si le gâteau ne répond pas à ses attentes.</a:t>
            </a:r>
          </a:p>
          <a:p>
            <a:endParaRPr lang="fr-GP" sz="4400" dirty="0"/>
          </a:p>
        </p:txBody>
      </p:sp>
      <p:pic>
        <p:nvPicPr>
          <p:cNvPr id="4" name="Image 3">
            <a:extLst>
              <a:ext uri="{FF2B5EF4-FFF2-40B4-BE49-F238E27FC236}">
                <a16:creationId xmlns:a16="http://schemas.microsoft.com/office/drawing/2014/main" id="{D498040E-BB78-99DF-25CC-F990696542CF}"/>
              </a:ext>
            </a:extLst>
          </p:cNvPr>
          <p:cNvPicPr>
            <a:picLocks noChangeAspect="1"/>
          </p:cNvPicPr>
          <p:nvPr/>
        </p:nvPicPr>
        <p:blipFill>
          <a:blip r:embed="rId2"/>
          <a:stretch>
            <a:fillRect/>
          </a:stretch>
        </p:blipFill>
        <p:spPr>
          <a:xfrm>
            <a:off x="10209027" y="4680209"/>
            <a:ext cx="1763233" cy="1763233"/>
          </a:xfrm>
          <a:prstGeom prst="rect">
            <a:avLst/>
          </a:prstGeom>
        </p:spPr>
      </p:pic>
    </p:spTree>
    <p:extLst>
      <p:ext uri="{BB962C8B-B14F-4D97-AF65-F5344CB8AC3E}">
        <p14:creationId xmlns:p14="http://schemas.microsoft.com/office/powerpoint/2010/main" val="206442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805916" cy="523220"/>
          </a:xfrm>
          <a:prstGeom prst="rect">
            <a:avLst/>
          </a:prstGeom>
          <a:noFill/>
        </p:spPr>
        <p:txBody>
          <a:bodyPr wrap="square" rtlCol="0">
            <a:spAutoFit/>
          </a:bodyPr>
          <a:lstStyle/>
          <a:p>
            <a:r>
              <a:rPr lang="fr-FR" sz="2800" b="1" dirty="0">
                <a:solidFill>
                  <a:schemeClr val="bg1"/>
                </a:solidFill>
              </a:rPr>
              <a:t>LA CHAINE DE VALEUR</a:t>
            </a:r>
            <a:endParaRPr lang="fr-GP" sz="2800" b="1" dirty="0">
              <a:solidFill>
                <a:schemeClr val="bg1"/>
              </a:solidFill>
            </a:endParaRPr>
          </a:p>
        </p:txBody>
      </p:sp>
      <p:pic>
        <p:nvPicPr>
          <p:cNvPr id="4" name="Image 3">
            <a:extLst>
              <a:ext uri="{FF2B5EF4-FFF2-40B4-BE49-F238E27FC236}">
                <a16:creationId xmlns:a16="http://schemas.microsoft.com/office/drawing/2014/main" id="{42270BA9-2F57-F560-1F43-2F2A8CFCF784}"/>
              </a:ext>
            </a:extLst>
          </p:cNvPr>
          <p:cNvPicPr>
            <a:picLocks noChangeAspect="1"/>
          </p:cNvPicPr>
          <p:nvPr/>
        </p:nvPicPr>
        <p:blipFill>
          <a:blip r:embed="rId2"/>
          <a:stretch>
            <a:fillRect/>
          </a:stretch>
        </p:blipFill>
        <p:spPr>
          <a:xfrm>
            <a:off x="893136" y="685800"/>
            <a:ext cx="10405728" cy="5853222"/>
          </a:xfrm>
          <a:prstGeom prst="rect">
            <a:avLst/>
          </a:prstGeom>
        </p:spPr>
      </p:pic>
    </p:spTree>
    <p:extLst>
      <p:ext uri="{BB962C8B-B14F-4D97-AF65-F5344CB8AC3E}">
        <p14:creationId xmlns:p14="http://schemas.microsoft.com/office/powerpoint/2010/main" val="3339786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805916" cy="523220"/>
          </a:xfrm>
          <a:prstGeom prst="rect">
            <a:avLst/>
          </a:prstGeom>
          <a:noFill/>
        </p:spPr>
        <p:txBody>
          <a:bodyPr wrap="square" rtlCol="0">
            <a:spAutoFit/>
          </a:bodyPr>
          <a:lstStyle/>
          <a:p>
            <a:r>
              <a:rPr lang="fr-FR" sz="2800" b="1" dirty="0">
                <a:solidFill>
                  <a:schemeClr val="bg1"/>
                </a:solidFill>
              </a:rPr>
              <a:t>LA CHAINE DE VALEUR</a:t>
            </a:r>
            <a:endParaRPr lang="fr-GP" sz="2800" b="1" dirty="0">
              <a:solidFill>
                <a:schemeClr val="bg1"/>
              </a:solidFill>
            </a:endParaRPr>
          </a:p>
        </p:txBody>
      </p:sp>
      <p:pic>
        <p:nvPicPr>
          <p:cNvPr id="5" name="Image 4">
            <a:extLst>
              <a:ext uri="{FF2B5EF4-FFF2-40B4-BE49-F238E27FC236}">
                <a16:creationId xmlns:a16="http://schemas.microsoft.com/office/drawing/2014/main" id="{5DEA38A5-9AC6-EFD8-4457-63E30F4E86E9}"/>
              </a:ext>
            </a:extLst>
          </p:cNvPr>
          <p:cNvPicPr>
            <a:picLocks noChangeAspect="1"/>
          </p:cNvPicPr>
          <p:nvPr/>
        </p:nvPicPr>
        <p:blipFill>
          <a:blip r:embed="rId2"/>
          <a:stretch>
            <a:fillRect/>
          </a:stretch>
        </p:blipFill>
        <p:spPr>
          <a:xfrm>
            <a:off x="0" y="1587867"/>
            <a:ext cx="12192000" cy="3682266"/>
          </a:xfrm>
          <a:prstGeom prst="rect">
            <a:avLst/>
          </a:prstGeom>
        </p:spPr>
      </p:pic>
    </p:spTree>
    <p:extLst>
      <p:ext uri="{BB962C8B-B14F-4D97-AF65-F5344CB8AC3E}">
        <p14:creationId xmlns:p14="http://schemas.microsoft.com/office/powerpoint/2010/main" val="445176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cxnSp>
        <p:nvCxnSpPr>
          <p:cNvPr id="126" name="Google Shape;126;p15"/>
          <p:cNvCxnSpPr/>
          <p:nvPr/>
        </p:nvCxnSpPr>
        <p:spPr>
          <a:xfrm>
            <a:off x="6123042" y="2010758"/>
            <a:ext cx="5756196" cy="0"/>
          </a:xfrm>
          <a:prstGeom prst="straightConnector1">
            <a:avLst/>
          </a:prstGeom>
          <a:noFill/>
          <a:ln w="38100" cap="flat" cmpd="sng">
            <a:solidFill>
              <a:srgbClr val="3F4536"/>
            </a:solidFill>
            <a:prstDash val="solid"/>
            <a:round/>
            <a:headEnd type="none" w="sm" len="sm"/>
            <a:tailEnd type="none" w="sm" len="sm"/>
          </a:ln>
        </p:spPr>
      </p:cxnSp>
      <p:cxnSp>
        <p:nvCxnSpPr>
          <p:cNvPr id="127" name="Google Shape;127;p15"/>
          <p:cNvCxnSpPr/>
          <p:nvPr/>
        </p:nvCxnSpPr>
        <p:spPr>
          <a:xfrm>
            <a:off x="6123042" y="2544587"/>
            <a:ext cx="5756196" cy="0"/>
          </a:xfrm>
          <a:prstGeom prst="straightConnector1">
            <a:avLst/>
          </a:prstGeom>
          <a:noFill/>
          <a:ln w="38100" cap="flat" cmpd="sng">
            <a:solidFill>
              <a:srgbClr val="3F4536"/>
            </a:solidFill>
            <a:prstDash val="solid"/>
            <a:round/>
            <a:headEnd type="none" w="sm" len="sm"/>
            <a:tailEnd type="none" w="sm" len="sm"/>
          </a:ln>
        </p:spPr>
      </p:cxnSp>
      <p:cxnSp>
        <p:nvCxnSpPr>
          <p:cNvPr id="128" name="Google Shape;128;p15"/>
          <p:cNvCxnSpPr/>
          <p:nvPr/>
        </p:nvCxnSpPr>
        <p:spPr>
          <a:xfrm>
            <a:off x="6123042" y="3076293"/>
            <a:ext cx="5756196" cy="0"/>
          </a:xfrm>
          <a:prstGeom prst="straightConnector1">
            <a:avLst/>
          </a:prstGeom>
          <a:noFill/>
          <a:ln w="38100" cap="flat" cmpd="sng">
            <a:solidFill>
              <a:srgbClr val="3F4536"/>
            </a:solidFill>
            <a:prstDash val="solid"/>
            <a:round/>
            <a:headEnd type="none" w="sm" len="sm"/>
            <a:tailEnd type="none" w="sm" len="sm"/>
          </a:ln>
        </p:spPr>
      </p:cxnSp>
      <p:cxnSp>
        <p:nvCxnSpPr>
          <p:cNvPr id="129" name="Google Shape;129;p15"/>
          <p:cNvCxnSpPr/>
          <p:nvPr/>
        </p:nvCxnSpPr>
        <p:spPr>
          <a:xfrm>
            <a:off x="6123042" y="3610122"/>
            <a:ext cx="5756196" cy="0"/>
          </a:xfrm>
          <a:prstGeom prst="straightConnector1">
            <a:avLst/>
          </a:prstGeom>
          <a:noFill/>
          <a:ln w="38100" cap="flat" cmpd="sng">
            <a:solidFill>
              <a:srgbClr val="3F4536"/>
            </a:solidFill>
            <a:prstDash val="solid"/>
            <a:round/>
            <a:headEnd type="none" w="sm" len="sm"/>
            <a:tailEnd type="none" w="sm" len="sm"/>
          </a:ln>
        </p:spPr>
      </p:cxnSp>
      <p:cxnSp>
        <p:nvCxnSpPr>
          <p:cNvPr id="130" name="Google Shape;130;p15"/>
          <p:cNvCxnSpPr/>
          <p:nvPr/>
        </p:nvCxnSpPr>
        <p:spPr>
          <a:xfrm>
            <a:off x="6123042" y="4141829"/>
            <a:ext cx="5756196" cy="0"/>
          </a:xfrm>
          <a:prstGeom prst="straightConnector1">
            <a:avLst/>
          </a:prstGeom>
          <a:noFill/>
          <a:ln w="38100" cap="flat" cmpd="sng">
            <a:solidFill>
              <a:srgbClr val="3F4536"/>
            </a:solidFill>
            <a:prstDash val="solid"/>
            <a:round/>
            <a:headEnd type="none" w="sm" len="sm"/>
            <a:tailEnd type="none" w="sm" len="sm"/>
          </a:ln>
        </p:spPr>
      </p:cxnSp>
      <p:cxnSp>
        <p:nvCxnSpPr>
          <p:cNvPr id="131" name="Google Shape;131;p15"/>
          <p:cNvCxnSpPr/>
          <p:nvPr/>
        </p:nvCxnSpPr>
        <p:spPr>
          <a:xfrm>
            <a:off x="6123042" y="4675657"/>
            <a:ext cx="5756196" cy="0"/>
          </a:xfrm>
          <a:prstGeom prst="straightConnector1">
            <a:avLst/>
          </a:prstGeom>
          <a:noFill/>
          <a:ln w="38100" cap="flat" cmpd="sng">
            <a:solidFill>
              <a:srgbClr val="3F4536"/>
            </a:solidFill>
            <a:prstDash val="solid"/>
            <a:round/>
            <a:headEnd type="none" w="sm" len="sm"/>
            <a:tailEnd type="none" w="sm" len="sm"/>
          </a:ln>
        </p:spPr>
      </p:cxnSp>
      <p:sp>
        <p:nvSpPr>
          <p:cNvPr id="140" name="Google Shape;140;p15"/>
          <p:cNvSpPr txBox="1"/>
          <p:nvPr/>
        </p:nvSpPr>
        <p:spPr>
          <a:xfrm>
            <a:off x="6123042" y="1631619"/>
            <a:ext cx="3427534" cy="426720"/>
          </a:xfrm>
          <a:prstGeom prst="rect">
            <a:avLst/>
          </a:prstGeom>
          <a:noFill/>
          <a:ln>
            <a:noFill/>
          </a:ln>
        </p:spPr>
        <p:txBody>
          <a:bodyPr spcFirstLastPara="1" wrap="square" lIns="0" tIns="0" rIns="0" bIns="0" anchor="t" anchorCtr="0">
            <a:spAutoFit/>
          </a:bodyPr>
          <a:lstStyle/>
          <a:p>
            <a:pPr>
              <a:lnSpc>
                <a:spcPct val="130000"/>
              </a:lnSpc>
            </a:pPr>
            <a:r>
              <a:rPr lang="en-US" sz="2133" b="1" dirty="0">
                <a:latin typeface="DM Sans"/>
                <a:ea typeface="DM Sans"/>
                <a:cs typeface="DM Sans"/>
                <a:sym typeface="DM Sans"/>
              </a:rPr>
              <a:t>DEFINITIONS</a:t>
            </a:r>
            <a:endParaRPr sz="1200" b="1" dirty="0"/>
          </a:p>
        </p:txBody>
      </p:sp>
      <p:sp>
        <p:nvSpPr>
          <p:cNvPr id="142" name="Google Shape;142;p15"/>
          <p:cNvSpPr txBox="1"/>
          <p:nvPr/>
        </p:nvSpPr>
        <p:spPr>
          <a:xfrm>
            <a:off x="6096000" y="2157655"/>
            <a:ext cx="4165295" cy="426720"/>
          </a:xfrm>
          <a:prstGeom prst="rect">
            <a:avLst/>
          </a:prstGeom>
          <a:noFill/>
          <a:ln>
            <a:noFill/>
          </a:ln>
        </p:spPr>
        <p:txBody>
          <a:bodyPr spcFirstLastPara="1" wrap="square" lIns="0" tIns="0" rIns="0" bIns="0" anchor="t" anchorCtr="0">
            <a:spAutoFit/>
          </a:bodyPr>
          <a:lstStyle/>
          <a:p>
            <a:pPr>
              <a:lnSpc>
                <a:spcPct val="130000"/>
              </a:lnSpc>
            </a:pPr>
            <a:r>
              <a:rPr lang="en-US" sz="2133" b="1" dirty="0">
                <a:latin typeface="DM Sans"/>
                <a:ea typeface="DM Sans"/>
                <a:cs typeface="DM Sans"/>
                <a:sym typeface="DM Sans"/>
              </a:rPr>
              <a:t>GAINS DE PRODUCTIVITE</a:t>
            </a:r>
            <a:endParaRPr sz="1200" dirty="0"/>
          </a:p>
        </p:txBody>
      </p:sp>
      <p:sp>
        <p:nvSpPr>
          <p:cNvPr id="144" name="Google Shape;144;p15"/>
          <p:cNvSpPr txBox="1"/>
          <p:nvPr/>
        </p:nvSpPr>
        <p:spPr>
          <a:xfrm>
            <a:off x="6123042" y="2679112"/>
            <a:ext cx="5756196" cy="426720"/>
          </a:xfrm>
          <a:prstGeom prst="rect">
            <a:avLst/>
          </a:prstGeom>
          <a:noFill/>
          <a:ln>
            <a:noFill/>
          </a:ln>
        </p:spPr>
        <p:txBody>
          <a:bodyPr spcFirstLastPara="1" wrap="square" lIns="0" tIns="0" rIns="0" bIns="0" anchor="t" anchorCtr="0">
            <a:spAutoFit/>
          </a:bodyPr>
          <a:lstStyle/>
          <a:p>
            <a:pPr>
              <a:lnSpc>
                <a:spcPct val="130000"/>
              </a:lnSpc>
            </a:pPr>
            <a:r>
              <a:rPr lang="en-US" sz="2133" b="1" dirty="0">
                <a:latin typeface="DM Sans"/>
                <a:sym typeface="DM Sans"/>
              </a:rPr>
              <a:t>LES COUTS DE PRODUCTION</a:t>
            </a:r>
            <a:endParaRPr sz="1200" dirty="0"/>
          </a:p>
        </p:txBody>
      </p:sp>
      <p:sp>
        <p:nvSpPr>
          <p:cNvPr id="146" name="Google Shape;146;p15"/>
          <p:cNvSpPr txBox="1"/>
          <p:nvPr/>
        </p:nvSpPr>
        <p:spPr>
          <a:xfrm>
            <a:off x="6123042" y="3240069"/>
            <a:ext cx="4165295" cy="426720"/>
          </a:xfrm>
          <a:prstGeom prst="rect">
            <a:avLst/>
          </a:prstGeom>
          <a:noFill/>
          <a:ln>
            <a:noFill/>
          </a:ln>
        </p:spPr>
        <p:txBody>
          <a:bodyPr spcFirstLastPara="1" wrap="square" lIns="0" tIns="0" rIns="0" bIns="0" anchor="t" anchorCtr="0">
            <a:spAutoFit/>
          </a:bodyPr>
          <a:lstStyle/>
          <a:p>
            <a:pPr>
              <a:lnSpc>
                <a:spcPct val="130000"/>
              </a:lnSpc>
            </a:pPr>
            <a:r>
              <a:rPr lang="en-US" sz="2133" b="1" dirty="0">
                <a:latin typeface="DM Sans"/>
                <a:sym typeface="DM Sans"/>
              </a:rPr>
              <a:t>LA CHAINE DE VALEUR</a:t>
            </a:r>
            <a:endParaRPr sz="1200" dirty="0"/>
          </a:p>
        </p:txBody>
      </p:sp>
      <p:sp>
        <p:nvSpPr>
          <p:cNvPr id="148" name="Google Shape;148;p15"/>
          <p:cNvSpPr txBox="1"/>
          <p:nvPr/>
        </p:nvSpPr>
        <p:spPr>
          <a:xfrm>
            <a:off x="6123042" y="3747852"/>
            <a:ext cx="3427534"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C00000"/>
                </a:solidFill>
                <a:latin typeface="DM Sans"/>
                <a:sym typeface="DM Sans"/>
              </a:rPr>
              <a:t>L’IMPARTITION</a:t>
            </a:r>
            <a:endParaRPr sz="1200" dirty="0">
              <a:solidFill>
                <a:srgbClr val="C00000"/>
              </a:solidFill>
            </a:endParaRPr>
          </a:p>
        </p:txBody>
      </p:sp>
      <p:sp>
        <p:nvSpPr>
          <p:cNvPr id="150" name="Google Shape;150;p15"/>
          <p:cNvSpPr txBox="1"/>
          <p:nvPr/>
        </p:nvSpPr>
        <p:spPr>
          <a:xfrm>
            <a:off x="6123042" y="4279558"/>
            <a:ext cx="3427534"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3F4536"/>
                </a:solidFill>
                <a:latin typeface="DM Sans"/>
                <a:ea typeface="DM Sans"/>
                <a:cs typeface="DM Sans"/>
                <a:sym typeface="DM Sans"/>
              </a:rPr>
              <a:t>EXERCICES</a:t>
            </a:r>
            <a:endParaRPr sz="1200" dirty="0"/>
          </a:p>
        </p:txBody>
      </p:sp>
      <p:pic>
        <p:nvPicPr>
          <p:cNvPr id="2" name="Image 1">
            <a:extLst>
              <a:ext uri="{FF2B5EF4-FFF2-40B4-BE49-F238E27FC236}">
                <a16:creationId xmlns:a16="http://schemas.microsoft.com/office/drawing/2014/main" id="{0D88A18A-BA2C-3488-5F80-FDD43E98651E}"/>
              </a:ext>
            </a:extLst>
          </p:cNvPr>
          <p:cNvPicPr>
            <a:picLocks noChangeAspect="1"/>
          </p:cNvPicPr>
          <p:nvPr/>
        </p:nvPicPr>
        <p:blipFill>
          <a:blip r:embed="rId3"/>
          <a:stretch>
            <a:fillRect/>
          </a:stretch>
        </p:blipFill>
        <p:spPr>
          <a:xfrm>
            <a:off x="85439" y="1099812"/>
            <a:ext cx="5983519" cy="3985827"/>
          </a:xfrm>
          <a:prstGeom prst="rect">
            <a:avLst/>
          </a:prstGeom>
        </p:spPr>
      </p:pic>
      <p:pic>
        <p:nvPicPr>
          <p:cNvPr id="3" name="Image 2">
            <a:extLst>
              <a:ext uri="{FF2B5EF4-FFF2-40B4-BE49-F238E27FC236}">
                <a16:creationId xmlns:a16="http://schemas.microsoft.com/office/drawing/2014/main" id="{1FD1C19C-CDF3-CB64-9C62-4B4A2D87FB3C}"/>
              </a:ext>
            </a:extLst>
          </p:cNvPr>
          <p:cNvPicPr>
            <a:picLocks noChangeAspect="1"/>
          </p:cNvPicPr>
          <p:nvPr/>
        </p:nvPicPr>
        <p:blipFill>
          <a:blip r:embed="rId4"/>
          <a:stretch>
            <a:fillRect/>
          </a:stretch>
        </p:blipFill>
        <p:spPr>
          <a:xfrm>
            <a:off x="-27042" y="6540304"/>
            <a:ext cx="12219042" cy="317695"/>
          </a:xfrm>
          <a:prstGeom prst="rect">
            <a:avLst/>
          </a:prstGeom>
        </p:spPr>
      </p:pic>
      <p:pic>
        <p:nvPicPr>
          <p:cNvPr id="4" name="Image 3">
            <a:extLst>
              <a:ext uri="{FF2B5EF4-FFF2-40B4-BE49-F238E27FC236}">
                <a16:creationId xmlns:a16="http://schemas.microsoft.com/office/drawing/2014/main" id="{36A03307-7C1C-985E-53DF-FC342A64C43A}"/>
              </a:ext>
            </a:extLst>
          </p:cNvPr>
          <p:cNvPicPr>
            <a:picLocks noChangeAspect="1"/>
          </p:cNvPicPr>
          <p:nvPr/>
        </p:nvPicPr>
        <p:blipFill>
          <a:blip r:embed="rId5"/>
          <a:stretch>
            <a:fillRect/>
          </a:stretch>
        </p:blipFill>
        <p:spPr>
          <a:xfrm>
            <a:off x="0" y="-4020"/>
            <a:ext cx="12192000" cy="316359"/>
          </a:xfrm>
          <a:prstGeom prst="rect">
            <a:avLst/>
          </a:prstGeom>
        </p:spPr>
      </p:pic>
    </p:spTree>
    <p:extLst>
      <p:ext uri="{BB962C8B-B14F-4D97-AF65-F5344CB8AC3E}">
        <p14:creationId xmlns:p14="http://schemas.microsoft.com/office/powerpoint/2010/main" val="2976215528"/>
      </p:ext>
    </p:extLst>
  </p:cSld>
  <p:clrMapOvr>
    <a:masterClrMapping/>
  </p:clrMapOvr>
  <p:transition>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L’IMPARTITION</a:t>
            </a:r>
            <a:endParaRPr lang="fr-GP" sz="2800" b="1" dirty="0">
              <a:solidFill>
                <a:schemeClr val="bg1"/>
              </a:solidFill>
            </a:endParaRPr>
          </a:p>
        </p:txBody>
      </p:sp>
      <p:sp>
        <p:nvSpPr>
          <p:cNvPr id="4" name="ZoneTexte 3">
            <a:extLst>
              <a:ext uri="{FF2B5EF4-FFF2-40B4-BE49-F238E27FC236}">
                <a16:creationId xmlns:a16="http://schemas.microsoft.com/office/drawing/2014/main" id="{13164973-C040-46D5-9798-2498375AF89B}"/>
              </a:ext>
            </a:extLst>
          </p:cNvPr>
          <p:cNvSpPr txBox="1"/>
          <p:nvPr/>
        </p:nvSpPr>
        <p:spPr>
          <a:xfrm>
            <a:off x="0" y="967563"/>
            <a:ext cx="12192000" cy="4846455"/>
          </a:xfrm>
          <a:prstGeom prst="rect">
            <a:avLst/>
          </a:prstGeom>
          <a:noFill/>
        </p:spPr>
        <p:txBody>
          <a:bodyPr wrap="square" rtlCol="0">
            <a:spAutoFit/>
          </a:bodyPr>
          <a:lstStyle/>
          <a:p>
            <a:pPr marL="457200" indent="-457200">
              <a:lnSpc>
                <a:spcPct val="115000"/>
              </a:lnSpc>
              <a:spcBef>
                <a:spcPts val="500"/>
              </a:spcBef>
              <a:spcAft>
                <a:spcPts val="1000"/>
              </a:spcAft>
              <a:buFont typeface="Wingdings" panose="05000000000000000000" pitchFamily="2" charset="2"/>
              <a:buChar char="q"/>
            </a:pPr>
            <a:r>
              <a:rPr lang="fr-GP" sz="3200" b="1" kern="100" dirty="0">
                <a:effectLst/>
                <a:latin typeface="Calibri" panose="020F0502020204030204" pitchFamily="34" charset="0"/>
                <a:ea typeface="Calibri" panose="020F0502020204030204" pitchFamily="34" charset="0"/>
                <a:cs typeface="Times New Roman" panose="02020603050405020304" pitchFamily="18" charset="0"/>
              </a:rPr>
              <a:t>L'impartition</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32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3200"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ne stratégie </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15000"/>
              </a:lnSpc>
              <a:spcBef>
                <a:spcPts val="500"/>
              </a:spcBef>
              <a:spcAft>
                <a:spcPts val="1000"/>
              </a:spcAft>
              <a:buFont typeface="Wingdings" panose="05000000000000000000" pitchFamily="2" charset="2"/>
              <a:buChar char="q"/>
            </a:pPr>
            <a:r>
              <a:rPr lang="fr-FR" sz="3200" b="1" kern="100" dirty="0">
                <a:latin typeface="Calibri" panose="020F0502020204030204" pitchFamily="34" charset="0"/>
                <a:ea typeface="Calibri" panose="020F0502020204030204" pitchFamily="34" charset="0"/>
                <a:cs typeface="Times New Roman" panose="02020603050405020304" pitchFamily="18" charset="0"/>
              </a:rPr>
              <a:t>Objectif de la stratégie </a:t>
            </a:r>
            <a:r>
              <a:rPr lang="fr-FR" sz="3200"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32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Concentrer</a:t>
            </a:r>
            <a:r>
              <a:rPr lang="fr-GP"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les efforts sur les compétences principales</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 en </a:t>
            </a:r>
            <a:r>
              <a:rPr lang="fr-GP"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confiant certaines tâches </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annexes ou </a:t>
            </a:r>
            <a:r>
              <a:rPr lang="fr-GP"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spécialisées à des partenaires extérieurs</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15000"/>
              </a:lnSpc>
              <a:spcBef>
                <a:spcPts val="500"/>
              </a:spcBef>
              <a:spcAft>
                <a:spcPts val="1000"/>
              </a:spcAft>
              <a:buFont typeface="Wingdings" panose="05000000000000000000" pitchFamily="2" charset="2"/>
              <a:buChar char="q"/>
            </a:pPr>
            <a:r>
              <a:rPr lang="fr-FR" sz="3200" b="1" kern="100" dirty="0">
                <a:latin typeface="Calibri" panose="020F0502020204030204" pitchFamily="34" charset="0"/>
                <a:ea typeface="Calibri" panose="020F0502020204030204" pitchFamily="34" charset="0"/>
                <a:cs typeface="Times New Roman" panose="02020603050405020304" pitchFamily="18" charset="0"/>
              </a:rPr>
              <a:t>Impact</a:t>
            </a:r>
            <a:r>
              <a:rPr lang="fr-FR" sz="3200" kern="100" dirty="0">
                <a:latin typeface="Calibri" panose="020F0502020204030204" pitchFamily="34" charset="0"/>
                <a:ea typeface="Calibri" panose="020F0502020204030204" pitchFamily="34" charset="0"/>
                <a:cs typeface="Times New Roman" panose="02020603050405020304" pitchFamily="18" charset="0"/>
              </a:rPr>
              <a:t> </a:t>
            </a:r>
            <a:r>
              <a:rPr lang="fr-FR" sz="3200"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R</a:t>
            </a:r>
            <a:r>
              <a:rPr lang="fr-GP" sz="3200" kern="100" dirty="0" err="1">
                <a:effectLst/>
                <a:latin typeface="Calibri" panose="020F0502020204030204" pitchFamily="34" charset="0"/>
                <a:ea typeface="Calibri" panose="020F0502020204030204" pitchFamily="34" charset="0"/>
                <a:cs typeface="Times New Roman" panose="02020603050405020304" pitchFamily="18" charset="0"/>
              </a:rPr>
              <a:t>éduire</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 les coûts, améliorer </a:t>
            </a:r>
            <a:r>
              <a:rPr lang="fr-GP"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l'efficacité opérationnelle</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 accéder à des </a:t>
            </a:r>
            <a:r>
              <a:rPr lang="fr-GP" sz="3200" b="1" kern="100" dirty="0">
                <a:solidFill>
                  <a:srgbClr val="C00000"/>
                </a:solidFill>
                <a:latin typeface="Calibri" panose="020F0502020204030204" pitchFamily="34" charset="0"/>
                <a:cs typeface="Times New Roman" panose="02020603050405020304" pitchFamily="18" charset="0"/>
              </a:rPr>
              <a:t>technologies</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 ou </a:t>
            </a:r>
            <a:r>
              <a:rPr lang="fr-GP" sz="3200" b="1" kern="100" dirty="0">
                <a:solidFill>
                  <a:srgbClr val="C00000"/>
                </a:solidFill>
                <a:latin typeface="Calibri" panose="020F0502020204030204" pitchFamily="34" charset="0"/>
                <a:cs typeface="Times New Roman" panose="02020603050405020304" pitchFamily="18" charset="0"/>
              </a:rPr>
              <a:t>compétences</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fr-GP" sz="3200" b="1" kern="100" dirty="0">
                <a:solidFill>
                  <a:srgbClr val="C00000"/>
                </a:solidFill>
                <a:latin typeface="Calibri" panose="020F0502020204030204" pitchFamily="34" charset="0"/>
                <a:cs typeface="Times New Roman" panose="02020603050405020304" pitchFamily="18" charset="0"/>
              </a:rPr>
              <a:t>spécifiques</a:t>
            </a:r>
            <a:r>
              <a:rPr lang="fr-FR" sz="3200" kern="100" dirty="0">
                <a:effectLst/>
                <a:latin typeface="Calibri" panose="020F0502020204030204" pitchFamily="34" charset="0"/>
                <a:ea typeface="Calibri" panose="020F0502020204030204" pitchFamily="34" charset="0"/>
                <a:cs typeface="Times New Roman" panose="02020603050405020304" pitchFamily="18" charset="0"/>
              </a:rPr>
              <a:t>,</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 accroître la </a:t>
            </a:r>
            <a:r>
              <a:rPr lang="fr-GP" sz="3200" b="1" kern="100" dirty="0">
                <a:solidFill>
                  <a:srgbClr val="C00000"/>
                </a:solidFill>
                <a:latin typeface="Calibri" panose="020F0502020204030204" pitchFamily="34" charset="0"/>
                <a:cs typeface="Times New Roman" panose="02020603050405020304" pitchFamily="18" charset="0"/>
              </a:rPr>
              <a:t>flexibilité organisationnelle</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fr-GP" dirty="0"/>
          </a:p>
        </p:txBody>
      </p:sp>
      <p:pic>
        <p:nvPicPr>
          <p:cNvPr id="5" name="Image 4">
            <a:extLst>
              <a:ext uri="{FF2B5EF4-FFF2-40B4-BE49-F238E27FC236}">
                <a16:creationId xmlns:a16="http://schemas.microsoft.com/office/drawing/2014/main" id="{08B2943F-BC8A-A3DE-DAA1-EFA9F6CCFDA2}"/>
              </a:ext>
            </a:extLst>
          </p:cNvPr>
          <p:cNvPicPr>
            <a:picLocks noChangeAspect="1"/>
          </p:cNvPicPr>
          <p:nvPr/>
        </p:nvPicPr>
        <p:blipFill>
          <a:blip r:embed="rId2"/>
          <a:stretch>
            <a:fillRect/>
          </a:stretch>
        </p:blipFill>
        <p:spPr>
          <a:xfrm>
            <a:off x="8708064" y="4937050"/>
            <a:ext cx="2802565" cy="1401283"/>
          </a:xfrm>
          <a:prstGeom prst="rect">
            <a:avLst/>
          </a:prstGeom>
        </p:spPr>
      </p:pic>
    </p:spTree>
    <p:extLst>
      <p:ext uri="{BB962C8B-B14F-4D97-AF65-F5344CB8AC3E}">
        <p14:creationId xmlns:p14="http://schemas.microsoft.com/office/powerpoint/2010/main" val="362249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805916" cy="523220"/>
          </a:xfrm>
          <a:prstGeom prst="rect">
            <a:avLst/>
          </a:prstGeom>
          <a:noFill/>
        </p:spPr>
        <p:txBody>
          <a:bodyPr wrap="square" rtlCol="0">
            <a:spAutoFit/>
          </a:bodyPr>
          <a:lstStyle/>
          <a:p>
            <a:r>
              <a:rPr lang="fr-FR" sz="2800" b="1" dirty="0">
                <a:solidFill>
                  <a:schemeClr val="bg1"/>
                </a:solidFill>
              </a:rPr>
              <a:t>L’IMPARTITION</a:t>
            </a:r>
          </a:p>
        </p:txBody>
      </p:sp>
      <p:pic>
        <p:nvPicPr>
          <p:cNvPr id="4" name="Image 3">
            <a:extLst>
              <a:ext uri="{FF2B5EF4-FFF2-40B4-BE49-F238E27FC236}">
                <a16:creationId xmlns:a16="http://schemas.microsoft.com/office/drawing/2014/main" id="{42270BA9-2F57-F560-1F43-2F2A8CFCF784}"/>
              </a:ext>
            </a:extLst>
          </p:cNvPr>
          <p:cNvPicPr>
            <a:picLocks noChangeAspect="1"/>
          </p:cNvPicPr>
          <p:nvPr/>
        </p:nvPicPr>
        <p:blipFill>
          <a:blip r:embed="rId2"/>
          <a:stretch>
            <a:fillRect/>
          </a:stretch>
        </p:blipFill>
        <p:spPr>
          <a:xfrm>
            <a:off x="893136" y="685800"/>
            <a:ext cx="10405728" cy="5853222"/>
          </a:xfrm>
          <a:prstGeom prst="rect">
            <a:avLst/>
          </a:prstGeom>
        </p:spPr>
      </p:pic>
      <p:sp>
        <p:nvSpPr>
          <p:cNvPr id="5" name="Ellipse 4">
            <a:extLst>
              <a:ext uri="{FF2B5EF4-FFF2-40B4-BE49-F238E27FC236}">
                <a16:creationId xmlns:a16="http://schemas.microsoft.com/office/drawing/2014/main" id="{9ABC9A58-80DD-42F9-2AA4-BD5094E86AE6}"/>
              </a:ext>
            </a:extLst>
          </p:cNvPr>
          <p:cNvSpPr/>
          <p:nvPr/>
        </p:nvSpPr>
        <p:spPr>
          <a:xfrm>
            <a:off x="2392326" y="1467293"/>
            <a:ext cx="5688418" cy="2551814"/>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a:p>
        </p:txBody>
      </p:sp>
    </p:spTree>
    <p:extLst>
      <p:ext uri="{BB962C8B-B14F-4D97-AF65-F5344CB8AC3E}">
        <p14:creationId xmlns:p14="http://schemas.microsoft.com/office/powerpoint/2010/main" val="4102897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L’IMPARTITION</a:t>
            </a:r>
            <a:endParaRPr lang="fr-GP" sz="2800" b="1" dirty="0">
              <a:solidFill>
                <a:schemeClr val="bg1"/>
              </a:solidFill>
            </a:endParaRPr>
          </a:p>
        </p:txBody>
      </p:sp>
      <p:sp>
        <p:nvSpPr>
          <p:cNvPr id="4" name="ZoneTexte 3">
            <a:extLst>
              <a:ext uri="{FF2B5EF4-FFF2-40B4-BE49-F238E27FC236}">
                <a16:creationId xmlns:a16="http://schemas.microsoft.com/office/drawing/2014/main" id="{13164973-C040-46D5-9798-2498375AF89B}"/>
              </a:ext>
            </a:extLst>
          </p:cNvPr>
          <p:cNvSpPr txBox="1"/>
          <p:nvPr/>
        </p:nvSpPr>
        <p:spPr>
          <a:xfrm>
            <a:off x="0" y="967563"/>
            <a:ext cx="12192000" cy="4955203"/>
          </a:xfrm>
          <a:prstGeom prst="rect">
            <a:avLst/>
          </a:prstGeom>
          <a:noFill/>
        </p:spPr>
        <p:txBody>
          <a:bodyPr wrap="square" rtlCol="0">
            <a:spAutoFit/>
          </a:bodyPr>
          <a:lstStyle/>
          <a:p>
            <a:pPr algn="ctr"/>
            <a:r>
              <a:rPr lang="fr-FR" sz="3600" b="1" dirty="0">
                <a:solidFill>
                  <a:srgbClr val="C00000"/>
                </a:solidFill>
              </a:rPr>
              <a:t>Comment faire le choix entre « faire » et « faire-faire » ?</a:t>
            </a:r>
          </a:p>
          <a:p>
            <a:pPr algn="ctr"/>
            <a:endParaRPr lang="fr-FR" sz="2800" b="1" dirty="0">
              <a:solidFill>
                <a:srgbClr val="C00000"/>
              </a:solidFill>
            </a:endParaRPr>
          </a:p>
          <a:p>
            <a:pPr marL="457200" indent="-457200">
              <a:buFont typeface="Wingdings" panose="05000000000000000000" pitchFamily="2" charset="2"/>
              <a:buChar char="q"/>
            </a:pPr>
            <a:r>
              <a:rPr lang="fr-FR" sz="3600" b="1" dirty="0"/>
              <a:t>Compétences clés et avantages compétitifs </a:t>
            </a:r>
            <a:r>
              <a:rPr lang="fr-FR" sz="3600" b="1" dirty="0">
                <a:sym typeface="Wingdings" panose="05000000000000000000" pitchFamily="2" charset="2"/>
              </a:rPr>
              <a:t> </a:t>
            </a:r>
            <a:r>
              <a:rPr lang="fr-FR" sz="3600" dirty="0"/>
              <a:t>Une entreprise va garder les  activités qui représentent un </a:t>
            </a:r>
            <a:r>
              <a:rPr lang="fr-FR" sz="3600" b="1" dirty="0">
                <a:solidFill>
                  <a:srgbClr val="C00000"/>
                </a:solidFill>
              </a:rPr>
              <a:t>avantage compétitif crucial</a:t>
            </a:r>
            <a:r>
              <a:rPr lang="fr-FR" sz="3600" dirty="0"/>
              <a:t>. </a:t>
            </a:r>
          </a:p>
          <a:p>
            <a:pPr marL="457200" indent="-457200">
              <a:buFont typeface="Wingdings" panose="05000000000000000000" pitchFamily="2" charset="2"/>
              <a:buChar char="q"/>
            </a:pPr>
            <a:r>
              <a:rPr lang="fr-GP" sz="3600" b="1" dirty="0">
                <a:effectLst/>
                <a:latin typeface="Calibri" panose="020F0502020204030204" pitchFamily="34" charset="0"/>
                <a:ea typeface="Calibri" panose="020F0502020204030204" pitchFamily="34" charset="0"/>
                <a:cs typeface="Times New Roman" panose="02020603050405020304" pitchFamily="18" charset="0"/>
              </a:rPr>
              <a:t>Réduction des coûts</a:t>
            </a:r>
            <a:r>
              <a:rPr lang="fr-GP" sz="3600" dirty="0">
                <a:effectLst/>
                <a:latin typeface="Calibri" panose="020F0502020204030204" pitchFamily="34" charset="0"/>
                <a:ea typeface="Calibri" panose="020F0502020204030204" pitchFamily="34" charset="0"/>
                <a:cs typeface="Times New Roman" panose="02020603050405020304" pitchFamily="18" charset="0"/>
              </a:rPr>
              <a:t>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q"/>
            </a:pPr>
            <a:r>
              <a:rPr lang="fr-GP" sz="3600" b="1" dirty="0">
                <a:effectLst/>
                <a:latin typeface="Calibri" panose="020F0502020204030204" pitchFamily="34" charset="0"/>
                <a:ea typeface="Calibri" panose="020F0502020204030204" pitchFamily="34" charset="0"/>
                <a:cs typeface="Times New Roman" panose="02020603050405020304" pitchFamily="18" charset="0"/>
              </a:rPr>
              <a:t>Accès à des compétences ou technologies spécialisées</a:t>
            </a:r>
            <a:r>
              <a:rPr lang="fr-GP" sz="3600" dirty="0">
                <a:effectLst/>
                <a:latin typeface="Calibri" panose="020F0502020204030204" pitchFamily="34" charset="0"/>
                <a:ea typeface="Calibri" panose="020F0502020204030204" pitchFamily="34" charset="0"/>
                <a:cs typeface="Times New Roman" panose="02020603050405020304" pitchFamily="18" charset="0"/>
              </a:rPr>
              <a:t>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q"/>
            </a:pPr>
            <a:r>
              <a:rPr lang="fr-GP" sz="3600" b="1" dirty="0">
                <a:effectLst/>
                <a:latin typeface="Calibri" panose="020F0502020204030204" pitchFamily="34" charset="0"/>
                <a:ea typeface="Calibri" panose="020F0502020204030204" pitchFamily="34" charset="0"/>
                <a:cs typeface="Times New Roman" panose="02020603050405020304" pitchFamily="18" charset="0"/>
              </a:rPr>
              <a:t>Flexibilité et agilité</a:t>
            </a:r>
            <a:r>
              <a:rPr lang="fr-GP" sz="3600" dirty="0">
                <a:effectLst/>
                <a:latin typeface="Calibri" panose="020F0502020204030204" pitchFamily="34" charset="0"/>
                <a:ea typeface="Calibri" panose="020F0502020204030204" pitchFamily="34" charset="0"/>
                <a:cs typeface="Times New Roman" panose="02020603050405020304" pitchFamily="18" charset="0"/>
              </a:rPr>
              <a:t>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q"/>
            </a:pPr>
            <a:r>
              <a:rPr lang="fr-GP" sz="3600" b="1" dirty="0">
                <a:effectLst/>
                <a:latin typeface="Calibri" panose="020F0502020204030204" pitchFamily="34" charset="0"/>
                <a:ea typeface="Calibri" panose="020F0502020204030204" pitchFamily="34" charset="0"/>
                <a:cs typeface="Times New Roman" panose="02020603050405020304" pitchFamily="18" charset="0"/>
              </a:rPr>
              <a:t>Gestion des risques</a:t>
            </a:r>
            <a:r>
              <a:rPr lang="fr-GP" sz="3600" dirty="0">
                <a:effectLst/>
                <a:latin typeface="Calibri" panose="020F0502020204030204" pitchFamily="34" charset="0"/>
                <a:ea typeface="Calibri" panose="020F0502020204030204" pitchFamily="34" charset="0"/>
                <a:cs typeface="Times New Roman" panose="02020603050405020304" pitchFamily="18" charset="0"/>
              </a:rPr>
              <a:t> </a:t>
            </a:r>
            <a:endParaRPr lang="fr-GP" sz="3600" dirty="0"/>
          </a:p>
        </p:txBody>
      </p:sp>
    </p:spTree>
    <p:extLst>
      <p:ext uri="{BB962C8B-B14F-4D97-AF65-F5344CB8AC3E}">
        <p14:creationId xmlns:p14="http://schemas.microsoft.com/office/powerpoint/2010/main" val="359430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NOTIONS CLES</a:t>
            </a:r>
            <a:endParaRPr lang="fr-GP" sz="2800" b="1" dirty="0">
              <a:solidFill>
                <a:schemeClr val="bg1"/>
              </a:solidFill>
            </a:endParaRPr>
          </a:p>
        </p:txBody>
      </p:sp>
      <p:sp>
        <p:nvSpPr>
          <p:cNvPr id="4" name="ZoneTexte 3">
            <a:extLst>
              <a:ext uri="{FF2B5EF4-FFF2-40B4-BE49-F238E27FC236}">
                <a16:creationId xmlns:a16="http://schemas.microsoft.com/office/drawing/2014/main" id="{0FA06769-B0F2-4798-BE26-23621DAE17B6}"/>
              </a:ext>
            </a:extLst>
          </p:cNvPr>
          <p:cNvSpPr txBox="1"/>
          <p:nvPr/>
        </p:nvSpPr>
        <p:spPr>
          <a:xfrm>
            <a:off x="85060" y="1201479"/>
            <a:ext cx="7719238" cy="4993675"/>
          </a:xfrm>
          <a:prstGeom prst="rect">
            <a:avLst/>
          </a:prstGeom>
          <a:noFill/>
        </p:spPr>
        <p:txBody>
          <a:bodyPr wrap="square" rtlCol="0">
            <a:spAutoFit/>
          </a:bodyPr>
          <a:lstStyle/>
          <a:p>
            <a:pPr marL="342900" lvl="0" indent="-342900">
              <a:spcBef>
                <a:spcPts val="500"/>
              </a:spcBef>
              <a:buFont typeface="Wingdings" panose="05000000000000000000" pitchFamily="2" charset="2"/>
              <a:buChar char=""/>
            </a:pPr>
            <a:r>
              <a:rPr lang="fr-FR"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fr-GP" sz="3600" kern="100" dirty="0">
                <a:effectLst/>
                <a:latin typeface="Calibri" panose="020F0502020204030204" pitchFamily="34" charset="0"/>
                <a:ea typeface="Calibri" panose="020F0502020204030204" pitchFamily="34" charset="0"/>
                <a:cs typeface="Times New Roman" panose="02020603050405020304" pitchFamily="18" charset="0"/>
              </a:rPr>
              <a:t>Les facteurs de production (capital, travail, matières premières, connaissances)</a:t>
            </a:r>
          </a:p>
          <a:p>
            <a:pPr marL="342900" lvl="0" indent="-342900">
              <a:spcBef>
                <a:spcPts val="500"/>
              </a:spcBef>
              <a:buFont typeface="Wingdings" panose="05000000000000000000" pitchFamily="2" charset="2"/>
              <a:buChar char=""/>
            </a:pPr>
            <a:r>
              <a:rPr lang="fr-FR"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fr-GP" sz="3600" kern="100" dirty="0">
                <a:effectLst/>
                <a:latin typeface="Calibri" panose="020F0502020204030204" pitchFamily="34" charset="0"/>
                <a:ea typeface="Calibri" panose="020F0502020204030204" pitchFamily="34" charset="0"/>
                <a:cs typeface="Times New Roman" panose="02020603050405020304" pitchFamily="18" charset="0"/>
              </a:rPr>
              <a:t>Les gains de productivité et coûts de production</a:t>
            </a:r>
          </a:p>
          <a:p>
            <a:pPr marL="342900" lvl="0" indent="-342900">
              <a:spcBef>
                <a:spcPts val="500"/>
              </a:spcBef>
              <a:buFont typeface="Wingdings" panose="05000000000000000000" pitchFamily="2" charset="2"/>
              <a:buChar char=""/>
            </a:pPr>
            <a:r>
              <a:rPr lang="fr-FR"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fr-GP" sz="3600" b="1" kern="100" dirty="0">
                <a:effectLst/>
                <a:latin typeface="Calibri" panose="020F0502020204030204" pitchFamily="34" charset="0"/>
                <a:ea typeface="Calibri" panose="020F0502020204030204" pitchFamily="34" charset="0"/>
                <a:cs typeface="Times New Roman" panose="02020603050405020304" pitchFamily="18" charset="0"/>
              </a:rPr>
              <a:t>La chaîne de valeur </a:t>
            </a:r>
            <a:r>
              <a:rPr lang="fr-GP"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fr-GP" sz="36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Examen</a:t>
            </a:r>
          </a:p>
          <a:p>
            <a:pPr marL="342900" lvl="0" indent="-342900">
              <a:spcBef>
                <a:spcPts val="500"/>
              </a:spcBef>
              <a:buFont typeface="Wingdings" panose="05000000000000000000" pitchFamily="2" charset="2"/>
              <a:buChar char=""/>
            </a:pPr>
            <a:r>
              <a:rPr lang="fr-FR"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fr-GP" sz="3600" b="1" kern="100" dirty="0">
                <a:effectLst/>
                <a:latin typeface="Calibri" panose="020F0502020204030204" pitchFamily="34" charset="0"/>
                <a:ea typeface="Calibri" panose="020F0502020204030204" pitchFamily="34" charset="0"/>
                <a:cs typeface="Times New Roman" panose="02020603050405020304" pitchFamily="18" charset="0"/>
              </a:rPr>
              <a:t>Les principes et finalités de l’impartition </a:t>
            </a:r>
            <a:r>
              <a:rPr lang="fr-GP"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fr-GP" sz="36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Examen</a:t>
            </a:r>
          </a:p>
          <a:p>
            <a:endParaRPr lang="fr-GP" dirty="0"/>
          </a:p>
        </p:txBody>
      </p:sp>
      <p:pic>
        <p:nvPicPr>
          <p:cNvPr id="5" name="Image 4">
            <a:extLst>
              <a:ext uri="{FF2B5EF4-FFF2-40B4-BE49-F238E27FC236}">
                <a16:creationId xmlns:a16="http://schemas.microsoft.com/office/drawing/2014/main" id="{63EE432C-C14C-90CD-CEA7-2ED221991996}"/>
              </a:ext>
            </a:extLst>
          </p:cNvPr>
          <p:cNvPicPr>
            <a:picLocks noChangeAspect="1"/>
          </p:cNvPicPr>
          <p:nvPr/>
        </p:nvPicPr>
        <p:blipFill>
          <a:blip r:embed="rId2"/>
          <a:stretch>
            <a:fillRect/>
          </a:stretch>
        </p:blipFill>
        <p:spPr>
          <a:xfrm>
            <a:off x="7886704" y="1839695"/>
            <a:ext cx="3739888" cy="2486135"/>
          </a:xfrm>
          <a:prstGeom prst="rect">
            <a:avLst/>
          </a:prstGeom>
        </p:spPr>
      </p:pic>
    </p:spTree>
    <p:extLst>
      <p:ext uri="{BB962C8B-B14F-4D97-AF65-F5344CB8AC3E}">
        <p14:creationId xmlns:p14="http://schemas.microsoft.com/office/powerpoint/2010/main" val="140595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L’IMPARTITION</a:t>
            </a:r>
            <a:endParaRPr lang="fr-GP" sz="2800" b="1" dirty="0">
              <a:solidFill>
                <a:schemeClr val="bg1"/>
              </a:solidFill>
            </a:endParaRPr>
          </a:p>
        </p:txBody>
      </p:sp>
      <p:sp>
        <p:nvSpPr>
          <p:cNvPr id="4" name="ZoneTexte 3">
            <a:extLst>
              <a:ext uri="{FF2B5EF4-FFF2-40B4-BE49-F238E27FC236}">
                <a16:creationId xmlns:a16="http://schemas.microsoft.com/office/drawing/2014/main" id="{13164973-C040-46D5-9798-2498375AF89B}"/>
              </a:ext>
            </a:extLst>
          </p:cNvPr>
          <p:cNvSpPr txBox="1"/>
          <p:nvPr/>
        </p:nvSpPr>
        <p:spPr>
          <a:xfrm>
            <a:off x="0" y="967563"/>
            <a:ext cx="12192000" cy="646331"/>
          </a:xfrm>
          <a:prstGeom prst="rect">
            <a:avLst/>
          </a:prstGeom>
          <a:noFill/>
        </p:spPr>
        <p:txBody>
          <a:bodyPr wrap="square" rtlCol="0">
            <a:spAutoFit/>
          </a:bodyPr>
          <a:lstStyle/>
          <a:p>
            <a:pPr algn="ctr"/>
            <a:r>
              <a:rPr lang="fr-FR" sz="3600" b="1" dirty="0">
                <a:solidFill>
                  <a:srgbClr val="C00000"/>
                </a:solidFill>
              </a:rPr>
              <a:t>Comment faire le choix entre « faire » et « faire-faire » ?</a:t>
            </a:r>
          </a:p>
        </p:txBody>
      </p:sp>
      <p:pic>
        <p:nvPicPr>
          <p:cNvPr id="5" name="Image 4">
            <a:extLst>
              <a:ext uri="{FF2B5EF4-FFF2-40B4-BE49-F238E27FC236}">
                <a16:creationId xmlns:a16="http://schemas.microsoft.com/office/drawing/2014/main" id="{6CAC6FE5-F259-B8BB-1302-BA43086BBF05}"/>
              </a:ext>
            </a:extLst>
          </p:cNvPr>
          <p:cNvPicPr>
            <a:picLocks noChangeAspect="1"/>
          </p:cNvPicPr>
          <p:nvPr/>
        </p:nvPicPr>
        <p:blipFill>
          <a:blip r:embed="rId2"/>
          <a:stretch>
            <a:fillRect/>
          </a:stretch>
        </p:blipFill>
        <p:spPr>
          <a:xfrm>
            <a:off x="3156754" y="1834951"/>
            <a:ext cx="5878492" cy="3911946"/>
          </a:xfrm>
          <a:prstGeom prst="rect">
            <a:avLst/>
          </a:prstGeom>
        </p:spPr>
      </p:pic>
    </p:spTree>
    <p:extLst>
      <p:ext uri="{BB962C8B-B14F-4D97-AF65-F5344CB8AC3E}">
        <p14:creationId xmlns:p14="http://schemas.microsoft.com/office/powerpoint/2010/main" val="4208826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L’IMPARTITION</a:t>
            </a:r>
            <a:endParaRPr lang="fr-GP" sz="2800" b="1" dirty="0">
              <a:solidFill>
                <a:schemeClr val="bg1"/>
              </a:solidFill>
            </a:endParaRPr>
          </a:p>
        </p:txBody>
      </p:sp>
      <p:sp>
        <p:nvSpPr>
          <p:cNvPr id="4" name="ZoneTexte 3">
            <a:extLst>
              <a:ext uri="{FF2B5EF4-FFF2-40B4-BE49-F238E27FC236}">
                <a16:creationId xmlns:a16="http://schemas.microsoft.com/office/drawing/2014/main" id="{13164973-C040-46D5-9798-2498375AF89B}"/>
              </a:ext>
            </a:extLst>
          </p:cNvPr>
          <p:cNvSpPr txBox="1"/>
          <p:nvPr/>
        </p:nvSpPr>
        <p:spPr>
          <a:xfrm>
            <a:off x="0" y="967563"/>
            <a:ext cx="12192000" cy="646331"/>
          </a:xfrm>
          <a:prstGeom prst="rect">
            <a:avLst/>
          </a:prstGeom>
          <a:noFill/>
        </p:spPr>
        <p:txBody>
          <a:bodyPr wrap="square" rtlCol="0">
            <a:spAutoFit/>
          </a:bodyPr>
          <a:lstStyle/>
          <a:p>
            <a:pPr algn="ctr"/>
            <a:r>
              <a:rPr lang="fr-FR" sz="3600" b="1" dirty="0">
                <a:solidFill>
                  <a:srgbClr val="C00000"/>
                </a:solidFill>
              </a:rPr>
              <a:t>Limites</a:t>
            </a:r>
          </a:p>
        </p:txBody>
      </p:sp>
      <p:pic>
        <p:nvPicPr>
          <p:cNvPr id="6" name="Image 5">
            <a:extLst>
              <a:ext uri="{FF2B5EF4-FFF2-40B4-BE49-F238E27FC236}">
                <a16:creationId xmlns:a16="http://schemas.microsoft.com/office/drawing/2014/main" id="{CBA14155-56C7-7C32-845E-6E6936004ED7}"/>
              </a:ext>
            </a:extLst>
          </p:cNvPr>
          <p:cNvPicPr>
            <a:picLocks noChangeAspect="1"/>
          </p:cNvPicPr>
          <p:nvPr/>
        </p:nvPicPr>
        <p:blipFill>
          <a:blip r:embed="rId2"/>
          <a:stretch>
            <a:fillRect/>
          </a:stretch>
        </p:blipFill>
        <p:spPr>
          <a:xfrm>
            <a:off x="9035246" y="210369"/>
            <a:ext cx="2364433" cy="1177430"/>
          </a:xfrm>
          <a:prstGeom prst="rect">
            <a:avLst/>
          </a:prstGeom>
        </p:spPr>
      </p:pic>
      <p:sp>
        <p:nvSpPr>
          <p:cNvPr id="7" name="ZoneTexte 6">
            <a:extLst>
              <a:ext uri="{FF2B5EF4-FFF2-40B4-BE49-F238E27FC236}">
                <a16:creationId xmlns:a16="http://schemas.microsoft.com/office/drawing/2014/main" id="{607101FA-5772-005C-7FBA-4333E3BF4DD5}"/>
              </a:ext>
            </a:extLst>
          </p:cNvPr>
          <p:cNvSpPr txBox="1"/>
          <p:nvPr/>
        </p:nvSpPr>
        <p:spPr>
          <a:xfrm>
            <a:off x="85060" y="1977656"/>
            <a:ext cx="11791507" cy="3970318"/>
          </a:xfrm>
          <a:prstGeom prst="rect">
            <a:avLst/>
          </a:prstGeom>
          <a:noFill/>
        </p:spPr>
        <p:txBody>
          <a:bodyPr wrap="square" rtlCol="0">
            <a:spAutoFit/>
          </a:bodyPr>
          <a:lstStyle/>
          <a:p>
            <a:pPr marL="457200" indent="-457200">
              <a:buFont typeface="Wingdings" panose="05000000000000000000" pitchFamily="2" charset="2"/>
              <a:buChar char="q"/>
            </a:pPr>
            <a:r>
              <a:rPr lang="fr-FR" sz="2800" b="1" dirty="0"/>
              <a:t>Perte de contrôle </a:t>
            </a:r>
            <a:r>
              <a:rPr lang="fr-FR" sz="2800" dirty="0"/>
              <a:t>: Moins de maîtrise sur la qualité, les délais, et la sécurité des opérations.</a:t>
            </a:r>
          </a:p>
          <a:p>
            <a:pPr marL="457200" indent="-457200">
              <a:buFont typeface="Wingdings" panose="05000000000000000000" pitchFamily="2" charset="2"/>
              <a:buChar char="q"/>
            </a:pPr>
            <a:r>
              <a:rPr lang="fr-FR" sz="2800" b="1" dirty="0"/>
              <a:t>Dépendance excessive </a:t>
            </a:r>
            <a:r>
              <a:rPr lang="fr-FR" sz="2800" dirty="0"/>
              <a:t>: Risque accru si les partenaires rencontrent des problèmes.</a:t>
            </a:r>
          </a:p>
          <a:p>
            <a:pPr marL="457200" indent="-457200">
              <a:buFont typeface="Wingdings" panose="05000000000000000000" pitchFamily="2" charset="2"/>
              <a:buChar char="q"/>
            </a:pPr>
            <a:r>
              <a:rPr lang="fr-FR" sz="2800" b="1" dirty="0"/>
              <a:t>Confidentialité et sécurité </a:t>
            </a:r>
            <a:r>
              <a:rPr lang="fr-FR" sz="2800" dirty="0"/>
              <a:t>: Exposition aux fuites d'informations et cyberattaques.</a:t>
            </a:r>
          </a:p>
          <a:p>
            <a:pPr marL="457200" indent="-457200">
              <a:buFont typeface="Wingdings" panose="05000000000000000000" pitchFamily="2" charset="2"/>
              <a:buChar char="q"/>
            </a:pPr>
            <a:r>
              <a:rPr lang="fr-FR" sz="2800" b="1" dirty="0"/>
              <a:t>Impact culturel </a:t>
            </a:r>
            <a:r>
              <a:rPr lang="fr-FR" sz="2800" dirty="0"/>
              <a:t>: Tensions internes et impact sur la motivation des employés.</a:t>
            </a:r>
          </a:p>
          <a:p>
            <a:pPr marL="457200" indent="-457200">
              <a:buFont typeface="Wingdings" panose="05000000000000000000" pitchFamily="2" charset="2"/>
              <a:buChar char="q"/>
            </a:pPr>
            <a:r>
              <a:rPr lang="fr-FR" sz="2800" b="1" dirty="0"/>
              <a:t>Coûts cachés </a:t>
            </a:r>
            <a:r>
              <a:rPr lang="fr-FR" sz="2800" dirty="0"/>
              <a:t>: Gestion des contrats et coordination peuvent réduire les économies attendues.</a:t>
            </a:r>
            <a:endParaRPr lang="fr-GP" sz="2800" dirty="0"/>
          </a:p>
        </p:txBody>
      </p:sp>
    </p:spTree>
    <p:extLst>
      <p:ext uri="{BB962C8B-B14F-4D97-AF65-F5344CB8AC3E}">
        <p14:creationId xmlns:p14="http://schemas.microsoft.com/office/powerpoint/2010/main" val="31583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L’IMPARTITION</a:t>
            </a:r>
            <a:endParaRPr lang="fr-GP" sz="2800" b="1" dirty="0">
              <a:solidFill>
                <a:schemeClr val="bg1"/>
              </a:solidFill>
            </a:endParaRPr>
          </a:p>
        </p:txBody>
      </p:sp>
      <p:pic>
        <p:nvPicPr>
          <p:cNvPr id="9" name="Image 8">
            <a:extLst>
              <a:ext uri="{FF2B5EF4-FFF2-40B4-BE49-F238E27FC236}">
                <a16:creationId xmlns:a16="http://schemas.microsoft.com/office/drawing/2014/main" id="{E2A0E7D8-22CE-44EA-8EF0-6ABA27DE29F1}"/>
              </a:ext>
            </a:extLst>
          </p:cNvPr>
          <p:cNvPicPr>
            <a:picLocks noChangeAspect="1"/>
          </p:cNvPicPr>
          <p:nvPr/>
        </p:nvPicPr>
        <p:blipFill>
          <a:blip r:embed="rId2"/>
          <a:stretch>
            <a:fillRect/>
          </a:stretch>
        </p:blipFill>
        <p:spPr>
          <a:xfrm>
            <a:off x="0" y="1120977"/>
            <a:ext cx="12192000" cy="4616046"/>
          </a:xfrm>
          <a:prstGeom prst="rect">
            <a:avLst/>
          </a:prstGeom>
        </p:spPr>
      </p:pic>
    </p:spTree>
    <p:extLst>
      <p:ext uri="{BB962C8B-B14F-4D97-AF65-F5344CB8AC3E}">
        <p14:creationId xmlns:p14="http://schemas.microsoft.com/office/powerpoint/2010/main" val="1892458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2AB4B67-6281-089A-C988-FA2D04E47957}"/>
              </a:ext>
            </a:extLst>
          </p:cNvPr>
          <p:cNvPicPr>
            <a:picLocks noChangeAspect="1"/>
          </p:cNvPicPr>
          <p:nvPr/>
        </p:nvPicPr>
        <p:blipFill>
          <a:blip r:embed="rId2"/>
          <a:stretch>
            <a:fillRect/>
          </a:stretch>
        </p:blipFill>
        <p:spPr>
          <a:xfrm>
            <a:off x="2286000" y="2124075"/>
            <a:ext cx="7620000" cy="2609850"/>
          </a:xfrm>
          <a:prstGeom prst="rect">
            <a:avLst/>
          </a:prstGeom>
        </p:spPr>
      </p:pic>
    </p:spTree>
    <p:extLst>
      <p:ext uri="{BB962C8B-B14F-4D97-AF65-F5344CB8AC3E}">
        <p14:creationId xmlns:p14="http://schemas.microsoft.com/office/powerpoint/2010/main" val="16090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cxnSp>
        <p:nvCxnSpPr>
          <p:cNvPr id="126" name="Google Shape;126;p15"/>
          <p:cNvCxnSpPr/>
          <p:nvPr/>
        </p:nvCxnSpPr>
        <p:spPr>
          <a:xfrm>
            <a:off x="6123042" y="2010758"/>
            <a:ext cx="5756196" cy="0"/>
          </a:xfrm>
          <a:prstGeom prst="straightConnector1">
            <a:avLst/>
          </a:prstGeom>
          <a:noFill/>
          <a:ln w="38100" cap="flat" cmpd="sng">
            <a:solidFill>
              <a:srgbClr val="3F4536"/>
            </a:solidFill>
            <a:prstDash val="solid"/>
            <a:round/>
            <a:headEnd type="none" w="sm" len="sm"/>
            <a:tailEnd type="none" w="sm" len="sm"/>
          </a:ln>
        </p:spPr>
      </p:cxnSp>
      <p:cxnSp>
        <p:nvCxnSpPr>
          <p:cNvPr id="127" name="Google Shape;127;p15"/>
          <p:cNvCxnSpPr/>
          <p:nvPr/>
        </p:nvCxnSpPr>
        <p:spPr>
          <a:xfrm>
            <a:off x="6123042" y="2544587"/>
            <a:ext cx="5756196" cy="0"/>
          </a:xfrm>
          <a:prstGeom prst="straightConnector1">
            <a:avLst/>
          </a:prstGeom>
          <a:noFill/>
          <a:ln w="38100" cap="flat" cmpd="sng">
            <a:solidFill>
              <a:srgbClr val="3F4536"/>
            </a:solidFill>
            <a:prstDash val="solid"/>
            <a:round/>
            <a:headEnd type="none" w="sm" len="sm"/>
            <a:tailEnd type="none" w="sm" len="sm"/>
          </a:ln>
        </p:spPr>
      </p:cxnSp>
      <p:cxnSp>
        <p:nvCxnSpPr>
          <p:cNvPr id="128" name="Google Shape;128;p15"/>
          <p:cNvCxnSpPr/>
          <p:nvPr/>
        </p:nvCxnSpPr>
        <p:spPr>
          <a:xfrm>
            <a:off x="6123042" y="3076293"/>
            <a:ext cx="5756196" cy="0"/>
          </a:xfrm>
          <a:prstGeom prst="straightConnector1">
            <a:avLst/>
          </a:prstGeom>
          <a:noFill/>
          <a:ln w="38100" cap="flat" cmpd="sng">
            <a:solidFill>
              <a:srgbClr val="3F4536"/>
            </a:solidFill>
            <a:prstDash val="solid"/>
            <a:round/>
            <a:headEnd type="none" w="sm" len="sm"/>
            <a:tailEnd type="none" w="sm" len="sm"/>
          </a:ln>
        </p:spPr>
      </p:cxnSp>
      <p:cxnSp>
        <p:nvCxnSpPr>
          <p:cNvPr id="129" name="Google Shape;129;p15"/>
          <p:cNvCxnSpPr/>
          <p:nvPr/>
        </p:nvCxnSpPr>
        <p:spPr>
          <a:xfrm>
            <a:off x="6123042" y="3610122"/>
            <a:ext cx="5756196" cy="0"/>
          </a:xfrm>
          <a:prstGeom prst="straightConnector1">
            <a:avLst/>
          </a:prstGeom>
          <a:noFill/>
          <a:ln w="38100" cap="flat" cmpd="sng">
            <a:solidFill>
              <a:srgbClr val="3F4536"/>
            </a:solidFill>
            <a:prstDash val="solid"/>
            <a:round/>
            <a:headEnd type="none" w="sm" len="sm"/>
            <a:tailEnd type="none" w="sm" len="sm"/>
          </a:ln>
        </p:spPr>
      </p:cxnSp>
      <p:cxnSp>
        <p:nvCxnSpPr>
          <p:cNvPr id="130" name="Google Shape;130;p15"/>
          <p:cNvCxnSpPr/>
          <p:nvPr/>
        </p:nvCxnSpPr>
        <p:spPr>
          <a:xfrm>
            <a:off x="6123042" y="4141829"/>
            <a:ext cx="5756196" cy="0"/>
          </a:xfrm>
          <a:prstGeom prst="straightConnector1">
            <a:avLst/>
          </a:prstGeom>
          <a:noFill/>
          <a:ln w="38100" cap="flat" cmpd="sng">
            <a:solidFill>
              <a:srgbClr val="3F4536"/>
            </a:solidFill>
            <a:prstDash val="solid"/>
            <a:round/>
            <a:headEnd type="none" w="sm" len="sm"/>
            <a:tailEnd type="none" w="sm" len="sm"/>
          </a:ln>
        </p:spPr>
      </p:cxnSp>
      <p:cxnSp>
        <p:nvCxnSpPr>
          <p:cNvPr id="131" name="Google Shape;131;p15"/>
          <p:cNvCxnSpPr/>
          <p:nvPr/>
        </p:nvCxnSpPr>
        <p:spPr>
          <a:xfrm>
            <a:off x="6123042" y="4675657"/>
            <a:ext cx="5756196" cy="0"/>
          </a:xfrm>
          <a:prstGeom prst="straightConnector1">
            <a:avLst/>
          </a:prstGeom>
          <a:noFill/>
          <a:ln w="38100" cap="flat" cmpd="sng">
            <a:solidFill>
              <a:srgbClr val="3F4536"/>
            </a:solidFill>
            <a:prstDash val="solid"/>
            <a:round/>
            <a:headEnd type="none" w="sm" len="sm"/>
            <a:tailEnd type="none" w="sm" len="sm"/>
          </a:ln>
        </p:spPr>
      </p:cxnSp>
      <p:sp>
        <p:nvSpPr>
          <p:cNvPr id="140" name="Google Shape;140;p15"/>
          <p:cNvSpPr txBox="1"/>
          <p:nvPr/>
        </p:nvSpPr>
        <p:spPr>
          <a:xfrm>
            <a:off x="6123042" y="1631619"/>
            <a:ext cx="3427534"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C00000"/>
                </a:solidFill>
                <a:latin typeface="DM Sans"/>
                <a:ea typeface="DM Sans"/>
                <a:cs typeface="DM Sans"/>
                <a:sym typeface="DM Sans"/>
              </a:rPr>
              <a:t>DEFINITIONS</a:t>
            </a:r>
            <a:endParaRPr sz="1200" dirty="0">
              <a:solidFill>
                <a:srgbClr val="C00000"/>
              </a:solidFill>
            </a:endParaRPr>
          </a:p>
        </p:txBody>
      </p:sp>
      <p:sp>
        <p:nvSpPr>
          <p:cNvPr id="142" name="Google Shape;142;p15"/>
          <p:cNvSpPr txBox="1"/>
          <p:nvPr/>
        </p:nvSpPr>
        <p:spPr>
          <a:xfrm>
            <a:off x="6096000" y="2157655"/>
            <a:ext cx="4165295"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3F4536"/>
                </a:solidFill>
                <a:latin typeface="DM Sans"/>
                <a:ea typeface="DM Sans"/>
                <a:cs typeface="DM Sans"/>
                <a:sym typeface="DM Sans"/>
              </a:rPr>
              <a:t>GAIN DE PRODUCTIVITE</a:t>
            </a:r>
            <a:endParaRPr sz="1200" dirty="0"/>
          </a:p>
        </p:txBody>
      </p:sp>
      <p:sp>
        <p:nvSpPr>
          <p:cNvPr id="144" name="Google Shape;144;p15"/>
          <p:cNvSpPr txBox="1"/>
          <p:nvPr/>
        </p:nvSpPr>
        <p:spPr>
          <a:xfrm>
            <a:off x="6123042" y="2679112"/>
            <a:ext cx="5756196"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3F4536"/>
                </a:solidFill>
                <a:latin typeface="DM Sans"/>
                <a:sym typeface="DM Sans"/>
              </a:rPr>
              <a:t>LES COUTS DE PRODUCTION</a:t>
            </a:r>
            <a:endParaRPr sz="1200" dirty="0"/>
          </a:p>
        </p:txBody>
      </p:sp>
      <p:sp>
        <p:nvSpPr>
          <p:cNvPr id="146" name="Google Shape;146;p15"/>
          <p:cNvSpPr txBox="1"/>
          <p:nvPr/>
        </p:nvSpPr>
        <p:spPr>
          <a:xfrm>
            <a:off x="6123042" y="3240069"/>
            <a:ext cx="4165295"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3F4536"/>
                </a:solidFill>
                <a:latin typeface="DM Sans"/>
                <a:sym typeface="DM Sans"/>
              </a:rPr>
              <a:t>LA CHAINE DE VALEUR</a:t>
            </a:r>
            <a:endParaRPr sz="1200" dirty="0"/>
          </a:p>
        </p:txBody>
      </p:sp>
      <p:sp>
        <p:nvSpPr>
          <p:cNvPr id="148" name="Google Shape;148;p15"/>
          <p:cNvSpPr txBox="1"/>
          <p:nvPr/>
        </p:nvSpPr>
        <p:spPr>
          <a:xfrm>
            <a:off x="6123042" y="3747852"/>
            <a:ext cx="3427534"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3F4536"/>
                </a:solidFill>
                <a:latin typeface="DM Sans"/>
                <a:sym typeface="DM Sans"/>
              </a:rPr>
              <a:t>L’IMPARTITION</a:t>
            </a:r>
            <a:endParaRPr sz="1200" dirty="0"/>
          </a:p>
        </p:txBody>
      </p:sp>
      <p:sp>
        <p:nvSpPr>
          <p:cNvPr id="150" name="Google Shape;150;p15"/>
          <p:cNvSpPr txBox="1"/>
          <p:nvPr/>
        </p:nvSpPr>
        <p:spPr>
          <a:xfrm>
            <a:off x="6123042" y="4279558"/>
            <a:ext cx="3427534"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3F4536"/>
                </a:solidFill>
                <a:latin typeface="DM Sans"/>
                <a:ea typeface="DM Sans"/>
                <a:cs typeface="DM Sans"/>
                <a:sym typeface="DM Sans"/>
              </a:rPr>
              <a:t>EXERCICES</a:t>
            </a:r>
            <a:endParaRPr sz="1200" dirty="0"/>
          </a:p>
        </p:txBody>
      </p:sp>
      <p:pic>
        <p:nvPicPr>
          <p:cNvPr id="2" name="Image 1">
            <a:extLst>
              <a:ext uri="{FF2B5EF4-FFF2-40B4-BE49-F238E27FC236}">
                <a16:creationId xmlns:a16="http://schemas.microsoft.com/office/drawing/2014/main" id="{0D88A18A-BA2C-3488-5F80-FDD43E98651E}"/>
              </a:ext>
            </a:extLst>
          </p:cNvPr>
          <p:cNvPicPr>
            <a:picLocks noChangeAspect="1"/>
          </p:cNvPicPr>
          <p:nvPr/>
        </p:nvPicPr>
        <p:blipFill>
          <a:blip r:embed="rId3"/>
          <a:stretch>
            <a:fillRect/>
          </a:stretch>
        </p:blipFill>
        <p:spPr>
          <a:xfrm>
            <a:off x="85439" y="1099812"/>
            <a:ext cx="5983519" cy="3985827"/>
          </a:xfrm>
          <a:prstGeom prst="rect">
            <a:avLst/>
          </a:prstGeom>
        </p:spPr>
      </p:pic>
      <p:pic>
        <p:nvPicPr>
          <p:cNvPr id="3" name="Image 2">
            <a:extLst>
              <a:ext uri="{FF2B5EF4-FFF2-40B4-BE49-F238E27FC236}">
                <a16:creationId xmlns:a16="http://schemas.microsoft.com/office/drawing/2014/main" id="{1FD1C19C-CDF3-CB64-9C62-4B4A2D87FB3C}"/>
              </a:ext>
            </a:extLst>
          </p:cNvPr>
          <p:cNvPicPr>
            <a:picLocks noChangeAspect="1"/>
          </p:cNvPicPr>
          <p:nvPr/>
        </p:nvPicPr>
        <p:blipFill>
          <a:blip r:embed="rId4"/>
          <a:stretch>
            <a:fillRect/>
          </a:stretch>
        </p:blipFill>
        <p:spPr>
          <a:xfrm>
            <a:off x="-27042" y="6540304"/>
            <a:ext cx="12219042" cy="317695"/>
          </a:xfrm>
          <a:prstGeom prst="rect">
            <a:avLst/>
          </a:prstGeom>
        </p:spPr>
      </p:pic>
      <p:pic>
        <p:nvPicPr>
          <p:cNvPr id="4" name="Image 3">
            <a:extLst>
              <a:ext uri="{FF2B5EF4-FFF2-40B4-BE49-F238E27FC236}">
                <a16:creationId xmlns:a16="http://schemas.microsoft.com/office/drawing/2014/main" id="{36A03307-7C1C-985E-53DF-FC342A64C43A}"/>
              </a:ext>
            </a:extLst>
          </p:cNvPr>
          <p:cNvPicPr>
            <a:picLocks noChangeAspect="1"/>
          </p:cNvPicPr>
          <p:nvPr/>
        </p:nvPicPr>
        <p:blipFill>
          <a:blip r:embed="rId5"/>
          <a:stretch>
            <a:fillRect/>
          </a:stretch>
        </p:blipFill>
        <p:spPr>
          <a:xfrm>
            <a:off x="0" y="-4020"/>
            <a:ext cx="12192000" cy="316359"/>
          </a:xfrm>
          <a:prstGeom prst="rect">
            <a:avLst/>
          </a:prstGeom>
        </p:spPr>
      </p:pic>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DEFINITIONS</a:t>
            </a:r>
            <a:endParaRPr lang="fr-GP" sz="2800" b="1" dirty="0">
              <a:solidFill>
                <a:schemeClr val="bg1"/>
              </a:solidFill>
            </a:endParaRPr>
          </a:p>
        </p:txBody>
      </p:sp>
      <p:sp>
        <p:nvSpPr>
          <p:cNvPr id="4" name="ZoneTexte 3">
            <a:extLst>
              <a:ext uri="{FF2B5EF4-FFF2-40B4-BE49-F238E27FC236}">
                <a16:creationId xmlns:a16="http://schemas.microsoft.com/office/drawing/2014/main" id="{2791DEB5-248F-F45A-B05F-DC13B763BC1B}"/>
              </a:ext>
            </a:extLst>
          </p:cNvPr>
          <p:cNvSpPr txBox="1"/>
          <p:nvPr/>
        </p:nvSpPr>
        <p:spPr>
          <a:xfrm>
            <a:off x="106326" y="1052623"/>
            <a:ext cx="11929730" cy="5514330"/>
          </a:xfrm>
          <a:prstGeom prst="rect">
            <a:avLst/>
          </a:prstGeom>
          <a:noFill/>
        </p:spPr>
        <p:txBody>
          <a:bodyPr wrap="square" rtlCol="0">
            <a:spAutoFit/>
          </a:bodyPr>
          <a:lstStyle/>
          <a:p>
            <a:pPr marL="342900" indent="-342900">
              <a:lnSpc>
                <a:spcPct val="115000"/>
              </a:lnSpc>
              <a:spcBef>
                <a:spcPts val="500"/>
              </a:spcBef>
              <a:spcAft>
                <a:spcPts val="1000"/>
              </a:spcAft>
              <a:buFont typeface="Wingdings" panose="05000000000000000000" pitchFamily="2" charset="2"/>
              <a:buChar char="§"/>
            </a:pPr>
            <a:r>
              <a:rPr lang="fr-GP"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Facteurs de production</a:t>
            </a:r>
            <a:r>
              <a:rPr lang="fr-GP" sz="24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fr-GP" sz="2400" kern="100" dirty="0">
                <a:effectLst/>
                <a:latin typeface="Calibri" panose="020F0502020204030204" pitchFamily="34" charset="0"/>
                <a:ea typeface="Calibri" panose="020F0502020204030204" pitchFamily="34" charset="0"/>
                <a:cs typeface="Times New Roman" panose="02020603050405020304" pitchFamily="18" charset="0"/>
              </a:rPr>
              <a:t>: Ressources utilisées dans la production de biens et services. Les principaux facteurs sont le capital, le travail, les matières premières, et les connaissances.</a:t>
            </a:r>
          </a:p>
          <a:p>
            <a:pPr marL="342900" indent="-342900">
              <a:lnSpc>
                <a:spcPct val="115000"/>
              </a:lnSpc>
              <a:spcBef>
                <a:spcPts val="500"/>
              </a:spcBef>
              <a:spcAft>
                <a:spcPts val="1000"/>
              </a:spcAft>
              <a:buFont typeface="Wingdings" panose="05000000000000000000" pitchFamily="2" charset="2"/>
              <a:buChar char="§"/>
            </a:pPr>
            <a:r>
              <a:rPr lang="fr-GP"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Capital</a:t>
            </a:r>
            <a:r>
              <a:rPr lang="fr-GP" sz="2400" kern="100" dirty="0">
                <a:effectLst/>
                <a:latin typeface="Calibri" panose="020F0502020204030204" pitchFamily="34" charset="0"/>
                <a:ea typeface="Calibri" panose="020F0502020204030204" pitchFamily="34" charset="0"/>
                <a:cs typeface="Times New Roman" panose="02020603050405020304" pitchFamily="18" charset="0"/>
              </a:rPr>
              <a:t> : Ensemble des biens durables (machines, bâtiments, équipements) utilisés pour produire d'autres biens et services.</a:t>
            </a:r>
          </a:p>
          <a:p>
            <a:pPr marL="342900" indent="-342900">
              <a:lnSpc>
                <a:spcPct val="115000"/>
              </a:lnSpc>
              <a:spcBef>
                <a:spcPts val="500"/>
              </a:spcBef>
              <a:spcAft>
                <a:spcPts val="1000"/>
              </a:spcAft>
              <a:buFont typeface="Wingdings" panose="05000000000000000000" pitchFamily="2" charset="2"/>
              <a:buChar char="§"/>
            </a:pPr>
            <a:r>
              <a:rPr lang="fr-GP"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Travail</a:t>
            </a:r>
            <a:r>
              <a:rPr lang="fr-GP" sz="2400" kern="100" dirty="0">
                <a:effectLst/>
                <a:latin typeface="Calibri" panose="020F0502020204030204" pitchFamily="34" charset="0"/>
                <a:ea typeface="Calibri" panose="020F0502020204030204" pitchFamily="34" charset="0"/>
                <a:cs typeface="Times New Roman" panose="02020603050405020304" pitchFamily="18" charset="0"/>
              </a:rPr>
              <a:t> : Effort humain, qu'il soit physique ou intellectuel, utilisé pour produire des biens ou des services. </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500"/>
              </a:spcBef>
              <a:spcAft>
                <a:spcPts val="1000"/>
              </a:spcAft>
              <a:buFont typeface="Wingdings" panose="05000000000000000000" pitchFamily="2" charset="2"/>
              <a:buChar char="§"/>
            </a:pPr>
            <a:r>
              <a:rPr lang="fr-GP"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Matières premières</a:t>
            </a:r>
            <a:r>
              <a:rPr lang="fr-GP" sz="2400" kern="100" dirty="0">
                <a:effectLst/>
                <a:latin typeface="Calibri" panose="020F0502020204030204" pitchFamily="34" charset="0"/>
                <a:ea typeface="Calibri" panose="020F0502020204030204" pitchFamily="34" charset="0"/>
                <a:cs typeface="Times New Roman" panose="02020603050405020304" pitchFamily="18" charset="0"/>
              </a:rPr>
              <a:t> : Ressources naturelles ou produits semi-transformés utilisés comme intrants dans le processus de production. </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500"/>
              </a:spcBef>
              <a:spcAft>
                <a:spcPts val="1000"/>
              </a:spcAft>
              <a:buFont typeface="Wingdings" panose="05000000000000000000" pitchFamily="2" charset="2"/>
              <a:buChar char="§"/>
            </a:pPr>
            <a:r>
              <a:rPr lang="fr-GP"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Connaissances</a:t>
            </a:r>
            <a:r>
              <a:rPr lang="fr-GP" sz="2400" dirty="0">
                <a:effectLst/>
                <a:latin typeface="Calibri" panose="020F0502020204030204" pitchFamily="34" charset="0"/>
                <a:ea typeface="Calibri" panose="020F0502020204030204" pitchFamily="34" charset="0"/>
                <a:cs typeface="Times New Roman" panose="02020603050405020304" pitchFamily="18" charset="0"/>
              </a:rPr>
              <a:t> : Ensemble des informations, savoir-faire, compétences et innovations techniques employés dans le processus de production. </a:t>
            </a:r>
            <a:endParaRPr lang="fr-GP"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GP" dirty="0"/>
          </a:p>
        </p:txBody>
      </p:sp>
    </p:spTree>
    <p:extLst>
      <p:ext uri="{BB962C8B-B14F-4D97-AF65-F5344CB8AC3E}">
        <p14:creationId xmlns:p14="http://schemas.microsoft.com/office/powerpoint/2010/main" val="56333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DEFINITIONS</a:t>
            </a:r>
            <a:endParaRPr lang="fr-GP" sz="2800" b="1" dirty="0">
              <a:solidFill>
                <a:schemeClr val="bg1"/>
              </a:solidFill>
            </a:endParaRPr>
          </a:p>
        </p:txBody>
      </p:sp>
      <p:sp>
        <p:nvSpPr>
          <p:cNvPr id="4" name="ZoneTexte 3">
            <a:extLst>
              <a:ext uri="{FF2B5EF4-FFF2-40B4-BE49-F238E27FC236}">
                <a16:creationId xmlns:a16="http://schemas.microsoft.com/office/drawing/2014/main" id="{2791DEB5-248F-F45A-B05F-DC13B763BC1B}"/>
              </a:ext>
            </a:extLst>
          </p:cNvPr>
          <p:cNvSpPr txBox="1"/>
          <p:nvPr/>
        </p:nvSpPr>
        <p:spPr>
          <a:xfrm>
            <a:off x="106326" y="1052623"/>
            <a:ext cx="11929730" cy="5913607"/>
          </a:xfrm>
          <a:prstGeom prst="rect">
            <a:avLst/>
          </a:prstGeom>
          <a:noFill/>
        </p:spPr>
        <p:txBody>
          <a:bodyPr wrap="square" rtlCol="0">
            <a:spAutoFit/>
          </a:bodyPr>
          <a:lstStyle/>
          <a:p>
            <a:pPr marL="457200" indent="-457200">
              <a:lnSpc>
                <a:spcPct val="115000"/>
              </a:lnSpc>
              <a:spcBef>
                <a:spcPts val="500"/>
              </a:spcBef>
              <a:spcAft>
                <a:spcPts val="1000"/>
              </a:spcAft>
              <a:buFont typeface="Wingdings" panose="05000000000000000000" pitchFamily="2" charset="2"/>
              <a:buChar char="§"/>
            </a:pPr>
            <a:r>
              <a:rPr lang="fr-GP"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Productivité</a:t>
            </a:r>
            <a:r>
              <a:rPr lang="fr-GP" sz="2800" kern="100" dirty="0">
                <a:effectLst/>
                <a:latin typeface="Calibri" panose="020F0502020204030204" pitchFamily="34" charset="0"/>
                <a:ea typeface="Calibri" panose="020F0502020204030204" pitchFamily="34" charset="0"/>
                <a:cs typeface="Times New Roman" panose="02020603050405020304" pitchFamily="18" charset="0"/>
              </a:rPr>
              <a:t> : Mesure de l'efficacité de la production.</a:t>
            </a:r>
          </a:p>
          <a:p>
            <a:pPr marL="457200" indent="-457200">
              <a:lnSpc>
                <a:spcPct val="115000"/>
              </a:lnSpc>
              <a:spcBef>
                <a:spcPts val="500"/>
              </a:spcBef>
              <a:spcAft>
                <a:spcPts val="1000"/>
              </a:spcAft>
              <a:buFont typeface="Wingdings" panose="05000000000000000000" pitchFamily="2" charset="2"/>
              <a:buChar char="§"/>
            </a:pPr>
            <a:r>
              <a:rPr lang="fr-GP"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Gain de productivité</a:t>
            </a:r>
            <a:r>
              <a:rPr lang="fr-GP" sz="2800" kern="100" dirty="0">
                <a:effectLst/>
                <a:latin typeface="Calibri" panose="020F0502020204030204" pitchFamily="34" charset="0"/>
                <a:ea typeface="Calibri" panose="020F0502020204030204" pitchFamily="34" charset="0"/>
                <a:cs typeface="Times New Roman" panose="02020603050405020304" pitchFamily="18" charset="0"/>
              </a:rPr>
              <a:t> : Amélioration de l'efficacité dans l'utilisation des facteurs de production, permettant de produire plus avec les mêmes ressources ou de produire la même quantité avec moins de ressources. </a:t>
            </a:r>
          </a:p>
          <a:p>
            <a:pPr marL="457200" indent="-457200">
              <a:lnSpc>
                <a:spcPct val="115000"/>
              </a:lnSpc>
              <a:spcBef>
                <a:spcPts val="500"/>
              </a:spcBef>
              <a:spcAft>
                <a:spcPts val="1000"/>
              </a:spcAft>
              <a:buFont typeface="Wingdings" panose="05000000000000000000" pitchFamily="2" charset="2"/>
              <a:buChar char="§"/>
            </a:pPr>
            <a:r>
              <a:rPr lang="fr-GP"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Coût de production</a:t>
            </a:r>
            <a:r>
              <a:rPr lang="fr-GP" sz="2800" kern="100" dirty="0">
                <a:effectLst/>
                <a:latin typeface="Calibri" panose="020F0502020204030204" pitchFamily="34" charset="0"/>
                <a:ea typeface="Calibri" panose="020F0502020204030204" pitchFamily="34" charset="0"/>
                <a:cs typeface="Times New Roman" panose="02020603050405020304" pitchFamily="18" charset="0"/>
              </a:rPr>
              <a:t> : Total des dépenses engagées pour produire un </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B/S</a:t>
            </a:r>
            <a:r>
              <a:rPr lang="fr-GP" sz="2800" kern="100" dirty="0">
                <a:effectLst/>
                <a:latin typeface="Calibri" panose="020F0502020204030204" pitchFamily="34" charset="0"/>
                <a:ea typeface="Calibri" panose="020F0502020204030204" pitchFamily="34" charset="0"/>
                <a:cs typeface="Times New Roman" panose="02020603050405020304" pitchFamily="18" charset="0"/>
              </a:rPr>
              <a:t>.</a:t>
            </a:r>
          </a:p>
          <a:p>
            <a:pPr marL="457200" indent="-457200">
              <a:lnSpc>
                <a:spcPct val="115000"/>
              </a:lnSpc>
              <a:spcBef>
                <a:spcPts val="500"/>
              </a:spcBef>
              <a:spcAft>
                <a:spcPts val="1000"/>
              </a:spcAft>
              <a:buFont typeface="Wingdings" panose="05000000000000000000" pitchFamily="2" charset="2"/>
              <a:buChar char="§"/>
            </a:pPr>
            <a:r>
              <a:rPr lang="fr-GP"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Chaîne de valeur</a:t>
            </a:r>
            <a:r>
              <a:rPr lang="fr-GP" sz="2800" kern="100" dirty="0">
                <a:effectLst/>
                <a:latin typeface="Calibri" panose="020F0502020204030204" pitchFamily="34" charset="0"/>
                <a:ea typeface="Calibri" panose="020F0502020204030204" pitchFamily="34" charset="0"/>
                <a:cs typeface="Times New Roman" panose="02020603050405020304" pitchFamily="18" charset="0"/>
              </a:rPr>
              <a:t> : Ensemble des activités nécessaires pour transformer des matières premières en produits finis.</a:t>
            </a:r>
          </a:p>
          <a:p>
            <a:pPr marL="457200" indent="-457200">
              <a:lnSpc>
                <a:spcPct val="115000"/>
              </a:lnSpc>
              <a:spcBef>
                <a:spcPts val="500"/>
              </a:spcBef>
              <a:spcAft>
                <a:spcPts val="1000"/>
              </a:spcAft>
              <a:buFont typeface="Wingdings" panose="05000000000000000000" pitchFamily="2" charset="2"/>
              <a:buChar char="§"/>
            </a:pPr>
            <a:r>
              <a:rPr lang="fr-GP"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Impartition</a:t>
            </a:r>
            <a:r>
              <a:rPr lang="fr-GP" sz="2800" kern="100" dirty="0">
                <a:effectLst/>
                <a:latin typeface="Calibri" panose="020F0502020204030204" pitchFamily="34" charset="0"/>
                <a:ea typeface="Calibri" panose="020F0502020204030204" pitchFamily="34" charset="0"/>
                <a:cs typeface="Times New Roman" panose="02020603050405020304" pitchFamily="18" charset="0"/>
              </a:rPr>
              <a:t> : Stratégie consistant à sous-traiter certaines activités ou fonctions à des entreprises extérieures.</a:t>
            </a:r>
          </a:p>
          <a:p>
            <a:pPr marL="342900" indent="-342900">
              <a:lnSpc>
                <a:spcPct val="115000"/>
              </a:lnSpc>
              <a:spcBef>
                <a:spcPts val="500"/>
              </a:spcBef>
              <a:spcAft>
                <a:spcPts val="1000"/>
              </a:spcAft>
              <a:buFont typeface="Wingdings" panose="05000000000000000000" pitchFamily="2" charset="2"/>
              <a:buChar char="§"/>
            </a:pPr>
            <a:endParaRPr lang="fr-GP" sz="2400" dirty="0"/>
          </a:p>
        </p:txBody>
      </p:sp>
    </p:spTree>
    <p:extLst>
      <p:ext uri="{BB962C8B-B14F-4D97-AF65-F5344CB8AC3E}">
        <p14:creationId xmlns:p14="http://schemas.microsoft.com/office/powerpoint/2010/main" val="59107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cxnSp>
        <p:nvCxnSpPr>
          <p:cNvPr id="126" name="Google Shape;126;p15"/>
          <p:cNvCxnSpPr/>
          <p:nvPr/>
        </p:nvCxnSpPr>
        <p:spPr>
          <a:xfrm>
            <a:off x="6123042" y="2010758"/>
            <a:ext cx="5756196" cy="0"/>
          </a:xfrm>
          <a:prstGeom prst="straightConnector1">
            <a:avLst/>
          </a:prstGeom>
          <a:noFill/>
          <a:ln w="38100" cap="flat" cmpd="sng">
            <a:solidFill>
              <a:srgbClr val="3F4536"/>
            </a:solidFill>
            <a:prstDash val="solid"/>
            <a:round/>
            <a:headEnd type="none" w="sm" len="sm"/>
            <a:tailEnd type="none" w="sm" len="sm"/>
          </a:ln>
        </p:spPr>
      </p:cxnSp>
      <p:cxnSp>
        <p:nvCxnSpPr>
          <p:cNvPr id="127" name="Google Shape;127;p15"/>
          <p:cNvCxnSpPr/>
          <p:nvPr/>
        </p:nvCxnSpPr>
        <p:spPr>
          <a:xfrm>
            <a:off x="6123042" y="2544587"/>
            <a:ext cx="5756196" cy="0"/>
          </a:xfrm>
          <a:prstGeom prst="straightConnector1">
            <a:avLst/>
          </a:prstGeom>
          <a:noFill/>
          <a:ln w="38100" cap="flat" cmpd="sng">
            <a:solidFill>
              <a:srgbClr val="3F4536"/>
            </a:solidFill>
            <a:prstDash val="solid"/>
            <a:round/>
            <a:headEnd type="none" w="sm" len="sm"/>
            <a:tailEnd type="none" w="sm" len="sm"/>
          </a:ln>
        </p:spPr>
      </p:cxnSp>
      <p:cxnSp>
        <p:nvCxnSpPr>
          <p:cNvPr id="128" name="Google Shape;128;p15"/>
          <p:cNvCxnSpPr/>
          <p:nvPr/>
        </p:nvCxnSpPr>
        <p:spPr>
          <a:xfrm>
            <a:off x="6123042" y="3076293"/>
            <a:ext cx="5756196" cy="0"/>
          </a:xfrm>
          <a:prstGeom prst="straightConnector1">
            <a:avLst/>
          </a:prstGeom>
          <a:noFill/>
          <a:ln w="38100" cap="flat" cmpd="sng">
            <a:solidFill>
              <a:srgbClr val="3F4536"/>
            </a:solidFill>
            <a:prstDash val="solid"/>
            <a:round/>
            <a:headEnd type="none" w="sm" len="sm"/>
            <a:tailEnd type="none" w="sm" len="sm"/>
          </a:ln>
        </p:spPr>
      </p:cxnSp>
      <p:cxnSp>
        <p:nvCxnSpPr>
          <p:cNvPr id="129" name="Google Shape;129;p15"/>
          <p:cNvCxnSpPr/>
          <p:nvPr/>
        </p:nvCxnSpPr>
        <p:spPr>
          <a:xfrm>
            <a:off x="6123042" y="3610122"/>
            <a:ext cx="5756196" cy="0"/>
          </a:xfrm>
          <a:prstGeom prst="straightConnector1">
            <a:avLst/>
          </a:prstGeom>
          <a:noFill/>
          <a:ln w="38100" cap="flat" cmpd="sng">
            <a:solidFill>
              <a:srgbClr val="3F4536"/>
            </a:solidFill>
            <a:prstDash val="solid"/>
            <a:round/>
            <a:headEnd type="none" w="sm" len="sm"/>
            <a:tailEnd type="none" w="sm" len="sm"/>
          </a:ln>
        </p:spPr>
      </p:cxnSp>
      <p:cxnSp>
        <p:nvCxnSpPr>
          <p:cNvPr id="130" name="Google Shape;130;p15"/>
          <p:cNvCxnSpPr/>
          <p:nvPr/>
        </p:nvCxnSpPr>
        <p:spPr>
          <a:xfrm>
            <a:off x="6123042" y="4141829"/>
            <a:ext cx="5756196" cy="0"/>
          </a:xfrm>
          <a:prstGeom prst="straightConnector1">
            <a:avLst/>
          </a:prstGeom>
          <a:noFill/>
          <a:ln w="38100" cap="flat" cmpd="sng">
            <a:solidFill>
              <a:srgbClr val="3F4536"/>
            </a:solidFill>
            <a:prstDash val="solid"/>
            <a:round/>
            <a:headEnd type="none" w="sm" len="sm"/>
            <a:tailEnd type="none" w="sm" len="sm"/>
          </a:ln>
        </p:spPr>
      </p:cxnSp>
      <p:cxnSp>
        <p:nvCxnSpPr>
          <p:cNvPr id="131" name="Google Shape;131;p15"/>
          <p:cNvCxnSpPr/>
          <p:nvPr/>
        </p:nvCxnSpPr>
        <p:spPr>
          <a:xfrm>
            <a:off x="6123042" y="4675657"/>
            <a:ext cx="5756196" cy="0"/>
          </a:xfrm>
          <a:prstGeom prst="straightConnector1">
            <a:avLst/>
          </a:prstGeom>
          <a:noFill/>
          <a:ln w="38100" cap="flat" cmpd="sng">
            <a:solidFill>
              <a:srgbClr val="3F4536"/>
            </a:solidFill>
            <a:prstDash val="solid"/>
            <a:round/>
            <a:headEnd type="none" w="sm" len="sm"/>
            <a:tailEnd type="none" w="sm" len="sm"/>
          </a:ln>
        </p:spPr>
      </p:cxnSp>
      <p:sp>
        <p:nvSpPr>
          <p:cNvPr id="140" name="Google Shape;140;p15"/>
          <p:cNvSpPr txBox="1"/>
          <p:nvPr/>
        </p:nvSpPr>
        <p:spPr>
          <a:xfrm>
            <a:off x="6123042" y="1631619"/>
            <a:ext cx="3427534" cy="426720"/>
          </a:xfrm>
          <a:prstGeom prst="rect">
            <a:avLst/>
          </a:prstGeom>
          <a:noFill/>
          <a:ln>
            <a:noFill/>
          </a:ln>
        </p:spPr>
        <p:txBody>
          <a:bodyPr spcFirstLastPara="1" wrap="square" lIns="0" tIns="0" rIns="0" bIns="0" anchor="t" anchorCtr="0">
            <a:spAutoFit/>
          </a:bodyPr>
          <a:lstStyle/>
          <a:p>
            <a:pPr>
              <a:lnSpc>
                <a:spcPct val="130000"/>
              </a:lnSpc>
            </a:pPr>
            <a:r>
              <a:rPr lang="en-US" sz="2133" b="1" dirty="0">
                <a:latin typeface="DM Sans"/>
                <a:ea typeface="DM Sans"/>
                <a:cs typeface="DM Sans"/>
                <a:sym typeface="DM Sans"/>
              </a:rPr>
              <a:t>DEFINITIONS</a:t>
            </a:r>
            <a:endParaRPr sz="1200" b="1" dirty="0"/>
          </a:p>
        </p:txBody>
      </p:sp>
      <p:sp>
        <p:nvSpPr>
          <p:cNvPr id="142" name="Google Shape;142;p15"/>
          <p:cNvSpPr txBox="1"/>
          <p:nvPr/>
        </p:nvSpPr>
        <p:spPr>
          <a:xfrm>
            <a:off x="6096000" y="2157655"/>
            <a:ext cx="4165295"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C00000"/>
                </a:solidFill>
                <a:latin typeface="DM Sans"/>
                <a:ea typeface="DM Sans"/>
                <a:cs typeface="DM Sans"/>
                <a:sym typeface="DM Sans"/>
              </a:rPr>
              <a:t>GAINS DE PRODUCTIVITE</a:t>
            </a:r>
            <a:endParaRPr sz="1200" dirty="0">
              <a:solidFill>
                <a:srgbClr val="C00000"/>
              </a:solidFill>
            </a:endParaRPr>
          </a:p>
        </p:txBody>
      </p:sp>
      <p:sp>
        <p:nvSpPr>
          <p:cNvPr id="144" name="Google Shape;144;p15"/>
          <p:cNvSpPr txBox="1"/>
          <p:nvPr/>
        </p:nvSpPr>
        <p:spPr>
          <a:xfrm>
            <a:off x="6123042" y="2679112"/>
            <a:ext cx="5756196"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3F4536"/>
                </a:solidFill>
                <a:latin typeface="DM Sans"/>
                <a:sym typeface="DM Sans"/>
              </a:rPr>
              <a:t>LES COUTS DE PRODUCTION</a:t>
            </a:r>
            <a:endParaRPr sz="1200" dirty="0"/>
          </a:p>
        </p:txBody>
      </p:sp>
      <p:sp>
        <p:nvSpPr>
          <p:cNvPr id="146" name="Google Shape;146;p15"/>
          <p:cNvSpPr txBox="1"/>
          <p:nvPr/>
        </p:nvSpPr>
        <p:spPr>
          <a:xfrm>
            <a:off x="6123042" y="3240069"/>
            <a:ext cx="4165295"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3F4536"/>
                </a:solidFill>
                <a:latin typeface="DM Sans"/>
                <a:sym typeface="DM Sans"/>
              </a:rPr>
              <a:t>LA CHAINE DE VALEUR</a:t>
            </a:r>
            <a:endParaRPr sz="1200" dirty="0"/>
          </a:p>
        </p:txBody>
      </p:sp>
      <p:sp>
        <p:nvSpPr>
          <p:cNvPr id="148" name="Google Shape;148;p15"/>
          <p:cNvSpPr txBox="1"/>
          <p:nvPr/>
        </p:nvSpPr>
        <p:spPr>
          <a:xfrm>
            <a:off x="6123042" y="3747852"/>
            <a:ext cx="3427534"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3F4536"/>
                </a:solidFill>
                <a:latin typeface="DM Sans"/>
                <a:sym typeface="DM Sans"/>
              </a:rPr>
              <a:t>L’IMPARTITION</a:t>
            </a:r>
            <a:endParaRPr sz="1200" dirty="0"/>
          </a:p>
        </p:txBody>
      </p:sp>
      <p:sp>
        <p:nvSpPr>
          <p:cNvPr id="150" name="Google Shape;150;p15"/>
          <p:cNvSpPr txBox="1"/>
          <p:nvPr/>
        </p:nvSpPr>
        <p:spPr>
          <a:xfrm>
            <a:off x="6123042" y="4279558"/>
            <a:ext cx="3427534" cy="426720"/>
          </a:xfrm>
          <a:prstGeom prst="rect">
            <a:avLst/>
          </a:prstGeom>
          <a:noFill/>
          <a:ln>
            <a:noFill/>
          </a:ln>
        </p:spPr>
        <p:txBody>
          <a:bodyPr spcFirstLastPara="1" wrap="square" lIns="0" tIns="0" rIns="0" bIns="0" anchor="t" anchorCtr="0">
            <a:spAutoFit/>
          </a:bodyPr>
          <a:lstStyle/>
          <a:p>
            <a:pPr>
              <a:lnSpc>
                <a:spcPct val="130000"/>
              </a:lnSpc>
            </a:pPr>
            <a:r>
              <a:rPr lang="en-US" sz="2133" b="1" dirty="0">
                <a:solidFill>
                  <a:srgbClr val="3F4536"/>
                </a:solidFill>
                <a:latin typeface="DM Sans"/>
                <a:ea typeface="DM Sans"/>
                <a:cs typeface="DM Sans"/>
                <a:sym typeface="DM Sans"/>
              </a:rPr>
              <a:t>EXERCICES</a:t>
            </a:r>
            <a:endParaRPr sz="1200" dirty="0"/>
          </a:p>
        </p:txBody>
      </p:sp>
      <p:pic>
        <p:nvPicPr>
          <p:cNvPr id="2" name="Image 1">
            <a:extLst>
              <a:ext uri="{FF2B5EF4-FFF2-40B4-BE49-F238E27FC236}">
                <a16:creationId xmlns:a16="http://schemas.microsoft.com/office/drawing/2014/main" id="{0D88A18A-BA2C-3488-5F80-FDD43E98651E}"/>
              </a:ext>
            </a:extLst>
          </p:cNvPr>
          <p:cNvPicPr>
            <a:picLocks noChangeAspect="1"/>
          </p:cNvPicPr>
          <p:nvPr/>
        </p:nvPicPr>
        <p:blipFill>
          <a:blip r:embed="rId3"/>
          <a:stretch>
            <a:fillRect/>
          </a:stretch>
        </p:blipFill>
        <p:spPr>
          <a:xfrm>
            <a:off x="85439" y="1099812"/>
            <a:ext cx="5983519" cy="3985827"/>
          </a:xfrm>
          <a:prstGeom prst="rect">
            <a:avLst/>
          </a:prstGeom>
        </p:spPr>
      </p:pic>
      <p:pic>
        <p:nvPicPr>
          <p:cNvPr id="3" name="Image 2">
            <a:extLst>
              <a:ext uri="{FF2B5EF4-FFF2-40B4-BE49-F238E27FC236}">
                <a16:creationId xmlns:a16="http://schemas.microsoft.com/office/drawing/2014/main" id="{1FD1C19C-CDF3-CB64-9C62-4B4A2D87FB3C}"/>
              </a:ext>
            </a:extLst>
          </p:cNvPr>
          <p:cNvPicPr>
            <a:picLocks noChangeAspect="1"/>
          </p:cNvPicPr>
          <p:nvPr/>
        </p:nvPicPr>
        <p:blipFill>
          <a:blip r:embed="rId4"/>
          <a:stretch>
            <a:fillRect/>
          </a:stretch>
        </p:blipFill>
        <p:spPr>
          <a:xfrm>
            <a:off x="-27042" y="6540304"/>
            <a:ext cx="12219042" cy="317695"/>
          </a:xfrm>
          <a:prstGeom prst="rect">
            <a:avLst/>
          </a:prstGeom>
        </p:spPr>
      </p:pic>
      <p:pic>
        <p:nvPicPr>
          <p:cNvPr id="4" name="Image 3">
            <a:extLst>
              <a:ext uri="{FF2B5EF4-FFF2-40B4-BE49-F238E27FC236}">
                <a16:creationId xmlns:a16="http://schemas.microsoft.com/office/drawing/2014/main" id="{36A03307-7C1C-985E-53DF-FC342A64C43A}"/>
              </a:ext>
            </a:extLst>
          </p:cNvPr>
          <p:cNvPicPr>
            <a:picLocks noChangeAspect="1"/>
          </p:cNvPicPr>
          <p:nvPr/>
        </p:nvPicPr>
        <p:blipFill>
          <a:blip r:embed="rId5"/>
          <a:stretch>
            <a:fillRect/>
          </a:stretch>
        </p:blipFill>
        <p:spPr>
          <a:xfrm>
            <a:off x="0" y="-4020"/>
            <a:ext cx="12192000" cy="316359"/>
          </a:xfrm>
          <a:prstGeom prst="rect">
            <a:avLst/>
          </a:prstGeom>
        </p:spPr>
      </p:pic>
    </p:spTree>
    <p:extLst>
      <p:ext uri="{BB962C8B-B14F-4D97-AF65-F5344CB8AC3E}">
        <p14:creationId xmlns:p14="http://schemas.microsoft.com/office/powerpoint/2010/main" val="331020348"/>
      </p:ext>
    </p:extLst>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GAINS DE PRODUCTIVITE</a:t>
            </a:r>
            <a:endParaRPr lang="fr-GP" sz="2800" b="1" dirty="0">
              <a:solidFill>
                <a:schemeClr val="bg1"/>
              </a:solidFill>
            </a:endParaRPr>
          </a:p>
        </p:txBody>
      </p:sp>
      <p:sp>
        <p:nvSpPr>
          <p:cNvPr id="4" name="ZoneTexte 3">
            <a:extLst>
              <a:ext uri="{FF2B5EF4-FFF2-40B4-BE49-F238E27FC236}">
                <a16:creationId xmlns:a16="http://schemas.microsoft.com/office/drawing/2014/main" id="{2791DEB5-248F-F45A-B05F-DC13B763BC1B}"/>
              </a:ext>
            </a:extLst>
          </p:cNvPr>
          <p:cNvSpPr txBox="1"/>
          <p:nvPr/>
        </p:nvSpPr>
        <p:spPr>
          <a:xfrm>
            <a:off x="106326" y="1052623"/>
            <a:ext cx="11865934" cy="3432799"/>
          </a:xfrm>
          <a:prstGeom prst="rect">
            <a:avLst/>
          </a:prstGeom>
          <a:noFill/>
        </p:spPr>
        <p:txBody>
          <a:bodyPr wrap="square" rtlCol="0">
            <a:spAutoFit/>
          </a:bodyPr>
          <a:lstStyle/>
          <a:p>
            <a:pPr marL="571500" indent="-571500">
              <a:lnSpc>
                <a:spcPct val="115000"/>
              </a:lnSpc>
              <a:spcBef>
                <a:spcPts val="500"/>
              </a:spcBef>
              <a:spcAft>
                <a:spcPts val="1000"/>
              </a:spcAft>
              <a:buFont typeface="Wingdings" panose="05000000000000000000" pitchFamily="2" charset="2"/>
              <a:buChar char="q"/>
            </a:pPr>
            <a:r>
              <a:rPr lang="fr-FR" sz="3600" b="1" dirty="0"/>
              <a:t>GDP</a:t>
            </a:r>
            <a:r>
              <a:rPr lang="fr-FR" sz="3600" dirty="0"/>
              <a:t> </a:t>
            </a:r>
            <a:r>
              <a:rPr lang="fr-FR" sz="3600" dirty="0">
                <a:sym typeface="Wingdings" panose="05000000000000000000" pitchFamily="2" charset="2"/>
              </a:rPr>
              <a:t> C’est quand </a:t>
            </a:r>
            <a:r>
              <a:rPr lang="fr-FR" sz="3600" dirty="0"/>
              <a:t>les entreprises </a:t>
            </a:r>
            <a:r>
              <a:rPr lang="fr-FR" sz="3600" b="1" dirty="0">
                <a:solidFill>
                  <a:srgbClr val="C00000"/>
                </a:solidFill>
              </a:rPr>
              <a:t>produisent plus avec les mêmes ressources </a:t>
            </a:r>
            <a:r>
              <a:rPr lang="fr-FR" sz="3600" dirty="0"/>
              <a:t>ou produisent la </a:t>
            </a:r>
            <a:r>
              <a:rPr lang="fr-FR" sz="3600" b="1" dirty="0">
                <a:solidFill>
                  <a:srgbClr val="C00000"/>
                </a:solidFill>
              </a:rPr>
              <a:t>même quantité avec moins de ressources</a:t>
            </a:r>
            <a:r>
              <a:rPr lang="fr-FR" sz="3600" dirty="0"/>
              <a:t>. </a:t>
            </a:r>
          </a:p>
          <a:p>
            <a:pPr marL="571500" indent="-571500">
              <a:lnSpc>
                <a:spcPct val="115000"/>
              </a:lnSpc>
              <a:spcBef>
                <a:spcPts val="500"/>
              </a:spcBef>
              <a:spcAft>
                <a:spcPts val="1000"/>
              </a:spcAft>
              <a:buFont typeface="Wingdings" panose="05000000000000000000" pitchFamily="2" charset="2"/>
              <a:buChar char="q"/>
            </a:pPr>
            <a:r>
              <a:rPr lang="fr-FR" sz="3600" b="1" dirty="0"/>
              <a:t>Pourquoi c’est important </a:t>
            </a:r>
            <a:r>
              <a:rPr lang="fr-FR" sz="3600" dirty="0"/>
              <a:t>? </a:t>
            </a:r>
            <a:r>
              <a:rPr lang="fr-FR" sz="3600" dirty="0">
                <a:sym typeface="Wingdings" panose="05000000000000000000" pitchFamily="2" charset="2"/>
              </a:rPr>
              <a:t> </a:t>
            </a:r>
            <a:r>
              <a:rPr lang="fr-FR" sz="3600" dirty="0"/>
              <a:t>Les GDP sont </a:t>
            </a:r>
            <a:r>
              <a:rPr lang="fr-FR" sz="3600" b="1" dirty="0">
                <a:solidFill>
                  <a:srgbClr val="C00000"/>
                </a:solidFill>
              </a:rPr>
              <a:t>cruciaux</a:t>
            </a:r>
            <a:r>
              <a:rPr lang="fr-FR" sz="3600" dirty="0"/>
              <a:t> pour améliorer la </a:t>
            </a:r>
            <a:r>
              <a:rPr lang="fr-FR" sz="3600" b="1" dirty="0">
                <a:solidFill>
                  <a:srgbClr val="C00000"/>
                </a:solidFill>
              </a:rPr>
              <a:t>compétitivité</a:t>
            </a:r>
            <a:r>
              <a:rPr lang="fr-FR" sz="3600" dirty="0"/>
              <a:t> et la </a:t>
            </a:r>
            <a:r>
              <a:rPr lang="fr-FR" sz="3600" b="1" dirty="0">
                <a:solidFill>
                  <a:srgbClr val="C00000"/>
                </a:solidFill>
              </a:rPr>
              <a:t>rentabilité</a:t>
            </a:r>
            <a:r>
              <a:rPr lang="fr-FR" sz="3600" dirty="0"/>
              <a:t> des entreprises. </a:t>
            </a:r>
          </a:p>
        </p:txBody>
      </p:sp>
    </p:spTree>
    <p:extLst>
      <p:ext uri="{BB962C8B-B14F-4D97-AF65-F5344CB8AC3E}">
        <p14:creationId xmlns:p14="http://schemas.microsoft.com/office/powerpoint/2010/main" val="166653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1591</Words>
  <Application>Microsoft Office PowerPoint</Application>
  <PresentationFormat>Grand écran</PresentationFormat>
  <Paragraphs>174</Paragraphs>
  <Slides>43</Slides>
  <Notes>5</Notes>
  <HiddenSlides>0</HiddenSlides>
  <MMClips>2</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43</vt:i4>
      </vt:variant>
    </vt:vector>
  </HeadingPairs>
  <TitlesOfParts>
    <vt:vector size="50" baseType="lpstr">
      <vt:lpstr>Arial</vt:lpstr>
      <vt:lpstr>Calibri</vt:lpstr>
      <vt:lpstr>Calibri Light</vt:lpstr>
      <vt:lpstr>DM Sans</vt:lpstr>
      <vt:lpstr>Helvetica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galactus</dc:creator>
  <cp:lastModifiedBy>galactus</cp:lastModifiedBy>
  <cp:revision>2</cp:revision>
  <dcterms:created xsi:type="dcterms:W3CDTF">2024-08-29T22:01:55Z</dcterms:created>
  <dcterms:modified xsi:type="dcterms:W3CDTF">2024-09-01T16:04:11Z</dcterms:modified>
</cp:coreProperties>
</file>