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698" r:id="rId2"/>
    <p:sldMasterId id="2147483753" r:id="rId3"/>
  </p:sldMasterIdLst>
  <p:notesMasterIdLst>
    <p:notesMasterId r:id="rId38"/>
  </p:notesMasterIdLst>
  <p:handoutMasterIdLst>
    <p:handoutMasterId r:id="rId39"/>
  </p:handoutMasterIdLst>
  <p:sldIdLst>
    <p:sldId id="828" r:id="rId4"/>
    <p:sldId id="819" r:id="rId5"/>
    <p:sldId id="847" r:id="rId6"/>
    <p:sldId id="848" r:id="rId7"/>
    <p:sldId id="840" r:id="rId8"/>
    <p:sldId id="830" r:id="rId9"/>
    <p:sldId id="849" r:id="rId10"/>
    <p:sldId id="850" r:id="rId11"/>
    <p:sldId id="851" r:id="rId12"/>
    <p:sldId id="852" r:id="rId13"/>
    <p:sldId id="853" r:id="rId14"/>
    <p:sldId id="832" r:id="rId15"/>
    <p:sldId id="854" r:id="rId16"/>
    <p:sldId id="855" r:id="rId17"/>
    <p:sldId id="856" r:id="rId18"/>
    <p:sldId id="857" r:id="rId19"/>
    <p:sldId id="860" r:id="rId20"/>
    <p:sldId id="858" r:id="rId21"/>
    <p:sldId id="859" r:id="rId22"/>
    <p:sldId id="861" r:id="rId23"/>
    <p:sldId id="862" r:id="rId24"/>
    <p:sldId id="863" r:id="rId25"/>
    <p:sldId id="864" r:id="rId26"/>
    <p:sldId id="865" r:id="rId27"/>
    <p:sldId id="866" r:id="rId28"/>
    <p:sldId id="867" r:id="rId29"/>
    <p:sldId id="868" r:id="rId30"/>
    <p:sldId id="869" r:id="rId31"/>
    <p:sldId id="870" r:id="rId32"/>
    <p:sldId id="871" r:id="rId33"/>
    <p:sldId id="872" r:id="rId34"/>
    <p:sldId id="873" r:id="rId35"/>
    <p:sldId id="874" r:id="rId36"/>
    <p:sldId id="875" r:id="rId37"/>
  </p:sldIdLst>
  <p:sldSz cx="12192000" cy="6858000"/>
  <p:notesSz cx="6858000" cy="9144000"/>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D34E524A-D6EF-4CBC-A13A-51C3740B0549}">
          <p14:sldIdLst>
            <p14:sldId id="828"/>
            <p14:sldId id="819"/>
            <p14:sldId id="847"/>
            <p14:sldId id="848"/>
            <p14:sldId id="840"/>
            <p14:sldId id="830"/>
            <p14:sldId id="849"/>
            <p14:sldId id="850"/>
            <p14:sldId id="851"/>
            <p14:sldId id="852"/>
            <p14:sldId id="853"/>
            <p14:sldId id="832"/>
            <p14:sldId id="854"/>
            <p14:sldId id="855"/>
            <p14:sldId id="856"/>
            <p14:sldId id="857"/>
            <p14:sldId id="860"/>
            <p14:sldId id="858"/>
            <p14:sldId id="859"/>
            <p14:sldId id="861"/>
            <p14:sldId id="862"/>
            <p14:sldId id="863"/>
            <p14:sldId id="864"/>
            <p14:sldId id="865"/>
            <p14:sldId id="866"/>
            <p14:sldId id="867"/>
            <p14:sldId id="868"/>
            <p14:sldId id="869"/>
            <p14:sldId id="870"/>
            <p14:sldId id="871"/>
            <p14:sldId id="872"/>
            <p14:sldId id="873"/>
            <p14:sldId id="874"/>
            <p14:sldId id="875"/>
          </p14:sldIdLst>
        </p14:section>
        <p14:section name="CREDITS &amp; COPYRIGHTS" id="{96A22112-93F8-4FC4-92DC-51B794962ED1}">
          <p14:sldIdLst/>
        </p14:section>
      </p14:sectionLst>
    </p:ext>
    <p:ext uri="{EFAFB233-063F-42B5-8137-9DF3F51BA10A}">
      <p15:sldGuideLst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C36"/>
    <a:srgbClr val="3A4446"/>
    <a:srgbClr val="24221F"/>
    <a:srgbClr val="DDDAD8"/>
    <a:srgbClr val="FBDED1"/>
    <a:srgbClr val="CAE8F2"/>
    <a:srgbClr val="40A8F1"/>
    <a:srgbClr val="0B5C93"/>
    <a:srgbClr val="ADE2B5"/>
    <a:srgbClr val="63E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94848" autoAdjust="0"/>
  </p:normalViewPr>
  <p:slideViewPr>
    <p:cSldViewPr>
      <p:cViewPr varScale="1">
        <p:scale>
          <a:sx n="60" d="100"/>
          <a:sy n="60" d="100"/>
        </p:scale>
        <p:origin x="536" y="48"/>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outlineViewPr>
    <p:cViewPr>
      <p:scale>
        <a:sx n="33" d="100"/>
        <a:sy n="33" d="100"/>
      </p:scale>
      <p:origin x="0" y="-5466"/>
    </p:cViewPr>
  </p:outlineViewPr>
  <p:notesTextViewPr>
    <p:cViewPr>
      <p:scale>
        <a:sx n="150" d="100"/>
        <a:sy n="150" d="100"/>
      </p:scale>
      <p:origin x="0" y="0"/>
    </p:cViewPr>
  </p:notesTextViewPr>
  <p:notesViewPr>
    <p:cSldViewPr>
      <p:cViewPr varScale="1">
        <p:scale>
          <a:sx n="84" d="100"/>
          <a:sy n="84" d="100"/>
        </p:scale>
        <p:origin x="29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9/11/2024</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‹N°›</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9/11/2024</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‹N°›</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329807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10</a:t>
            </a:fld>
            <a:endParaRPr lang="en-US"/>
          </a:p>
        </p:txBody>
      </p:sp>
    </p:spTree>
    <p:extLst>
      <p:ext uri="{BB962C8B-B14F-4D97-AF65-F5344CB8AC3E}">
        <p14:creationId xmlns:p14="http://schemas.microsoft.com/office/powerpoint/2010/main" val="34802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11</a:t>
            </a:fld>
            <a:endParaRPr lang="en-US"/>
          </a:p>
        </p:txBody>
      </p:sp>
    </p:spTree>
    <p:extLst>
      <p:ext uri="{BB962C8B-B14F-4D97-AF65-F5344CB8AC3E}">
        <p14:creationId xmlns:p14="http://schemas.microsoft.com/office/powerpoint/2010/main" val="2184493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12</a:t>
            </a:fld>
            <a:endParaRPr lang="en-US"/>
          </a:p>
        </p:txBody>
      </p:sp>
    </p:spTree>
    <p:extLst>
      <p:ext uri="{BB962C8B-B14F-4D97-AF65-F5344CB8AC3E}">
        <p14:creationId xmlns:p14="http://schemas.microsoft.com/office/powerpoint/2010/main" val="3080400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13</a:t>
            </a:fld>
            <a:endParaRPr lang="en-US"/>
          </a:p>
        </p:txBody>
      </p:sp>
    </p:spTree>
    <p:extLst>
      <p:ext uri="{BB962C8B-B14F-4D97-AF65-F5344CB8AC3E}">
        <p14:creationId xmlns:p14="http://schemas.microsoft.com/office/powerpoint/2010/main" val="1721185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14</a:t>
            </a:fld>
            <a:endParaRPr lang="en-US"/>
          </a:p>
        </p:txBody>
      </p:sp>
    </p:spTree>
    <p:extLst>
      <p:ext uri="{BB962C8B-B14F-4D97-AF65-F5344CB8AC3E}">
        <p14:creationId xmlns:p14="http://schemas.microsoft.com/office/powerpoint/2010/main" val="75916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15</a:t>
            </a:fld>
            <a:endParaRPr lang="en-US"/>
          </a:p>
        </p:txBody>
      </p:sp>
    </p:spTree>
    <p:extLst>
      <p:ext uri="{BB962C8B-B14F-4D97-AF65-F5344CB8AC3E}">
        <p14:creationId xmlns:p14="http://schemas.microsoft.com/office/powerpoint/2010/main" val="4281402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16</a:t>
            </a:fld>
            <a:endParaRPr lang="en-US"/>
          </a:p>
        </p:txBody>
      </p:sp>
    </p:spTree>
    <p:extLst>
      <p:ext uri="{BB962C8B-B14F-4D97-AF65-F5344CB8AC3E}">
        <p14:creationId xmlns:p14="http://schemas.microsoft.com/office/powerpoint/2010/main" val="747100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17</a:t>
            </a:fld>
            <a:endParaRPr lang="en-US"/>
          </a:p>
        </p:txBody>
      </p:sp>
    </p:spTree>
    <p:extLst>
      <p:ext uri="{BB962C8B-B14F-4D97-AF65-F5344CB8AC3E}">
        <p14:creationId xmlns:p14="http://schemas.microsoft.com/office/powerpoint/2010/main" val="2855738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18</a:t>
            </a:fld>
            <a:endParaRPr lang="en-US"/>
          </a:p>
        </p:txBody>
      </p:sp>
    </p:spTree>
    <p:extLst>
      <p:ext uri="{BB962C8B-B14F-4D97-AF65-F5344CB8AC3E}">
        <p14:creationId xmlns:p14="http://schemas.microsoft.com/office/powerpoint/2010/main" val="2029472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19</a:t>
            </a:fld>
            <a:endParaRPr lang="en-US"/>
          </a:p>
        </p:txBody>
      </p:sp>
    </p:spTree>
    <p:extLst>
      <p:ext uri="{BB962C8B-B14F-4D97-AF65-F5344CB8AC3E}">
        <p14:creationId xmlns:p14="http://schemas.microsoft.com/office/powerpoint/2010/main" val="85719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2439212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p14="http://schemas.microsoft.com/office/powerpoint/2010/main" val="1971015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21</a:t>
            </a:fld>
            <a:endParaRPr lang="en-US"/>
          </a:p>
        </p:txBody>
      </p:sp>
    </p:spTree>
    <p:extLst>
      <p:ext uri="{BB962C8B-B14F-4D97-AF65-F5344CB8AC3E}">
        <p14:creationId xmlns:p14="http://schemas.microsoft.com/office/powerpoint/2010/main" val="1904710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22</a:t>
            </a:fld>
            <a:endParaRPr lang="en-US"/>
          </a:p>
        </p:txBody>
      </p:sp>
    </p:spTree>
    <p:extLst>
      <p:ext uri="{BB962C8B-B14F-4D97-AF65-F5344CB8AC3E}">
        <p14:creationId xmlns:p14="http://schemas.microsoft.com/office/powerpoint/2010/main" val="3398151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23</a:t>
            </a:fld>
            <a:endParaRPr lang="en-US"/>
          </a:p>
        </p:txBody>
      </p:sp>
    </p:spTree>
    <p:extLst>
      <p:ext uri="{BB962C8B-B14F-4D97-AF65-F5344CB8AC3E}">
        <p14:creationId xmlns:p14="http://schemas.microsoft.com/office/powerpoint/2010/main" val="3066805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24</a:t>
            </a:fld>
            <a:endParaRPr lang="en-US"/>
          </a:p>
        </p:txBody>
      </p:sp>
    </p:spTree>
    <p:extLst>
      <p:ext uri="{BB962C8B-B14F-4D97-AF65-F5344CB8AC3E}">
        <p14:creationId xmlns:p14="http://schemas.microsoft.com/office/powerpoint/2010/main" val="2040327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25</a:t>
            </a:fld>
            <a:endParaRPr lang="en-US"/>
          </a:p>
        </p:txBody>
      </p:sp>
    </p:spTree>
    <p:extLst>
      <p:ext uri="{BB962C8B-B14F-4D97-AF65-F5344CB8AC3E}">
        <p14:creationId xmlns:p14="http://schemas.microsoft.com/office/powerpoint/2010/main" val="2350769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26</a:t>
            </a:fld>
            <a:endParaRPr lang="en-US"/>
          </a:p>
        </p:txBody>
      </p:sp>
    </p:spTree>
    <p:extLst>
      <p:ext uri="{BB962C8B-B14F-4D97-AF65-F5344CB8AC3E}">
        <p14:creationId xmlns:p14="http://schemas.microsoft.com/office/powerpoint/2010/main" val="1261614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27</a:t>
            </a:fld>
            <a:endParaRPr lang="en-US"/>
          </a:p>
        </p:txBody>
      </p:sp>
    </p:spTree>
    <p:extLst>
      <p:ext uri="{BB962C8B-B14F-4D97-AF65-F5344CB8AC3E}">
        <p14:creationId xmlns:p14="http://schemas.microsoft.com/office/powerpoint/2010/main" val="4048946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28</a:t>
            </a:fld>
            <a:endParaRPr lang="en-US"/>
          </a:p>
        </p:txBody>
      </p:sp>
    </p:spTree>
    <p:extLst>
      <p:ext uri="{BB962C8B-B14F-4D97-AF65-F5344CB8AC3E}">
        <p14:creationId xmlns:p14="http://schemas.microsoft.com/office/powerpoint/2010/main" val="3327557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29</a:t>
            </a:fld>
            <a:endParaRPr lang="en-US"/>
          </a:p>
        </p:txBody>
      </p:sp>
    </p:spTree>
    <p:extLst>
      <p:ext uri="{BB962C8B-B14F-4D97-AF65-F5344CB8AC3E}">
        <p14:creationId xmlns:p14="http://schemas.microsoft.com/office/powerpoint/2010/main" val="2465152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a:t>
            </a:fld>
            <a:endParaRPr lang="en-US"/>
          </a:p>
        </p:txBody>
      </p:sp>
    </p:spTree>
    <p:extLst>
      <p:ext uri="{BB962C8B-B14F-4D97-AF65-F5344CB8AC3E}">
        <p14:creationId xmlns:p14="http://schemas.microsoft.com/office/powerpoint/2010/main" val="3939043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30</a:t>
            </a:fld>
            <a:endParaRPr lang="en-US"/>
          </a:p>
        </p:txBody>
      </p:sp>
    </p:spTree>
    <p:extLst>
      <p:ext uri="{BB962C8B-B14F-4D97-AF65-F5344CB8AC3E}">
        <p14:creationId xmlns:p14="http://schemas.microsoft.com/office/powerpoint/2010/main" val="2491919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31</a:t>
            </a:fld>
            <a:endParaRPr lang="en-US"/>
          </a:p>
        </p:txBody>
      </p:sp>
    </p:spTree>
    <p:extLst>
      <p:ext uri="{BB962C8B-B14F-4D97-AF65-F5344CB8AC3E}">
        <p14:creationId xmlns:p14="http://schemas.microsoft.com/office/powerpoint/2010/main" val="409834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32</a:t>
            </a:fld>
            <a:endParaRPr lang="en-US"/>
          </a:p>
        </p:txBody>
      </p:sp>
    </p:spTree>
    <p:extLst>
      <p:ext uri="{BB962C8B-B14F-4D97-AF65-F5344CB8AC3E}">
        <p14:creationId xmlns:p14="http://schemas.microsoft.com/office/powerpoint/2010/main" val="2824773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33</a:t>
            </a:fld>
            <a:endParaRPr lang="en-US"/>
          </a:p>
        </p:txBody>
      </p:sp>
    </p:spTree>
    <p:extLst>
      <p:ext uri="{BB962C8B-B14F-4D97-AF65-F5344CB8AC3E}">
        <p14:creationId xmlns:p14="http://schemas.microsoft.com/office/powerpoint/2010/main" val="2751207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34</a:t>
            </a:fld>
            <a:endParaRPr lang="en-US"/>
          </a:p>
        </p:txBody>
      </p:sp>
    </p:spTree>
    <p:extLst>
      <p:ext uri="{BB962C8B-B14F-4D97-AF65-F5344CB8AC3E}">
        <p14:creationId xmlns:p14="http://schemas.microsoft.com/office/powerpoint/2010/main" val="400086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a:t>
            </a:fld>
            <a:endParaRPr lang="en-US"/>
          </a:p>
        </p:txBody>
      </p:sp>
    </p:spTree>
    <p:extLst>
      <p:ext uri="{BB962C8B-B14F-4D97-AF65-F5344CB8AC3E}">
        <p14:creationId xmlns:p14="http://schemas.microsoft.com/office/powerpoint/2010/main" val="416679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75289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54330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1310284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2280175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49303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801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083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57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79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73813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77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4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324308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4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7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Tree>
    <p:extLst>
      <p:ext uri="{BB962C8B-B14F-4D97-AF65-F5344CB8AC3E}">
        <p14:creationId xmlns:p14="http://schemas.microsoft.com/office/powerpoint/2010/main" val="41740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bg>
      <p:bgPr>
        <a:solidFill>
          <a:schemeClr val="tx2"/>
        </a:solidFill>
        <a:effectLst/>
      </p:bgPr>
    </p:bg>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3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bg>
      <p:bgPr>
        <a:solidFill>
          <a:schemeClr val="tx2"/>
        </a:solidFill>
        <a:effectLst/>
      </p:bgPr>
    </p:bg>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6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914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58499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781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136834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81846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20047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261255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8631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27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9044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t>‹N°›</a:t>
            </a:fld>
            <a:endParaRPr lang="en-US"/>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009425401"/>
      </p:ext>
    </p:extLst>
  </p:cSld>
  <p:clrMap bg1="lt1" tx1="dk1" bg2="lt2" tx2="dk2" accent1="accent1" accent2="accent2" accent3="accent3" accent4="accent4" accent5="accent5" accent6="accent6" hlink="hlink" folHlink="folHlink"/>
  <p:sldLayoutIdLst>
    <p:sldLayoutId id="2147483852" r:id="rId1"/>
    <p:sldLayoutId id="2147483857" r:id="rId2"/>
    <p:sldLayoutId id="2147483861" r:id="rId3"/>
    <p:sldLayoutId id="2147483858" r:id="rId4"/>
    <p:sldLayoutId id="2147483860" r:id="rId5"/>
    <p:sldLayoutId id="2147483859" r:id="rId6"/>
    <p:sldLayoutId id="2147483862" r:id="rId7"/>
    <p:sldLayoutId id="2147483864" r:id="rId8"/>
    <p:sldLayoutId id="2147483863" r:id="rId9"/>
    <p:sldLayoutId id="2147483865" r:id="rId10"/>
    <p:sldLayoutId id="2147483866" r:id="rId11"/>
    <p:sldLayoutId id="2147483883" r:id="rId12"/>
    <p:sldLayoutId id="2147483874" r:id="rId13"/>
    <p:sldLayoutId id="2147483875" r:id="rId14"/>
    <p:sldLayoutId id="2147483877" r:id="rId15"/>
    <p:sldLayoutId id="2147483882" r:id="rId16"/>
    <p:sldLayoutId id="2147483876" r:id="rId17"/>
    <p:sldLayoutId id="2147483872" r:id="rId18"/>
    <p:sldLayoutId id="2147483878" r:id="rId19"/>
    <p:sldLayoutId id="2147483856" r:id="rId20"/>
    <p:sldLayoutId id="2147483880" r:id="rId21"/>
    <p:sldLayoutId id="2147483879" r:id="rId22"/>
    <p:sldLayoutId id="2147483881"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fr-FR" sz="3200" dirty="0"/>
              <a:t>LA PROTECTION DES PERSONNES DANS L’UNIVERS NUMERIQUE</a:t>
            </a:r>
            <a:endParaRPr lang="en-US" sz="3200" dirty="0"/>
          </a:p>
        </p:txBody>
      </p:sp>
      <p:sp>
        <p:nvSpPr>
          <p:cNvPr id="5" name="Subtitle 4"/>
          <p:cNvSpPr>
            <a:spLocks noGrp="1"/>
          </p:cNvSpPr>
          <p:nvPr>
            <p:ph type="subTitle" idx="1"/>
          </p:nvPr>
        </p:nvSpPr>
        <p:spPr/>
        <p:txBody>
          <a:bodyPr>
            <a:normAutofit lnSpcReduction="10000"/>
          </a:bodyPr>
          <a:lstStyle/>
          <a:p>
            <a:r>
              <a:rPr lang="en-US" dirty="0" err="1"/>
              <a:t>Chapitre</a:t>
            </a:r>
            <a:r>
              <a:rPr lang="en-US" dirty="0"/>
              <a:t> 2</a:t>
            </a:r>
          </a:p>
        </p:txBody>
      </p:sp>
      <p:pic>
        <p:nvPicPr>
          <p:cNvPr id="6" name="Espace réservé pour une image  5">
            <a:extLst>
              <a:ext uri="{FF2B5EF4-FFF2-40B4-BE49-F238E27FC236}">
                <a16:creationId xmlns:a16="http://schemas.microsoft.com/office/drawing/2014/main" id="{8A609D64-FF11-DC92-47F2-19BD0F0A6AF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57" b="7857"/>
          <a:stretch>
            <a:fillRect/>
          </a:stretch>
        </p:blipFill>
        <p:spPr/>
      </p:pic>
    </p:spTree>
    <p:extLst>
      <p:ext uri="{BB962C8B-B14F-4D97-AF65-F5344CB8AC3E}">
        <p14:creationId xmlns:p14="http://schemas.microsoft.com/office/powerpoint/2010/main" val="191509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 protection dans la sphere </a:t>
            </a:r>
            <a:r>
              <a:rPr lang="en-US" dirty="0" err="1"/>
              <a:t>privee</a:t>
            </a:r>
            <a:endParaRPr lang="en-US" dirty="0"/>
          </a:p>
        </p:txBody>
      </p:sp>
      <p:sp>
        <p:nvSpPr>
          <p:cNvPr id="3" name="Subtitle 2"/>
          <p:cNvSpPr>
            <a:spLocks noGrp="1"/>
          </p:cNvSpPr>
          <p:nvPr>
            <p:ph type="subTitle" idx="1"/>
          </p:nvPr>
        </p:nvSpPr>
        <p:spPr>
          <a:xfrm>
            <a:off x="3287688" y="5172813"/>
            <a:ext cx="8434459" cy="480131"/>
          </a:xfrm>
        </p:spPr>
        <p:txBody>
          <a:bodyPr/>
          <a:lstStyle/>
          <a:p>
            <a:r>
              <a:rPr lang="fr-FR" i="1" dirty="0"/>
              <a:t>La CNIL et le RGPD sont les gardiens de vos droits</a:t>
            </a:r>
            <a:endParaRPr lang="en-US" i="1" dirty="0"/>
          </a:p>
        </p:txBody>
      </p:sp>
      <p:sp>
        <p:nvSpPr>
          <p:cNvPr id="5" name="Text Placeholder 4"/>
          <p:cNvSpPr>
            <a:spLocks noGrp="1"/>
          </p:cNvSpPr>
          <p:nvPr>
            <p:ph type="body" sz="quarter" idx="14"/>
          </p:nvPr>
        </p:nvSpPr>
        <p:spPr/>
        <p:txBody>
          <a:bodyPr/>
          <a:lstStyle/>
          <a:p>
            <a:r>
              <a:rPr lang="en-US" dirty="0"/>
              <a:t>02</a:t>
            </a:r>
          </a:p>
        </p:txBody>
      </p:sp>
      <p:sp>
        <p:nvSpPr>
          <p:cNvPr id="4" name="Slide Number Placeholder 3"/>
          <p:cNvSpPr>
            <a:spLocks noGrp="1"/>
          </p:cNvSpPr>
          <p:nvPr>
            <p:ph type="sldNum" sz="quarter" idx="15"/>
          </p:nvPr>
        </p:nvSpPr>
        <p:spPr/>
        <p:txBody>
          <a:bodyPr/>
          <a:lstStyle/>
          <a:p>
            <a:fld id="{FC1CF07D-8B3F-4D32-B059-0039CEA46DB1}" type="slidenum">
              <a:rPr lang="en-US" smtClean="0"/>
              <a:pPr/>
              <a:t>10</a:t>
            </a:fld>
            <a:endParaRPr lang="en-US"/>
          </a:p>
        </p:txBody>
      </p:sp>
      <p:pic>
        <p:nvPicPr>
          <p:cNvPr id="9" name="Espace réservé pour une image  8">
            <a:extLst>
              <a:ext uri="{FF2B5EF4-FFF2-40B4-BE49-F238E27FC236}">
                <a16:creationId xmlns:a16="http://schemas.microsoft.com/office/drawing/2014/main" id="{73774281-C0AB-FF99-BD25-184FF37C3C5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631" b="4631"/>
          <a:stretch>
            <a:fillRect/>
          </a:stretch>
        </p:blipFill>
        <p:spPr/>
      </p:pic>
    </p:spTree>
    <p:extLst>
      <p:ext uri="{BB962C8B-B14F-4D97-AF65-F5344CB8AC3E}">
        <p14:creationId xmlns:p14="http://schemas.microsoft.com/office/powerpoint/2010/main" val="281342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a:bodyPr>
          <a:lstStyle/>
          <a:p>
            <a:pPr marL="0" indent="0">
              <a:lnSpc>
                <a:spcPct val="100000"/>
              </a:lnSpc>
              <a:buNone/>
            </a:pPr>
            <a:r>
              <a:rPr lang="fr-FR" sz="2000" b="1" dirty="0">
                <a:latin typeface="+mn-lt"/>
              </a:rPr>
              <a:t>Origines et fondements législatifs :</a:t>
            </a:r>
          </a:p>
          <a:p>
            <a:pPr>
              <a:lnSpc>
                <a:spcPct val="100000"/>
              </a:lnSpc>
            </a:pPr>
            <a:r>
              <a:rPr lang="fr-FR" sz="2000" dirty="0">
                <a:latin typeface="+mn-lt"/>
              </a:rPr>
              <a:t>La </a:t>
            </a:r>
            <a:r>
              <a:rPr lang="fr-FR" sz="2000" b="1" dirty="0">
                <a:solidFill>
                  <a:srgbClr val="C00000"/>
                </a:solidFill>
                <a:latin typeface="+mn-lt"/>
              </a:rPr>
              <a:t>CNIL</a:t>
            </a:r>
            <a:r>
              <a:rPr lang="fr-FR" sz="2000" dirty="0">
                <a:latin typeface="+mn-lt"/>
              </a:rPr>
              <a:t> (Commission Nationale de l'Informatique et des Libertés) a été instituée en 1978 par la loi Informatique et Libertés pour encadrer l’usage des données personnelles en France.</a:t>
            </a:r>
          </a:p>
          <a:p>
            <a:pPr>
              <a:lnSpc>
                <a:spcPct val="100000"/>
              </a:lnSpc>
            </a:pPr>
            <a:r>
              <a:rPr lang="fr-FR" sz="2000" dirty="0">
                <a:latin typeface="+mn-lt"/>
              </a:rPr>
              <a:t>Le Règlement Général sur la Protection des Données (</a:t>
            </a:r>
            <a:r>
              <a:rPr lang="fr-FR" sz="2000" b="1" dirty="0">
                <a:solidFill>
                  <a:srgbClr val="C00000"/>
                </a:solidFill>
                <a:latin typeface="+mn-lt"/>
              </a:rPr>
              <a:t>RGPD</a:t>
            </a:r>
            <a:r>
              <a:rPr lang="fr-FR" sz="2000" dirty="0">
                <a:latin typeface="+mn-lt"/>
              </a:rPr>
              <a:t>), entré en vigueur en mai 2018, a renforcé ce cadre en unifiant les règles au sein de l'Union européenne et en introduisant des sanctions plus sévères.</a:t>
            </a:r>
          </a:p>
          <a:p>
            <a:pPr marL="0" indent="0">
              <a:lnSpc>
                <a:spcPct val="100000"/>
              </a:lnSpc>
              <a:buNone/>
            </a:pPr>
            <a:r>
              <a:rPr lang="fr-FR" sz="2000" b="1" dirty="0">
                <a:latin typeface="+mn-lt"/>
              </a:rPr>
              <a:t>Rôle renforcé de la CNIL sous le RGPD :</a:t>
            </a:r>
          </a:p>
          <a:p>
            <a:pPr>
              <a:lnSpc>
                <a:spcPct val="100000"/>
              </a:lnSpc>
            </a:pPr>
            <a:r>
              <a:rPr lang="fr-FR" sz="2000" b="1" dirty="0">
                <a:solidFill>
                  <a:srgbClr val="C00000"/>
                </a:solidFill>
                <a:latin typeface="+mn-lt"/>
              </a:rPr>
              <a:t>Mission d'information et de conseil </a:t>
            </a:r>
            <a:r>
              <a:rPr lang="fr-FR" sz="2000" dirty="0">
                <a:latin typeface="+mn-lt"/>
              </a:rPr>
              <a:t>: La CNIL accompagne les entreprises et les particuliers en fournissant des recommandations sur la conformité au RGPD, tout en sensibilisant à la protection des données.</a:t>
            </a:r>
          </a:p>
          <a:p>
            <a:pPr>
              <a:lnSpc>
                <a:spcPct val="100000"/>
              </a:lnSpc>
            </a:pPr>
            <a:r>
              <a:rPr lang="fr-FR" sz="2000" b="1" dirty="0">
                <a:solidFill>
                  <a:srgbClr val="C00000"/>
                </a:solidFill>
                <a:latin typeface="+mn-lt"/>
              </a:rPr>
              <a:t>Pouvoirs de contrôle et de sanction </a:t>
            </a:r>
            <a:r>
              <a:rPr lang="fr-FR" sz="2000" dirty="0">
                <a:latin typeface="+mn-lt"/>
              </a:rPr>
              <a:t>: Elle peut réaliser des contrôles et sanctionner les infractions avec des amendes allant jusqu’à 20 millions d’euros ou 4 % du chiffre d'affaires annuel mondial. La CNIL a ainsi un rôle d'autorité régulatrice clé dans l'application de la législation européenne sur les données.</a:t>
            </a:r>
            <a:endParaRPr lang="en-US" sz="2000" dirty="0">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11</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 La CNIL et le RGPD : Encadrement des données perso</a:t>
            </a:r>
            <a:endParaRPr lang="en-US" dirty="0"/>
          </a:p>
        </p:txBody>
      </p:sp>
    </p:spTree>
    <p:extLst>
      <p:ext uri="{BB962C8B-B14F-4D97-AF65-F5344CB8AC3E}">
        <p14:creationId xmlns:p14="http://schemas.microsoft.com/office/powerpoint/2010/main" val="2901612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Les obligations des entreprises</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289346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a:bodyPr>
          <a:lstStyle/>
          <a:p>
            <a:pPr marL="0" indent="0">
              <a:lnSpc>
                <a:spcPct val="100000"/>
              </a:lnSpc>
              <a:buNone/>
            </a:pPr>
            <a:r>
              <a:rPr lang="fr-FR" sz="2800" b="1" dirty="0">
                <a:latin typeface="+mn-lt"/>
              </a:rPr>
              <a:t>1- Obligation de sécurité et de confidentialité (art. 32 RGPD) :</a:t>
            </a:r>
          </a:p>
          <a:p>
            <a:pPr marL="0" indent="0">
              <a:lnSpc>
                <a:spcPct val="100000"/>
              </a:lnSpc>
              <a:buNone/>
            </a:pPr>
            <a:r>
              <a:rPr lang="fr-FR" sz="2800" dirty="0">
                <a:latin typeface="+mn-lt"/>
              </a:rPr>
              <a:t>Les entreprises doivent </a:t>
            </a:r>
            <a:r>
              <a:rPr lang="fr-FR" sz="2800" b="1" dirty="0">
                <a:solidFill>
                  <a:srgbClr val="C00000"/>
                </a:solidFill>
                <a:latin typeface="+mn-lt"/>
              </a:rPr>
              <a:t>garantir la protection des données </a:t>
            </a:r>
            <a:r>
              <a:rPr lang="fr-FR" sz="2800" dirty="0">
                <a:latin typeface="+mn-lt"/>
              </a:rPr>
              <a:t>à caractère personnel par des mesures techniques et organisationnelles adaptées. Cela inclut le chiffrement des données sensibles, la gestion stricte des accès et des audits réguliers de sécurité.</a:t>
            </a:r>
          </a:p>
          <a:p>
            <a:pPr marL="0" indent="0">
              <a:lnSpc>
                <a:spcPct val="100000"/>
              </a:lnSpc>
              <a:buNone/>
            </a:pPr>
            <a:r>
              <a:rPr lang="fr-FR" sz="2800" dirty="0">
                <a:latin typeface="+mn-lt"/>
              </a:rPr>
              <a:t>Ex. : Une entreprise de e-commerce manipulant des données bancaires doit s'assurer que ces données sont protégées par un chiffrement fort et que seules des personnes autorisées peuvent y accéder.</a:t>
            </a:r>
            <a:endParaRPr lang="en-US" sz="2800" dirty="0">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13</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Les obligations des entreprises dans le cadre du RGPD</a:t>
            </a:r>
            <a:endParaRPr lang="en-US" dirty="0"/>
          </a:p>
        </p:txBody>
      </p:sp>
    </p:spTree>
    <p:extLst>
      <p:ext uri="{BB962C8B-B14F-4D97-AF65-F5344CB8AC3E}">
        <p14:creationId xmlns:p14="http://schemas.microsoft.com/office/powerpoint/2010/main" val="138656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a:bodyPr>
          <a:lstStyle/>
          <a:p>
            <a:pPr marL="0" indent="0">
              <a:lnSpc>
                <a:spcPct val="100000"/>
              </a:lnSpc>
              <a:buNone/>
            </a:pPr>
            <a:r>
              <a:rPr lang="fr-FR" sz="3200" b="1" dirty="0">
                <a:latin typeface="+mn-lt"/>
              </a:rPr>
              <a:t>2- Principe de minimisation des données (art. 5.1.c RGPD) :</a:t>
            </a:r>
          </a:p>
          <a:p>
            <a:pPr marL="0" indent="0">
              <a:lnSpc>
                <a:spcPct val="100000"/>
              </a:lnSpc>
              <a:buNone/>
            </a:pPr>
            <a:r>
              <a:rPr lang="fr-FR" sz="3200" dirty="0">
                <a:latin typeface="+mn-lt"/>
              </a:rPr>
              <a:t>Les entreprises doivent s'assurer de </a:t>
            </a:r>
            <a:r>
              <a:rPr lang="fr-FR" sz="3200" b="1" dirty="0">
                <a:solidFill>
                  <a:srgbClr val="C00000"/>
                </a:solidFill>
                <a:latin typeface="+mn-lt"/>
              </a:rPr>
              <a:t>ne collecter que les données strictement nécessaires </a:t>
            </a:r>
            <a:r>
              <a:rPr lang="fr-FR" sz="3200" dirty="0">
                <a:latin typeface="+mn-lt"/>
              </a:rPr>
              <a:t>au regard des finalités pour lesquelles elles sont traitées.</a:t>
            </a:r>
          </a:p>
          <a:p>
            <a:pPr marL="0" indent="0">
              <a:lnSpc>
                <a:spcPct val="100000"/>
              </a:lnSpc>
              <a:buNone/>
            </a:pPr>
            <a:r>
              <a:rPr lang="fr-FR" sz="3200" dirty="0">
                <a:latin typeface="+mn-lt"/>
              </a:rPr>
              <a:t>Ex. : Pour une inscription à une newsletter, seul l'email de l'utilisateur est requis. Toute demande supplémentaire doit être justifiée (par exemple, le numéro de téléphone pour un service de messagerie).</a:t>
            </a:r>
            <a:endParaRPr lang="en-US" sz="3200" dirty="0">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14</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Les obligations des entreprises dans le cadre du RGPD</a:t>
            </a:r>
            <a:endParaRPr lang="en-US" dirty="0"/>
          </a:p>
        </p:txBody>
      </p:sp>
    </p:spTree>
    <p:extLst>
      <p:ext uri="{BB962C8B-B14F-4D97-AF65-F5344CB8AC3E}">
        <p14:creationId xmlns:p14="http://schemas.microsoft.com/office/powerpoint/2010/main" val="381366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a:bodyPr>
          <a:lstStyle/>
          <a:p>
            <a:pPr marL="0" indent="0">
              <a:lnSpc>
                <a:spcPct val="100000"/>
              </a:lnSpc>
              <a:buNone/>
            </a:pPr>
            <a:r>
              <a:rPr lang="fr-FR" sz="3200" b="1" dirty="0">
                <a:latin typeface="+mn-lt"/>
              </a:rPr>
              <a:t>3- Obligation d'information (art. 13 RGPD) :</a:t>
            </a:r>
          </a:p>
          <a:p>
            <a:pPr marL="0" indent="0">
              <a:lnSpc>
                <a:spcPct val="100000"/>
              </a:lnSpc>
              <a:buNone/>
            </a:pPr>
            <a:r>
              <a:rPr lang="fr-FR" sz="3200" dirty="0">
                <a:latin typeface="+mn-lt"/>
              </a:rPr>
              <a:t>Les entreprises sont tenues </a:t>
            </a:r>
            <a:r>
              <a:rPr lang="fr-FR" sz="3200" b="1" dirty="0">
                <a:solidFill>
                  <a:srgbClr val="C00000"/>
                </a:solidFill>
                <a:latin typeface="+mn-lt"/>
              </a:rPr>
              <a:t>d’informer les personnes concernées de manière claire et accessible </a:t>
            </a:r>
            <a:r>
              <a:rPr lang="fr-FR" sz="3200" dirty="0">
                <a:latin typeface="+mn-lt"/>
              </a:rPr>
              <a:t>sur la collecte et l’utilisation de leurs données. Elles doivent indiquer les finalités du traitement, la durée de conservation, et les droits des personnes concernées.</a:t>
            </a:r>
          </a:p>
          <a:p>
            <a:pPr marL="0" indent="0">
              <a:lnSpc>
                <a:spcPct val="100000"/>
              </a:lnSpc>
              <a:buNone/>
            </a:pPr>
            <a:r>
              <a:rPr lang="fr-FR" sz="3200" dirty="0">
                <a:latin typeface="+mn-lt"/>
              </a:rPr>
              <a:t>Ex. : Un site web commercial doit préciser à ses utilisateurs comment leurs données seront utilisées (envoi de publicités, analyses marketing, etc.) et pendant combien de temps elles seront conservées.</a:t>
            </a:r>
            <a:endParaRPr lang="en-US" sz="3200" dirty="0">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15</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Les obligations des entreprises dans le cadre du RGPD</a:t>
            </a:r>
            <a:endParaRPr lang="en-US" dirty="0"/>
          </a:p>
        </p:txBody>
      </p:sp>
    </p:spTree>
    <p:extLst>
      <p:ext uri="{BB962C8B-B14F-4D97-AF65-F5344CB8AC3E}">
        <p14:creationId xmlns:p14="http://schemas.microsoft.com/office/powerpoint/2010/main" val="582130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a:bodyPr>
          <a:lstStyle/>
          <a:p>
            <a:pPr marL="0" indent="0">
              <a:lnSpc>
                <a:spcPct val="100000"/>
              </a:lnSpc>
              <a:buNone/>
            </a:pPr>
            <a:r>
              <a:rPr lang="fr-FR" sz="3200" b="1" dirty="0">
                <a:latin typeface="+mn-lt"/>
              </a:rPr>
              <a:t>4- Autres obligations :</a:t>
            </a:r>
          </a:p>
          <a:p>
            <a:pPr>
              <a:lnSpc>
                <a:spcPct val="100000"/>
              </a:lnSpc>
            </a:pPr>
            <a:r>
              <a:rPr lang="fr-FR" sz="3200" b="1" dirty="0">
                <a:solidFill>
                  <a:srgbClr val="C00000"/>
                </a:solidFill>
                <a:latin typeface="+mn-lt"/>
              </a:rPr>
              <a:t>Nomination d’un Délégué à la Protection des Données (DPO) </a:t>
            </a:r>
            <a:r>
              <a:rPr lang="fr-FR" sz="3200" dirty="0">
                <a:latin typeface="+mn-lt"/>
              </a:rPr>
              <a:t>: o	Les organisations, en particulier celles qui traitent des données sensibles ou en grandes quantités, sont tenues de désigner un DPO. Ce dernier a pour mission de veiller à la conformité avec le RGPD.</a:t>
            </a:r>
          </a:p>
          <a:p>
            <a:pPr>
              <a:lnSpc>
                <a:spcPct val="100000"/>
              </a:lnSpc>
            </a:pPr>
            <a:r>
              <a:rPr lang="fr-FR" sz="3200" b="1" dirty="0">
                <a:solidFill>
                  <a:srgbClr val="C00000"/>
                </a:solidFill>
                <a:latin typeface="+mn-lt"/>
              </a:rPr>
              <a:t>Droit à la portabilité des données </a:t>
            </a:r>
            <a:r>
              <a:rPr lang="fr-FR" sz="3200" dirty="0">
                <a:latin typeface="+mn-lt"/>
              </a:rPr>
              <a:t>: Ce droit permet aux individus de récupérer les données personnelles qu’ils ont fournies à une entreprise, dans un format structuré, couramment utilisé et lisible par machine, et de les transférer à une autre entreprise. </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16</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Les obligations des entreprises dans le cadre du RGPD</a:t>
            </a:r>
            <a:endParaRPr lang="en-US" dirty="0"/>
          </a:p>
        </p:txBody>
      </p:sp>
    </p:spTree>
    <p:extLst>
      <p:ext uri="{BB962C8B-B14F-4D97-AF65-F5344CB8AC3E}">
        <p14:creationId xmlns:p14="http://schemas.microsoft.com/office/powerpoint/2010/main" val="3312016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Les droits des individus</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52204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92500" lnSpcReduction="10000"/>
          </a:bodyPr>
          <a:lstStyle/>
          <a:p>
            <a:pPr>
              <a:lnSpc>
                <a:spcPct val="100000"/>
              </a:lnSpc>
            </a:pPr>
            <a:r>
              <a:rPr lang="fr-FR" sz="3200" b="1" dirty="0">
                <a:solidFill>
                  <a:srgbClr val="C00000"/>
                </a:solidFill>
                <a:latin typeface="+mn-lt"/>
              </a:rPr>
              <a:t>Droit d'accès</a:t>
            </a:r>
            <a:r>
              <a:rPr lang="fr-FR" sz="3200" dirty="0">
                <a:latin typeface="+mn-lt"/>
              </a:rPr>
              <a:t> (art. 15 RGPD) : Les individus peuvent demander à tout moment de consulter les données que détient une entreprise à leur sujet, ainsi que d’obtenir une copie de ces données.</a:t>
            </a:r>
          </a:p>
          <a:p>
            <a:pPr>
              <a:lnSpc>
                <a:spcPct val="100000"/>
              </a:lnSpc>
            </a:pPr>
            <a:r>
              <a:rPr lang="fr-FR" sz="3200" b="1" dirty="0">
                <a:solidFill>
                  <a:srgbClr val="C00000"/>
                </a:solidFill>
                <a:latin typeface="+mn-lt"/>
              </a:rPr>
              <a:t>Droit de rectification </a:t>
            </a:r>
            <a:r>
              <a:rPr lang="fr-FR" sz="3200" dirty="0">
                <a:latin typeface="+mn-lt"/>
              </a:rPr>
              <a:t>(art. 16 RGPD) : Ce droit permet aux personnes concernées de demander la correction des données inexactes ou incomplètes.</a:t>
            </a:r>
          </a:p>
          <a:p>
            <a:pPr>
              <a:lnSpc>
                <a:spcPct val="100000"/>
              </a:lnSpc>
            </a:pPr>
            <a:r>
              <a:rPr lang="fr-FR" sz="3200" b="1" dirty="0">
                <a:solidFill>
                  <a:srgbClr val="C00000"/>
                </a:solidFill>
                <a:latin typeface="+mn-lt"/>
              </a:rPr>
              <a:t>Droit à l'oubli </a:t>
            </a:r>
            <a:r>
              <a:rPr lang="fr-FR" sz="3200" dirty="0">
                <a:latin typeface="+mn-lt"/>
              </a:rPr>
              <a:t>(art. 17 RGPD) : Ce droit permet à une personne de demander l'effacement de ses données personnelles dans des circonstances précises (par exemple, lorsque les données ne sont plus nécessaires aux finalités initiales ou lorsque le consentement est retiré).</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18</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Les droits des individus en matière de données perso</a:t>
            </a:r>
            <a:endParaRPr lang="en-US" dirty="0"/>
          </a:p>
        </p:txBody>
      </p:sp>
    </p:spTree>
    <p:extLst>
      <p:ext uri="{BB962C8B-B14F-4D97-AF65-F5344CB8AC3E}">
        <p14:creationId xmlns:p14="http://schemas.microsoft.com/office/powerpoint/2010/main" val="371051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a:bodyPr>
          <a:lstStyle/>
          <a:p>
            <a:pPr>
              <a:lnSpc>
                <a:spcPct val="100000"/>
              </a:lnSpc>
            </a:pPr>
            <a:r>
              <a:rPr lang="fr-FR" sz="3200" b="1" dirty="0">
                <a:solidFill>
                  <a:srgbClr val="C00000"/>
                </a:solidFill>
                <a:latin typeface="+mn-lt"/>
              </a:rPr>
              <a:t>Vers une protection renforcée </a:t>
            </a:r>
            <a:r>
              <a:rPr lang="fr-FR" sz="3200" dirty="0">
                <a:solidFill>
                  <a:schemeClr val="tx1"/>
                </a:solidFill>
                <a:latin typeface="+mn-lt"/>
              </a:rPr>
              <a:t>: Face à l’essor des nouvelles technologies (IA, big data, objets connectés), il est essentiel que le cadre juridique continue d’évoluer pour préserver les libertés fondamentales des individus.</a:t>
            </a:r>
          </a:p>
          <a:p>
            <a:pPr>
              <a:lnSpc>
                <a:spcPct val="100000"/>
              </a:lnSpc>
            </a:pPr>
            <a:r>
              <a:rPr lang="fr-FR" sz="3200" b="1" dirty="0">
                <a:solidFill>
                  <a:srgbClr val="C00000"/>
                </a:solidFill>
                <a:latin typeface="+mn-lt"/>
              </a:rPr>
              <a:t>Équilibre entre innovation et droits fondamentaux </a:t>
            </a:r>
            <a:r>
              <a:rPr lang="fr-FR" sz="3200" dirty="0">
                <a:solidFill>
                  <a:schemeClr val="tx1"/>
                </a:solidFill>
                <a:latin typeface="+mn-lt"/>
              </a:rPr>
              <a:t>: Il est crucial d’assurer un équilibre entre le développement technologique et la protection des droits à la vie privée, garantissant ainsi une innovation éthique et responsable.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19</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Adaptation des lois aux évolutions technologiques</a:t>
            </a:r>
            <a:endParaRPr lang="en-US" dirty="0"/>
          </a:p>
        </p:txBody>
      </p:sp>
    </p:spTree>
    <p:extLst>
      <p:ext uri="{BB962C8B-B14F-4D97-AF65-F5344CB8AC3E}">
        <p14:creationId xmlns:p14="http://schemas.microsoft.com/office/powerpoint/2010/main" val="60505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4351338"/>
          </a:xfrm>
        </p:spPr>
        <p:txBody>
          <a:bodyPr/>
          <a:lstStyle/>
          <a:p>
            <a:pPr marL="0" indent="0">
              <a:lnSpc>
                <a:spcPct val="100000"/>
              </a:lnSpc>
              <a:buNone/>
            </a:pPr>
            <a:r>
              <a:rPr lang="fr-FR" dirty="0">
                <a:latin typeface="+mn-lt"/>
              </a:rPr>
              <a:t>A l’issu du chapitre, vous devez être capable de :</a:t>
            </a:r>
          </a:p>
          <a:p>
            <a:pPr>
              <a:lnSpc>
                <a:spcPct val="100000"/>
              </a:lnSpc>
            </a:pPr>
            <a:r>
              <a:rPr lang="fr-FR" b="1" dirty="0">
                <a:solidFill>
                  <a:srgbClr val="C00000"/>
                </a:solidFill>
                <a:latin typeface="+mn-lt"/>
              </a:rPr>
              <a:t>Caractériser</a:t>
            </a:r>
            <a:r>
              <a:rPr lang="fr-FR" dirty="0">
                <a:latin typeface="+mn-lt"/>
              </a:rPr>
              <a:t> les conséquences juridiques des choix opérés par l’entreprise sur la protection des personnes, des données</a:t>
            </a:r>
          </a:p>
          <a:p>
            <a:pPr marL="0" indent="0">
              <a:lnSpc>
                <a:spcPct val="100000"/>
              </a:lnSpc>
              <a:buNone/>
            </a:pP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2</a:t>
            </a:fld>
            <a:endParaRPr lang="en-US"/>
          </a:p>
        </p:txBody>
      </p:sp>
      <p:sp>
        <p:nvSpPr>
          <p:cNvPr id="4" name="Title 3"/>
          <p:cNvSpPr>
            <a:spLocks noGrp="1"/>
          </p:cNvSpPr>
          <p:nvPr>
            <p:ph type="title"/>
          </p:nvPr>
        </p:nvSpPr>
        <p:spPr>
          <a:xfrm>
            <a:off x="67340" y="116632"/>
            <a:ext cx="10009112" cy="676375"/>
          </a:xfrm>
        </p:spPr>
        <p:txBody>
          <a:bodyPr>
            <a:normAutofit fontScale="90000"/>
          </a:bodyPr>
          <a:lstStyle/>
          <a:p>
            <a:r>
              <a:rPr lang="en-US" dirty="0" err="1"/>
              <a:t>Objectifs</a:t>
            </a:r>
            <a:endParaRPr lang="en-US" dirty="0"/>
          </a:p>
        </p:txBody>
      </p:sp>
    </p:spTree>
    <p:extLst>
      <p:ext uri="{BB962C8B-B14F-4D97-AF65-F5344CB8AC3E}">
        <p14:creationId xmlns:p14="http://schemas.microsoft.com/office/powerpoint/2010/main" val="3722245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 protection dans la sphere </a:t>
            </a:r>
            <a:r>
              <a:rPr lang="en-US" dirty="0" err="1"/>
              <a:t>professionnelle</a:t>
            </a:r>
            <a:endParaRPr lang="en-US" dirty="0"/>
          </a:p>
        </p:txBody>
      </p:sp>
      <p:sp>
        <p:nvSpPr>
          <p:cNvPr id="3" name="Subtitle 2"/>
          <p:cNvSpPr>
            <a:spLocks noGrp="1"/>
          </p:cNvSpPr>
          <p:nvPr>
            <p:ph type="subTitle" idx="1"/>
          </p:nvPr>
        </p:nvSpPr>
        <p:spPr>
          <a:xfrm>
            <a:off x="3287688" y="5172813"/>
            <a:ext cx="8434459" cy="480131"/>
          </a:xfrm>
        </p:spPr>
        <p:txBody>
          <a:bodyPr/>
          <a:lstStyle/>
          <a:p>
            <a:r>
              <a:rPr lang="fr-FR" i="1" dirty="0"/>
              <a:t>Que peut faire votre patron ?</a:t>
            </a:r>
            <a:endParaRPr lang="en-US" i="1" dirty="0"/>
          </a:p>
        </p:txBody>
      </p:sp>
      <p:sp>
        <p:nvSpPr>
          <p:cNvPr id="5" name="Text Placeholder 4"/>
          <p:cNvSpPr>
            <a:spLocks noGrp="1"/>
          </p:cNvSpPr>
          <p:nvPr>
            <p:ph type="body" sz="quarter" idx="14"/>
          </p:nvPr>
        </p:nvSpPr>
        <p:spPr/>
        <p:txBody>
          <a:bodyPr/>
          <a:lstStyle/>
          <a:p>
            <a:r>
              <a:rPr lang="en-US" dirty="0"/>
              <a:t>03</a:t>
            </a:r>
          </a:p>
        </p:txBody>
      </p:sp>
      <p:sp>
        <p:nvSpPr>
          <p:cNvPr id="4" name="Slide Number Placeholder 3"/>
          <p:cNvSpPr>
            <a:spLocks noGrp="1"/>
          </p:cNvSpPr>
          <p:nvPr>
            <p:ph type="sldNum" sz="quarter" idx="15"/>
          </p:nvPr>
        </p:nvSpPr>
        <p:spPr/>
        <p:txBody>
          <a:bodyPr/>
          <a:lstStyle/>
          <a:p>
            <a:fld id="{FC1CF07D-8B3F-4D32-B059-0039CEA46DB1}" type="slidenum">
              <a:rPr lang="en-US" smtClean="0"/>
              <a:pPr/>
              <a:t>20</a:t>
            </a:fld>
            <a:endParaRPr lang="en-US"/>
          </a:p>
        </p:txBody>
      </p:sp>
      <p:pic>
        <p:nvPicPr>
          <p:cNvPr id="10" name="Espace réservé pour une image  9">
            <a:extLst>
              <a:ext uri="{FF2B5EF4-FFF2-40B4-BE49-F238E27FC236}">
                <a16:creationId xmlns:a16="http://schemas.microsoft.com/office/drawing/2014/main" id="{D8096274-69BF-28CE-4071-9D7453FD106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506" r="3506"/>
          <a:stretch>
            <a:fillRect/>
          </a:stretch>
        </p:blipFill>
        <p:spPr/>
      </p:pic>
    </p:spTree>
    <p:extLst>
      <p:ext uri="{BB962C8B-B14F-4D97-AF65-F5344CB8AC3E}">
        <p14:creationId xmlns:p14="http://schemas.microsoft.com/office/powerpoint/2010/main" val="1727644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a:bodyPr>
          <a:lstStyle/>
          <a:p>
            <a:pPr marL="0" indent="0">
              <a:lnSpc>
                <a:spcPct val="100000"/>
              </a:lnSpc>
              <a:buNone/>
            </a:pPr>
            <a:r>
              <a:rPr lang="fr-FR" sz="3200" b="1" dirty="0">
                <a:solidFill>
                  <a:schemeClr val="tx1"/>
                </a:solidFill>
                <a:latin typeface="+mn-lt"/>
              </a:rPr>
              <a:t>Droit de l'employeur à surveiller (art. L1222-4 du Code du travail) :</a:t>
            </a:r>
          </a:p>
          <a:p>
            <a:pPr>
              <a:lnSpc>
                <a:spcPct val="100000"/>
              </a:lnSpc>
            </a:pPr>
            <a:r>
              <a:rPr lang="fr-FR" sz="3200" dirty="0">
                <a:solidFill>
                  <a:schemeClr val="tx1"/>
                </a:solidFill>
                <a:latin typeface="+mn-lt"/>
              </a:rPr>
              <a:t>L’employeur </a:t>
            </a:r>
            <a:r>
              <a:rPr lang="fr-FR" sz="3200" b="1" dirty="0">
                <a:solidFill>
                  <a:srgbClr val="C00000"/>
                </a:solidFill>
                <a:latin typeface="+mn-lt"/>
              </a:rPr>
              <a:t>peut surveiller l’activité de ses salariés à des fins légitimes</a:t>
            </a:r>
            <a:r>
              <a:rPr lang="fr-FR" sz="3200" dirty="0">
                <a:solidFill>
                  <a:schemeClr val="tx1"/>
                </a:solidFill>
                <a:latin typeface="+mn-lt"/>
              </a:rPr>
              <a:t> (sécurité des locaux, protection des biens, respect des horaires de travail, etc.), mais cette surveillance est strictement encadrée.</a:t>
            </a:r>
          </a:p>
          <a:p>
            <a:pPr>
              <a:lnSpc>
                <a:spcPct val="100000"/>
              </a:lnSpc>
            </a:pPr>
            <a:r>
              <a:rPr lang="fr-FR" sz="3200" dirty="0">
                <a:solidFill>
                  <a:schemeClr val="tx1"/>
                </a:solidFill>
                <a:latin typeface="+mn-lt"/>
              </a:rPr>
              <a:t>Le </a:t>
            </a:r>
            <a:r>
              <a:rPr lang="fr-FR" sz="3200" b="1" dirty="0">
                <a:solidFill>
                  <a:srgbClr val="C00000"/>
                </a:solidFill>
                <a:latin typeface="+mn-lt"/>
              </a:rPr>
              <a:t>principe de proportionnalité </a:t>
            </a:r>
            <a:r>
              <a:rPr lang="fr-FR" sz="3200" dirty="0">
                <a:solidFill>
                  <a:schemeClr val="tx1"/>
                </a:solidFill>
                <a:latin typeface="+mn-lt"/>
              </a:rPr>
              <a:t>impose que les dispositifs de surveillance soient </a:t>
            </a:r>
            <a:r>
              <a:rPr lang="fr-FR" sz="3200" b="1" dirty="0">
                <a:solidFill>
                  <a:srgbClr val="C00000"/>
                </a:solidFill>
                <a:latin typeface="+mn-lt"/>
              </a:rPr>
              <a:t>justifiés par la nature du travail et limités à ce qui est nécessaire</a:t>
            </a:r>
            <a:r>
              <a:rPr lang="fr-FR" sz="3200" dirty="0">
                <a:solidFill>
                  <a:schemeClr val="tx1"/>
                </a:solidFill>
                <a:latin typeface="+mn-lt"/>
              </a:rPr>
              <a:t> pour atteindre l’objectif visé.</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21</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 Surveillance en entreprise : Cadre juridique et enjeux</a:t>
            </a:r>
            <a:endParaRPr lang="en-US" dirty="0"/>
          </a:p>
        </p:txBody>
      </p:sp>
    </p:spTree>
    <p:extLst>
      <p:ext uri="{BB962C8B-B14F-4D97-AF65-F5344CB8AC3E}">
        <p14:creationId xmlns:p14="http://schemas.microsoft.com/office/powerpoint/2010/main" val="4186736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a:bodyPr>
          <a:lstStyle/>
          <a:p>
            <a:pPr marL="0" indent="0">
              <a:lnSpc>
                <a:spcPct val="100000"/>
              </a:lnSpc>
              <a:buNone/>
            </a:pPr>
            <a:r>
              <a:rPr lang="fr-FR" sz="3200" b="1" dirty="0">
                <a:solidFill>
                  <a:schemeClr val="tx1"/>
                </a:solidFill>
                <a:latin typeface="+mn-lt"/>
              </a:rPr>
              <a:t>Principe de proportionnalité (art. L1121-1 du Code du travail) :</a:t>
            </a:r>
          </a:p>
          <a:p>
            <a:pPr>
              <a:lnSpc>
                <a:spcPct val="100000"/>
              </a:lnSpc>
            </a:pPr>
            <a:r>
              <a:rPr lang="fr-FR" sz="3200" dirty="0">
                <a:solidFill>
                  <a:schemeClr val="tx1"/>
                </a:solidFill>
                <a:latin typeface="+mn-lt"/>
              </a:rPr>
              <a:t>Les dispositifs de surveillance doivent </a:t>
            </a:r>
            <a:r>
              <a:rPr lang="fr-FR" sz="3200" b="1" dirty="0">
                <a:solidFill>
                  <a:srgbClr val="C00000"/>
                </a:solidFill>
                <a:latin typeface="+mn-lt"/>
              </a:rPr>
              <a:t>respecter les droits fondamentaux des salariés</a:t>
            </a:r>
            <a:r>
              <a:rPr lang="fr-FR" sz="3200" dirty="0">
                <a:solidFill>
                  <a:schemeClr val="tx1"/>
                </a:solidFill>
                <a:latin typeface="+mn-lt"/>
              </a:rPr>
              <a:t>, notamment leur droit à la vie privée. Toute atteinte à ces droits doit être proportionnée à l’objectif poursuivi par l’employeur.</a:t>
            </a:r>
          </a:p>
          <a:p>
            <a:pPr marL="0" indent="0">
              <a:lnSpc>
                <a:spcPct val="100000"/>
              </a:lnSpc>
              <a:buNone/>
            </a:pPr>
            <a:r>
              <a:rPr lang="fr-FR" sz="3200" b="1" dirty="0">
                <a:solidFill>
                  <a:schemeClr val="tx1"/>
                </a:solidFill>
                <a:latin typeface="+mn-lt"/>
              </a:rPr>
              <a:t>Exemple</a:t>
            </a:r>
            <a:r>
              <a:rPr lang="fr-FR" sz="3200" dirty="0">
                <a:solidFill>
                  <a:schemeClr val="tx1"/>
                </a:solidFill>
                <a:latin typeface="+mn-lt"/>
              </a:rPr>
              <a:t> : L’installation de caméras dans les bureaux pour contrôler les allées et venues doit se limiter aux zones publiques, et non aux espaces privés comme les salles de repos ou les toilettes, pour ne pas porter atteinte à la vie privée des salariés.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22</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 Surveillance en entreprise : Cadre juridique et enjeux</a:t>
            </a:r>
            <a:endParaRPr lang="en-US" dirty="0"/>
          </a:p>
        </p:txBody>
      </p:sp>
    </p:spTree>
    <p:extLst>
      <p:ext uri="{BB962C8B-B14F-4D97-AF65-F5344CB8AC3E}">
        <p14:creationId xmlns:p14="http://schemas.microsoft.com/office/powerpoint/2010/main" val="3768029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92500" lnSpcReduction="10000"/>
          </a:bodyPr>
          <a:lstStyle/>
          <a:p>
            <a:pPr marL="0" indent="0">
              <a:lnSpc>
                <a:spcPct val="100000"/>
              </a:lnSpc>
              <a:buNone/>
            </a:pPr>
            <a:r>
              <a:rPr lang="fr-FR" sz="3200" b="1" dirty="0">
                <a:solidFill>
                  <a:schemeClr val="tx1"/>
                </a:solidFill>
                <a:latin typeface="+mn-lt"/>
              </a:rPr>
              <a:t>Obligation d’information préalable (art. L1222-4 du Code du travail, art. 13 RGPD) :</a:t>
            </a:r>
            <a:endParaRPr lang="fr-FR" sz="3200" dirty="0">
              <a:solidFill>
                <a:schemeClr val="tx1"/>
              </a:solidFill>
              <a:latin typeface="+mn-lt"/>
            </a:endParaRPr>
          </a:p>
          <a:p>
            <a:pPr>
              <a:lnSpc>
                <a:spcPct val="100000"/>
              </a:lnSpc>
            </a:pPr>
            <a:r>
              <a:rPr lang="fr-FR" sz="3200" dirty="0">
                <a:solidFill>
                  <a:schemeClr val="tx1"/>
                </a:solidFill>
                <a:latin typeface="+mn-lt"/>
              </a:rPr>
              <a:t>L'employeur doit </a:t>
            </a:r>
            <a:r>
              <a:rPr lang="fr-FR" sz="3200" b="1" dirty="0">
                <a:solidFill>
                  <a:srgbClr val="C00000"/>
                </a:solidFill>
                <a:latin typeface="+mn-lt"/>
              </a:rPr>
              <a:t>informer les salariés de tout dispositif de surveillance mis en place</a:t>
            </a:r>
            <a:r>
              <a:rPr lang="fr-FR" sz="3200" dirty="0">
                <a:solidFill>
                  <a:schemeClr val="tx1"/>
                </a:solidFill>
                <a:latin typeface="+mn-lt"/>
              </a:rPr>
              <a:t> (caméras, logiciels de surveillance, suivi des emails). Cette information doit être claire et complète, précisant la finalité du dispositif, la durée de conservation des données, et les droits des salariés (notamment le droit d’accès et de rectification).</a:t>
            </a:r>
          </a:p>
          <a:p>
            <a:pPr>
              <a:lnSpc>
                <a:spcPct val="100000"/>
              </a:lnSpc>
            </a:pPr>
            <a:r>
              <a:rPr lang="fr-FR" sz="3200" dirty="0">
                <a:solidFill>
                  <a:schemeClr val="tx1"/>
                </a:solidFill>
                <a:latin typeface="+mn-lt"/>
              </a:rPr>
              <a:t>Cette obligation inclut également la </a:t>
            </a:r>
            <a:r>
              <a:rPr lang="fr-FR" sz="3200" b="1" dirty="0">
                <a:solidFill>
                  <a:srgbClr val="C00000"/>
                </a:solidFill>
                <a:latin typeface="+mn-lt"/>
              </a:rPr>
              <a:t>consultation des représentants du personnel</a:t>
            </a:r>
            <a:r>
              <a:rPr lang="fr-FR" sz="3200" dirty="0">
                <a:solidFill>
                  <a:schemeClr val="tx1"/>
                </a:solidFill>
                <a:latin typeface="+mn-lt"/>
              </a:rPr>
              <a:t>, notamment le Comité Social et Économique (</a:t>
            </a:r>
            <a:r>
              <a:rPr lang="fr-FR" sz="3200" b="1" dirty="0">
                <a:solidFill>
                  <a:srgbClr val="C00000"/>
                </a:solidFill>
                <a:latin typeface="+mn-lt"/>
              </a:rPr>
              <a:t>CSE</a:t>
            </a:r>
            <a:r>
              <a:rPr lang="fr-FR" sz="3200" dirty="0">
                <a:solidFill>
                  <a:schemeClr val="tx1"/>
                </a:solidFill>
                <a:latin typeface="+mn-lt"/>
              </a:rPr>
              <a:t>), avant l’installation de tout système de surveillance.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23</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Transparence et information sur les dispositifs</a:t>
            </a:r>
            <a:endParaRPr lang="en-US" dirty="0"/>
          </a:p>
        </p:txBody>
      </p:sp>
    </p:spTree>
    <p:extLst>
      <p:ext uri="{BB962C8B-B14F-4D97-AF65-F5344CB8AC3E}">
        <p14:creationId xmlns:p14="http://schemas.microsoft.com/office/powerpoint/2010/main" val="2727941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lnSpcReduction="10000"/>
          </a:bodyPr>
          <a:lstStyle/>
          <a:p>
            <a:pPr marL="0" indent="0">
              <a:lnSpc>
                <a:spcPct val="100000"/>
              </a:lnSpc>
              <a:buNone/>
            </a:pPr>
            <a:r>
              <a:rPr lang="fr-FR" sz="3200" b="1" dirty="0">
                <a:solidFill>
                  <a:schemeClr val="tx1"/>
                </a:solidFill>
                <a:latin typeface="+mn-lt"/>
              </a:rPr>
              <a:t>Transparence et proportionnalité des dispositifs :</a:t>
            </a:r>
          </a:p>
          <a:p>
            <a:pPr>
              <a:lnSpc>
                <a:spcPct val="100000"/>
              </a:lnSpc>
            </a:pPr>
            <a:r>
              <a:rPr lang="fr-FR" sz="3200" dirty="0">
                <a:solidFill>
                  <a:schemeClr val="tx1"/>
                </a:solidFill>
                <a:latin typeface="+mn-lt"/>
              </a:rPr>
              <a:t>Les objectifs doivent être </a:t>
            </a:r>
            <a:r>
              <a:rPr lang="fr-FR" sz="3200" b="1" dirty="0">
                <a:solidFill>
                  <a:srgbClr val="C00000"/>
                </a:solidFill>
                <a:latin typeface="+mn-lt"/>
              </a:rPr>
              <a:t>clairement définis</a:t>
            </a:r>
            <a:r>
              <a:rPr lang="fr-FR" sz="3200" dirty="0">
                <a:solidFill>
                  <a:schemeClr val="tx1"/>
                </a:solidFill>
                <a:latin typeface="+mn-lt"/>
              </a:rPr>
              <a:t>. Par exemple, si un logiciel est installé pour surveiller l’utilisation des emails professionnels, l’employeur doit spécifier l’usage prévu (prévention des abus, sécurité informatique) et respecter la limite du caractère proportionné du dispositif.</a:t>
            </a:r>
          </a:p>
          <a:p>
            <a:pPr marL="0" indent="0">
              <a:lnSpc>
                <a:spcPct val="100000"/>
              </a:lnSpc>
              <a:buNone/>
            </a:pPr>
            <a:r>
              <a:rPr lang="fr-FR" sz="3200" b="1" dirty="0">
                <a:solidFill>
                  <a:schemeClr val="tx1"/>
                </a:solidFill>
                <a:latin typeface="+mn-lt"/>
              </a:rPr>
              <a:t>Exemple</a:t>
            </a:r>
            <a:r>
              <a:rPr lang="fr-FR" sz="3200" dirty="0">
                <a:solidFill>
                  <a:schemeClr val="tx1"/>
                </a:solidFill>
                <a:latin typeface="+mn-lt"/>
              </a:rPr>
              <a:t> : Si un employeur surveille l’utilisation des sites web visités par ses salariés, il doit les informer et s’assurer que la surveillance ne soit pas trop intrusive, par exemple en excluant les consultations privées de sites dans une mesure raisonnable.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24</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Transparence et information sur les dispositifs</a:t>
            </a:r>
            <a:endParaRPr lang="en-US" dirty="0"/>
          </a:p>
        </p:txBody>
      </p:sp>
    </p:spTree>
    <p:extLst>
      <p:ext uri="{BB962C8B-B14F-4D97-AF65-F5344CB8AC3E}">
        <p14:creationId xmlns:p14="http://schemas.microsoft.com/office/powerpoint/2010/main" val="1365462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a:bodyPr>
          <a:lstStyle/>
          <a:p>
            <a:pPr marL="0" indent="0">
              <a:lnSpc>
                <a:spcPct val="100000"/>
              </a:lnSpc>
              <a:buNone/>
            </a:pPr>
            <a:r>
              <a:rPr lang="fr-FR" sz="3200" b="1" dirty="0">
                <a:solidFill>
                  <a:schemeClr val="tx1"/>
                </a:solidFill>
                <a:latin typeface="+mn-lt"/>
              </a:rPr>
              <a:t>Registre des activités de traitement (art. 30 RGPD) :</a:t>
            </a:r>
          </a:p>
          <a:p>
            <a:pPr>
              <a:lnSpc>
                <a:spcPct val="100000"/>
              </a:lnSpc>
            </a:pPr>
            <a:r>
              <a:rPr lang="fr-FR" sz="3200" dirty="0">
                <a:solidFill>
                  <a:schemeClr val="tx1"/>
                </a:solidFill>
                <a:latin typeface="+mn-lt"/>
              </a:rPr>
              <a:t>Les dispositifs de surveillance (vidéosurveillance, suivi des courriels, utilisation des ordinateurs) </a:t>
            </a:r>
            <a:r>
              <a:rPr lang="fr-FR" sz="3200" b="1" dirty="0">
                <a:solidFill>
                  <a:srgbClr val="C00000"/>
                </a:solidFill>
                <a:latin typeface="+mn-lt"/>
              </a:rPr>
              <a:t>doivent être enregistrés dans un registre des activités de traitement</a:t>
            </a:r>
            <a:r>
              <a:rPr lang="fr-FR" sz="3200" dirty="0">
                <a:solidFill>
                  <a:schemeClr val="tx1"/>
                </a:solidFill>
                <a:latin typeface="+mn-lt"/>
              </a:rPr>
              <a:t>. Ce registre permet de garantir la transparence et la conformité avec les réglementations, en facilitant les contrôles par la CNIL.</a:t>
            </a:r>
          </a:p>
          <a:p>
            <a:pPr>
              <a:lnSpc>
                <a:spcPct val="100000"/>
              </a:lnSpc>
            </a:pPr>
            <a:r>
              <a:rPr lang="fr-FR" sz="3200" dirty="0">
                <a:solidFill>
                  <a:schemeClr val="tx1"/>
                </a:solidFill>
                <a:latin typeface="+mn-lt"/>
              </a:rPr>
              <a:t>Le registre doit inclure des informations sur la </a:t>
            </a:r>
            <a:r>
              <a:rPr lang="fr-FR" sz="3200" b="1" dirty="0">
                <a:solidFill>
                  <a:srgbClr val="C00000"/>
                </a:solidFill>
                <a:latin typeface="+mn-lt"/>
              </a:rPr>
              <a:t>finalité du traitement</a:t>
            </a:r>
            <a:r>
              <a:rPr lang="fr-FR" sz="3200" dirty="0">
                <a:solidFill>
                  <a:schemeClr val="tx1"/>
                </a:solidFill>
                <a:latin typeface="+mn-lt"/>
              </a:rPr>
              <a:t>, les </a:t>
            </a:r>
            <a:r>
              <a:rPr lang="fr-FR" sz="3200" b="1" dirty="0">
                <a:solidFill>
                  <a:srgbClr val="C00000"/>
                </a:solidFill>
                <a:latin typeface="+mn-lt"/>
              </a:rPr>
              <a:t>catégories de données collectées</a:t>
            </a:r>
            <a:r>
              <a:rPr lang="fr-FR" sz="3200" dirty="0">
                <a:solidFill>
                  <a:schemeClr val="tx1"/>
                </a:solidFill>
                <a:latin typeface="+mn-lt"/>
              </a:rPr>
              <a:t>, et les </a:t>
            </a:r>
            <a:r>
              <a:rPr lang="fr-FR" sz="3200" b="1" dirty="0">
                <a:solidFill>
                  <a:srgbClr val="C00000"/>
                </a:solidFill>
                <a:latin typeface="+mn-lt"/>
              </a:rPr>
              <a:t>mesures de sécurité mises en place </a:t>
            </a:r>
            <a:r>
              <a:rPr lang="fr-FR" sz="3200" dirty="0">
                <a:solidFill>
                  <a:schemeClr val="tx1"/>
                </a:solidFill>
                <a:latin typeface="+mn-lt"/>
              </a:rPr>
              <a:t>pour protéger ces données.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25</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Gestion des dispositifs de surveillance</a:t>
            </a:r>
            <a:endParaRPr lang="en-US" dirty="0"/>
          </a:p>
        </p:txBody>
      </p:sp>
    </p:spTree>
    <p:extLst>
      <p:ext uri="{BB962C8B-B14F-4D97-AF65-F5344CB8AC3E}">
        <p14:creationId xmlns:p14="http://schemas.microsoft.com/office/powerpoint/2010/main" val="2331744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92500" lnSpcReduction="10000"/>
          </a:bodyPr>
          <a:lstStyle/>
          <a:p>
            <a:pPr marL="0" indent="0">
              <a:lnSpc>
                <a:spcPct val="100000"/>
              </a:lnSpc>
              <a:buNone/>
            </a:pPr>
            <a:r>
              <a:rPr lang="fr-FR" sz="3200" b="1" dirty="0">
                <a:solidFill>
                  <a:schemeClr val="tx1"/>
                </a:solidFill>
                <a:latin typeface="+mn-lt"/>
              </a:rPr>
              <a:t>Rôle du Délégué à la Protection des Données (DPO) (art. 37 RGPD) :</a:t>
            </a:r>
          </a:p>
          <a:p>
            <a:pPr>
              <a:lnSpc>
                <a:spcPct val="100000"/>
              </a:lnSpc>
            </a:pPr>
            <a:r>
              <a:rPr lang="fr-FR" sz="3200" dirty="0">
                <a:solidFill>
                  <a:schemeClr val="tx1"/>
                </a:solidFill>
                <a:latin typeface="+mn-lt"/>
              </a:rPr>
              <a:t>Le DPO, lorsqu’il est désigné, doit être impliqué </a:t>
            </a:r>
            <a:r>
              <a:rPr lang="fr-FR" sz="3200" b="1" dirty="0">
                <a:solidFill>
                  <a:srgbClr val="C00000"/>
                </a:solidFill>
                <a:latin typeface="+mn-lt"/>
              </a:rPr>
              <a:t>dès la conception de tout dispositif de surveillance</a:t>
            </a:r>
            <a:r>
              <a:rPr lang="fr-FR" sz="3200" dirty="0">
                <a:solidFill>
                  <a:schemeClr val="tx1"/>
                </a:solidFill>
                <a:latin typeface="+mn-lt"/>
              </a:rPr>
              <a:t>, afin de s'assu</a:t>
            </a:r>
            <a:r>
              <a:rPr lang="fr-FR" sz="3200" b="1" dirty="0">
                <a:solidFill>
                  <a:srgbClr val="C00000"/>
                </a:solidFill>
                <a:latin typeface="+mn-lt"/>
              </a:rPr>
              <a:t>rer que les droits des salariés sont respectés et que le traitement des données est conforme à la législation</a:t>
            </a:r>
            <a:r>
              <a:rPr lang="fr-FR" sz="3200" dirty="0">
                <a:solidFill>
                  <a:schemeClr val="tx1"/>
                </a:solidFill>
                <a:latin typeface="+mn-lt"/>
              </a:rPr>
              <a:t>. Il joue un rôle clé en conseillant l’entreprise sur les mesures à adopter pour minimiser les risques d’atteinte à la vie privée.</a:t>
            </a:r>
          </a:p>
          <a:p>
            <a:pPr marL="0" indent="0">
              <a:lnSpc>
                <a:spcPct val="100000"/>
              </a:lnSpc>
              <a:buNone/>
            </a:pPr>
            <a:r>
              <a:rPr lang="fr-FR" sz="3200" b="1" dirty="0">
                <a:solidFill>
                  <a:schemeClr val="tx1"/>
                </a:solidFill>
                <a:latin typeface="+mn-lt"/>
              </a:rPr>
              <a:t>Exemple</a:t>
            </a:r>
            <a:r>
              <a:rPr lang="fr-FR" sz="3200" dirty="0">
                <a:solidFill>
                  <a:schemeClr val="tx1"/>
                </a:solidFill>
                <a:latin typeface="+mn-lt"/>
              </a:rPr>
              <a:t> : Si une entreprise déploie un système de suivi des courriels professionnels, le DPO doit s’assurer que les emails sont surveillés de manière proportionnée et non systématique, et que les salariés en sont clairement informés.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26</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Gestion des dispositifs de surveillance</a:t>
            </a:r>
            <a:endParaRPr lang="en-US" dirty="0"/>
          </a:p>
        </p:txBody>
      </p:sp>
    </p:spTree>
    <p:extLst>
      <p:ext uri="{BB962C8B-B14F-4D97-AF65-F5344CB8AC3E}">
        <p14:creationId xmlns:p14="http://schemas.microsoft.com/office/powerpoint/2010/main" val="2221767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02384-994A-4C3C-8656-0CE2B6A3B91B}" type="slidenum">
              <a:rPr lang="en-US" smtClean="0"/>
              <a:pPr/>
              <a:t>27</a:t>
            </a:fld>
            <a:endParaRPr lang="en-US"/>
          </a:p>
        </p:txBody>
      </p:sp>
      <p:pic>
        <p:nvPicPr>
          <p:cNvPr id="9" name="Image 8">
            <a:extLst>
              <a:ext uri="{FF2B5EF4-FFF2-40B4-BE49-F238E27FC236}">
                <a16:creationId xmlns:a16="http://schemas.microsoft.com/office/drawing/2014/main" id="{AAE27BAC-1B76-319F-A1CB-D316F36DE37A}"/>
              </a:ext>
            </a:extLst>
          </p:cNvPr>
          <p:cNvPicPr>
            <a:picLocks noChangeAspect="1"/>
          </p:cNvPicPr>
          <p:nvPr/>
        </p:nvPicPr>
        <p:blipFill>
          <a:blip r:embed="rId3"/>
          <a:stretch>
            <a:fillRect/>
          </a:stretch>
        </p:blipFill>
        <p:spPr>
          <a:xfrm>
            <a:off x="2086896" y="332656"/>
            <a:ext cx="8018208" cy="5669123"/>
          </a:xfrm>
          <a:prstGeom prst="rect">
            <a:avLst/>
          </a:prstGeom>
        </p:spPr>
      </p:pic>
    </p:spTree>
    <p:extLst>
      <p:ext uri="{BB962C8B-B14F-4D97-AF65-F5344CB8AC3E}">
        <p14:creationId xmlns:p14="http://schemas.microsoft.com/office/powerpoint/2010/main" val="3496943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85000" lnSpcReduction="20000"/>
          </a:bodyPr>
          <a:lstStyle/>
          <a:p>
            <a:pPr marL="0" indent="0" algn="ctr">
              <a:lnSpc>
                <a:spcPct val="100000"/>
              </a:lnSpc>
              <a:buNone/>
            </a:pPr>
            <a:r>
              <a:rPr lang="fr-FR" sz="3200" b="1" dirty="0">
                <a:solidFill>
                  <a:schemeClr val="tx1"/>
                </a:solidFill>
                <a:latin typeface="+mn-lt"/>
              </a:rPr>
              <a:t>Cas 1 : Vidéosurveillance dans les locaux d'une entreprise</a:t>
            </a:r>
          </a:p>
          <a:p>
            <a:pPr marL="0" indent="0">
              <a:lnSpc>
                <a:spcPct val="100000"/>
              </a:lnSpc>
              <a:buNone/>
            </a:pPr>
            <a:r>
              <a:rPr lang="fr-FR" sz="3200" b="1" dirty="0">
                <a:solidFill>
                  <a:srgbClr val="C00000"/>
                </a:solidFill>
                <a:latin typeface="+mn-lt"/>
              </a:rPr>
              <a:t>Une entreprise souhaite installer des caméras de vidéosurveillance pour prévenir les vols dans ses locaux. Les caméras sont placées dans les couloirs et la salle de repos. Le CSE a été consulté, mais les salariés n'ont pas été informés individuellement.</a:t>
            </a:r>
          </a:p>
          <a:p>
            <a:pPr marL="0" indent="0">
              <a:lnSpc>
                <a:spcPct val="100000"/>
              </a:lnSpc>
              <a:buNone/>
            </a:pPr>
            <a:r>
              <a:rPr lang="fr-FR" sz="3200" b="1" dirty="0">
                <a:solidFill>
                  <a:schemeClr val="tx1"/>
                </a:solidFill>
                <a:latin typeface="+mn-lt"/>
              </a:rPr>
              <a:t>Question</a:t>
            </a:r>
            <a:r>
              <a:rPr lang="fr-FR" sz="3200" dirty="0">
                <a:solidFill>
                  <a:schemeClr val="tx1"/>
                </a:solidFill>
                <a:latin typeface="+mn-lt"/>
              </a:rPr>
              <a:t> : La vidéosurveillance dans cette entreprise est légitime car elle vise à prévenir les vols, donc il n'est pas nécessaire d'informer les salariés individuellement. Vrai ou faux ?</a:t>
            </a:r>
          </a:p>
          <a:p>
            <a:pPr marL="0" indent="0">
              <a:lnSpc>
                <a:spcPct val="100000"/>
              </a:lnSpc>
              <a:buNone/>
            </a:pPr>
            <a:r>
              <a:rPr lang="fr-FR" sz="3200" b="1" dirty="0">
                <a:solidFill>
                  <a:schemeClr val="tx1"/>
                </a:solidFill>
                <a:latin typeface="+mn-lt"/>
              </a:rPr>
              <a:t>Réponse</a:t>
            </a:r>
            <a:r>
              <a:rPr lang="fr-FR" sz="3200" dirty="0">
                <a:solidFill>
                  <a:schemeClr val="tx1"/>
                </a:solidFill>
                <a:latin typeface="+mn-lt"/>
              </a:rPr>
              <a:t> : Faux. Même si l'objectif de sécurité est légitime, l'employeur est tenu d'informer individuellement les salariés de tout dispositif de surveillance (art. L1222-4 du Code du travail). Le CSE doit également être consulté, mais cela ne dispense pas de l’information des employés.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28</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Quiz</a:t>
            </a:r>
            <a:endParaRPr lang="en-US" dirty="0"/>
          </a:p>
        </p:txBody>
      </p:sp>
    </p:spTree>
    <p:extLst>
      <p:ext uri="{BB962C8B-B14F-4D97-AF65-F5344CB8AC3E}">
        <p14:creationId xmlns:p14="http://schemas.microsoft.com/office/powerpoint/2010/main" val="419722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77500" lnSpcReduction="20000"/>
          </a:bodyPr>
          <a:lstStyle/>
          <a:p>
            <a:pPr marL="0" indent="0" algn="ctr">
              <a:lnSpc>
                <a:spcPct val="100000"/>
              </a:lnSpc>
              <a:buNone/>
            </a:pPr>
            <a:r>
              <a:rPr lang="fr-FR" sz="3200" b="1" dirty="0">
                <a:solidFill>
                  <a:schemeClr val="tx1"/>
                </a:solidFill>
                <a:latin typeface="+mn-lt"/>
              </a:rPr>
              <a:t>Cas 1 : Vidéosurveillance dans les locaux d'une entreprise</a:t>
            </a:r>
          </a:p>
          <a:p>
            <a:pPr marL="0" indent="0">
              <a:lnSpc>
                <a:spcPct val="100000"/>
              </a:lnSpc>
              <a:buNone/>
            </a:pPr>
            <a:r>
              <a:rPr lang="fr-FR" sz="3500" b="1" dirty="0">
                <a:solidFill>
                  <a:schemeClr val="tx1"/>
                </a:solidFill>
                <a:latin typeface="+mn-lt"/>
              </a:rPr>
              <a:t>Question</a:t>
            </a:r>
            <a:r>
              <a:rPr lang="fr-FR" sz="3200" dirty="0">
                <a:solidFill>
                  <a:schemeClr val="tx1"/>
                </a:solidFill>
                <a:latin typeface="+mn-lt"/>
              </a:rPr>
              <a:t> : Placer les caméras dans les couloirs et la salle de repos est acceptable, car ces lieux ne sont pas des espaces privés comme les toilettes ou les vestiaires.</a:t>
            </a:r>
          </a:p>
          <a:p>
            <a:pPr marL="0" indent="0">
              <a:lnSpc>
                <a:spcPct val="100000"/>
              </a:lnSpc>
              <a:buNone/>
            </a:pPr>
            <a:r>
              <a:rPr lang="fr-FR" sz="3500" b="1" dirty="0">
                <a:solidFill>
                  <a:schemeClr val="tx1"/>
                </a:solidFill>
                <a:latin typeface="+mn-lt"/>
              </a:rPr>
              <a:t>Réponse</a:t>
            </a:r>
            <a:r>
              <a:rPr lang="fr-FR" sz="3200" dirty="0">
                <a:solidFill>
                  <a:schemeClr val="tx1"/>
                </a:solidFill>
                <a:latin typeface="+mn-lt"/>
              </a:rPr>
              <a:t> : Faux. Si les couloirs sont des espaces publics, les salles de repos sont considérées comme des espaces semi-privés où les employés doivent pouvoir se détendre sans surveillance. Installer des caméras dans ces espaces serait disproportionné et constituerait une atteinte à la vie privée (avis de la CNIL sur la vidéosurveillance).</a:t>
            </a:r>
          </a:p>
          <a:p>
            <a:pPr marL="0" indent="0">
              <a:lnSpc>
                <a:spcPct val="100000"/>
              </a:lnSpc>
              <a:buNone/>
            </a:pPr>
            <a:r>
              <a:rPr lang="fr-FR" sz="3200" b="1" dirty="0">
                <a:solidFill>
                  <a:schemeClr val="tx1"/>
                </a:solidFill>
                <a:latin typeface="+mn-lt"/>
              </a:rPr>
              <a:t>Question</a:t>
            </a:r>
            <a:r>
              <a:rPr lang="fr-FR" sz="2800" dirty="0">
                <a:solidFill>
                  <a:schemeClr val="tx1"/>
                </a:solidFill>
                <a:latin typeface="+mn-lt"/>
              </a:rPr>
              <a:t> : </a:t>
            </a:r>
            <a:r>
              <a:rPr lang="fr-FR" sz="3200" dirty="0">
                <a:solidFill>
                  <a:schemeClr val="tx1"/>
                </a:solidFill>
                <a:latin typeface="+mn-lt"/>
              </a:rPr>
              <a:t>Si les caméras sont installées dans les salles de repos, l'entreprise peut être sanctionnée par la CNIL pour atteinte à la vie privée des salariés.</a:t>
            </a:r>
          </a:p>
          <a:p>
            <a:pPr marL="0" indent="0">
              <a:lnSpc>
                <a:spcPct val="100000"/>
              </a:lnSpc>
              <a:buNone/>
            </a:pPr>
            <a:r>
              <a:rPr lang="fr-FR" sz="3500" b="1" dirty="0">
                <a:solidFill>
                  <a:schemeClr val="tx1"/>
                </a:solidFill>
                <a:latin typeface="+mn-lt"/>
              </a:rPr>
              <a:t>Réponse</a:t>
            </a:r>
            <a:r>
              <a:rPr lang="fr-FR" sz="3200" dirty="0">
                <a:solidFill>
                  <a:schemeClr val="tx1"/>
                </a:solidFill>
                <a:latin typeface="+mn-lt"/>
              </a:rPr>
              <a:t> : Vrai. La CNIL peut sanctionner l’entreprise si la vidéosurveillance porte atteinte à la vie privée des salariés, notamment si les caméras filment des zones où ils ne devraient pas être surveillés (vestiaires, salles de repos, etc.).</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29</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Quiz</a:t>
            </a:r>
            <a:endParaRPr lang="en-US" dirty="0"/>
          </a:p>
        </p:txBody>
      </p:sp>
    </p:spTree>
    <p:extLst>
      <p:ext uri="{BB962C8B-B14F-4D97-AF65-F5344CB8AC3E}">
        <p14:creationId xmlns:p14="http://schemas.microsoft.com/office/powerpoint/2010/main" val="195562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4351338"/>
          </a:xfrm>
        </p:spPr>
        <p:txBody>
          <a:bodyPr>
            <a:normAutofit fontScale="70000" lnSpcReduction="20000"/>
          </a:bodyPr>
          <a:lstStyle/>
          <a:p>
            <a:r>
              <a:rPr lang="fr-FR" dirty="0">
                <a:latin typeface="+mn-lt"/>
              </a:rPr>
              <a:t>La protection des données personnelles, renforcée par le RGPD, vise à </a:t>
            </a:r>
            <a:r>
              <a:rPr lang="fr-FR" b="1" dirty="0">
                <a:solidFill>
                  <a:srgbClr val="C00000"/>
                </a:solidFill>
                <a:latin typeface="+mn-lt"/>
              </a:rPr>
              <a:t>protéger la vie privée et la sécurité des individus </a:t>
            </a:r>
            <a:r>
              <a:rPr lang="fr-FR" dirty="0">
                <a:latin typeface="+mn-lt"/>
              </a:rPr>
              <a:t>contre l'exploitation abusive de leurs données. </a:t>
            </a:r>
          </a:p>
          <a:p>
            <a:r>
              <a:rPr lang="fr-FR" dirty="0">
                <a:latin typeface="+mn-lt"/>
              </a:rPr>
              <a:t>Les organisations sont tenues de </a:t>
            </a:r>
            <a:r>
              <a:rPr lang="fr-FR" b="1" dirty="0">
                <a:solidFill>
                  <a:srgbClr val="C00000"/>
                </a:solidFill>
                <a:latin typeface="+mn-lt"/>
              </a:rPr>
              <a:t>sécuriser</a:t>
            </a:r>
            <a:r>
              <a:rPr lang="fr-FR" dirty="0">
                <a:latin typeface="+mn-lt"/>
              </a:rPr>
              <a:t> les données et </a:t>
            </a:r>
            <a:r>
              <a:rPr lang="fr-FR" b="1" dirty="0">
                <a:solidFill>
                  <a:srgbClr val="C00000"/>
                </a:solidFill>
                <a:latin typeface="+mn-lt"/>
              </a:rPr>
              <a:t>d'informer</a:t>
            </a:r>
            <a:r>
              <a:rPr lang="fr-FR" dirty="0">
                <a:latin typeface="+mn-lt"/>
              </a:rPr>
              <a:t> les personnes concernées pour prévenir les violations de la vie privée. </a:t>
            </a:r>
          </a:p>
          <a:p>
            <a:r>
              <a:rPr lang="fr-FR" dirty="0">
                <a:latin typeface="+mn-lt"/>
              </a:rPr>
              <a:t>Dans le milieu professionnel, les </a:t>
            </a:r>
            <a:r>
              <a:rPr lang="fr-FR" b="1" dirty="0">
                <a:solidFill>
                  <a:srgbClr val="C00000"/>
                </a:solidFill>
                <a:latin typeface="+mn-lt"/>
              </a:rPr>
              <a:t>restrictions sur la surveillance </a:t>
            </a:r>
            <a:r>
              <a:rPr lang="fr-FR" dirty="0">
                <a:latin typeface="+mn-lt"/>
              </a:rPr>
              <a:t>assurent un </a:t>
            </a:r>
            <a:r>
              <a:rPr lang="fr-FR" b="1" dirty="0">
                <a:solidFill>
                  <a:srgbClr val="C00000"/>
                </a:solidFill>
                <a:latin typeface="+mn-lt"/>
              </a:rPr>
              <a:t>équilibre</a:t>
            </a:r>
            <a:r>
              <a:rPr lang="fr-FR" dirty="0">
                <a:latin typeface="+mn-lt"/>
              </a:rPr>
              <a:t> entre les droits des employés et le pouvoir de l'employeur. </a:t>
            </a:r>
          </a:p>
          <a:p>
            <a:r>
              <a:rPr lang="fr-FR" dirty="0">
                <a:latin typeface="+mn-lt"/>
              </a:rPr>
              <a:t>Ces mesures permettent de garantir le </a:t>
            </a:r>
            <a:r>
              <a:rPr lang="fr-FR" b="1" dirty="0">
                <a:solidFill>
                  <a:srgbClr val="C00000"/>
                </a:solidFill>
                <a:latin typeface="+mn-lt"/>
              </a:rPr>
              <a:t>respect des droits individuels </a:t>
            </a:r>
            <a:r>
              <a:rPr lang="fr-FR" dirty="0">
                <a:latin typeface="+mn-lt"/>
              </a:rPr>
              <a:t>face à l'essor des technologies numériques.</a:t>
            </a:r>
          </a:p>
          <a:p>
            <a:pPr marL="0" indent="0">
              <a:lnSpc>
                <a:spcPct val="100000"/>
              </a:lnSpc>
              <a:buNone/>
            </a:pP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3</a:t>
            </a:fld>
            <a:endParaRPr lang="en-US"/>
          </a:p>
        </p:txBody>
      </p:sp>
      <p:sp>
        <p:nvSpPr>
          <p:cNvPr id="4" name="Title 3"/>
          <p:cNvSpPr>
            <a:spLocks noGrp="1"/>
          </p:cNvSpPr>
          <p:nvPr>
            <p:ph type="title"/>
          </p:nvPr>
        </p:nvSpPr>
        <p:spPr>
          <a:xfrm>
            <a:off x="67340" y="116632"/>
            <a:ext cx="10009112" cy="676375"/>
          </a:xfrm>
        </p:spPr>
        <p:txBody>
          <a:bodyPr>
            <a:normAutofit fontScale="90000"/>
          </a:bodyPr>
          <a:lstStyle/>
          <a:p>
            <a:r>
              <a:rPr lang="en-US" dirty="0" err="1"/>
              <a:t>Pourquoi</a:t>
            </a:r>
            <a:r>
              <a:rPr lang="en-US" dirty="0"/>
              <a:t> ?</a:t>
            </a:r>
          </a:p>
        </p:txBody>
      </p:sp>
    </p:spTree>
    <p:extLst>
      <p:ext uri="{BB962C8B-B14F-4D97-AF65-F5344CB8AC3E}">
        <p14:creationId xmlns:p14="http://schemas.microsoft.com/office/powerpoint/2010/main" val="2579320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77500" lnSpcReduction="20000"/>
          </a:bodyPr>
          <a:lstStyle/>
          <a:p>
            <a:pPr marL="0" indent="0" algn="ctr">
              <a:lnSpc>
                <a:spcPct val="100000"/>
              </a:lnSpc>
              <a:buNone/>
            </a:pPr>
            <a:r>
              <a:rPr lang="fr-FR" sz="3200" b="1" dirty="0">
                <a:solidFill>
                  <a:schemeClr val="tx1"/>
                </a:solidFill>
                <a:latin typeface="+mn-lt"/>
              </a:rPr>
              <a:t>Cas 2 : Surveillance des courriels professionnels</a:t>
            </a:r>
          </a:p>
          <a:p>
            <a:pPr marL="0" indent="0" algn="ctr">
              <a:lnSpc>
                <a:spcPct val="100000"/>
              </a:lnSpc>
              <a:buNone/>
            </a:pPr>
            <a:r>
              <a:rPr lang="fr-FR" sz="3200" b="1" dirty="0">
                <a:solidFill>
                  <a:srgbClr val="C00000"/>
                </a:solidFill>
                <a:latin typeface="+mn-lt"/>
              </a:rPr>
              <a:t>Contexte : Un employeur souhaite surveiller l'utilisation des courriels professionnels de ses salariés pour s'assurer qu'ils ne les utilisent pas à des fins personnelles pendant les heures de travail. Il consulte régulièrement tous les emails envoyés, sans en informer les salariés.</a:t>
            </a:r>
          </a:p>
          <a:p>
            <a:pPr marL="0" indent="0" algn="ctr">
              <a:lnSpc>
                <a:spcPct val="100000"/>
              </a:lnSpc>
              <a:buNone/>
            </a:pPr>
            <a:endParaRPr lang="fr-FR" sz="3200" b="1" dirty="0">
              <a:solidFill>
                <a:srgbClr val="C00000"/>
              </a:solidFill>
              <a:latin typeface="+mn-lt"/>
            </a:endParaRPr>
          </a:p>
          <a:p>
            <a:pPr marL="0" indent="0">
              <a:lnSpc>
                <a:spcPct val="100000"/>
              </a:lnSpc>
              <a:buNone/>
            </a:pPr>
            <a:r>
              <a:rPr lang="fr-FR" sz="3200" b="1" dirty="0">
                <a:solidFill>
                  <a:schemeClr val="tx1"/>
                </a:solidFill>
                <a:latin typeface="+mn-lt"/>
              </a:rPr>
              <a:t>Question</a:t>
            </a:r>
            <a:r>
              <a:rPr lang="fr-FR" sz="3200" dirty="0">
                <a:solidFill>
                  <a:schemeClr val="tx1"/>
                </a:solidFill>
                <a:latin typeface="+mn-lt"/>
              </a:rPr>
              <a:t> : L'employeur peut consulter tous les emails envoyés à partir de l'adresse professionnelle des salariés sans les informer, car les emails sont présumés professionnels.</a:t>
            </a:r>
          </a:p>
          <a:p>
            <a:pPr marL="0" indent="0">
              <a:lnSpc>
                <a:spcPct val="100000"/>
              </a:lnSpc>
              <a:buNone/>
            </a:pPr>
            <a:r>
              <a:rPr lang="fr-FR" sz="3200" b="1" dirty="0">
                <a:solidFill>
                  <a:schemeClr val="tx1"/>
                </a:solidFill>
                <a:latin typeface="+mn-lt"/>
              </a:rPr>
              <a:t>Réponse</a:t>
            </a:r>
            <a:r>
              <a:rPr lang="fr-FR" sz="3200" dirty="0">
                <a:solidFill>
                  <a:schemeClr val="tx1"/>
                </a:solidFill>
                <a:latin typeface="+mn-lt"/>
              </a:rPr>
              <a:t> : Faux. L'employeur doit informer les salariés de la surveillance de leurs emails. Même s’ils sont présumés professionnels, cette surveillance doit respecter les principes de transparence et de proportionnalité (jurisprudence de la Cour de cassation, 2017).</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30</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Quiz</a:t>
            </a:r>
            <a:endParaRPr lang="en-US" dirty="0"/>
          </a:p>
        </p:txBody>
      </p:sp>
    </p:spTree>
    <p:extLst>
      <p:ext uri="{BB962C8B-B14F-4D97-AF65-F5344CB8AC3E}">
        <p14:creationId xmlns:p14="http://schemas.microsoft.com/office/powerpoint/2010/main" val="3970058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77500" lnSpcReduction="20000"/>
          </a:bodyPr>
          <a:lstStyle/>
          <a:p>
            <a:pPr marL="0" indent="0" algn="ctr">
              <a:lnSpc>
                <a:spcPct val="100000"/>
              </a:lnSpc>
              <a:buNone/>
            </a:pPr>
            <a:r>
              <a:rPr lang="fr-FR" sz="3200" b="1" dirty="0">
                <a:solidFill>
                  <a:schemeClr val="tx1"/>
                </a:solidFill>
                <a:latin typeface="+mn-lt"/>
              </a:rPr>
              <a:t>Cas 2 : Surveillance des courriels professionnels</a:t>
            </a:r>
            <a:endParaRPr lang="fr-FR" sz="3200" dirty="0">
              <a:solidFill>
                <a:schemeClr val="tx1"/>
              </a:solidFill>
              <a:latin typeface="+mn-lt"/>
            </a:endParaRPr>
          </a:p>
          <a:p>
            <a:pPr marL="0" indent="0">
              <a:lnSpc>
                <a:spcPct val="100000"/>
              </a:lnSpc>
              <a:buNone/>
            </a:pPr>
            <a:r>
              <a:rPr lang="fr-FR" sz="3200" b="1" dirty="0">
                <a:solidFill>
                  <a:schemeClr val="tx1"/>
                </a:solidFill>
                <a:latin typeface="+mn-lt"/>
              </a:rPr>
              <a:t>Question </a:t>
            </a:r>
            <a:r>
              <a:rPr lang="fr-FR" sz="3200" dirty="0">
                <a:solidFill>
                  <a:schemeClr val="tx1"/>
                </a:solidFill>
                <a:latin typeface="+mn-lt"/>
              </a:rPr>
              <a:t>: Les courriels marqués comme "personnels" ne peuvent pas être consultés par l'employeur, même s'ils sont envoyés depuis l'adresse professionnelle.</a:t>
            </a:r>
          </a:p>
          <a:p>
            <a:pPr marL="0" indent="0">
              <a:lnSpc>
                <a:spcPct val="100000"/>
              </a:lnSpc>
              <a:buNone/>
            </a:pPr>
            <a:r>
              <a:rPr lang="fr-FR" sz="3200" b="1" dirty="0">
                <a:solidFill>
                  <a:schemeClr val="tx1"/>
                </a:solidFill>
                <a:latin typeface="+mn-lt"/>
              </a:rPr>
              <a:t>Réponse : </a:t>
            </a:r>
            <a:r>
              <a:rPr lang="fr-FR" sz="3200" dirty="0">
                <a:solidFill>
                  <a:schemeClr val="tx1"/>
                </a:solidFill>
                <a:latin typeface="+mn-lt"/>
              </a:rPr>
              <a:t>Vrai. Selon la jurisprudence, les emails marqués "personnels" doivent être respectés et ne peuvent pas être consultés par l’employeur sans autorisation, même s’ils sont envoyés depuis l’outil professionnel.</a:t>
            </a:r>
          </a:p>
          <a:p>
            <a:pPr marL="0" indent="0">
              <a:lnSpc>
                <a:spcPct val="100000"/>
              </a:lnSpc>
              <a:buNone/>
            </a:pPr>
            <a:r>
              <a:rPr lang="fr-FR" sz="3200" b="1" dirty="0">
                <a:solidFill>
                  <a:schemeClr val="tx1"/>
                </a:solidFill>
                <a:latin typeface="+mn-lt"/>
              </a:rPr>
              <a:t>Question : </a:t>
            </a:r>
            <a:r>
              <a:rPr lang="fr-FR" sz="3200" dirty="0">
                <a:solidFill>
                  <a:schemeClr val="tx1"/>
                </a:solidFill>
                <a:latin typeface="+mn-lt"/>
              </a:rPr>
              <a:t>Une surveillance ciblée des courriels professionnels, après avoir informé les salariés, est légale et conforme au principe de proportionnalité.</a:t>
            </a:r>
          </a:p>
          <a:p>
            <a:pPr marL="0" indent="0">
              <a:lnSpc>
                <a:spcPct val="100000"/>
              </a:lnSpc>
              <a:buNone/>
            </a:pPr>
            <a:r>
              <a:rPr lang="fr-FR" sz="3200" b="1" dirty="0">
                <a:solidFill>
                  <a:schemeClr val="tx1"/>
                </a:solidFill>
                <a:latin typeface="+mn-lt"/>
              </a:rPr>
              <a:t>Réponse : </a:t>
            </a:r>
            <a:r>
              <a:rPr lang="fr-FR" sz="3200" dirty="0">
                <a:solidFill>
                  <a:schemeClr val="tx1"/>
                </a:solidFill>
                <a:latin typeface="+mn-lt"/>
              </a:rPr>
              <a:t>Vrai. Une surveillance ciblée et justifiée est légale, à condition que l’employeur ait préalablement informé les salariés. Cette surveillance doit respecter le principe de proportionnalité, c'est-à-dire qu'elle ne doit pas être excessive (art. L2323-32 du Code du travail).</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31</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Quiz</a:t>
            </a:r>
            <a:endParaRPr lang="en-US" dirty="0"/>
          </a:p>
        </p:txBody>
      </p:sp>
    </p:spTree>
    <p:extLst>
      <p:ext uri="{BB962C8B-B14F-4D97-AF65-F5344CB8AC3E}">
        <p14:creationId xmlns:p14="http://schemas.microsoft.com/office/powerpoint/2010/main" val="1511433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77500" lnSpcReduction="20000"/>
          </a:bodyPr>
          <a:lstStyle/>
          <a:p>
            <a:pPr marL="0" indent="0" algn="ctr">
              <a:lnSpc>
                <a:spcPct val="100000"/>
              </a:lnSpc>
              <a:buNone/>
            </a:pPr>
            <a:r>
              <a:rPr lang="fr-FR" sz="3200" b="1" dirty="0">
                <a:solidFill>
                  <a:schemeClr val="tx1"/>
                </a:solidFill>
                <a:latin typeface="+mn-lt"/>
              </a:rPr>
              <a:t>Cas 3 : Utilisation de logiciels de surveillance informatique</a:t>
            </a:r>
          </a:p>
          <a:p>
            <a:pPr marL="0" indent="0" algn="ctr">
              <a:lnSpc>
                <a:spcPct val="100000"/>
              </a:lnSpc>
              <a:buNone/>
            </a:pPr>
            <a:endParaRPr lang="fr-FR" sz="3200" dirty="0">
              <a:solidFill>
                <a:schemeClr val="tx1"/>
              </a:solidFill>
              <a:latin typeface="+mn-lt"/>
            </a:endParaRPr>
          </a:p>
          <a:p>
            <a:pPr marL="0" indent="0" algn="ctr">
              <a:lnSpc>
                <a:spcPct val="100000"/>
              </a:lnSpc>
              <a:buNone/>
            </a:pPr>
            <a:r>
              <a:rPr lang="fr-FR" sz="3200" b="1" dirty="0">
                <a:solidFill>
                  <a:srgbClr val="C00000"/>
                </a:solidFill>
                <a:latin typeface="+mn-lt"/>
              </a:rPr>
              <a:t>Contexte : Un employeur décide d'installer un logiciel de surveillance sur les ordinateurs de l'entreprise pour contrôler l'utilisation des ressources informatiques. Le logiciel suit les sites web visités et bloque l'accès aux réseaux sociaux pendant les heures de travail. L'employeur n'a pas informé les salariés de l'installation du logiciel.</a:t>
            </a:r>
          </a:p>
          <a:p>
            <a:pPr marL="0" indent="0">
              <a:lnSpc>
                <a:spcPct val="100000"/>
              </a:lnSpc>
              <a:buNone/>
            </a:pPr>
            <a:r>
              <a:rPr lang="fr-FR" sz="3200" b="1" dirty="0">
                <a:solidFill>
                  <a:schemeClr val="tx1"/>
                </a:solidFill>
                <a:latin typeface="+mn-lt"/>
              </a:rPr>
              <a:t>Question : </a:t>
            </a:r>
            <a:r>
              <a:rPr lang="fr-FR" sz="3200" dirty="0">
                <a:solidFill>
                  <a:schemeClr val="tx1"/>
                </a:solidFill>
                <a:latin typeface="+mn-lt"/>
              </a:rPr>
              <a:t>L'employeur peut légalement installer un logiciel de surveillance informatique sans informer les salariés, car il s'agit de la gestion des ressources de l'entreprise.</a:t>
            </a:r>
          </a:p>
          <a:p>
            <a:pPr marL="0" indent="0">
              <a:lnSpc>
                <a:spcPct val="100000"/>
              </a:lnSpc>
              <a:buNone/>
            </a:pPr>
            <a:r>
              <a:rPr lang="fr-FR" sz="3200" b="1" dirty="0">
                <a:solidFill>
                  <a:schemeClr val="tx1"/>
                </a:solidFill>
                <a:latin typeface="+mn-lt"/>
              </a:rPr>
              <a:t>Réponse : </a:t>
            </a:r>
            <a:r>
              <a:rPr lang="fr-FR" sz="3200" dirty="0">
                <a:solidFill>
                  <a:schemeClr val="tx1"/>
                </a:solidFill>
                <a:latin typeface="+mn-lt"/>
              </a:rPr>
              <a:t>Faux. L’employeur doit obligatoirement informer les salariés avant d’installer un logiciel de surveillance informatique (art. L1222-4 du Code du travail). La transparence est une obligation légale, même si la surveillance concerne les ressources de l’entreprise.</a:t>
            </a:r>
          </a:p>
          <a:p>
            <a:pPr marL="0" indent="0">
              <a:lnSpc>
                <a:spcPct val="100000"/>
              </a:lnSpc>
              <a:buNone/>
            </a:pPr>
            <a:endParaRPr lang="fr-FR" sz="3200" b="1"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32</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Quiz</a:t>
            </a:r>
            <a:endParaRPr lang="en-US" dirty="0"/>
          </a:p>
        </p:txBody>
      </p:sp>
    </p:spTree>
    <p:extLst>
      <p:ext uri="{BB962C8B-B14F-4D97-AF65-F5344CB8AC3E}">
        <p14:creationId xmlns:p14="http://schemas.microsoft.com/office/powerpoint/2010/main" val="2582476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70000" lnSpcReduction="20000"/>
          </a:bodyPr>
          <a:lstStyle/>
          <a:p>
            <a:pPr marL="0" indent="0" algn="ctr">
              <a:lnSpc>
                <a:spcPct val="100000"/>
              </a:lnSpc>
              <a:buNone/>
            </a:pPr>
            <a:r>
              <a:rPr lang="fr-FR" sz="3200" b="1" dirty="0">
                <a:solidFill>
                  <a:schemeClr val="tx1"/>
                </a:solidFill>
                <a:latin typeface="+mn-lt"/>
              </a:rPr>
              <a:t>Cas 3 : Utilisation de logiciels de surveillance informatique</a:t>
            </a:r>
          </a:p>
          <a:p>
            <a:pPr marL="0" indent="0">
              <a:lnSpc>
                <a:spcPct val="100000"/>
              </a:lnSpc>
              <a:buNone/>
            </a:pPr>
            <a:r>
              <a:rPr lang="fr-FR" sz="3200" b="1" dirty="0">
                <a:solidFill>
                  <a:schemeClr val="tx1"/>
                </a:solidFill>
                <a:latin typeface="+mn-lt"/>
              </a:rPr>
              <a:t>Question</a:t>
            </a:r>
            <a:r>
              <a:rPr lang="fr-FR" sz="3200" dirty="0">
                <a:solidFill>
                  <a:schemeClr val="tx1"/>
                </a:solidFill>
                <a:latin typeface="+mn-lt"/>
              </a:rPr>
              <a:t> : Le logiciel de surveillance peut bloquer l'accès aux réseaux sociaux pendant les heures de travail, à condition que l'employeur informe les salariés de cette restriction.</a:t>
            </a:r>
          </a:p>
          <a:p>
            <a:pPr marL="0" indent="0">
              <a:lnSpc>
                <a:spcPct val="100000"/>
              </a:lnSpc>
              <a:buNone/>
            </a:pPr>
            <a:r>
              <a:rPr lang="fr-FR" sz="3200" b="1" dirty="0">
                <a:solidFill>
                  <a:schemeClr val="tx1"/>
                </a:solidFill>
                <a:latin typeface="+mn-lt"/>
              </a:rPr>
              <a:t>Réponse</a:t>
            </a:r>
            <a:r>
              <a:rPr lang="fr-FR" sz="3200" dirty="0">
                <a:solidFill>
                  <a:schemeClr val="tx1"/>
                </a:solidFill>
                <a:latin typeface="+mn-lt"/>
              </a:rPr>
              <a:t> : Vrai. L’employeur peut limiter l’accès aux sites web non professionnels pendant les heures de travail, mais il doit informer les salariés des mesures prises et des raisons sous-jacentes (par exemple, pour des raisons de sécurité ou de productivité).</a:t>
            </a:r>
          </a:p>
          <a:p>
            <a:pPr marL="0" indent="0">
              <a:lnSpc>
                <a:spcPct val="100000"/>
              </a:lnSpc>
              <a:buNone/>
            </a:pPr>
            <a:r>
              <a:rPr lang="fr-FR" sz="3200" b="1" dirty="0">
                <a:solidFill>
                  <a:schemeClr val="tx1"/>
                </a:solidFill>
                <a:latin typeface="+mn-lt"/>
              </a:rPr>
              <a:t>Question</a:t>
            </a:r>
            <a:r>
              <a:rPr lang="fr-FR" sz="3200" dirty="0">
                <a:solidFill>
                  <a:schemeClr val="tx1"/>
                </a:solidFill>
                <a:latin typeface="+mn-lt"/>
              </a:rPr>
              <a:t> : Un contrôle excessif de l’utilisation des ordinateurs, comme la surveillance continue des sites web consultés, sans informer les salariés, est susceptible d'être sanctionné par la CNIL.</a:t>
            </a:r>
          </a:p>
          <a:p>
            <a:pPr marL="0" indent="0">
              <a:lnSpc>
                <a:spcPct val="100000"/>
              </a:lnSpc>
              <a:buNone/>
            </a:pPr>
            <a:r>
              <a:rPr lang="fr-FR" sz="3200" b="1" dirty="0">
                <a:solidFill>
                  <a:schemeClr val="tx1"/>
                </a:solidFill>
                <a:latin typeface="+mn-lt"/>
              </a:rPr>
              <a:t>Réponse</a:t>
            </a:r>
            <a:r>
              <a:rPr lang="fr-FR" sz="3200" dirty="0">
                <a:solidFill>
                  <a:schemeClr val="tx1"/>
                </a:solidFill>
                <a:latin typeface="+mn-lt"/>
              </a:rPr>
              <a:t> : Vrai. La surveillance continue et non justifiée des sites web sans information préalable aux salariés serait considérée comme excessive et disproportionnée, et pourrait être sanctionnée par la CNIL pour atteinte à la vie privée (avis de la CNIL sur la surveillance des outils informatiques).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33</a:t>
            </a:fld>
            <a:endParaRPr lang="en-US"/>
          </a:p>
        </p:txBody>
      </p:sp>
      <p:sp>
        <p:nvSpPr>
          <p:cNvPr id="4" name="Title 3"/>
          <p:cNvSpPr>
            <a:spLocks noGrp="1"/>
          </p:cNvSpPr>
          <p:nvPr>
            <p:ph type="title"/>
          </p:nvPr>
        </p:nvSpPr>
        <p:spPr>
          <a:xfrm>
            <a:off x="67340" y="116632"/>
            <a:ext cx="11717292" cy="676375"/>
          </a:xfrm>
        </p:spPr>
        <p:txBody>
          <a:bodyPr>
            <a:normAutofit fontScale="90000"/>
          </a:bodyPr>
          <a:lstStyle/>
          <a:p>
            <a:r>
              <a:rPr lang="fr-FR" dirty="0"/>
              <a:t>Quiz</a:t>
            </a:r>
            <a:endParaRPr lang="en-US" dirty="0"/>
          </a:p>
        </p:txBody>
      </p:sp>
    </p:spTree>
    <p:extLst>
      <p:ext uri="{BB962C8B-B14F-4D97-AF65-F5344CB8AC3E}">
        <p14:creationId xmlns:p14="http://schemas.microsoft.com/office/powerpoint/2010/main" val="2690469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eXERCICES</a:t>
            </a:r>
            <a:endParaRPr lang="en-US" dirty="0"/>
          </a:p>
        </p:txBody>
      </p:sp>
      <p:sp>
        <p:nvSpPr>
          <p:cNvPr id="3" name="Subtitle 2"/>
          <p:cNvSpPr>
            <a:spLocks noGrp="1"/>
          </p:cNvSpPr>
          <p:nvPr>
            <p:ph type="subTitle" idx="1"/>
          </p:nvPr>
        </p:nvSpPr>
        <p:spPr>
          <a:xfrm>
            <a:off x="3287688" y="5172813"/>
            <a:ext cx="8434459" cy="480131"/>
          </a:xfrm>
        </p:spPr>
        <p:txBody>
          <a:bodyPr/>
          <a:lstStyle/>
          <a:p>
            <a:r>
              <a:rPr lang="fr-FR" i="1" dirty="0" err="1"/>
              <a:t>Let’s</a:t>
            </a:r>
            <a:r>
              <a:rPr lang="fr-FR" i="1" dirty="0"/>
              <a:t> </a:t>
            </a:r>
            <a:r>
              <a:rPr lang="fr-FR" i="1" dirty="0" err="1"/>
              <a:t>work</a:t>
            </a:r>
            <a:r>
              <a:rPr lang="fr-FR" i="1" dirty="0"/>
              <a:t> !</a:t>
            </a:r>
            <a:endParaRPr lang="en-US" i="1" dirty="0"/>
          </a:p>
        </p:txBody>
      </p:sp>
      <p:sp>
        <p:nvSpPr>
          <p:cNvPr id="5" name="Text Placeholder 4"/>
          <p:cNvSpPr>
            <a:spLocks noGrp="1"/>
          </p:cNvSpPr>
          <p:nvPr>
            <p:ph type="body" sz="quarter" idx="14"/>
          </p:nvPr>
        </p:nvSpPr>
        <p:spPr/>
        <p:txBody>
          <a:bodyPr/>
          <a:lstStyle/>
          <a:p>
            <a:r>
              <a:rPr lang="en-US" dirty="0"/>
              <a:t>04</a:t>
            </a:r>
          </a:p>
        </p:txBody>
      </p:sp>
      <p:sp>
        <p:nvSpPr>
          <p:cNvPr id="4" name="Slide Number Placeholder 3"/>
          <p:cNvSpPr>
            <a:spLocks noGrp="1"/>
          </p:cNvSpPr>
          <p:nvPr>
            <p:ph type="sldNum" sz="quarter" idx="15"/>
          </p:nvPr>
        </p:nvSpPr>
        <p:spPr/>
        <p:txBody>
          <a:bodyPr/>
          <a:lstStyle/>
          <a:p>
            <a:fld id="{FC1CF07D-8B3F-4D32-B059-0039CEA46DB1}" type="slidenum">
              <a:rPr lang="en-US" smtClean="0"/>
              <a:pPr/>
              <a:t>34</a:t>
            </a:fld>
            <a:endParaRPr lang="en-US"/>
          </a:p>
        </p:txBody>
      </p:sp>
      <p:pic>
        <p:nvPicPr>
          <p:cNvPr id="9" name="Espace réservé pour une image  8">
            <a:extLst>
              <a:ext uri="{FF2B5EF4-FFF2-40B4-BE49-F238E27FC236}">
                <a16:creationId xmlns:a16="http://schemas.microsoft.com/office/drawing/2014/main" id="{47CE55C6-0CD5-A3A2-F975-1D9F701A838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754" b="19754"/>
          <a:stretch>
            <a:fillRect/>
          </a:stretch>
        </p:blipFill>
        <p:spPr/>
      </p:pic>
    </p:spTree>
    <p:extLst>
      <p:ext uri="{BB962C8B-B14F-4D97-AF65-F5344CB8AC3E}">
        <p14:creationId xmlns:p14="http://schemas.microsoft.com/office/powerpoint/2010/main" val="160707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4351338"/>
          </a:xfrm>
        </p:spPr>
        <p:txBody>
          <a:bodyPr>
            <a:normAutofit/>
          </a:bodyPr>
          <a:lstStyle/>
          <a:p>
            <a:pPr marL="342900" lvl="0" indent="-342900">
              <a:spcBef>
                <a:spcPts val="500"/>
              </a:spcBef>
              <a:buFont typeface="Symbol" panose="05050102010706020507" pitchFamily="18" charset="2"/>
              <a:buChar char=""/>
            </a:pPr>
            <a:r>
              <a:rPr lang="fr-GP" sz="4000" kern="100" dirty="0">
                <a:effectLst/>
                <a:latin typeface="Calibri" panose="020F0502020204030204" pitchFamily="34" charset="0"/>
                <a:ea typeface="Calibri" panose="020F0502020204030204" pitchFamily="34" charset="0"/>
                <a:cs typeface="Times New Roman" panose="02020603050405020304" pitchFamily="18" charset="0"/>
              </a:rPr>
              <a:t>Le rôle de la CNIL</a:t>
            </a:r>
          </a:p>
          <a:p>
            <a:pPr marL="342900" lvl="0" indent="-342900">
              <a:spcBef>
                <a:spcPts val="500"/>
              </a:spcBef>
              <a:buFont typeface="Symbol" panose="05050102010706020507" pitchFamily="18" charset="2"/>
              <a:buChar char=""/>
            </a:pPr>
            <a:r>
              <a:rPr lang="fr-GP" sz="4000" kern="100" dirty="0">
                <a:effectLst/>
                <a:latin typeface="Calibri" panose="020F0502020204030204" pitchFamily="34" charset="0"/>
                <a:ea typeface="Calibri" panose="020F0502020204030204" pitchFamily="34" charset="0"/>
                <a:cs typeface="Times New Roman" panose="02020603050405020304" pitchFamily="18" charset="0"/>
              </a:rPr>
              <a:t>La protection de la personne : les données à caractère personnel, l’identité numérique, l’usage du numérique dans l’activité de travail</a:t>
            </a:r>
          </a:p>
          <a:p>
            <a:pPr marL="0" indent="0">
              <a:lnSpc>
                <a:spcPct val="100000"/>
              </a:lnSpc>
              <a:buNone/>
            </a:pP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4</a:t>
            </a:fld>
            <a:endParaRPr lang="en-US"/>
          </a:p>
        </p:txBody>
      </p:sp>
      <p:sp>
        <p:nvSpPr>
          <p:cNvPr id="4" name="Title 3"/>
          <p:cNvSpPr>
            <a:spLocks noGrp="1"/>
          </p:cNvSpPr>
          <p:nvPr>
            <p:ph type="title"/>
          </p:nvPr>
        </p:nvSpPr>
        <p:spPr>
          <a:xfrm>
            <a:off x="67340" y="116632"/>
            <a:ext cx="10009112" cy="676375"/>
          </a:xfrm>
        </p:spPr>
        <p:txBody>
          <a:bodyPr>
            <a:normAutofit fontScale="90000"/>
          </a:bodyPr>
          <a:lstStyle/>
          <a:p>
            <a:r>
              <a:rPr lang="en-US" dirty="0"/>
              <a:t>Notions </a:t>
            </a:r>
            <a:r>
              <a:rPr lang="en-US" dirty="0" err="1"/>
              <a:t>clés</a:t>
            </a:r>
            <a:endParaRPr lang="en-US" dirty="0"/>
          </a:p>
        </p:txBody>
      </p:sp>
      <p:pic>
        <p:nvPicPr>
          <p:cNvPr id="2" name="Image 1">
            <a:extLst>
              <a:ext uri="{FF2B5EF4-FFF2-40B4-BE49-F238E27FC236}">
                <a16:creationId xmlns:a16="http://schemas.microsoft.com/office/drawing/2014/main" id="{F5B4512C-8A0A-B6A2-45BB-9BBD9867571B}"/>
              </a:ext>
            </a:extLst>
          </p:cNvPr>
          <p:cNvPicPr>
            <a:picLocks noChangeAspect="1"/>
          </p:cNvPicPr>
          <p:nvPr/>
        </p:nvPicPr>
        <p:blipFill>
          <a:blip r:embed="rId3"/>
          <a:stretch>
            <a:fillRect/>
          </a:stretch>
        </p:blipFill>
        <p:spPr>
          <a:xfrm>
            <a:off x="7320136" y="3300413"/>
            <a:ext cx="4572000" cy="2790825"/>
          </a:xfrm>
          <a:prstGeom prst="rect">
            <a:avLst/>
          </a:prstGeom>
        </p:spPr>
      </p:pic>
    </p:spTree>
    <p:extLst>
      <p:ext uri="{BB962C8B-B14F-4D97-AF65-F5344CB8AC3E}">
        <p14:creationId xmlns:p14="http://schemas.microsoft.com/office/powerpoint/2010/main" val="250977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857863" y="2204864"/>
            <a:ext cx="4212468" cy="792088"/>
            <a:chOff x="2063552" y="2564904"/>
            <a:chExt cx="3744416" cy="792088"/>
          </a:xfrm>
        </p:grpSpPr>
        <p:sp>
          <p:nvSpPr>
            <p:cNvPr id="22" name="TextBox 21"/>
            <p:cNvSpPr txBox="1"/>
            <p:nvPr/>
          </p:nvSpPr>
          <p:spPr>
            <a:xfrm>
              <a:off x="2063552" y="2564904"/>
              <a:ext cx="3744416" cy="430887"/>
            </a:xfrm>
            <a:prstGeom prst="rect">
              <a:avLst/>
            </a:prstGeom>
            <a:noFill/>
          </p:spPr>
          <p:txBody>
            <a:bodyPr wrap="square" tIns="0" bIns="0" rtlCol="0">
              <a:spAutoFit/>
            </a:bodyPr>
            <a:lstStyle/>
            <a:p>
              <a:r>
                <a:rPr lang="en-US" sz="2800" b="1" dirty="0" err="1">
                  <a:solidFill>
                    <a:schemeClr val="tx2"/>
                  </a:solidFill>
                </a:rPr>
                <a:t>Définitions</a:t>
              </a:r>
              <a:endParaRPr lang="en-US" sz="2800" b="1" dirty="0">
                <a:solidFill>
                  <a:schemeClr val="tx2"/>
                </a:solidFill>
              </a:endParaRPr>
            </a:p>
          </p:txBody>
        </p:sp>
        <p:sp>
          <p:nvSpPr>
            <p:cNvPr id="23" name="TextBox 2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24" name="Rectangle 23"/>
          <p:cNvSpPr/>
          <p:nvPr/>
        </p:nvSpPr>
        <p:spPr>
          <a:xfrm>
            <a:off x="921759"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01</a:t>
            </a:r>
          </a:p>
        </p:txBody>
      </p:sp>
      <p:grpSp>
        <p:nvGrpSpPr>
          <p:cNvPr id="27" name="Group 26"/>
          <p:cNvGrpSpPr/>
          <p:nvPr/>
        </p:nvGrpSpPr>
        <p:grpSpPr>
          <a:xfrm>
            <a:off x="1857863" y="3430577"/>
            <a:ext cx="4212468" cy="861774"/>
            <a:chOff x="2063552" y="2564904"/>
            <a:chExt cx="3744416" cy="861774"/>
          </a:xfrm>
        </p:grpSpPr>
        <p:sp>
          <p:nvSpPr>
            <p:cNvPr id="29" name="TextBox 28"/>
            <p:cNvSpPr txBox="1"/>
            <p:nvPr/>
          </p:nvSpPr>
          <p:spPr>
            <a:xfrm>
              <a:off x="2063552" y="2564904"/>
              <a:ext cx="3744416" cy="861774"/>
            </a:xfrm>
            <a:prstGeom prst="rect">
              <a:avLst/>
            </a:prstGeom>
            <a:noFill/>
          </p:spPr>
          <p:txBody>
            <a:bodyPr wrap="square" tIns="0" bIns="0" rtlCol="0">
              <a:spAutoFit/>
            </a:bodyPr>
            <a:lstStyle/>
            <a:p>
              <a:r>
                <a:rPr lang="en-US" sz="2800" b="1" dirty="0">
                  <a:solidFill>
                    <a:schemeClr val="accent1"/>
                  </a:solidFill>
                </a:rPr>
                <a:t>La protection dans la sphere </a:t>
              </a:r>
              <a:r>
                <a:rPr lang="en-US" sz="2800" b="1" dirty="0" err="1">
                  <a:solidFill>
                    <a:schemeClr val="accent1"/>
                  </a:solidFill>
                </a:rPr>
                <a:t>privée</a:t>
              </a:r>
              <a:endParaRPr lang="en-US" sz="2800" b="1" dirty="0">
                <a:solidFill>
                  <a:schemeClr val="accent1"/>
                </a:solidFill>
              </a:endParaRPr>
            </a:p>
          </p:txBody>
        </p:sp>
        <p:sp>
          <p:nvSpPr>
            <p:cNvPr id="30" name="TextBox 29"/>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28" name="Rectangle 27"/>
          <p:cNvSpPr/>
          <p:nvPr/>
        </p:nvSpPr>
        <p:spPr>
          <a:xfrm>
            <a:off x="921759" y="343057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02</a:t>
            </a:r>
          </a:p>
        </p:txBody>
      </p:sp>
      <p:grpSp>
        <p:nvGrpSpPr>
          <p:cNvPr id="32" name="Group 31"/>
          <p:cNvGrpSpPr/>
          <p:nvPr/>
        </p:nvGrpSpPr>
        <p:grpSpPr>
          <a:xfrm>
            <a:off x="1857863" y="4656291"/>
            <a:ext cx="4212468" cy="861774"/>
            <a:chOff x="2063552" y="2564904"/>
            <a:chExt cx="3744416" cy="861774"/>
          </a:xfrm>
        </p:grpSpPr>
        <p:sp>
          <p:nvSpPr>
            <p:cNvPr id="34" name="TextBox 33"/>
            <p:cNvSpPr txBox="1"/>
            <p:nvPr/>
          </p:nvSpPr>
          <p:spPr>
            <a:xfrm>
              <a:off x="2063552" y="2564904"/>
              <a:ext cx="3744416" cy="861774"/>
            </a:xfrm>
            <a:prstGeom prst="rect">
              <a:avLst/>
            </a:prstGeom>
            <a:noFill/>
          </p:spPr>
          <p:txBody>
            <a:bodyPr wrap="square" tIns="0" bIns="0" rtlCol="0">
              <a:spAutoFit/>
            </a:bodyPr>
            <a:lstStyle/>
            <a:p>
              <a:r>
                <a:rPr lang="en-US" sz="2800" b="1" dirty="0">
                  <a:solidFill>
                    <a:schemeClr val="accent2"/>
                  </a:solidFill>
                </a:rPr>
                <a:t>La protection dans la sphere </a:t>
              </a:r>
              <a:r>
                <a:rPr lang="en-US" sz="2800" b="1" dirty="0" err="1">
                  <a:solidFill>
                    <a:schemeClr val="accent2"/>
                  </a:solidFill>
                </a:rPr>
                <a:t>professionnelle</a:t>
              </a:r>
              <a:endParaRPr lang="en-US" sz="2800" b="1" dirty="0">
                <a:solidFill>
                  <a:schemeClr val="accent2"/>
                </a:solidFill>
              </a:endParaRPr>
            </a:p>
          </p:txBody>
        </p:sp>
        <p:sp>
          <p:nvSpPr>
            <p:cNvPr id="35" name="TextBox 34"/>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2">
                    <a:lumMod val="60000"/>
                    <a:lumOff val="40000"/>
                  </a:schemeClr>
                </a:solidFill>
              </a:endParaRPr>
            </a:p>
          </p:txBody>
        </p:sp>
      </p:grpSp>
      <p:sp>
        <p:nvSpPr>
          <p:cNvPr id="33" name="Rectangle 32"/>
          <p:cNvSpPr/>
          <p:nvPr/>
        </p:nvSpPr>
        <p:spPr>
          <a:xfrm>
            <a:off x="921759" y="4656291"/>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03</a:t>
            </a:r>
          </a:p>
        </p:txBody>
      </p:sp>
      <p:grpSp>
        <p:nvGrpSpPr>
          <p:cNvPr id="50" name="Group 49"/>
          <p:cNvGrpSpPr/>
          <p:nvPr/>
        </p:nvGrpSpPr>
        <p:grpSpPr>
          <a:xfrm>
            <a:off x="7113208" y="2204864"/>
            <a:ext cx="4212468" cy="792088"/>
            <a:chOff x="2063552" y="2564904"/>
            <a:chExt cx="3744416" cy="792088"/>
          </a:xfrm>
        </p:grpSpPr>
        <p:sp>
          <p:nvSpPr>
            <p:cNvPr id="52" name="TextBox 51"/>
            <p:cNvSpPr txBox="1"/>
            <p:nvPr/>
          </p:nvSpPr>
          <p:spPr>
            <a:xfrm>
              <a:off x="2063552" y="2564904"/>
              <a:ext cx="3744416" cy="430887"/>
            </a:xfrm>
            <a:prstGeom prst="rect">
              <a:avLst/>
            </a:prstGeom>
            <a:noFill/>
          </p:spPr>
          <p:txBody>
            <a:bodyPr wrap="square" tIns="0" bIns="0" rtlCol="0">
              <a:spAutoFit/>
            </a:bodyPr>
            <a:lstStyle/>
            <a:p>
              <a:r>
                <a:rPr lang="en-US" sz="2800" b="1" dirty="0" err="1">
                  <a:solidFill>
                    <a:schemeClr val="tx2"/>
                  </a:solidFill>
                </a:rPr>
                <a:t>Exercices</a:t>
              </a:r>
              <a:endParaRPr lang="en-US" sz="2800" b="1" dirty="0">
                <a:solidFill>
                  <a:schemeClr val="tx2"/>
                </a:solidFill>
              </a:endParaRPr>
            </a:p>
          </p:txBody>
        </p:sp>
        <p:sp>
          <p:nvSpPr>
            <p:cNvPr id="53" name="TextBox 5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51" name="Rectangle 50"/>
          <p:cNvSpPr/>
          <p:nvPr/>
        </p:nvSpPr>
        <p:spPr>
          <a:xfrm>
            <a:off x="6177104"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04</a:t>
            </a:r>
          </a:p>
        </p:txBody>
      </p:sp>
      <p:grpSp>
        <p:nvGrpSpPr>
          <p:cNvPr id="14" name="Group 13"/>
          <p:cNvGrpSpPr/>
          <p:nvPr/>
        </p:nvGrpSpPr>
        <p:grpSpPr>
          <a:xfrm>
            <a:off x="1317803" y="3030884"/>
            <a:ext cx="0" cy="1591474"/>
            <a:chOff x="1317803" y="3030884"/>
            <a:chExt cx="0" cy="1591474"/>
          </a:xfrm>
        </p:grpSpPr>
        <p:cxnSp>
          <p:nvCxnSpPr>
            <p:cNvPr id="3" name="Straight Connector 2"/>
            <p:cNvCxnSpPr>
              <a:cxnSpLocks/>
            </p:cNvCxnSpPr>
            <p:nvPr/>
          </p:nvCxnSpPr>
          <p:spPr>
            <a:xfrm>
              <a:off x="1317803"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1317803" y="4256598"/>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8" name="Title 17"/>
          <p:cNvSpPr>
            <a:spLocks noGrp="1"/>
          </p:cNvSpPr>
          <p:nvPr>
            <p:ph type="title"/>
          </p:nvPr>
        </p:nvSpPr>
        <p:spPr/>
        <p:txBody>
          <a:bodyPr/>
          <a:lstStyle/>
          <a:p>
            <a:r>
              <a:rPr lang="en-US" dirty="0"/>
              <a:t>PLAN</a:t>
            </a:r>
          </a:p>
        </p:txBody>
      </p:sp>
      <p:sp>
        <p:nvSpPr>
          <p:cNvPr id="64" name="Slide Number Placeholder 63"/>
          <p:cNvSpPr>
            <a:spLocks noGrp="1"/>
          </p:cNvSpPr>
          <p:nvPr>
            <p:ph type="sldNum" sz="quarter" idx="12"/>
          </p:nvPr>
        </p:nvSpPr>
        <p:spPr/>
        <p:txBody>
          <a:bodyPr/>
          <a:lstStyle/>
          <a:p>
            <a:fld id="{FC1CF07D-8B3F-4D32-B059-0039CEA46DB1}" type="slidenum">
              <a:rPr lang="en-US" smtClean="0"/>
              <a:pPr/>
              <a:t>5</a:t>
            </a:fld>
            <a:endParaRPr lang="en-US"/>
          </a:p>
        </p:txBody>
      </p:sp>
    </p:spTree>
    <p:extLst>
      <p:ext uri="{BB962C8B-B14F-4D97-AF65-F5344CB8AC3E}">
        <p14:creationId xmlns:p14="http://schemas.microsoft.com/office/powerpoint/2010/main" val="394325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Définitions</a:t>
            </a:r>
            <a:endParaRPr lang="en-US" dirty="0"/>
          </a:p>
        </p:txBody>
      </p:sp>
      <p:sp>
        <p:nvSpPr>
          <p:cNvPr id="3" name="Subtitle 2"/>
          <p:cNvSpPr>
            <a:spLocks noGrp="1"/>
          </p:cNvSpPr>
          <p:nvPr>
            <p:ph type="subTitle" idx="1"/>
          </p:nvPr>
        </p:nvSpPr>
        <p:spPr>
          <a:xfrm>
            <a:off x="3287688" y="5172813"/>
            <a:ext cx="8434459" cy="867930"/>
          </a:xfrm>
        </p:spPr>
        <p:txBody>
          <a:bodyPr/>
          <a:lstStyle/>
          <a:p>
            <a:r>
              <a:rPr lang="fr-FR" i="1" dirty="0"/>
              <a:t>Ce que l'on conçoit bien s'énonce clairement, Et les mots pour le dire arrivent aisément.</a:t>
            </a:r>
            <a:endParaRPr lang="en-US" i="1" dirty="0"/>
          </a:p>
        </p:txBody>
      </p:sp>
      <p:sp>
        <p:nvSpPr>
          <p:cNvPr id="5" name="Text Placeholder 4"/>
          <p:cNvSpPr>
            <a:spLocks noGrp="1"/>
          </p:cNvSpPr>
          <p:nvPr>
            <p:ph type="body" sz="quarter" idx="14"/>
          </p:nvPr>
        </p:nvSpPr>
        <p:spPr/>
        <p:txBody>
          <a:bodyPr/>
          <a:lstStyle/>
          <a:p>
            <a:r>
              <a:rPr lang="en-US"/>
              <a:t>01</a:t>
            </a:r>
          </a:p>
        </p:txBody>
      </p:sp>
      <p:sp>
        <p:nvSpPr>
          <p:cNvPr id="4" name="Slide Number Placeholder 3"/>
          <p:cNvSpPr>
            <a:spLocks noGrp="1"/>
          </p:cNvSpPr>
          <p:nvPr>
            <p:ph type="sldNum" sz="quarter" idx="15"/>
          </p:nvPr>
        </p:nvSpPr>
        <p:spPr/>
        <p:txBody>
          <a:bodyPr/>
          <a:lstStyle/>
          <a:p>
            <a:fld id="{FC1CF07D-8B3F-4D32-B059-0039CEA46DB1}" type="slidenum">
              <a:rPr lang="en-US" smtClean="0"/>
              <a:pPr/>
              <a:t>6</a:t>
            </a:fld>
            <a:endParaRPr lang="en-US"/>
          </a:p>
        </p:txBody>
      </p:sp>
      <p:pic>
        <p:nvPicPr>
          <p:cNvPr id="10" name="Espace réservé pour une image  9">
            <a:extLst>
              <a:ext uri="{FF2B5EF4-FFF2-40B4-BE49-F238E27FC236}">
                <a16:creationId xmlns:a16="http://schemas.microsoft.com/office/drawing/2014/main" id="{59371008-6611-F6AB-19D5-E56ADF07FB0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78" r="2178"/>
          <a:stretch>
            <a:fillRect/>
          </a:stretch>
        </p:blipFill>
        <p:spPr/>
      </p:pic>
    </p:spTree>
    <p:extLst>
      <p:ext uri="{BB962C8B-B14F-4D97-AF65-F5344CB8AC3E}">
        <p14:creationId xmlns:p14="http://schemas.microsoft.com/office/powerpoint/2010/main" val="275435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112568"/>
          </a:xfrm>
        </p:spPr>
        <p:txBody>
          <a:bodyPr>
            <a:normAutofit fontScale="77500" lnSpcReduction="20000"/>
          </a:bodyPr>
          <a:lstStyle/>
          <a:p>
            <a:pPr>
              <a:spcBef>
                <a:spcPts val="500"/>
              </a:spcBef>
            </a:pPr>
            <a:r>
              <a:rPr lang="fr-GP" sz="4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CNIL</a:t>
            </a:r>
            <a:r>
              <a:rPr lang="fr-GP" sz="4000" kern="100" dirty="0">
                <a:effectLst/>
                <a:latin typeface="Calibri" panose="020F0502020204030204" pitchFamily="34" charset="0"/>
                <a:ea typeface="Calibri" panose="020F0502020204030204" pitchFamily="34" charset="0"/>
                <a:cs typeface="Times New Roman" panose="02020603050405020304" pitchFamily="18" charset="0"/>
              </a:rPr>
              <a:t> (Commission Nationale de l'Informatique et des Libertés) : Autorité administrative indépendante chargée de veiller à la protection des données personnelles et à la vie privée. Elle dispose de pouvoirs de sanction en cas de non-conformité.</a:t>
            </a:r>
          </a:p>
          <a:p>
            <a:pPr>
              <a:spcBef>
                <a:spcPts val="500"/>
              </a:spcBef>
            </a:pPr>
            <a:endParaRPr lang="fr-GP" sz="40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500"/>
              </a:spcBef>
            </a:pPr>
            <a:r>
              <a:rPr lang="fr-GP" sz="4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Données à caractère personnel</a:t>
            </a:r>
            <a:r>
              <a:rPr lang="fr-GP" sz="4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fr-GP" sz="4000" kern="100" dirty="0">
                <a:effectLst/>
                <a:latin typeface="Calibri" panose="020F0502020204030204" pitchFamily="34" charset="0"/>
                <a:ea typeface="Calibri" panose="020F0502020204030204" pitchFamily="34" charset="0"/>
                <a:cs typeface="Times New Roman" panose="02020603050405020304" pitchFamily="18" charset="0"/>
              </a:rPr>
              <a:t>: Toute information permettant d’identifier directement ou indirectement une personne physique (ex : nom, adresse, numéro de téléphone, adresse IP).</a:t>
            </a:r>
          </a:p>
          <a:p>
            <a:pPr>
              <a:spcBef>
                <a:spcPts val="500"/>
              </a:spcBef>
            </a:pPr>
            <a:endParaRPr lang="fr-GP" sz="40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500"/>
              </a:spcBef>
            </a:pPr>
            <a:r>
              <a:rPr lang="fr-GP" sz="4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Identité numérique</a:t>
            </a:r>
            <a:r>
              <a:rPr lang="fr-GP" sz="4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fr-GP" sz="4000" kern="100" dirty="0">
                <a:effectLst/>
                <a:latin typeface="Calibri" panose="020F0502020204030204" pitchFamily="34" charset="0"/>
                <a:ea typeface="Calibri" panose="020F0502020204030204" pitchFamily="34" charset="0"/>
                <a:cs typeface="Times New Roman" panose="02020603050405020304" pitchFamily="18" charset="0"/>
              </a:rPr>
              <a:t>: Ensemble des traces laissées par une personne sur Internet, pouvant être volontairement publiées ou non (ex : comptes sur les réseaux sociaux, historique de navigation).</a:t>
            </a:r>
          </a:p>
          <a:p>
            <a:pPr marL="0" indent="0">
              <a:lnSpc>
                <a:spcPct val="100000"/>
              </a:lnSpc>
              <a:buNone/>
            </a:pP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7</a:t>
            </a:fld>
            <a:endParaRPr lang="en-US"/>
          </a:p>
        </p:txBody>
      </p:sp>
      <p:sp>
        <p:nvSpPr>
          <p:cNvPr id="4" name="Title 3"/>
          <p:cNvSpPr>
            <a:spLocks noGrp="1"/>
          </p:cNvSpPr>
          <p:nvPr>
            <p:ph type="title"/>
          </p:nvPr>
        </p:nvSpPr>
        <p:spPr>
          <a:xfrm>
            <a:off x="67340" y="116632"/>
            <a:ext cx="10009112" cy="676375"/>
          </a:xfrm>
        </p:spPr>
        <p:txBody>
          <a:bodyPr>
            <a:normAutofit fontScale="90000"/>
          </a:bodyPr>
          <a:lstStyle/>
          <a:p>
            <a:r>
              <a:rPr lang="en-US" dirty="0" err="1"/>
              <a:t>Définitions</a:t>
            </a:r>
            <a:endParaRPr lang="en-US" dirty="0"/>
          </a:p>
        </p:txBody>
      </p:sp>
    </p:spTree>
    <p:extLst>
      <p:ext uri="{BB962C8B-B14F-4D97-AF65-F5344CB8AC3E}">
        <p14:creationId xmlns:p14="http://schemas.microsoft.com/office/powerpoint/2010/main" val="521390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231606"/>
          </a:xfrm>
        </p:spPr>
        <p:txBody>
          <a:bodyPr>
            <a:normAutofit fontScale="77500" lnSpcReduction="20000"/>
          </a:bodyPr>
          <a:lstStyle/>
          <a:p>
            <a:pPr marL="0" lvl="0" indent="0">
              <a:spcBef>
                <a:spcPts val="500"/>
              </a:spcBef>
              <a:buNone/>
            </a:pPr>
            <a:r>
              <a:rPr lang="fr-GP" sz="4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Traitement de données personnelles</a:t>
            </a:r>
            <a:r>
              <a:rPr lang="fr-GP" sz="4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fr-GP" sz="4000" kern="100" dirty="0">
                <a:effectLst/>
                <a:latin typeface="Calibri" panose="020F0502020204030204" pitchFamily="34" charset="0"/>
                <a:ea typeface="Calibri" panose="020F0502020204030204" pitchFamily="34" charset="0"/>
                <a:cs typeface="Times New Roman" panose="02020603050405020304" pitchFamily="18" charset="0"/>
              </a:rPr>
              <a:t>: Toute opération sur des données personnelles, telles que la collecte, le stockage, l’utilisation ou la suppression.</a:t>
            </a:r>
          </a:p>
          <a:p>
            <a:pPr marL="0" indent="0">
              <a:spcBef>
                <a:spcPts val="500"/>
              </a:spcBef>
              <a:buNone/>
            </a:pPr>
            <a:r>
              <a:rPr lang="fr-GP" sz="4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spcBef>
                <a:spcPts val="500"/>
              </a:spcBef>
              <a:buNone/>
            </a:pPr>
            <a:r>
              <a:rPr lang="fr-GP" sz="4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RGPD</a:t>
            </a:r>
            <a:r>
              <a:rPr lang="fr-GP" sz="4000" kern="100" dirty="0">
                <a:effectLst/>
                <a:latin typeface="Calibri" panose="020F0502020204030204" pitchFamily="34" charset="0"/>
                <a:ea typeface="Calibri" panose="020F0502020204030204" pitchFamily="34" charset="0"/>
                <a:cs typeface="Times New Roman" panose="02020603050405020304" pitchFamily="18" charset="0"/>
              </a:rPr>
              <a:t> (Règlement Général sur la Protection des Données) : Règlement européen harmonisant la protection des données personnelles au sein de l’Union européenne. </a:t>
            </a:r>
          </a:p>
          <a:p>
            <a:pPr marL="0" indent="0">
              <a:spcBef>
                <a:spcPts val="500"/>
              </a:spcBef>
              <a:buNone/>
            </a:pPr>
            <a:r>
              <a:rPr lang="fr-GP" sz="4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spcBef>
                <a:spcPts val="500"/>
              </a:spcBef>
              <a:buNone/>
            </a:pPr>
            <a:r>
              <a:rPr lang="fr-GP" sz="4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Droit à l’oubli</a:t>
            </a:r>
            <a:r>
              <a:rPr lang="fr-GP" sz="4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fr-GP" sz="4000" kern="100" dirty="0">
                <a:effectLst/>
                <a:latin typeface="Calibri" panose="020F0502020204030204" pitchFamily="34" charset="0"/>
                <a:ea typeface="Calibri" panose="020F0502020204030204" pitchFamily="34" charset="0"/>
                <a:cs typeface="Times New Roman" panose="02020603050405020304" pitchFamily="18" charset="0"/>
              </a:rPr>
              <a:t>: Droit pour une personne de demander l’effacement de ses données personnelles lorsque celles-ci ne sont plus nécessaires aux finalités pour lesquelles elles ont été collectées.</a:t>
            </a: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8</a:t>
            </a:fld>
            <a:endParaRPr lang="en-US"/>
          </a:p>
        </p:txBody>
      </p:sp>
      <p:sp>
        <p:nvSpPr>
          <p:cNvPr id="4" name="Title 3"/>
          <p:cNvSpPr>
            <a:spLocks noGrp="1"/>
          </p:cNvSpPr>
          <p:nvPr>
            <p:ph type="title"/>
          </p:nvPr>
        </p:nvSpPr>
        <p:spPr>
          <a:xfrm>
            <a:off x="67340" y="116632"/>
            <a:ext cx="10009112" cy="676375"/>
          </a:xfrm>
        </p:spPr>
        <p:txBody>
          <a:bodyPr>
            <a:normAutofit fontScale="90000"/>
          </a:bodyPr>
          <a:lstStyle/>
          <a:p>
            <a:r>
              <a:rPr lang="en-US" dirty="0" err="1"/>
              <a:t>Définitions</a:t>
            </a:r>
            <a:endParaRPr lang="en-US" dirty="0"/>
          </a:p>
        </p:txBody>
      </p:sp>
    </p:spTree>
    <p:extLst>
      <p:ext uri="{BB962C8B-B14F-4D97-AF65-F5344CB8AC3E}">
        <p14:creationId xmlns:p14="http://schemas.microsoft.com/office/powerpoint/2010/main" val="99738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112568"/>
          </a:xfrm>
        </p:spPr>
        <p:txBody>
          <a:bodyPr>
            <a:normAutofit lnSpcReduction="10000"/>
          </a:bodyPr>
          <a:lstStyle/>
          <a:p>
            <a:pPr>
              <a:spcBef>
                <a:spcPts val="500"/>
              </a:spcBef>
            </a:pPr>
            <a:r>
              <a:rPr lang="fr-GP" sz="4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Analyse d'impact relative à la protection des données </a:t>
            </a:r>
            <a:r>
              <a:rPr lang="fr-GP" sz="4000" b="1" kern="100" dirty="0">
                <a:effectLst/>
                <a:latin typeface="Calibri" panose="020F0502020204030204" pitchFamily="34" charset="0"/>
                <a:ea typeface="Calibri" panose="020F0502020204030204" pitchFamily="34" charset="0"/>
                <a:cs typeface="Times New Roman" panose="02020603050405020304" pitchFamily="18" charset="0"/>
              </a:rPr>
              <a:t>(AIPD)</a:t>
            </a:r>
            <a:r>
              <a:rPr lang="fr-GP" sz="4000" kern="100" dirty="0">
                <a:effectLst/>
                <a:latin typeface="Calibri" panose="020F0502020204030204" pitchFamily="34" charset="0"/>
                <a:ea typeface="Calibri" panose="020F0502020204030204" pitchFamily="34" charset="0"/>
                <a:cs typeface="Times New Roman" panose="02020603050405020304" pitchFamily="18" charset="0"/>
              </a:rPr>
              <a:t> : Processus d’évaluation des risques que le traitement des données peut poser aux droits et libertés des personnes. </a:t>
            </a:r>
          </a:p>
          <a:p>
            <a:pPr>
              <a:spcBef>
                <a:spcPts val="500"/>
              </a:spcBef>
            </a:pPr>
            <a:endParaRPr lang="fr-GP" sz="40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500"/>
              </a:spcBef>
            </a:pPr>
            <a:r>
              <a:rPr lang="fr-GP" sz="4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Consentement explicite</a:t>
            </a:r>
            <a:r>
              <a:rPr lang="fr-GP" sz="4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fr-GP" sz="4000" kern="100" dirty="0">
                <a:effectLst/>
                <a:latin typeface="Calibri" panose="020F0502020204030204" pitchFamily="34" charset="0"/>
                <a:ea typeface="Calibri" panose="020F0502020204030204" pitchFamily="34" charset="0"/>
                <a:cs typeface="Times New Roman" panose="02020603050405020304" pitchFamily="18" charset="0"/>
              </a:rPr>
              <a:t>: Accord clair et affirmatif donné par une personne pour le traitement de ses données personnelles, après avoir été informée de ses droits</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a:t>
            </a:r>
            <a:endParaRPr lang="fr-GP"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9</a:t>
            </a:fld>
            <a:endParaRPr lang="en-US"/>
          </a:p>
        </p:txBody>
      </p:sp>
      <p:sp>
        <p:nvSpPr>
          <p:cNvPr id="4" name="Title 3"/>
          <p:cNvSpPr>
            <a:spLocks noGrp="1"/>
          </p:cNvSpPr>
          <p:nvPr>
            <p:ph type="title"/>
          </p:nvPr>
        </p:nvSpPr>
        <p:spPr>
          <a:xfrm>
            <a:off x="67340" y="116632"/>
            <a:ext cx="10009112" cy="676375"/>
          </a:xfrm>
        </p:spPr>
        <p:txBody>
          <a:bodyPr>
            <a:normAutofit fontScale="90000"/>
          </a:bodyPr>
          <a:lstStyle/>
          <a:p>
            <a:r>
              <a:rPr lang="en-US" dirty="0" err="1"/>
              <a:t>Définitions</a:t>
            </a:r>
            <a:endParaRPr lang="en-US" dirty="0"/>
          </a:p>
        </p:txBody>
      </p:sp>
    </p:spTree>
    <p:extLst>
      <p:ext uri="{BB962C8B-B14F-4D97-AF65-F5344CB8AC3E}">
        <p14:creationId xmlns:p14="http://schemas.microsoft.com/office/powerpoint/2010/main" val="3726011584"/>
      </p:ext>
    </p:extLst>
  </p:cSld>
  <p:clrMapOvr>
    <a:masterClrMapping/>
  </p:clrMapOvr>
</p:sld>
</file>

<file path=ppt/theme/theme1.xml><?xml version="1.0" encoding="utf-8"?>
<a:theme xmlns:a="http://schemas.openxmlformats.org/drawingml/2006/main" name="Custom Design - Showeet">
  <a:themeElements>
    <a:clrScheme name="Sho-CORPORATE">
      <a:dk1>
        <a:sysClr val="windowText" lastClr="000000"/>
      </a:dk1>
      <a:lt1>
        <a:sysClr val="window" lastClr="FFFFFF"/>
      </a:lt1>
      <a:dk2>
        <a:srgbClr val="31302B"/>
      </a:dk2>
      <a:lt2>
        <a:srgbClr val="E7E6E6"/>
      </a:lt2>
      <a:accent1>
        <a:srgbClr val="0D96C5"/>
      </a:accent1>
      <a:accent2>
        <a:srgbClr val="EE672F"/>
      </a:accent2>
      <a:accent3>
        <a:srgbClr val="63554F"/>
      </a:accent3>
      <a:accent4>
        <a:srgbClr val="C14800"/>
      </a:accent4>
      <a:accent5>
        <a:srgbClr val="026F94"/>
      </a:accent5>
      <a:accent6>
        <a:srgbClr val="56C2E6"/>
      </a:accent6>
      <a:hlink>
        <a:srgbClr val="F79E63"/>
      </a:hlink>
      <a:folHlink>
        <a:srgbClr val="F79E6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65086</TotalTime>
  <Words>3110</Words>
  <Application>Microsoft Office PowerPoint</Application>
  <PresentationFormat>Grand écran</PresentationFormat>
  <Paragraphs>240</Paragraphs>
  <Slides>34</Slides>
  <Notes>34</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34</vt:i4>
      </vt:variant>
    </vt:vector>
  </HeadingPairs>
  <TitlesOfParts>
    <vt:vector size="43" baseType="lpstr">
      <vt:lpstr>Arial</vt:lpstr>
      <vt:lpstr>Calibri</vt:lpstr>
      <vt:lpstr>Calibri Light</vt:lpstr>
      <vt:lpstr>Open Sans</vt:lpstr>
      <vt:lpstr>Roboto</vt:lpstr>
      <vt:lpstr>Symbol</vt:lpstr>
      <vt:lpstr>Custom Design - Showeet</vt:lpstr>
      <vt:lpstr>Showeet theme</vt:lpstr>
      <vt:lpstr>showeet</vt:lpstr>
      <vt:lpstr>LA PROTECTION DES PERSONNES DANS L’UNIVERS NUMERIQUE</vt:lpstr>
      <vt:lpstr>Objectifs</vt:lpstr>
      <vt:lpstr>Pourquoi ?</vt:lpstr>
      <vt:lpstr>Notions clés</vt:lpstr>
      <vt:lpstr>PLAN</vt:lpstr>
      <vt:lpstr>Définitions</vt:lpstr>
      <vt:lpstr>Définitions</vt:lpstr>
      <vt:lpstr>Définitions</vt:lpstr>
      <vt:lpstr>Définitions</vt:lpstr>
      <vt:lpstr>La protection dans la sphere privee</vt:lpstr>
      <vt:lpstr> La CNIL et le RGPD : Encadrement des données perso</vt:lpstr>
      <vt:lpstr>Les obligations des entreprises</vt:lpstr>
      <vt:lpstr>Les obligations des entreprises dans le cadre du RGPD</vt:lpstr>
      <vt:lpstr>Les obligations des entreprises dans le cadre du RGPD</vt:lpstr>
      <vt:lpstr>Les obligations des entreprises dans le cadre du RGPD</vt:lpstr>
      <vt:lpstr>Les obligations des entreprises dans le cadre du RGPD</vt:lpstr>
      <vt:lpstr>Les droits des individus</vt:lpstr>
      <vt:lpstr>Les droits des individus en matière de données perso</vt:lpstr>
      <vt:lpstr>Adaptation des lois aux évolutions technologiques</vt:lpstr>
      <vt:lpstr>La protection dans la sphere professionnelle</vt:lpstr>
      <vt:lpstr> Surveillance en entreprise : Cadre juridique et enjeux</vt:lpstr>
      <vt:lpstr> Surveillance en entreprise : Cadre juridique et enjeux</vt:lpstr>
      <vt:lpstr>Transparence et information sur les dispositifs</vt:lpstr>
      <vt:lpstr>Transparence et information sur les dispositifs</vt:lpstr>
      <vt:lpstr>Gestion des dispositifs de surveillance</vt:lpstr>
      <vt:lpstr>Gestion des dispositifs de surveillance</vt:lpstr>
      <vt:lpstr>Présentation PowerPoint</vt:lpstr>
      <vt:lpstr>Quiz</vt:lpstr>
      <vt:lpstr>Quiz</vt:lpstr>
      <vt:lpstr>Quiz</vt:lpstr>
      <vt:lpstr>Quiz</vt:lpstr>
      <vt:lpstr>Quiz</vt:lpstr>
      <vt:lpstr>Quiz</vt:lpstr>
      <vt:lpstr>eXERCICES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 Business PowerPoint Template</dc:title>
  <dc:creator>showeet.com</dc:creator>
  <dc:description>© Copyright Showeet.com</dc:description>
  <cp:lastModifiedBy>galactus</cp:lastModifiedBy>
  <cp:revision>1</cp:revision>
  <dcterms:created xsi:type="dcterms:W3CDTF">2011-05-09T14:18:21Z</dcterms:created>
  <dcterms:modified xsi:type="dcterms:W3CDTF">2024-09-12T00:56:40Z</dcterms:modified>
  <cp:category>Templates</cp:category>
</cp:coreProperties>
</file>