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54"/>
  </p:notesMasterIdLst>
  <p:handoutMasterIdLst>
    <p:handoutMasterId r:id="rId55"/>
  </p:handoutMasterIdLst>
  <p:sldIdLst>
    <p:sldId id="828" r:id="rId4"/>
    <p:sldId id="840" r:id="rId5"/>
    <p:sldId id="830" r:id="rId6"/>
    <p:sldId id="819" r:id="rId7"/>
    <p:sldId id="847" r:id="rId8"/>
    <p:sldId id="848" r:id="rId9"/>
    <p:sldId id="827" r:id="rId10"/>
    <p:sldId id="851" r:id="rId11"/>
    <p:sldId id="852" r:id="rId12"/>
    <p:sldId id="853" r:id="rId13"/>
    <p:sldId id="849" r:id="rId14"/>
    <p:sldId id="881" r:id="rId15"/>
    <p:sldId id="855" r:id="rId16"/>
    <p:sldId id="856" r:id="rId17"/>
    <p:sldId id="857" r:id="rId18"/>
    <p:sldId id="858" r:id="rId19"/>
    <p:sldId id="859" r:id="rId20"/>
    <p:sldId id="860" r:id="rId21"/>
    <p:sldId id="832" r:id="rId22"/>
    <p:sldId id="861" r:id="rId23"/>
    <p:sldId id="862" r:id="rId24"/>
    <p:sldId id="802" r:id="rId25"/>
    <p:sldId id="863" r:id="rId26"/>
    <p:sldId id="882" r:id="rId27"/>
    <p:sldId id="865" r:id="rId28"/>
    <p:sldId id="883" r:id="rId29"/>
    <p:sldId id="866" r:id="rId30"/>
    <p:sldId id="864" r:id="rId31"/>
    <p:sldId id="885" r:id="rId32"/>
    <p:sldId id="884" r:id="rId33"/>
    <p:sldId id="887" r:id="rId34"/>
    <p:sldId id="886" r:id="rId35"/>
    <p:sldId id="888" r:id="rId36"/>
    <p:sldId id="867" r:id="rId37"/>
    <p:sldId id="868" r:id="rId38"/>
    <p:sldId id="869" r:id="rId39"/>
    <p:sldId id="870" r:id="rId40"/>
    <p:sldId id="871" r:id="rId41"/>
    <p:sldId id="872" r:id="rId42"/>
    <p:sldId id="889" r:id="rId43"/>
    <p:sldId id="873" r:id="rId44"/>
    <p:sldId id="874" r:id="rId45"/>
    <p:sldId id="875" r:id="rId46"/>
    <p:sldId id="876" r:id="rId47"/>
    <p:sldId id="877" r:id="rId48"/>
    <p:sldId id="890" r:id="rId49"/>
    <p:sldId id="878" r:id="rId50"/>
    <p:sldId id="879" r:id="rId51"/>
    <p:sldId id="880" r:id="rId52"/>
    <p:sldId id="799" r:id="rId53"/>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28"/>
            <p14:sldId id="840"/>
            <p14:sldId id="830"/>
            <p14:sldId id="819"/>
            <p14:sldId id="847"/>
            <p14:sldId id="848"/>
            <p14:sldId id="827"/>
            <p14:sldId id="851"/>
            <p14:sldId id="852"/>
            <p14:sldId id="853"/>
            <p14:sldId id="849"/>
            <p14:sldId id="881"/>
            <p14:sldId id="855"/>
            <p14:sldId id="856"/>
            <p14:sldId id="857"/>
            <p14:sldId id="858"/>
            <p14:sldId id="859"/>
            <p14:sldId id="860"/>
            <p14:sldId id="832"/>
            <p14:sldId id="861"/>
            <p14:sldId id="862"/>
            <p14:sldId id="802"/>
            <p14:sldId id="863"/>
            <p14:sldId id="882"/>
            <p14:sldId id="865"/>
            <p14:sldId id="883"/>
            <p14:sldId id="866"/>
            <p14:sldId id="864"/>
            <p14:sldId id="885"/>
            <p14:sldId id="884"/>
            <p14:sldId id="887"/>
            <p14:sldId id="886"/>
            <p14:sldId id="888"/>
            <p14:sldId id="867"/>
            <p14:sldId id="868"/>
            <p14:sldId id="869"/>
            <p14:sldId id="870"/>
            <p14:sldId id="871"/>
            <p14:sldId id="872"/>
            <p14:sldId id="889"/>
            <p14:sldId id="873"/>
            <p14:sldId id="874"/>
            <p14:sldId id="875"/>
            <p14:sldId id="876"/>
            <p14:sldId id="877"/>
            <p14:sldId id="890"/>
            <p14:sldId id="878"/>
            <p14:sldId id="879"/>
            <p14:sldId id="880"/>
            <p14:sldId id="799"/>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D1"/>
    <a:srgbClr val="403C36"/>
    <a:srgbClr val="3A4446"/>
    <a:srgbClr val="24221F"/>
    <a:srgbClr val="DDDAD8"/>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848" autoAdjust="0"/>
  </p:normalViewPr>
  <p:slideViewPr>
    <p:cSldViewPr>
      <p:cViewPr varScale="1">
        <p:scale>
          <a:sx n="60" d="100"/>
          <a:sy n="60" d="100"/>
        </p:scale>
        <p:origin x="536"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9/10/2024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9/10/2024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32980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42033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09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7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99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414890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45897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200444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76901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266119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170940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96360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14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421839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160668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2417270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837665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1827942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976288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37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2174999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555858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1169780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277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1297533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1034384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4099675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3633349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1335986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183990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981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4019658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300413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4266277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780785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4229832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03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1527500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3763282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264875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4133707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2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129940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60638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90571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26558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fr-GP" sz="3200" b="1" dirty="0">
                <a:effectLst/>
                <a:latin typeface="Calibri" panose="020F0502020204030204" pitchFamily="34" charset="0"/>
                <a:ea typeface="Calibri" panose="020F0502020204030204" pitchFamily="34" charset="0"/>
                <a:cs typeface="Times New Roman" panose="02020603050405020304" pitchFamily="18" charset="0"/>
              </a:rPr>
              <a:t>Quelles réponses apporte le droit face aux risques auxquels s’expose l’entreprise ?</a:t>
            </a:r>
            <a:endParaRPr lang="en-US" sz="3200" dirty="0"/>
          </a:p>
        </p:txBody>
      </p:sp>
      <p:sp>
        <p:nvSpPr>
          <p:cNvPr id="5" name="Subtitle 4"/>
          <p:cNvSpPr>
            <a:spLocks noGrp="1"/>
          </p:cNvSpPr>
          <p:nvPr>
            <p:ph type="subTitle" idx="1"/>
          </p:nvPr>
        </p:nvSpPr>
        <p:spPr/>
        <p:txBody>
          <a:bodyPr>
            <a:normAutofit lnSpcReduction="10000"/>
          </a:bodyPr>
          <a:lstStyle/>
          <a:p>
            <a:pPr algn="r"/>
            <a:r>
              <a:rPr lang="en-US" dirty="0"/>
              <a:t>CHAPITRE 3</a:t>
            </a:r>
          </a:p>
        </p:txBody>
      </p:sp>
      <p:sp>
        <p:nvSpPr>
          <p:cNvPr id="16" name="Date Placeholder 5"/>
          <p:cNvSpPr>
            <a:spLocks noGrp="1"/>
          </p:cNvSpPr>
          <p:nvPr>
            <p:ph type="dt" sz="half" idx="11"/>
          </p:nvPr>
        </p:nvSpPr>
        <p:spPr/>
        <p:txBody>
          <a:bodyPr/>
          <a:lstStyle/>
          <a:p>
            <a:r>
              <a:rPr lang="en-US" dirty="0"/>
              <a:t>CEJM</a:t>
            </a:r>
          </a:p>
        </p:txBody>
      </p:sp>
      <p:sp>
        <p:nvSpPr>
          <p:cNvPr id="17" name="Footer Placeholder 6"/>
          <p:cNvSpPr>
            <a:spLocks noGrp="1"/>
          </p:cNvSpPr>
          <p:nvPr>
            <p:ph type="ftr" sz="quarter" idx="12"/>
          </p:nvPr>
        </p:nvSpPr>
        <p:spPr/>
        <p:txBody>
          <a:bodyPr/>
          <a:lstStyle/>
          <a:p>
            <a:pPr algn="ctr"/>
            <a:r>
              <a:rPr lang="en-US" dirty="0"/>
              <a:t>DROIT</a:t>
            </a:r>
          </a:p>
        </p:txBody>
      </p:sp>
      <p:pic>
        <p:nvPicPr>
          <p:cNvPr id="8" name="Espace réservé pour une image  7">
            <a:extLst>
              <a:ext uri="{FF2B5EF4-FFF2-40B4-BE49-F238E27FC236}">
                <a16:creationId xmlns:a16="http://schemas.microsoft.com/office/drawing/2014/main" id="{E40B957D-32C6-493B-6516-23E52B5BD95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468" b="14468"/>
          <a:stretch>
            <a:fillRect/>
          </a:stretch>
        </p:blipFill>
        <p:spPr/>
      </p:pic>
    </p:spTree>
    <p:extLst>
      <p:ext uri="{BB962C8B-B14F-4D97-AF65-F5344CB8AC3E}">
        <p14:creationId xmlns:p14="http://schemas.microsoft.com/office/powerpoint/2010/main" val="19150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L’INEXECUTION DU CONTRAT</a:t>
            </a:r>
          </a:p>
        </p:txBody>
      </p:sp>
      <p:sp>
        <p:nvSpPr>
          <p:cNvPr id="3" name="Subtitle 2"/>
          <p:cNvSpPr>
            <a:spLocks noGrp="1"/>
          </p:cNvSpPr>
          <p:nvPr>
            <p:ph type="subTitle" idx="1"/>
          </p:nvPr>
        </p:nvSpPr>
        <p:spPr>
          <a:xfrm>
            <a:off x="3287688" y="5172813"/>
            <a:ext cx="8434459" cy="867930"/>
          </a:xfrm>
        </p:spPr>
        <p:txBody>
          <a:bodyPr/>
          <a:lstStyle/>
          <a:p>
            <a:r>
              <a:rPr lang="fr-FR" i="1" dirty="0"/>
              <a:t>Survient lorsqu'une des parties ne respecte pas les engagements qu'elle a pris dans un contrat.</a:t>
            </a:r>
            <a:endParaRPr lang="en-US" i="1" dirty="0"/>
          </a:p>
        </p:txBody>
      </p:sp>
      <p:sp>
        <p:nvSpPr>
          <p:cNvPr id="6" name="Date Placeholder 5"/>
          <p:cNvSpPr>
            <a:spLocks noGrp="1"/>
          </p:cNvSpPr>
          <p:nvPr>
            <p:ph type="dt" sz="half" idx="11"/>
          </p:nvPr>
        </p:nvSpPr>
        <p:spPr/>
        <p:txBody>
          <a:bodyPr/>
          <a:lstStyle/>
          <a:p>
            <a:r>
              <a:rPr lang="en-US" dirty="0"/>
              <a:t>CEJM</a:t>
            </a:r>
          </a:p>
        </p:txBody>
      </p:sp>
      <p:sp>
        <p:nvSpPr>
          <p:cNvPr id="7" name="Footer Placeholder 6"/>
          <p:cNvSpPr>
            <a:spLocks noGrp="1"/>
          </p:cNvSpPr>
          <p:nvPr>
            <p:ph type="ftr" sz="quarter" idx="12"/>
          </p:nvPr>
        </p:nvSpPr>
        <p:spPr/>
        <p:txBody>
          <a:bodyPr/>
          <a:lstStyle/>
          <a:p>
            <a:pPr algn="ctr"/>
            <a:r>
              <a:rPr lang="en-US" dirty="0"/>
              <a:t>Droit</a:t>
            </a:r>
          </a:p>
        </p:txBody>
      </p:sp>
      <p:sp>
        <p:nvSpPr>
          <p:cNvPr id="5" name="Text Placeholder 4"/>
          <p:cNvSpPr>
            <a:spLocks noGrp="1"/>
          </p:cNvSpPr>
          <p:nvPr>
            <p:ph type="body" sz="quarter" idx="14"/>
          </p:nvPr>
        </p:nvSpPr>
        <p:spPr/>
        <p:txBody>
          <a:bodyPr/>
          <a:lstStyle/>
          <a:p>
            <a:r>
              <a:rPr lang="en-US" dirty="0"/>
              <a:t>03</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10</a:t>
            </a:fld>
            <a:endParaRPr lang="en-US"/>
          </a:p>
        </p:txBody>
      </p:sp>
      <p:pic>
        <p:nvPicPr>
          <p:cNvPr id="12" name="Espace réservé pour une image  11">
            <a:extLst>
              <a:ext uri="{FF2B5EF4-FFF2-40B4-BE49-F238E27FC236}">
                <a16:creationId xmlns:a16="http://schemas.microsoft.com/office/drawing/2014/main" id="{75FCD3C1-78C8-48F6-9E08-D1F25604562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693" b="14693"/>
          <a:stretch>
            <a:fillRect/>
          </a:stretch>
        </p:blipFill>
        <p:spPr/>
      </p:pic>
    </p:spTree>
    <p:extLst>
      <p:ext uri="{BB962C8B-B14F-4D97-AF65-F5344CB8AC3E}">
        <p14:creationId xmlns:p14="http://schemas.microsoft.com/office/powerpoint/2010/main" val="36268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CEJM</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Droit</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8052-46D4-4451-BCD3-D01F8058DAE8}" type="slidenum">
              <a:rPr kumimoji="0" lang="en-US" sz="1200" b="0" i="0" u="none" strike="noStrike" kern="1200" cap="none" spc="0" normalizeH="0" baseline="0" noProof="0" smtClean="0">
                <a:ln>
                  <a:noFill/>
                </a:ln>
                <a:solidFill>
                  <a:schemeClr val="accent2">
                    <a:lumMod val="60000"/>
                    <a:lumOff val="4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chemeClr val="accent2">
                  <a:lumMod val="60000"/>
                  <a:lumOff val="40000"/>
                </a:schemeClr>
              </a:solidFill>
              <a:effectLst/>
              <a:uLnTx/>
              <a:uFillTx/>
              <a:latin typeface="Calibri" panose="020F0502020204030204"/>
              <a:ea typeface="+mn-ea"/>
              <a:cs typeface="+mn-cs"/>
            </a:endParaRPr>
          </a:p>
        </p:txBody>
      </p:sp>
      <p:sp>
        <p:nvSpPr>
          <p:cNvPr id="16" name="Rectangle : avec coin rogné 15">
            <a:extLst>
              <a:ext uri="{FF2B5EF4-FFF2-40B4-BE49-F238E27FC236}">
                <a16:creationId xmlns:a16="http://schemas.microsoft.com/office/drawing/2014/main" id="{232B55F0-1DAE-97CF-1C66-CCF8D9E949BA}"/>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7" name="Title 3">
            <a:extLst>
              <a:ext uri="{FF2B5EF4-FFF2-40B4-BE49-F238E27FC236}">
                <a16:creationId xmlns:a16="http://schemas.microsoft.com/office/drawing/2014/main" id="{D12BB9F3-8F64-5892-4444-88A8F2CF9A9B}"/>
              </a:ext>
            </a:extLst>
          </p:cNvPr>
          <p:cNvSpPr>
            <a:spLocks noGrp="1"/>
          </p:cNvSpPr>
          <p:nvPr>
            <p:ph type="title"/>
          </p:nvPr>
        </p:nvSpPr>
        <p:spPr>
          <a:xfrm>
            <a:off x="838200" y="160337"/>
            <a:ext cx="9578280" cy="1325563"/>
          </a:xfrm>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sp>
        <p:nvSpPr>
          <p:cNvPr id="21" name="Espace réservé du contenu 20">
            <a:extLst>
              <a:ext uri="{FF2B5EF4-FFF2-40B4-BE49-F238E27FC236}">
                <a16:creationId xmlns:a16="http://schemas.microsoft.com/office/drawing/2014/main" id="{3E5DC2E1-D378-33F2-285C-C2E9F557EB4D}"/>
              </a:ext>
            </a:extLst>
          </p:cNvPr>
          <p:cNvSpPr>
            <a:spLocks noGrp="1"/>
          </p:cNvSpPr>
          <p:nvPr>
            <p:ph sz="half" idx="2"/>
          </p:nvPr>
        </p:nvSpPr>
        <p:spPr>
          <a:xfrm>
            <a:off x="585564" y="1704476"/>
            <a:ext cx="5041776" cy="4351338"/>
          </a:xfrm>
        </p:spPr>
        <p:txBody>
          <a:bodyPr/>
          <a:lstStyle/>
          <a:p>
            <a:pPr marL="0" indent="0">
              <a:buNone/>
            </a:pPr>
            <a:r>
              <a:rPr lang="fr-FR" dirty="0"/>
              <a:t>L’inexécution peut être : </a:t>
            </a:r>
          </a:p>
          <a:p>
            <a:r>
              <a:rPr lang="fr-FR" b="1" dirty="0">
                <a:solidFill>
                  <a:schemeClr val="accent4"/>
                </a:solidFill>
              </a:rPr>
              <a:t>Totale</a:t>
            </a:r>
          </a:p>
          <a:p>
            <a:r>
              <a:rPr lang="fr-FR" b="1" dirty="0">
                <a:solidFill>
                  <a:schemeClr val="accent4"/>
                </a:solidFill>
              </a:rPr>
              <a:t>Partielle</a:t>
            </a:r>
          </a:p>
          <a:p>
            <a:r>
              <a:rPr lang="fr-FR" b="1" dirty="0">
                <a:solidFill>
                  <a:schemeClr val="accent4"/>
                </a:solidFill>
              </a:rPr>
              <a:t>Défectueuse</a:t>
            </a:r>
            <a:endParaRPr lang="fr-GP" b="1" dirty="0">
              <a:solidFill>
                <a:schemeClr val="accent4"/>
              </a:solidFill>
            </a:endParaRPr>
          </a:p>
        </p:txBody>
      </p:sp>
      <p:pic>
        <p:nvPicPr>
          <p:cNvPr id="22" name="Image 21">
            <a:extLst>
              <a:ext uri="{FF2B5EF4-FFF2-40B4-BE49-F238E27FC236}">
                <a16:creationId xmlns:a16="http://schemas.microsoft.com/office/drawing/2014/main" id="{DD6F09A8-B9E0-E790-DCFB-46FDABEB2288}"/>
              </a:ext>
            </a:extLst>
          </p:cNvPr>
          <p:cNvPicPr>
            <a:picLocks noChangeAspect="1"/>
          </p:cNvPicPr>
          <p:nvPr/>
        </p:nvPicPr>
        <p:blipFill>
          <a:blip r:embed="rId3"/>
          <a:stretch>
            <a:fillRect/>
          </a:stretch>
        </p:blipFill>
        <p:spPr>
          <a:xfrm>
            <a:off x="7485995" y="1628800"/>
            <a:ext cx="4095899" cy="4095899"/>
          </a:xfrm>
          <a:prstGeom prst="rect">
            <a:avLst/>
          </a:prstGeom>
        </p:spPr>
      </p:pic>
    </p:spTree>
    <p:extLst>
      <p:ext uri="{BB962C8B-B14F-4D97-AF65-F5344CB8AC3E}">
        <p14:creationId xmlns:p14="http://schemas.microsoft.com/office/powerpoint/2010/main" val="359640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CEJM</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Droit</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8052-46D4-4451-BCD3-D01F8058DAE8}" type="slidenum">
              <a:rPr kumimoji="0" lang="en-US" sz="1200" b="0" i="0" u="none" strike="noStrike" kern="1200" cap="none" spc="0" normalizeH="0" baseline="0" noProof="0" smtClean="0">
                <a:ln>
                  <a:noFill/>
                </a:ln>
                <a:solidFill>
                  <a:schemeClr val="accent2">
                    <a:lumMod val="60000"/>
                    <a:lumOff val="4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accent2">
                  <a:lumMod val="60000"/>
                  <a:lumOff val="40000"/>
                </a:schemeClr>
              </a:solidFill>
              <a:effectLst/>
              <a:uLnTx/>
              <a:uFillTx/>
              <a:latin typeface="Calibri" panose="020F0502020204030204"/>
              <a:ea typeface="+mn-ea"/>
              <a:cs typeface="+mn-cs"/>
            </a:endParaRPr>
          </a:p>
        </p:txBody>
      </p:sp>
      <p:sp>
        <p:nvSpPr>
          <p:cNvPr id="5" name="Content Placeholder 4"/>
          <p:cNvSpPr>
            <a:spLocks noGrp="1"/>
          </p:cNvSpPr>
          <p:nvPr>
            <p:ph sz="half" idx="1"/>
          </p:nvPr>
        </p:nvSpPr>
        <p:spPr/>
        <p:txBody>
          <a:bodyPr>
            <a:normAutofit fontScale="85000" lnSpcReduction="10000"/>
          </a:bodyPr>
          <a:lstStyle/>
          <a:p>
            <a:pPr marL="0" indent="0" algn="ctr">
              <a:buNone/>
            </a:pPr>
            <a:r>
              <a:rPr lang="en-US" b="1" dirty="0" err="1">
                <a:highlight>
                  <a:srgbClr val="FBDED1"/>
                </a:highlight>
              </a:rPr>
              <a:t>Inexécution</a:t>
            </a:r>
            <a:r>
              <a:rPr lang="en-US" b="1" dirty="0">
                <a:highlight>
                  <a:srgbClr val="FBDED1"/>
                </a:highlight>
              </a:rPr>
              <a:t> </a:t>
            </a:r>
            <a:r>
              <a:rPr lang="en-US" b="1" dirty="0" err="1">
                <a:highlight>
                  <a:srgbClr val="FBDED1"/>
                </a:highlight>
              </a:rPr>
              <a:t>totale</a:t>
            </a:r>
            <a:endParaRPr lang="en-US" b="1" dirty="0">
              <a:highlight>
                <a:srgbClr val="FBDED1"/>
              </a:highlight>
            </a:endParaRPr>
          </a:p>
          <a:p>
            <a:pPr>
              <a:lnSpc>
                <a:spcPct val="115000"/>
              </a:lnSpc>
              <a:spcBef>
                <a:spcPts val="100"/>
              </a:spcBef>
            </a:pP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U</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ne des parties n’a </a:t>
            </a:r>
            <a:r>
              <a:rPr lang="fr-GP" sz="3200" b="1" kern="100" dirty="0">
                <a:effectLst/>
                <a:latin typeface="Calibri" panose="020F0502020204030204" pitchFamily="34" charset="0"/>
                <a:ea typeface="Calibri" panose="020F0502020204030204" pitchFamily="34" charset="0"/>
                <a:cs typeface="Times New Roman" panose="02020603050405020304" pitchFamily="18" charset="0"/>
              </a:rPr>
              <a:t>pas du tout</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rempli l’obligation prévue dans le contrat. </a:t>
            </a:r>
            <a:r>
              <a:rPr lang="fr-GP" sz="3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GP" sz="3200" b="1" kern="100" dirty="0">
                <a:effectLst/>
                <a:latin typeface="Calibri" panose="020F0502020204030204" pitchFamily="34" charset="0"/>
                <a:ea typeface="Calibri" panose="020F0502020204030204" pitchFamily="34" charset="0"/>
                <a:cs typeface="Times New Roman" panose="02020603050405020304" pitchFamily="18" charset="0"/>
              </a:rPr>
              <a:t>Exemple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 Si une entreprise de transport s’engage à livrer des marchandises à une date précise et ne livre rien du tout</a:t>
            </a: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Content Placeholder 5"/>
          <p:cNvSpPr>
            <a:spLocks noGrp="1"/>
          </p:cNvSpPr>
          <p:nvPr>
            <p:ph sz="half" idx="2"/>
          </p:nvPr>
        </p:nvSpPr>
        <p:spPr/>
        <p:txBody>
          <a:bodyPr>
            <a:normAutofit fontScale="85000" lnSpcReduction="10000"/>
          </a:bodyPr>
          <a:lstStyle/>
          <a:p>
            <a:pPr marL="0" indent="0" algn="ctr">
              <a:buNone/>
            </a:pPr>
            <a:r>
              <a:rPr lang="en-US" b="1" dirty="0" err="1">
                <a:highlight>
                  <a:srgbClr val="FBDED1"/>
                </a:highlight>
              </a:rPr>
              <a:t>Inexécution</a:t>
            </a:r>
            <a:r>
              <a:rPr lang="en-US" b="1" dirty="0">
                <a:highlight>
                  <a:srgbClr val="FBDED1"/>
                </a:highlight>
              </a:rPr>
              <a:t> </a:t>
            </a:r>
            <a:r>
              <a:rPr lang="en-US" b="1" dirty="0" err="1">
                <a:highlight>
                  <a:srgbClr val="FBDED1"/>
                </a:highlight>
              </a:rPr>
              <a:t>partielle</a:t>
            </a:r>
            <a:endParaRPr lang="en-US" b="1" dirty="0">
              <a:highlight>
                <a:srgbClr val="FBDED1"/>
              </a:highlight>
            </a:endParaRPr>
          </a:p>
          <a:p>
            <a:r>
              <a:rPr lang="en-US" kern="100" dirty="0">
                <a:latin typeface="Calibri" panose="020F0502020204030204" pitchFamily="34" charset="0"/>
                <a:cs typeface="Times New Roman" panose="02020603050405020304" pitchFamily="18" charset="0"/>
              </a:rPr>
              <a:t>L</a:t>
            </a:r>
            <a:r>
              <a:rPr lang="fr-FR" kern="100" dirty="0">
                <a:latin typeface="Calibri" panose="020F0502020204030204" pitchFamily="34" charset="0"/>
                <a:cs typeface="Times New Roman" panose="02020603050405020304" pitchFamily="18" charset="0"/>
              </a:rPr>
              <a:t>’obligation a été partiellement remplie, mais de manière insuffisante.</a:t>
            </a:r>
          </a:p>
          <a:p>
            <a:r>
              <a:rPr lang="fr-FR" b="1" kern="100" dirty="0">
                <a:latin typeface="Calibri" panose="020F0502020204030204" pitchFamily="34" charset="0"/>
                <a:cs typeface="Times New Roman" panose="02020603050405020304" pitchFamily="18" charset="0"/>
              </a:rPr>
              <a:t>Exemple</a:t>
            </a:r>
            <a:r>
              <a:rPr lang="fr-FR" kern="100" dirty="0">
                <a:latin typeface="Calibri" panose="020F0502020204030204" pitchFamily="34" charset="0"/>
                <a:cs typeface="Times New Roman" panose="02020603050405020304" pitchFamily="18" charset="0"/>
              </a:rPr>
              <a:t> : Si un prestataire s’engage à livrer 100 ordinateurs à une entreprise, mais n’en livre que 60, il s'agit d'une inexécution partielle. L'obligation est remplie en partie, mais pas respectée.</a:t>
            </a:r>
          </a:p>
          <a:p>
            <a:pPr marL="0" indent="0">
              <a:buNone/>
            </a:pPr>
            <a:endParaRPr lang="en-US" dirty="0"/>
          </a:p>
        </p:txBody>
      </p:sp>
      <p:sp>
        <p:nvSpPr>
          <p:cNvPr id="16" name="Rectangle : avec coin rogné 15">
            <a:extLst>
              <a:ext uri="{FF2B5EF4-FFF2-40B4-BE49-F238E27FC236}">
                <a16:creationId xmlns:a16="http://schemas.microsoft.com/office/drawing/2014/main" id="{232B55F0-1DAE-97CF-1C66-CCF8D9E949BA}"/>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7" name="Title 3">
            <a:extLst>
              <a:ext uri="{FF2B5EF4-FFF2-40B4-BE49-F238E27FC236}">
                <a16:creationId xmlns:a16="http://schemas.microsoft.com/office/drawing/2014/main" id="{D12BB9F3-8F64-5892-4444-88A8F2CF9A9B}"/>
              </a:ext>
            </a:extLst>
          </p:cNvPr>
          <p:cNvSpPr>
            <a:spLocks noGrp="1"/>
          </p:cNvSpPr>
          <p:nvPr>
            <p:ph type="title"/>
          </p:nvPr>
        </p:nvSpPr>
        <p:spPr>
          <a:xfrm>
            <a:off x="838200" y="160337"/>
            <a:ext cx="9578280" cy="1325563"/>
          </a:xfrm>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spTree>
    <p:extLst>
      <p:ext uri="{BB962C8B-B14F-4D97-AF65-F5344CB8AC3E}">
        <p14:creationId xmlns:p14="http://schemas.microsoft.com/office/powerpoint/2010/main" val="28833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CEJM</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a:ea typeface="+mn-ea"/>
                <a:cs typeface="+mn-cs"/>
              </a:rPr>
              <a:t>Droit</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08052-46D4-4451-BCD3-D01F8058DAE8}" type="slidenum">
              <a:rPr kumimoji="0" lang="en-US" sz="1200" b="0" i="0" u="none" strike="noStrike" kern="1200" cap="none" spc="0" normalizeH="0" baseline="0" noProof="0" smtClean="0">
                <a:ln>
                  <a:noFill/>
                </a:ln>
                <a:solidFill>
                  <a:schemeClr val="accent2">
                    <a:lumMod val="60000"/>
                    <a:lumOff val="4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accent2">
                  <a:lumMod val="60000"/>
                  <a:lumOff val="40000"/>
                </a:schemeClr>
              </a:solidFill>
              <a:effectLst/>
              <a:uLnTx/>
              <a:uFillTx/>
              <a:latin typeface="Calibri" panose="020F0502020204030204"/>
              <a:ea typeface="+mn-ea"/>
              <a:cs typeface="+mn-cs"/>
            </a:endParaRPr>
          </a:p>
        </p:txBody>
      </p:sp>
      <p:sp>
        <p:nvSpPr>
          <p:cNvPr id="5" name="Content Placeholder 4"/>
          <p:cNvSpPr>
            <a:spLocks noGrp="1"/>
          </p:cNvSpPr>
          <p:nvPr>
            <p:ph sz="half" idx="1"/>
          </p:nvPr>
        </p:nvSpPr>
        <p:spPr/>
        <p:txBody>
          <a:bodyPr>
            <a:normAutofit fontScale="70000" lnSpcReduction="20000"/>
          </a:bodyPr>
          <a:lstStyle/>
          <a:p>
            <a:pPr marL="0" indent="0" algn="ctr">
              <a:buNone/>
            </a:pPr>
            <a:r>
              <a:rPr lang="en-US" sz="4000" b="1" dirty="0" err="1">
                <a:highlight>
                  <a:srgbClr val="FBDED1"/>
                </a:highlight>
              </a:rPr>
              <a:t>Exécution</a:t>
            </a:r>
            <a:r>
              <a:rPr lang="en-US" sz="4000" b="1" dirty="0">
                <a:highlight>
                  <a:srgbClr val="FBDED1"/>
                </a:highlight>
              </a:rPr>
              <a:t> </a:t>
            </a:r>
            <a:r>
              <a:rPr lang="en-US" sz="4000" b="1" dirty="0" err="1">
                <a:highlight>
                  <a:srgbClr val="FBDED1"/>
                </a:highlight>
              </a:rPr>
              <a:t>défectueuse</a:t>
            </a:r>
            <a:endParaRPr lang="en-US" sz="4000" b="1" dirty="0">
              <a:highlight>
                <a:srgbClr val="FBDED1"/>
              </a:highlight>
            </a:endParaRPr>
          </a:p>
          <a:p>
            <a:pPr>
              <a:lnSpc>
                <a:spcPct val="115000"/>
              </a:lnSpc>
              <a:spcBef>
                <a:spcPts val="100"/>
              </a:spcBef>
            </a:pPr>
            <a:r>
              <a:rPr lang="fr-GP" sz="3400" kern="100" dirty="0">
                <a:effectLst/>
                <a:latin typeface="Calibri" panose="020F0502020204030204" pitchFamily="34" charset="0"/>
                <a:ea typeface="Calibri" panose="020F0502020204030204" pitchFamily="34" charset="0"/>
                <a:cs typeface="Times New Roman" panose="02020603050405020304" pitchFamily="18" charset="0"/>
              </a:rPr>
              <a:t>L'obligation est effectivement remplie, mais de manière </a:t>
            </a:r>
            <a:r>
              <a:rPr lang="fr-GP" sz="3400" b="1" kern="100" dirty="0">
                <a:effectLst/>
                <a:latin typeface="Calibri" panose="020F0502020204030204" pitchFamily="34" charset="0"/>
                <a:ea typeface="Calibri" panose="020F0502020204030204" pitchFamily="34" charset="0"/>
                <a:cs typeface="Times New Roman" panose="02020603050405020304" pitchFamily="18" charset="0"/>
              </a:rPr>
              <a:t>incorrecte</a:t>
            </a:r>
            <a:r>
              <a:rPr lang="fr-GP" sz="3400" kern="100" dirty="0">
                <a:effectLst/>
                <a:latin typeface="Calibri" panose="020F0502020204030204" pitchFamily="34" charset="0"/>
                <a:ea typeface="Calibri" panose="020F0502020204030204" pitchFamily="34" charset="0"/>
                <a:cs typeface="Times New Roman" panose="02020603050405020304" pitchFamily="18" charset="0"/>
              </a:rPr>
              <a:t> ou </a:t>
            </a:r>
            <a:r>
              <a:rPr lang="fr-GP" sz="3400" b="1" kern="100" dirty="0">
                <a:effectLst/>
                <a:latin typeface="Calibri" panose="020F0502020204030204" pitchFamily="34" charset="0"/>
                <a:ea typeface="Calibri" panose="020F0502020204030204" pitchFamily="34" charset="0"/>
                <a:cs typeface="Times New Roman" panose="02020603050405020304" pitchFamily="18" charset="0"/>
              </a:rPr>
              <a:t>non conforme</a:t>
            </a:r>
            <a:r>
              <a:rPr lang="fr-GP" sz="3400" kern="100" dirty="0">
                <a:effectLst/>
                <a:latin typeface="Calibri" panose="020F0502020204030204" pitchFamily="34" charset="0"/>
                <a:ea typeface="Calibri" panose="020F0502020204030204" pitchFamily="34" charset="0"/>
                <a:cs typeface="Times New Roman" panose="02020603050405020304" pitchFamily="18" charset="0"/>
              </a:rPr>
              <a:t> aux termes du contrat. </a:t>
            </a:r>
            <a:r>
              <a:rPr lang="fr-GP" sz="3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GP" sz="3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GP" sz="3400" b="1" kern="100" dirty="0">
                <a:effectLst/>
                <a:latin typeface="Calibri" panose="020F0502020204030204" pitchFamily="34" charset="0"/>
                <a:ea typeface="Calibri" panose="020F0502020204030204" pitchFamily="34" charset="0"/>
                <a:cs typeface="Times New Roman" panose="02020603050405020304" pitchFamily="18" charset="0"/>
              </a:rPr>
              <a:t>Exemple</a:t>
            </a:r>
            <a:r>
              <a:rPr lang="fr-GP" sz="3400" kern="100" dirty="0">
                <a:effectLst/>
                <a:latin typeface="Calibri" panose="020F0502020204030204" pitchFamily="34" charset="0"/>
                <a:ea typeface="Calibri" panose="020F0502020204030204" pitchFamily="34" charset="0"/>
                <a:cs typeface="Times New Roman" panose="02020603050405020304" pitchFamily="18" charset="0"/>
              </a:rPr>
              <a:t> : Si un constructeur livre un bâtiment comme convenu, mais que celui-ci présente de graves défauts (mauvaise isolation, non-conformité aux normes de sécurité), il s’agit d’une exécution défectueuse.</a:t>
            </a:r>
            <a:endParaRPr lang="en-US" sz="3400" dirty="0"/>
          </a:p>
        </p:txBody>
      </p:sp>
      <p:sp>
        <p:nvSpPr>
          <p:cNvPr id="16" name="Rectangle : avec coin rogné 15">
            <a:extLst>
              <a:ext uri="{FF2B5EF4-FFF2-40B4-BE49-F238E27FC236}">
                <a16:creationId xmlns:a16="http://schemas.microsoft.com/office/drawing/2014/main" id="{232B55F0-1DAE-97CF-1C66-CCF8D9E949BA}"/>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7" name="Title 3">
            <a:extLst>
              <a:ext uri="{FF2B5EF4-FFF2-40B4-BE49-F238E27FC236}">
                <a16:creationId xmlns:a16="http://schemas.microsoft.com/office/drawing/2014/main" id="{D12BB9F3-8F64-5892-4444-88A8F2CF9A9B}"/>
              </a:ext>
            </a:extLst>
          </p:cNvPr>
          <p:cNvSpPr>
            <a:spLocks noGrp="1"/>
          </p:cNvSpPr>
          <p:nvPr>
            <p:ph type="title"/>
          </p:nvPr>
        </p:nvSpPr>
        <p:spPr>
          <a:xfrm>
            <a:off x="838200" y="160337"/>
            <a:ext cx="9578280" cy="1325563"/>
          </a:xfrm>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pic>
        <p:nvPicPr>
          <p:cNvPr id="9" name="Image 8">
            <a:extLst>
              <a:ext uri="{FF2B5EF4-FFF2-40B4-BE49-F238E27FC236}">
                <a16:creationId xmlns:a16="http://schemas.microsoft.com/office/drawing/2014/main" id="{0DEF21CD-39A4-0880-9E74-B25FAEAE81C8}"/>
              </a:ext>
            </a:extLst>
          </p:cNvPr>
          <p:cNvPicPr>
            <a:picLocks noChangeAspect="1"/>
          </p:cNvPicPr>
          <p:nvPr/>
        </p:nvPicPr>
        <p:blipFill>
          <a:blip r:embed="rId3"/>
          <a:stretch>
            <a:fillRect/>
          </a:stretch>
        </p:blipFill>
        <p:spPr>
          <a:xfrm>
            <a:off x="6960096" y="2132856"/>
            <a:ext cx="4222709" cy="2816547"/>
          </a:xfrm>
          <a:prstGeom prst="rect">
            <a:avLst/>
          </a:prstGeom>
        </p:spPr>
      </p:pic>
    </p:spTree>
    <p:extLst>
      <p:ext uri="{BB962C8B-B14F-4D97-AF65-F5344CB8AC3E}">
        <p14:creationId xmlns:p14="http://schemas.microsoft.com/office/powerpoint/2010/main" val="74096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indent="0">
              <a:lnSpc>
                <a:spcPct val="115000"/>
              </a:lnSpc>
              <a:spcBef>
                <a:spcPts val="100"/>
              </a:spcBef>
              <a:buNone/>
            </a:pPr>
            <a:r>
              <a:rPr lang="fr-FR" sz="3200" b="1" dirty="0">
                <a:highlight>
                  <a:srgbClr val="FBDED1"/>
                </a:highlight>
                <a:latin typeface="Calibri" panose="020F0502020204030204" pitchFamily="34" charset="0"/>
                <a:cs typeface="Times New Roman" panose="02020603050405020304" pitchFamily="18" charset="0"/>
              </a:rPr>
              <a:t>Les conséquences juridiques :</a:t>
            </a:r>
          </a:p>
          <a:p>
            <a:pPr>
              <a:lnSpc>
                <a:spcPct val="115000"/>
              </a:lnSpc>
              <a:spcBef>
                <a:spcPts val="100"/>
              </a:spcBef>
            </a:pPr>
            <a:r>
              <a:rPr lang="fr-FR" sz="3200" dirty="0">
                <a:effectLst/>
                <a:latin typeface="Calibri" panose="020F0502020204030204" pitchFamily="34" charset="0"/>
                <a:ea typeface="Calibri" panose="020F0502020204030204" pitchFamily="34" charset="0"/>
                <a:cs typeface="Times New Roman" panose="02020603050405020304" pitchFamily="18" charset="0"/>
              </a:rPr>
              <a:t>Exécution forcée </a:t>
            </a:r>
          </a:p>
          <a:p>
            <a:pPr>
              <a:lnSpc>
                <a:spcPct val="115000"/>
              </a:lnSpc>
              <a:spcBef>
                <a:spcPts val="100"/>
              </a:spcBef>
            </a:pPr>
            <a:r>
              <a:rPr lang="fr-FR" sz="3200" dirty="0">
                <a:effectLst/>
                <a:latin typeface="Calibri" panose="020F0502020204030204" pitchFamily="34" charset="0"/>
                <a:ea typeface="Calibri" panose="020F0502020204030204" pitchFamily="34" charset="0"/>
                <a:cs typeface="Times New Roman" panose="02020603050405020304" pitchFamily="18" charset="0"/>
              </a:rPr>
              <a:t>Résolution du contrat</a:t>
            </a:r>
          </a:p>
          <a:p>
            <a:pPr>
              <a:lnSpc>
                <a:spcPct val="115000"/>
              </a:lnSpc>
              <a:spcBef>
                <a:spcPts val="100"/>
              </a:spcBef>
            </a:pPr>
            <a:r>
              <a:rPr lang="fr-FR" sz="3200" dirty="0">
                <a:latin typeface="Calibri" panose="020F0502020204030204" pitchFamily="34" charset="0"/>
                <a:cs typeface="Times New Roman" panose="02020603050405020304" pitchFamily="18" charset="0"/>
              </a:rPr>
              <a:t>Dommages et intérêts</a:t>
            </a: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p:cNvSpPr>
            <a:spLocks noGrp="1"/>
          </p:cNvSpPr>
          <p:nvPr>
            <p:ph type="title"/>
          </p:nvPr>
        </p:nvSpPr>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pic>
        <p:nvPicPr>
          <p:cNvPr id="2" name="Image 1">
            <a:extLst>
              <a:ext uri="{FF2B5EF4-FFF2-40B4-BE49-F238E27FC236}">
                <a16:creationId xmlns:a16="http://schemas.microsoft.com/office/drawing/2014/main" id="{5ACB2F78-1EED-F99C-542F-000C3B0B9C8F}"/>
              </a:ext>
            </a:extLst>
          </p:cNvPr>
          <p:cNvPicPr>
            <a:picLocks noChangeAspect="1"/>
          </p:cNvPicPr>
          <p:nvPr/>
        </p:nvPicPr>
        <p:blipFill>
          <a:blip r:embed="rId3"/>
          <a:stretch>
            <a:fillRect/>
          </a:stretch>
        </p:blipFill>
        <p:spPr>
          <a:xfrm>
            <a:off x="7240683" y="2132480"/>
            <a:ext cx="4603440" cy="3068960"/>
          </a:xfrm>
          <a:prstGeom prst="rect">
            <a:avLst/>
          </a:prstGeom>
        </p:spPr>
      </p:pic>
    </p:spTree>
    <p:extLst>
      <p:ext uri="{BB962C8B-B14F-4D97-AF65-F5344CB8AC3E}">
        <p14:creationId xmlns:p14="http://schemas.microsoft.com/office/powerpoint/2010/main" val="38123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indent="0">
              <a:lnSpc>
                <a:spcPct val="115000"/>
              </a:lnSpc>
              <a:spcBef>
                <a:spcPts val="100"/>
              </a:spcBef>
              <a:buNone/>
            </a:pPr>
            <a:r>
              <a:rPr lang="fr-FR" sz="3200" b="1" dirty="0">
                <a:latin typeface="Calibri" panose="020F0502020204030204" pitchFamily="34" charset="0"/>
                <a:cs typeface="Times New Roman" panose="02020603050405020304" pitchFamily="18" charset="0"/>
              </a:rPr>
              <a:t>1- Exécution forcée : </a:t>
            </a:r>
            <a:r>
              <a:rPr lang="fr-GP" sz="3200" dirty="0">
                <a:effectLst/>
                <a:latin typeface="Calibri" panose="020F0502020204030204" pitchFamily="34" charset="0"/>
                <a:ea typeface="Calibri" panose="020F0502020204030204" pitchFamily="34" charset="0"/>
                <a:cs typeface="Times New Roman" panose="02020603050405020304" pitchFamily="18" charset="0"/>
              </a:rPr>
              <a:t>Si une partie refuse d’exécuter ses obligations, l'autre partie peut demander à un juge d'ordonner l’</a:t>
            </a:r>
            <a:r>
              <a:rPr lang="fr-GP" sz="3200" b="1" dirty="0">
                <a:effectLst/>
                <a:latin typeface="Calibri" panose="020F0502020204030204" pitchFamily="34" charset="0"/>
                <a:ea typeface="Calibri" panose="020F0502020204030204" pitchFamily="34" charset="0"/>
                <a:cs typeface="Times New Roman" panose="02020603050405020304" pitchFamily="18" charset="0"/>
              </a:rPr>
              <a:t>exécution forcée</a:t>
            </a:r>
            <a:r>
              <a:rPr lang="fr-GP" sz="3200" dirty="0">
                <a:effectLst/>
                <a:latin typeface="Calibri" panose="020F0502020204030204" pitchFamily="34" charset="0"/>
                <a:ea typeface="Calibri" panose="020F0502020204030204" pitchFamily="34" charset="0"/>
                <a:cs typeface="Times New Roman" panose="02020603050405020304" pitchFamily="18" charset="0"/>
              </a:rPr>
              <a:t> du contrat.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r>
              <a:rPr lang="fr-GP" sz="32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Exemple</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 : Si une entreprise de construction cesse de travailler sur un chantier avant d’avoir terminé, le client peut saisir le juge pour forcer l’entreprise à reprendre les travaux conformément au contrat.</a:t>
            </a:r>
          </a:p>
          <a:p>
            <a:pPr marL="0" indent="0">
              <a:lnSpc>
                <a:spcPct val="115000"/>
              </a:lnSpc>
              <a:spcBef>
                <a:spcPts val="100"/>
              </a:spcBef>
              <a:buNone/>
            </a:pPr>
            <a:endParaRPr lang="fr-FR" sz="3200" b="1" dirty="0">
              <a:latin typeface="Calibri" panose="020F0502020204030204" pitchFamily="34" charset="0"/>
              <a:cs typeface="Times New Roman" panose="02020603050405020304" pitchFamily="18" charset="0"/>
            </a:endParaRPr>
          </a:p>
          <a:p>
            <a:pPr marL="0" indent="0">
              <a:lnSpc>
                <a:spcPct val="115000"/>
              </a:lnSpc>
              <a:spcBef>
                <a:spcPts val="100"/>
              </a:spcBef>
              <a:buNone/>
            </a:pP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p:cNvSpPr>
            <a:spLocks noGrp="1"/>
          </p:cNvSpPr>
          <p:nvPr>
            <p:ph type="title"/>
          </p:nvPr>
        </p:nvSpPr>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spTree>
    <p:extLst>
      <p:ext uri="{BB962C8B-B14F-4D97-AF65-F5344CB8AC3E}">
        <p14:creationId xmlns:p14="http://schemas.microsoft.com/office/powerpoint/2010/main" val="1441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92500" lnSpcReduction="10000"/>
          </a:bodyPr>
          <a:lstStyle/>
          <a:p>
            <a:pPr marL="0" indent="0">
              <a:lnSpc>
                <a:spcPct val="115000"/>
              </a:lnSpc>
              <a:spcBef>
                <a:spcPts val="100"/>
              </a:spcBef>
              <a:buNone/>
            </a:pPr>
            <a:r>
              <a:rPr lang="fr-FR" sz="3200" b="1" dirty="0">
                <a:latin typeface="Calibri" panose="020F0502020204030204" pitchFamily="34" charset="0"/>
                <a:cs typeface="Times New Roman" panose="02020603050405020304" pitchFamily="18" charset="0"/>
              </a:rPr>
              <a:t>2- Résolution du contrat : </a:t>
            </a: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Cela signifie que le contrat est annulé rétroactivement, et les parties sont remises dans l'état où elles étaient avant la conclusion du contrat (restitution des sommes versées, des biens échangés, etc.).</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r>
              <a:rPr lang="fr-FR" sz="3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Exemple</a:t>
            </a:r>
            <a:r>
              <a:rPr lang="fr-FR" sz="3200" kern="100" dirty="0">
                <a:latin typeface="Calibri" panose="020F0502020204030204" pitchFamily="34" charset="0"/>
                <a:ea typeface="Calibri" panose="020F0502020204030204" pitchFamily="34" charset="0"/>
                <a:cs typeface="Times New Roman" panose="02020603050405020304" pitchFamily="18" charset="0"/>
              </a:rPr>
              <a:t> : Si un restaurateur commande une grande quantité de nourriture pour un événement spécial, et que le fournisseur n’en livre pas la totalité à temps, le restaurateur peut décider de résoudre le contrat, puisqu’il ne peut plus honorer l'événement.</a:t>
            </a:r>
          </a:p>
          <a:p>
            <a:pPr marL="0" indent="0">
              <a:lnSpc>
                <a:spcPct val="115000"/>
              </a:lnSpc>
              <a:spcBef>
                <a:spcPts val="100"/>
              </a:spcBef>
              <a:buNone/>
            </a:pP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p:cNvSpPr>
            <a:spLocks noGrp="1"/>
          </p:cNvSpPr>
          <p:nvPr>
            <p:ph type="title"/>
          </p:nvPr>
        </p:nvSpPr>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spTree>
    <p:extLst>
      <p:ext uri="{BB962C8B-B14F-4D97-AF65-F5344CB8AC3E}">
        <p14:creationId xmlns:p14="http://schemas.microsoft.com/office/powerpoint/2010/main" val="40120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indent="0">
              <a:lnSpc>
                <a:spcPct val="115000"/>
              </a:lnSpc>
              <a:spcBef>
                <a:spcPts val="100"/>
              </a:spcBef>
              <a:buNone/>
            </a:pPr>
            <a:r>
              <a:rPr lang="fr-FR" sz="3200" b="1" dirty="0">
                <a:latin typeface="Calibri" panose="020F0502020204030204" pitchFamily="34" charset="0"/>
                <a:cs typeface="Times New Roman" panose="02020603050405020304" pitchFamily="18" charset="0"/>
              </a:rPr>
              <a:t>3- Dommages et intérêts : </a:t>
            </a: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L’objectif est de réparer le dommage subi et de remettre la victime dans la situation où elle se serait trouvée si le contrat avait été correctement exécuté.</a:t>
            </a:r>
          </a:p>
          <a:p>
            <a:pPr marL="0" indent="0">
              <a:lnSpc>
                <a:spcPct val="115000"/>
              </a:lnSpc>
              <a:spcBef>
                <a:spcPts val="100"/>
              </a:spcBef>
              <a:buNone/>
            </a:pPr>
            <a:r>
              <a:rPr lang="fr-FR" sz="32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Exemple</a:t>
            </a:r>
            <a:r>
              <a:rPr lang="fr-FR" sz="3200" kern="100" dirty="0">
                <a:latin typeface="Calibri" panose="020F0502020204030204" pitchFamily="34" charset="0"/>
                <a:ea typeface="Calibri" panose="020F0502020204030204" pitchFamily="34" charset="0"/>
                <a:cs typeface="Times New Roman" panose="02020603050405020304" pitchFamily="18" charset="0"/>
              </a:rPr>
              <a:t> : En 2017, Apple a dû verser des dommages et intérêts à une entreprise chinoise, BYD, après avoir violé un contrat lié à la fabrication de composants électroniques. Le tribunal a ordonné à Apple de compenser BYD pour le préjudice financier causé.</a:t>
            </a: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17</a:t>
            </a:fld>
            <a:endParaRPr lang="en-US"/>
          </a:p>
        </p:txBody>
      </p:sp>
      <p:sp>
        <p:nvSpPr>
          <p:cNvPr id="4" name="Title 3"/>
          <p:cNvSpPr>
            <a:spLocks noGrp="1"/>
          </p:cNvSpPr>
          <p:nvPr>
            <p:ph type="title"/>
          </p:nvPr>
        </p:nvSpPr>
        <p:spPr/>
        <p:txBody>
          <a:bodyPr/>
          <a:lstStyle/>
          <a:p>
            <a:r>
              <a:rPr lang="en-US" dirty="0" err="1">
                <a:solidFill>
                  <a:schemeClr val="bg1"/>
                </a:solidFill>
              </a:rPr>
              <a:t>L’inexécution</a:t>
            </a:r>
            <a:r>
              <a:rPr lang="en-US" dirty="0">
                <a:solidFill>
                  <a:schemeClr val="bg1"/>
                </a:solidFill>
              </a:rPr>
              <a:t> du </a:t>
            </a:r>
            <a:r>
              <a:rPr lang="en-US" dirty="0" err="1">
                <a:solidFill>
                  <a:schemeClr val="bg1"/>
                </a:solidFill>
              </a:rPr>
              <a:t>contrat</a:t>
            </a:r>
            <a:endParaRPr lang="en-US" dirty="0">
              <a:solidFill>
                <a:schemeClr val="bg1"/>
              </a:solidFill>
            </a:endParaRPr>
          </a:p>
        </p:txBody>
      </p:sp>
    </p:spTree>
    <p:extLst>
      <p:ext uri="{BB962C8B-B14F-4D97-AF65-F5344CB8AC3E}">
        <p14:creationId xmlns:p14="http://schemas.microsoft.com/office/powerpoint/2010/main" val="33938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RESPONSABILITE CIVILE ET PENALE</a:t>
            </a:r>
          </a:p>
        </p:txBody>
      </p:sp>
      <p:sp>
        <p:nvSpPr>
          <p:cNvPr id="3" name="Subtitle 2"/>
          <p:cNvSpPr>
            <a:spLocks noGrp="1"/>
          </p:cNvSpPr>
          <p:nvPr>
            <p:ph type="subTitle" idx="1"/>
          </p:nvPr>
        </p:nvSpPr>
        <p:spPr>
          <a:xfrm>
            <a:off x="3287688" y="5172813"/>
            <a:ext cx="8434459" cy="1255728"/>
          </a:xfrm>
        </p:spPr>
        <p:txBody>
          <a:bodyPr/>
          <a:lstStyle/>
          <a:p>
            <a:r>
              <a:rPr lang="fr-FR" i="1" dirty="0"/>
              <a:t>La RC vise à réparer un dommage, tandis que la RP vise à punir une infraction à la loi, en imposant des sanctions. </a:t>
            </a:r>
            <a:endParaRPr lang="en-US" i="1" dirty="0"/>
          </a:p>
        </p:txBody>
      </p:sp>
      <p:sp>
        <p:nvSpPr>
          <p:cNvPr id="6" name="Date Placeholder 5"/>
          <p:cNvSpPr>
            <a:spLocks noGrp="1"/>
          </p:cNvSpPr>
          <p:nvPr>
            <p:ph type="dt" sz="half" idx="11"/>
          </p:nvPr>
        </p:nvSpPr>
        <p:spPr/>
        <p:txBody>
          <a:bodyPr/>
          <a:lstStyle/>
          <a:p>
            <a:r>
              <a:rPr lang="en-US" dirty="0"/>
              <a:t>CEJM</a:t>
            </a:r>
          </a:p>
        </p:txBody>
      </p:sp>
      <p:sp>
        <p:nvSpPr>
          <p:cNvPr id="7" name="Footer Placeholder 6"/>
          <p:cNvSpPr>
            <a:spLocks noGrp="1"/>
          </p:cNvSpPr>
          <p:nvPr>
            <p:ph type="ftr" sz="quarter" idx="12"/>
          </p:nvPr>
        </p:nvSpPr>
        <p:spPr/>
        <p:txBody>
          <a:bodyPr/>
          <a:lstStyle/>
          <a:p>
            <a:pPr algn="ctr"/>
            <a:r>
              <a:rPr lang="en-US" dirty="0"/>
              <a:t>Droit</a:t>
            </a:r>
          </a:p>
        </p:txBody>
      </p:sp>
      <p:sp>
        <p:nvSpPr>
          <p:cNvPr id="5" name="Text Placeholder 4"/>
          <p:cNvSpPr>
            <a:spLocks noGrp="1"/>
          </p:cNvSpPr>
          <p:nvPr>
            <p:ph type="body" sz="quarter" idx="14"/>
          </p:nvPr>
        </p:nvSpPr>
        <p:spPr/>
        <p:txBody>
          <a:bodyPr/>
          <a:lstStyle/>
          <a:p>
            <a:r>
              <a:rPr lang="en-US" dirty="0"/>
              <a:t>04</a:t>
            </a:r>
          </a:p>
        </p:txBody>
      </p:sp>
      <p:sp>
        <p:nvSpPr>
          <p:cNvPr id="4" name="Slide Number Placeholder 3"/>
          <p:cNvSpPr>
            <a:spLocks noGrp="1"/>
          </p:cNvSpPr>
          <p:nvPr>
            <p:ph type="sldNum" sz="quarter" idx="15"/>
          </p:nvPr>
        </p:nvSpPr>
        <p:spPr/>
        <p:txBody>
          <a:bodyPr/>
          <a:lstStyle/>
          <a:p>
            <a:fld id="{FC1CF07D-8B3F-4D32-B059-0039CEA46DB1}" type="slidenum">
              <a:rPr lang="en-US" smtClean="0"/>
              <a:pPr/>
              <a:t>18</a:t>
            </a:fld>
            <a:endParaRPr lang="en-US"/>
          </a:p>
        </p:txBody>
      </p:sp>
      <p:pic>
        <p:nvPicPr>
          <p:cNvPr id="11" name="Espace réservé pour une image  10">
            <a:extLst>
              <a:ext uri="{FF2B5EF4-FFF2-40B4-BE49-F238E27FC236}">
                <a16:creationId xmlns:a16="http://schemas.microsoft.com/office/drawing/2014/main" id="{B5706734-01C9-35B5-3E49-824C2C973C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517" b="4517"/>
          <a:stretch>
            <a:fillRect/>
          </a:stretch>
        </p:blipFill>
        <p:spPr/>
      </p:pic>
    </p:spTree>
    <p:extLst>
      <p:ext uri="{BB962C8B-B14F-4D97-AF65-F5344CB8AC3E}">
        <p14:creationId xmlns:p14="http://schemas.microsoft.com/office/powerpoint/2010/main" val="130750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Qui </a:t>
            </a:r>
            <a:r>
              <a:rPr lang="en-US" dirty="0" err="1"/>
              <a:t>casse</a:t>
            </a:r>
            <a:r>
              <a:rPr lang="en-US" dirty="0"/>
              <a:t> </a:t>
            </a:r>
            <a:r>
              <a:rPr lang="en-US" dirty="0" err="1"/>
              <a:t>paie</a:t>
            </a:r>
            <a:r>
              <a:rPr lang="en-US" dirty="0"/>
              <a:t>…</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a:xfrm>
            <a:off x="2351584" y="3345071"/>
            <a:ext cx="7808416" cy="1223963"/>
          </a:xfrm>
        </p:spPr>
        <p:txBody>
          <a:bodyPr/>
          <a:lstStyle/>
          <a:p>
            <a:r>
              <a:rPr lang="en-US" sz="6000" b="1" dirty="0" err="1">
                <a:solidFill>
                  <a:schemeClr val="tx1"/>
                </a:solidFill>
              </a:rPr>
              <a:t>Responsabilité</a:t>
            </a:r>
            <a:r>
              <a:rPr lang="en-US" sz="6000" b="1" dirty="0">
                <a:solidFill>
                  <a:schemeClr val="tx1"/>
                </a:solidFill>
              </a:rPr>
              <a:t> civile</a:t>
            </a:r>
          </a:p>
        </p:txBody>
      </p:sp>
    </p:spTree>
    <p:extLst>
      <p:ext uri="{BB962C8B-B14F-4D97-AF65-F5344CB8AC3E}">
        <p14:creationId xmlns:p14="http://schemas.microsoft.com/office/powerpoint/2010/main" val="128934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792088"/>
            <a:chOff x="2063552" y="2564904"/>
            <a:chExt cx="3744416" cy="792088"/>
          </a:xfrm>
        </p:grpSpPr>
        <p:sp>
          <p:nvSpPr>
            <p:cNvPr id="22" name="TextBox 21"/>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tx2"/>
                  </a:solidFill>
                </a:rPr>
                <a:t>DEFINITIONS</a:t>
              </a: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792088"/>
            <a:chOff x="2063552" y="2564904"/>
            <a:chExt cx="3744416" cy="792088"/>
          </a:xfrm>
        </p:grpSpPr>
        <p:sp>
          <p:nvSpPr>
            <p:cNvPr id="29" name="TextBox 28"/>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1"/>
                  </a:solidFill>
                </a:rPr>
                <a:t>LES TYPES DE RISQUES</a:t>
              </a: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861774"/>
            <a:chOff x="2063552" y="2564904"/>
            <a:chExt cx="3744416" cy="861774"/>
          </a:xfrm>
        </p:grpSpPr>
        <p:sp>
          <p:nvSpPr>
            <p:cNvPr id="34" name="TextBox 33"/>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2"/>
                  </a:solidFill>
                </a:rPr>
                <a:t>L’INEXECUTION DU CONTRAT</a:t>
              </a: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LA RESPONSABILITE CIVILE ET PENALE (RC ET RP)</a:t>
              </a: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861774"/>
            <a:chOff x="2063552" y="2564904"/>
            <a:chExt cx="3744416" cy="861774"/>
          </a:xfrm>
        </p:grpSpPr>
        <p:sp>
          <p:nvSpPr>
            <p:cNvPr id="48" name="TextBox 47"/>
            <p:cNvSpPr txBox="1"/>
            <p:nvPr/>
          </p:nvSpPr>
          <p:spPr>
            <a:xfrm>
              <a:off x="2063552" y="2564904"/>
              <a:ext cx="3744416" cy="861774"/>
            </a:xfrm>
            <a:prstGeom prst="rect">
              <a:avLst/>
            </a:prstGeom>
            <a:noFill/>
          </p:spPr>
          <p:txBody>
            <a:bodyPr wrap="square" tIns="0" bIns="0" rtlCol="0">
              <a:spAutoFit/>
            </a:bodyPr>
            <a:lstStyle/>
            <a:p>
              <a:r>
                <a:rPr lang="en-US" sz="2800" b="1" dirty="0">
                  <a:solidFill>
                    <a:schemeClr val="accent1"/>
                  </a:solidFill>
                </a:rPr>
                <a:t>LES PRINCIPES DES RC ET RP</a:t>
              </a: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42" name="Group 41"/>
          <p:cNvGrpSpPr/>
          <p:nvPr/>
        </p:nvGrpSpPr>
        <p:grpSpPr>
          <a:xfrm>
            <a:off x="7113208" y="4656291"/>
            <a:ext cx="4212468" cy="792088"/>
            <a:chOff x="2063552" y="2564904"/>
            <a:chExt cx="3744416" cy="792088"/>
          </a:xfrm>
        </p:grpSpPr>
        <p:sp>
          <p:nvSpPr>
            <p:cNvPr id="44" name="TextBox 43"/>
            <p:cNvSpPr txBox="1"/>
            <p:nvPr/>
          </p:nvSpPr>
          <p:spPr>
            <a:xfrm>
              <a:off x="2063552" y="2564904"/>
              <a:ext cx="3744416" cy="430887"/>
            </a:xfrm>
            <a:prstGeom prst="rect">
              <a:avLst/>
            </a:prstGeom>
            <a:noFill/>
          </p:spPr>
          <p:txBody>
            <a:bodyPr wrap="square" tIns="0" bIns="0" rtlCol="0">
              <a:spAutoFit/>
            </a:bodyPr>
            <a:lstStyle/>
            <a:p>
              <a:r>
                <a:rPr lang="en-US" sz="2800" b="1" dirty="0">
                  <a:solidFill>
                    <a:schemeClr val="accent2"/>
                  </a:solidFill>
                </a:rPr>
                <a:t>EXERCICES</a:t>
              </a:r>
            </a:p>
          </p:txBody>
        </p:sp>
        <p:sp>
          <p:nvSpPr>
            <p:cNvPr id="45" name="TextBox 4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43" name="Rectangle 42"/>
          <p:cNvSpPr/>
          <p:nvPr/>
        </p:nvSpPr>
        <p:spPr>
          <a:xfrm>
            <a:off x="6177104"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06</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573148" y="3030884"/>
            <a:ext cx="0" cy="1591474"/>
            <a:chOff x="1317803" y="3030884"/>
            <a:chExt cx="0" cy="1591474"/>
          </a:xfrm>
        </p:grpSpPr>
        <p:cxnSp>
          <p:nvCxnSpPr>
            <p:cNvPr id="60" name="Straight Connector 59"/>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a:t>PLAN DE COURS</a:t>
            </a:r>
          </a:p>
        </p:txBody>
      </p:sp>
      <p:sp>
        <p:nvSpPr>
          <p:cNvPr id="62" name="Date Placeholder 61"/>
          <p:cNvSpPr>
            <a:spLocks noGrp="1"/>
          </p:cNvSpPr>
          <p:nvPr>
            <p:ph type="dt" sz="half" idx="10"/>
          </p:nvPr>
        </p:nvSpPr>
        <p:spPr/>
        <p:txBody>
          <a:bodyPr/>
          <a:lstStyle/>
          <a:p>
            <a:r>
              <a:rPr lang="en-US" dirty="0"/>
              <a:t>CEJM</a:t>
            </a:r>
          </a:p>
        </p:txBody>
      </p:sp>
      <p:sp>
        <p:nvSpPr>
          <p:cNvPr id="63" name="Footer Placeholder 62"/>
          <p:cNvSpPr>
            <a:spLocks noGrp="1"/>
          </p:cNvSpPr>
          <p:nvPr>
            <p:ph type="ftr" sz="quarter" idx="11"/>
          </p:nvPr>
        </p:nvSpPr>
        <p:spPr/>
        <p:txBody>
          <a:bodyPr/>
          <a:lstStyle/>
          <a:p>
            <a:r>
              <a:rPr lang="en-US" dirty="0"/>
              <a:t>Droit</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3" grpId="0" animBg="1"/>
      <p:bldP spid="51" grpId="0" animBg="1"/>
      <p:bldP spid="47"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indent="0">
              <a:lnSpc>
                <a:spcPct val="115000"/>
              </a:lnSpc>
              <a:spcBef>
                <a:spcPts val="100"/>
              </a:spcBef>
              <a:buNone/>
            </a:pPr>
            <a:r>
              <a:rPr lang="fr-GP" sz="3200" kern="100" dirty="0">
                <a:effectLst/>
                <a:latin typeface="Calibri" panose="020F0502020204030204" pitchFamily="34" charset="0"/>
                <a:ea typeface="Calibri" panose="020F0502020204030204" pitchFamily="34" charset="0"/>
                <a:cs typeface="Times New Roman" panose="02020603050405020304" pitchFamily="18" charset="0"/>
              </a:rPr>
              <a:t>On distingue deux grandes formes de responsabilité civile :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FR" sz="3200" b="1" kern="100" dirty="0">
                <a:effectLst/>
                <a:latin typeface="Calibri" panose="020F0502020204030204" pitchFamily="34" charset="0"/>
                <a:ea typeface="Calibri" panose="020F0502020204030204" pitchFamily="34" charset="0"/>
                <a:cs typeface="Times New Roman" panose="02020603050405020304" pitchFamily="18" charset="0"/>
              </a:rPr>
              <a:t>C</a:t>
            </a:r>
            <a:r>
              <a:rPr lang="fr-GP" sz="3200" b="1" kern="100" dirty="0" err="1">
                <a:effectLst/>
                <a:latin typeface="Calibri" panose="020F0502020204030204" pitchFamily="34" charset="0"/>
                <a:ea typeface="Calibri" panose="020F0502020204030204" pitchFamily="34" charset="0"/>
                <a:cs typeface="Times New Roman" panose="02020603050405020304" pitchFamily="18" charset="0"/>
              </a:rPr>
              <a:t>ontractuelle</a:t>
            </a:r>
            <a:endParaRPr lang="fr-FR"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FR" sz="3200" b="1" kern="100" dirty="0">
                <a:effectLst/>
                <a:latin typeface="Calibri" panose="020F0502020204030204" pitchFamily="34" charset="0"/>
                <a:ea typeface="Calibri" panose="020F0502020204030204" pitchFamily="34" charset="0"/>
                <a:cs typeface="Times New Roman" panose="02020603050405020304" pitchFamily="18" charset="0"/>
              </a:rPr>
              <a:t>E</a:t>
            </a:r>
            <a:r>
              <a:rPr lang="fr-GP" sz="3200" b="1" kern="100" dirty="0" err="1">
                <a:effectLst/>
                <a:latin typeface="Calibri" panose="020F0502020204030204" pitchFamily="34" charset="0"/>
                <a:ea typeface="Calibri" panose="020F0502020204030204" pitchFamily="34" charset="0"/>
                <a:cs typeface="Times New Roman" panose="02020603050405020304" pitchFamily="18" charset="0"/>
              </a:rPr>
              <a:t>xtracontractuelle</a:t>
            </a:r>
            <a:endParaRPr lang="fr-GP"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386977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1-</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p>
          <a:p>
            <a:r>
              <a:rPr lang="fr-GP" sz="3200" dirty="0">
                <a:effectLst/>
                <a:latin typeface="Calibri" panose="020F0502020204030204" pitchFamily="34" charset="0"/>
                <a:ea typeface="Calibri" panose="020F0502020204030204" pitchFamily="34" charset="0"/>
                <a:cs typeface="Times New Roman" panose="02020603050405020304" pitchFamily="18" charset="0"/>
              </a:rPr>
              <a:t>Elle naît lorsqu'une partie ne respecte pas les engagements pris dans un contrat et cause un dommage à l'autre partie. </a:t>
            </a:r>
            <a:endParaRPr lang="en-US" sz="32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pic>
        <p:nvPicPr>
          <p:cNvPr id="2" name="Image 1">
            <a:extLst>
              <a:ext uri="{FF2B5EF4-FFF2-40B4-BE49-F238E27FC236}">
                <a16:creationId xmlns:a16="http://schemas.microsoft.com/office/drawing/2014/main" id="{21AF971F-FE79-8753-7CC4-83E669D5EFFF}"/>
              </a:ext>
            </a:extLst>
          </p:cNvPr>
          <p:cNvPicPr>
            <a:picLocks noChangeAspect="1"/>
          </p:cNvPicPr>
          <p:nvPr/>
        </p:nvPicPr>
        <p:blipFill>
          <a:blip r:embed="rId3"/>
          <a:stretch>
            <a:fillRect/>
          </a:stretch>
        </p:blipFill>
        <p:spPr>
          <a:xfrm>
            <a:off x="4013262" y="3665017"/>
            <a:ext cx="4381500" cy="2047875"/>
          </a:xfrm>
          <a:prstGeom prst="rect">
            <a:avLst/>
          </a:prstGeom>
        </p:spPr>
      </p:pic>
    </p:spTree>
    <p:extLst>
      <p:ext uri="{BB962C8B-B14F-4D97-AF65-F5344CB8AC3E}">
        <p14:creationId xmlns:p14="http://schemas.microsoft.com/office/powerpoint/2010/main" val="33786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EXEMPLE : Bel </a:t>
            </a:r>
            <a:r>
              <a:rPr lang="en-US" dirty="0" err="1"/>
              <a:t>ti</a:t>
            </a:r>
            <a:r>
              <a:rPr lang="en-US" dirty="0"/>
              <a:t> </a:t>
            </a:r>
            <a:r>
              <a:rPr lang="en-US" dirty="0" err="1"/>
              <a:t>kaz</a:t>
            </a:r>
            <a:endParaRPr lang="en-US" dirty="0"/>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9" name="Espace réservé pour une image  8">
            <a:extLst>
              <a:ext uri="{FF2B5EF4-FFF2-40B4-BE49-F238E27FC236}">
                <a16:creationId xmlns:a16="http://schemas.microsoft.com/office/drawing/2014/main" id="{593CAED6-356A-27BE-091D-DBC280E6ED7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069" b="19069"/>
          <a:stretch>
            <a:fillRect/>
          </a:stretch>
        </p:blipFill>
        <p:spPr/>
      </p:pic>
    </p:spTree>
    <p:extLst>
      <p:ext uri="{BB962C8B-B14F-4D97-AF65-F5344CB8AC3E}">
        <p14:creationId xmlns:p14="http://schemas.microsoft.com/office/powerpoint/2010/main" val="238676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1-</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p>
          <a:p>
            <a:pPr marL="0" indent="0">
              <a:buNone/>
            </a:pPr>
            <a:r>
              <a:rPr lang="fr-FR" sz="3200" dirty="0" err="1"/>
              <a:t>Bèl</a:t>
            </a:r>
            <a:r>
              <a:rPr lang="fr-FR" sz="3200" dirty="0"/>
              <a:t> ti </a:t>
            </a:r>
            <a:r>
              <a:rPr lang="fr-FR" sz="3200" dirty="0" err="1"/>
              <a:t>kaz</a:t>
            </a:r>
            <a:r>
              <a:rPr lang="fr-FR" sz="3200" dirty="0"/>
              <a:t> est engagée pour construire une maison clé en main pour un particulier. Le contrat stipule </a:t>
            </a:r>
            <a:r>
              <a:rPr lang="fr-FR" sz="3200" b="1" dirty="0"/>
              <a:t>l’utilisation de matériaux de qualité</a:t>
            </a:r>
            <a:r>
              <a:rPr lang="fr-FR" sz="3200" dirty="0"/>
              <a:t>. </a:t>
            </a:r>
          </a:p>
          <a:p>
            <a:pPr marL="0" indent="0">
              <a:buNone/>
            </a:pPr>
            <a:r>
              <a:rPr lang="fr-FR" sz="3200" dirty="0"/>
              <a:t>Toutefois, pour réduire les coûts, l’entreprise </a:t>
            </a:r>
            <a:r>
              <a:rPr lang="fr-FR" sz="3200" b="1" dirty="0"/>
              <a:t>utilise un béton de moindre qualité sans en informer le client</a:t>
            </a:r>
            <a:r>
              <a:rPr lang="fr-FR" sz="3200" dirty="0"/>
              <a:t>. Quelques mois après la livraison, des fissures apparaissent dans les murs, et des problèmes d'humidité se manifestent dans toute la maison. </a:t>
            </a: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2069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92500" lnSpcReduction="10000"/>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1-</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p>
          <a:p>
            <a:pPr marL="0" indent="0">
              <a:buNone/>
            </a:pPr>
            <a:r>
              <a:rPr lang="fr-FR" sz="3200" dirty="0"/>
              <a:t>Dans cette situation, Bel ti </a:t>
            </a:r>
            <a:r>
              <a:rPr lang="fr-FR" sz="3200" dirty="0" err="1"/>
              <a:t>kaz</a:t>
            </a:r>
            <a:r>
              <a:rPr lang="fr-FR" sz="3200" dirty="0"/>
              <a:t> </a:t>
            </a:r>
            <a:r>
              <a:rPr lang="fr-FR" sz="3200" b="1" dirty="0"/>
              <a:t>sera tenue pour responsable sur le plan contractuel</a:t>
            </a:r>
            <a:r>
              <a:rPr lang="fr-FR" sz="3200" dirty="0"/>
              <a:t>, car elle a mal exécuté ses obligations en utilisant des matériaux inférieurs à ceux prévus dans le contrat. </a:t>
            </a:r>
          </a:p>
          <a:p>
            <a:pPr marL="0" indent="0">
              <a:buNone/>
            </a:pPr>
            <a:r>
              <a:rPr lang="fr-FR" sz="3200" dirty="0"/>
              <a:t>En conséquence, elle devra </a:t>
            </a:r>
            <a:r>
              <a:rPr lang="fr-FR" sz="3200" b="1" dirty="0"/>
              <a:t>indemniser le client pour les dommages causés</a:t>
            </a:r>
            <a:r>
              <a:rPr lang="fr-FR" sz="3200" dirty="0"/>
              <a:t>, incluant les réparations des murs fissurés, les éventuels travaux d'étanchéité, et même un dédommagement pour les désagréments subis par le client, comme l’impossibilité d’habiter dans la maison pendant les réparations.</a:t>
            </a: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pic>
        <p:nvPicPr>
          <p:cNvPr id="2" name="Image 1">
            <a:extLst>
              <a:ext uri="{FF2B5EF4-FFF2-40B4-BE49-F238E27FC236}">
                <a16:creationId xmlns:a16="http://schemas.microsoft.com/office/drawing/2014/main" id="{E5607058-783C-2E20-5FE8-E8B5798BB5A8}"/>
              </a:ext>
            </a:extLst>
          </p:cNvPr>
          <p:cNvPicPr>
            <a:picLocks noChangeAspect="1"/>
          </p:cNvPicPr>
          <p:nvPr/>
        </p:nvPicPr>
        <p:blipFill>
          <a:blip r:embed="rId3"/>
          <a:stretch>
            <a:fillRect/>
          </a:stretch>
        </p:blipFill>
        <p:spPr>
          <a:xfrm>
            <a:off x="9526764" y="5082026"/>
            <a:ext cx="1549831" cy="1127150"/>
          </a:xfrm>
          <a:prstGeom prst="rect">
            <a:avLst/>
          </a:prstGeom>
        </p:spPr>
      </p:pic>
    </p:spTree>
    <p:extLst>
      <p:ext uri="{BB962C8B-B14F-4D97-AF65-F5344CB8AC3E}">
        <p14:creationId xmlns:p14="http://schemas.microsoft.com/office/powerpoint/2010/main" val="50144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lvl="0" indent="0">
              <a:lnSpc>
                <a:spcPct val="115000"/>
              </a:lnSpc>
              <a:spcBef>
                <a:spcPts val="1500"/>
              </a:spcBef>
              <a:buNone/>
            </a:pPr>
            <a:r>
              <a:rPr lang="fr-FR" sz="4800" b="1" kern="100" cap="all" spc="75" dirty="0">
                <a:solidFill>
                  <a:schemeClr val="accent4"/>
                </a:solidFill>
                <a:effectLst/>
                <a:latin typeface="Calibri" panose="020F0502020204030204" pitchFamily="34" charset="0"/>
                <a:cs typeface="Times New Roman" panose="02020603050405020304" pitchFamily="18" charset="0"/>
              </a:rPr>
              <a:t>1-</a:t>
            </a:r>
            <a:r>
              <a:rPr lang="fr-GP" sz="48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endParaRPr lang="fr-FR" sz="4800" b="1" kern="100" cap="all" spc="75" dirty="0">
              <a:solidFill>
                <a:schemeClr val="accent4"/>
              </a:solidFill>
              <a:effectLst/>
              <a:latin typeface="Calibri" panose="020F0502020204030204" pitchFamily="34" charset="0"/>
              <a:cs typeface="Times New Roman" panose="02020603050405020304" pitchFamily="18" charset="0"/>
            </a:endParaRPr>
          </a:p>
          <a:p>
            <a:pPr marL="0" indent="0" algn="ctr">
              <a:lnSpc>
                <a:spcPct val="115000"/>
              </a:lnSpc>
              <a:spcBef>
                <a:spcPts val="1000"/>
              </a:spcBef>
              <a:buNone/>
            </a:pPr>
            <a:r>
              <a:rPr lang="fr-GP" sz="4800" b="1" kern="100" spc="50" dirty="0">
                <a:solidFill>
                  <a:srgbClr val="2F5496"/>
                </a:solidFill>
                <a:effectLst/>
                <a:latin typeface="Calibri" panose="020F0502020204030204" pitchFamily="34" charset="0"/>
                <a:cs typeface="Times New Roman" panose="02020603050405020304" pitchFamily="18" charset="0"/>
              </a:rPr>
              <a:t>OBLIGATION DE MOYEN ET DE RÉSULTAT</a:t>
            </a:r>
            <a:r>
              <a:rPr lang="fr-GP" sz="4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GP"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pic>
        <p:nvPicPr>
          <p:cNvPr id="2" name="Image 1">
            <a:extLst>
              <a:ext uri="{FF2B5EF4-FFF2-40B4-BE49-F238E27FC236}">
                <a16:creationId xmlns:a16="http://schemas.microsoft.com/office/drawing/2014/main" id="{2E082D37-12AB-E72F-77A0-C710D7E85EDA}"/>
              </a:ext>
            </a:extLst>
          </p:cNvPr>
          <p:cNvPicPr>
            <a:picLocks noChangeAspect="1"/>
          </p:cNvPicPr>
          <p:nvPr/>
        </p:nvPicPr>
        <p:blipFill>
          <a:blip r:embed="rId3"/>
          <a:stretch>
            <a:fillRect/>
          </a:stretch>
        </p:blipFill>
        <p:spPr>
          <a:xfrm>
            <a:off x="4608574" y="3918637"/>
            <a:ext cx="3190875" cy="1428750"/>
          </a:xfrm>
          <a:prstGeom prst="rect">
            <a:avLst/>
          </a:prstGeom>
        </p:spPr>
      </p:pic>
    </p:spTree>
    <p:extLst>
      <p:ext uri="{BB962C8B-B14F-4D97-AF65-F5344CB8AC3E}">
        <p14:creationId xmlns:p14="http://schemas.microsoft.com/office/powerpoint/2010/main" val="16153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32500" lnSpcReduction="20000"/>
          </a:bodyPr>
          <a:lstStyle/>
          <a:p>
            <a:pPr marL="0" lvl="0" indent="0">
              <a:lnSpc>
                <a:spcPct val="115000"/>
              </a:lnSpc>
              <a:spcBef>
                <a:spcPts val="1500"/>
              </a:spcBef>
              <a:buNone/>
            </a:pPr>
            <a:r>
              <a:rPr lang="fr-FR" sz="8600" b="1" kern="100" cap="all" spc="75" dirty="0">
                <a:solidFill>
                  <a:schemeClr val="accent4"/>
                </a:solidFill>
                <a:effectLst/>
                <a:latin typeface="Calibri" panose="020F0502020204030204" pitchFamily="34" charset="0"/>
                <a:cs typeface="Times New Roman" panose="02020603050405020304" pitchFamily="18" charset="0"/>
              </a:rPr>
              <a:t>1-</a:t>
            </a:r>
            <a:r>
              <a:rPr lang="fr-GP" sz="86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endParaRPr lang="fr-FR" sz="8600" b="1" kern="100" cap="all" spc="75" dirty="0">
              <a:solidFill>
                <a:schemeClr val="accent4"/>
              </a:solidFill>
              <a:effectLst/>
              <a:latin typeface="Calibri" panose="020F0502020204030204" pitchFamily="34" charset="0"/>
              <a:cs typeface="Times New Roman" panose="02020603050405020304" pitchFamily="18" charset="0"/>
            </a:endParaRPr>
          </a:p>
          <a:p>
            <a:pPr marL="0" lvl="0" indent="0">
              <a:lnSpc>
                <a:spcPct val="115000"/>
              </a:lnSpc>
              <a:spcBef>
                <a:spcPts val="1500"/>
              </a:spcBef>
              <a:buNone/>
            </a:pPr>
            <a:endParaRPr lang="fr-FR" sz="4800" b="1" kern="100" cap="all" spc="75" dirty="0">
              <a:solidFill>
                <a:schemeClr val="accent4"/>
              </a:solidFill>
              <a:effectLst/>
              <a:latin typeface="Calibri" panose="020F0502020204030204" pitchFamily="34" charset="0"/>
              <a:cs typeface="Times New Roman" panose="02020603050405020304" pitchFamily="18" charset="0"/>
            </a:endParaRPr>
          </a:p>
          <a:p>
            <a:pPr marL="0" indent="0">
              <a:lnSpc>
                <a:spcPct val="115000"/>
              </a:lnSpc>
              <a:spcBef>
                <a:spcPts val="100"/>
              </a:spcBef>
              <a:buNone/>
            </a:pPr>
            <a:r>
              <a:rPr lang="fr-GP" sz="7400" b="1" kern="100" dirty="0">
                <a:effectLst/>
                <a:highlight>
                  <a:srgbClr val="FBDED1"/>
                </a:highlight>
                <a:latin typeface="Calibri" panose="020F0502020204030204" pitchFamily="34" charset="0"/>
                <a:ea typeface="Calibri" panose="020F0502020204030204" pitchFamily="34" charset="0"/>
                <a:cs typeface="Times New Roman" panose="02020603050405020304" pitchFamily="18" charset="0"/>
              </a:rPr>
              <a:t>Obligation de moyen</a:t>
            </a:r>
            <a:endParaRPr lang="fr-GP" sz="7400" kern="100" dirty="0">
              <a:effectLst/>
              <a:highlight>
                <a:srgbClr val="FBDED1"/>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r>
              <a:rPr lang="fr-GP" sz="7400" kern="100" dirty="0">
                <a:effectLst/>
                <a:latin typeface="Calibri" panose="020F0502020204030204" pitchFamily="34" charset="0"/>
                <a:ea typeface="Calibri" panose="020F0502020204030204" pitchFamily="34" charset="0"/>
                <a:cs typeface="Times New Roman" panose="02020603050405020304" pitchFamily="18" charset="0"/>
              </a:rPr>
              <a:t>Une </a:t>
            </a:r>
            <a:r>
              <a:rPr lang="fr-GP" sz="7400" b="1" kern="100" dirty="0">
                <a:effectLst/>
                <a:latin typeface="Calibri" panose="020F0502020204030204" pitchFamily="34" charset="0"/>
                <a:ea typeface="Calibri" panose="020F0502020204030204" pitchFamily="34" charset="0"/>
                <a:cs typeface="Times New Roman" panose="02020603050405020304" pitchFamily="18" charset="0"/>
              </a:rPr>
              <a:t>obligation de moyen</a:t>
            </a:r>
            <a:r>
              <a:rPr lang="fr-GP" sz="7400" kern="100" dirty="0">
                <a:effectLst/>
                <a:latin typeface="Calibri" panose="020F0502020204030204" pitchFamily="34" charset="0"/>
                <a:ea typeface="Calibri" panose="020F0502020204030204" pitchFamily="34" charset="0"/>
                <a:cs typeface="Times New Roman" panose="02020603050405020304" pitchFamily="18" charset="0"/>
              </a:rPr>
              <a:t> se produit lorsque la partie s'engage à mettre en œuvre </a:t>
            </a:r>
            <a:r>
              <a:rPr lang="fr-GP" sz="7400" b="1" kern="100" dirty="0">
                <a:effectLst/>
                <a:latin typeface="Calibri" panose="020F0502020204030204" pitchFamily="34" charset="0"/>
                <a:ea typeface="Calibri" panose="020F0502020204030204" pitchFamily="34" charset="0"/>
                <a:cs typeface="Times New Roman" panose="02020603050405020304" pitchFamily="18" charset="0"/>
              </a:rPr>
              <a:t>tous les moyens raisonnables</a:t>
            </a:r>
            <a:r>
              <a:rPr lang="fr-GP" sz="7400" kern="100" dirty="0">
                <a:effectLst/>
                <a:latin typeface="Calibri" panose="020F0502020204030204" pitchFamily="34" charset="0"/>
                <a:ea typeface="Calibri" panose="020F0502020204030204" pitchFamily="34" charset="0"/>
                <a:cs typeface="Times New Roman" panose="02020603050405020304" pitchFamily="18" charset="0"/>
              </a:rPr>
              <a:t> pour parvenir à un résultat, sans garantir que ce résultat sera effectivement atteint</a:t>
            </a:r>
            <a:r>
              <a:rPr lang="fr-FR" sz="7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GP"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00"/>
              </a:spcBef>
              <a:buNone/>
            </a:pPr>
            <a:r>
              <a:rPr lang="fr-GP" sz="7400" b="1" kern="100" dirty="0">
                <a:effectLst/>
                <a:latin typeface="Calibri" panose="020F0502020204030204" pitchFamily="34" charset="0"/>
                <a:ea typeface="Calibri" panose="020F0502020204030204" pitchFamily="34" charset="0"/>
                <a:cs typeface="Times New Roman" panose="02020603050405020304" pitchFamily="18" charset="0"/>
              </a:rPr>
              <a:t>Exemple</a:t>
            </a:r>
            <a:r>
              <a:rPr lang="fr-GP" sz="7400" kern="100" dirty="0">
                <a:effectLst/>
                <a:latin typeface="Calibri" panose="020F0502020204030204" pitchFamily="34" charset="0"/>
                <a:ea typeface="Calibri" panose="020F0502020204030204" pitchFamily="34" charset="0"/>
                <a:cs typeface="Times New Roman" panose="02020603050405020304" pitchFamily="18" charset="0"/>
              </a:rPr>
              <a:t> : Un médecin, en soignant un patient, s’engage à tout mettre en œuvre pour guérir ce dernier. Cependant, si malgré ses efforts et les soins apportés, le patient ne guérit pas, le médecin ne sera pas responsable, sauf s'il peut être prouvé qu'il a commis une faute dans l'exécution des soins. </a:t>
            </a:r>
            <a:endParaRPr lang="fr-GP" sz="4300" b="1" kern="100" cap="all" spc="75" dirty="0">
              <a:solidFill>
                <a:schemeClr val="accent4"/>
              </a:solidFill>
              <a:effectLst/>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38292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62500" lnSpcReduction="20000"/>
          </a:bodyPr>
          <a:lstStyle/>
          <a:p>
            <a:pPr marL="0" lvl="0" indent="0">
              <a:lnSpc>
                <a:spcPct val="115000"/>
              </a:lnSpc>
              <a:spcBef>
                <a:spcPts val="1500"/>
              </a:spcBef>
              <a:buNone/>
            </a:pPr>
            <a:r>
              <a:rPr lang="fr-FR" sz="4800" b="1" kern="100" cap="all" spc="75" dirty="0">
                <a:solidFill>
                  <a:schemeClr val="accent4"/>
                </a:solidFill>
                <a:effectLst/>
                <a:latin typeface="Calibri" panose="020F0502020204030204" pitchFamily="34" charset="0"/>
                <a:cs typeface="Times New Roman" panose="02020603050405020304" pitchFamily="18" charset="0"/>
              </a:rPr>
              <a:t>1-</a:t>
            </a:r>
            <a:r>
              <a:rPr lang="fr-GP" sz="4800" b="1" kern="100" cap="all" spc="75" dirty="0">
                <a:solidFill>
                  <a:schemeClr val="accent4"/>
                </a:solidFill>
                <a:effectLst/>
                <a:latin typeface="Calibri" panose="020F0502020204030204" pitchFamily="34" charset="0"/>
                <a:cs typeface="Times New Roman" panose="02020603050405020304" pitchFamily="18" charset="0"/>
              </a:rPr>
              <a:t>Responsabilité civile contractuelle </a:t>
            </a:r>
            <a:endParaRPr lang="fr-FR" sz="4800" b="1" kern="100" cap="all" spc="75" dirty="0">
              <a:solidFill>
                <a:schemeClr val="accent4"/>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00"/>
              </a:spcBef>
              <a:spcAft>
                <a:spcPts val="1200"/>
              </a:spcAft>
              <a:buClrTx/>
              <a:buSzTx/>
              <a:buFont typeface="Arial" panose="020B0604020202020204" pitchFamily="34" charset="0"/>
              <a:buNone/>
              <a:tabLst/>
              <a:defRPr/>
            </a:pPr>
            <a:endParaRPr kumimoji="0" lang="fr-FR" sz="3200" b="1"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00"/>
              </a:spcBef>
              <a:spcAft>
                <a:spcPts val="1200"/>
              </a:spcAft>
              <a:buClrTx/>
              <a:buSzTx/>
              <a:buFont typeface="Arial" panose="020B0604020202020204" pitchFamily="34" charset="0"/>
              <a:buNone/>
              <a:tabLst/>
              <a:defRPr/>
            </a:pPr>
            <a:r>
              <a:rPr kumimoji="0" lang="fr-GP" sz="3800" b="1" i="0" u="none" strike="noStrike" kern="100" cap="none" spc="0" normalizeH="0" baseline="0" noProof="0" dirty="0">
                <a:ln>
                  <a:noFill/>
                </a:ln>
                <a:solidFill>
                  <a:srgbClr val="63554F"/>
                </a:solidFill>
                <a:effectLst/>
                <a:highlight>
                  <a:srgbClr val="FBDED1"/>
                </a:highlight>
                <a:uLnTx/>
                <a:uFillTx/>
                <a:latin typeface="Calibri" panose="020F0502020204030204" pitchFamily="34" charset="0"/>
                <a:ea typeface="Calibri" panose="020F0502020204030204" pitchFamily="34" charset="0"/>
                <a:cs typeface="Times New Roman" panose="02020603050405020304" pitchFamily="18" charset="0"/>
              </a:rPr>
              <a:t>Obligation de résultat</a:t>
            </a:r>
            <a:endParaRPr kumimoji="0" lang="fr-GP" sz="3800" b="0" i="0" u="none" strike="noStrike" kern="100" cap="none" spc="0" normalizeH="0" baseline="0" noProof="0" dirty="0">
              <a:ln>
                <a:noFill/>
              </a:ln>
              <a:solidFill>
                <a:srgbClr val="63554F"/>
              </a:solidFill>
              <a:effectLst/>
              <a:highlight>
                <a:srgbClr val="FBDED1"/>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00"/>
              </a:spcBef>
              <a:spcAft>
                <a:spcPts val="1200"/>
              </a:spcAft>
              <a:buClrTx/>
              <a:buSzTx/>
              <a:buFont typeface="Arial" panose="020B0604020202020204" pitchFamily="34" charset="0"/>
              <a:buNone/>
              <a:tabLst/>
              <a:defRPr/>
            </a:pPr>
            <a:r>
              <a:rPr kumimoji="0" lang="fr-GP" sz="38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Une </a:t>
            </a:r>
            <a:r>
              <a:rPr kumimoji="0" lang="fr-GP" sz="3800" b="1"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obligation de résultat</a:t>
            </a:r>
            <a:r>
              <a:rPr kumimoji="0" lang="fr-GP" sz="38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 intervient lorsqu’une partie s’engage à atteindre un résultat </a:t>
            </a:r>
            <a:r>
              <a:rPr kumimoji="0" lang="fr-GP" sz="3800" b="1"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précis et déterminé</a:t>
            </a:r>
            <a:r>
              <a:rPr kumimoji="0" lang="fr-GP" sz="38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 Si le résultat n’est pas atteint, la partie engagée est automatiquement tenue responsable, sauf si elle prouve qu’un événement de force majeure ou une circonstance exceptionnelle l’a empêchée de tenir son engagement.</a:t>
            </a:r>
          </a:p>
          <a:p>
            <a:pPr marL="0" marR="0" lvl="0" indent="0" algn="l" defTabSz="914400" rtl="0" eaLnBrk="1" fontAlgn="auto" latinLnBrk="0" hangingPunct="1">
              <a:lnSpc>
                <a:spcPct val="115000"/>
              </a:lnSpc>
              <a:spcBef>
                <a:spcPts val="100"/>
              </a:spcBef>
              <a:spcAft>
                <a:spcPts val="1200"/>
              </a:spcAft>
              <a:buClrTx/>
              <a:buSzTx/>
              <a:buFont typeface="Arial" panose="020B0604020202020204" pitchFamily="34" charset="0"/>
              <a:buNone/>
              <a:tabLst/>
              <a:defRPr/>
            </a:pPr>
            <a:r>
              <a:rPr kumimoji="0" lang="fr-GP" sz="3800" b="1"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Exemple</a:t>
            </a:r>
            <a:r>
              <a:rPr kumimoji="0" lang="fr-GP" sz="3800" b="0" i="0" u="none" strike="noStrike" kern="100" cap="none" spc="0" normalizeH="0" baseline="0" noProof="0" dirty="0">
                <a:ln>
                  <a:noFill/>
                </a:ln>
                <a:solidFill>
                  <a:srgbClr val="63554F"/>
                </a:solidFill>
                <a:effectLst/>
                <a:uLnTx/>
                <a:uFillTx/>
                <a:latin typeface="Calibri" panose="020F0502020204030204" pitchFamily="34" charset="0"/>
                <a:ea typeface="Calibri" panose="020F0502020204030204" pitchFamily="34" charset="0"/>
                <a:cs typeface="Times New Roman" panose="02020603050405020304" pitchFamily="18" charset="0"/>
              </a:rPr>
              <a:t> : Un transporteur de marchandises s’engage à livrer un colis à une date et une heure précises. S'il ne le fait pas ou si le colis arrive endommagé, le transporteur sera automatiquement tenu pour responsable car il est soumis à une obligation de résultat. </a:t>
            </a: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31014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2-</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a:t>
            </a:r>
            <a:r>
              <a:rPr lang="fr-FR" sz="3200" b="1" kern="100" cap="all" spc="75" dirty="0">
                <a:solidFill>
                  <a:schemeClr val="accent4"/>
                </a:solidFill>
                <a:effectLst/>
                <a:latin typeface="Calibri" panose="020F0502020204030204" pitchFamily="34" charset="0"/>
                <a:cs typeface="Times New Roman" panose="02020603050405020304" pitchFamily="18" charset="0"/>
              </a:rPr>
              <a:t>EXTRA</a:t>
            </a:r>
            <a:r>
              <a:rPr lang="fr-GP" sz="3200" b="1" kern="100" cap="all" spc="75" dirty="0">
                <a:solidFill>
                  <a:schemeClr val="accent4"/>
                </a:solidFill>
                <a:effectLst/>
                <a:latin typeface="Calibri" panose="020F0502020204030204" pitchFamily="34" charset="0"/>
                <a:cs typeface="Times New Roman" panose="02020603050405020304" pitchFamily="18" charset="0"/>
              </a:rPr>
              <a:t>contractuelle </a:t>
            </a:r>
          </a:p>
          <a:p>
            <a:pPr>
              <a:lnSpc>
                <a:spcPct val="115000"/>
              </a:lnSpc>
              <a:spcBef>
                <a:spcPts val="100"/>
              </a:spcBef>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Elle </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découle d’un acte fautif qui cause un dommage à autrui en dehors de tout contrat. Autrement dit, il n’y a pas besoin d’un lien contractuel pour engager cette responsabilité. Il suffit qu’un comportement (une faute, une négligence) cause un dommage à quelqu’un.</a:t>
            </a: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pic>
        <p:nvPicPr>
          <p:cNvPr id="8" name="Image 7">
            <a:extLst>
              <a:ext uri="{FF2B5EF4-FFF2-40B4-BE49-F238E27FC236}">
                <a16:creationId xmlns:a16="http://schemas.microsoft.com/office/drawing/2014/main" id="{A45266BF-8CCF-574C-B36D-FBDAF505977A}"/>
              </a:ext>
            </a:extLst>
          </p:cNvPr>
          <p:cNvPicPr>
            <a:picLocks noChangeAspect="1"/>
          </p:cNvPicPr>
          <p:nvPr/>
        </p:nvPicPr>
        <p:blipFill>
          <a:blip r:embed="rId3"/>
          <a:stretch>
            <a:fillRect/>
          </a:stretch>
        </p:blipFill>
        <p:spPr>
          <a:xfrm>
            <a:off x="6744072" y="3861048"/>
            <a:ext cx="2187327" cy="2187327"/>
          </a:xfrm>
          <a:prstGeom prst="rect">
            <a:avLst/>
          </a:prstGeom>
        </p:spPr>
      </p:pic>
    </p:spTree>
    <p:extLst>
      <p:ext uri="{BB962C8B-B14F-4D97-AF65-F5344CB8AC3E}">
        <p14:creationId xmlns:p14="http://schemas.microsoft.com/office/powerpoint/2010/main" val="25444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EXEMPLE : JOEL PILOTE DANS LES MAMELLES</a:t>
            </a:r>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8" name="Espace réservé pour une image  7">
            <a:extLst>
              <a:ext uri="{FF2B5EF4-FFF2-40B4-BE49-F238E27FC236}">
                <a16:creationId xmlns:a16="http://schemas.microsoft.com/office/drawing/2014/main" id="{D1934F0F-0900-A788-8BEF-F5C5F45FB0E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072" b="19072"/>
          <a:stretch>
            <a:fillRect/>
          </a:stretch>
        </p:blipFill>
        <p:spPr/>
      </p:pic>
    </p:spTree>
    <p:extLst>
      <p:ext uri="{BB962C8B-B14F-4D97-AF65-F5344CB8AC3E}">
        <p14:creationId xmlns:p14="http://schemas.microsoft.com/office/powerpoint/2010/main" val="243285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DEFINITIONS</a:t>
            </a:r>
          </a:p>
        </p:txBody>
      </p:sp>
      <p:sp>
        <p:nvSpPr>
          <p:cNvPr id="3" name="Subtitle 2"/>
          <p:cNvSpPr>
            <a:spLocks noGrp="1"/>
          </p:cNvSpPr>
          <p:nvPr>
            <p:ph type="subTitle" idx="1"/>
          </p:nvPr>
        </p:nvSpPr>
        <p:spPr>
          <a:xfrm>
            <a:off x="3287688" y="5172813"/>
            <a:ext cx="8434459" cy="867930"/>
          </a:xfrm>
        </p:spPr>
        <p:txBody>
          <a:bodyPr/>
          <a:lstStyle/>
          <a:p>
            <a:r>
              <a:rPr lang="fr-FR" i="1" dirty="0"/>
              <a:t>Ce que l'on conçoit bien s'énonce clairement, Et les mots pour le dire arrivent aisément.</a:t>
            </a:r>
            <a:endParaRPr lang="en-US" i="1" dirty="0"/>
          </a:p>
        </p:txBody>
      </p:sp>
      <p:sp>
        <p:nvSpPr>
          <p:cNvPr id="6" name="Date Placeholder 5"/>
          <p:cNvSpPr>
            <a:spLocks noGrp="1"/>
          </p:cNvSpPr>
          <p:nvPr>
            <p:ph type="dt" sz="half" idx="11"/>
          </p:nvPr>
        </p:nvSpPr>
        <p:spPr/>
        <p:txBody>
          <a:bodyPr/>
          <a:lstStyle/>
          <a:p>
            <a:r>
              <a:rPr lang="en-US" dirty="0"/>
              <a:t>CEJM</a:t>
            </a:r>
          </a:p>
        </p:txBody>
      </p:sp>
      <p:sp>
        <p:nvSpPr>
          <p:cNvPr id="7" name="Footer Placeholder 6"/>
          <p:cNvSpPr>
            <a:spLocks noGrp="1"/>
          </p:cNvSpPr>
          <p:nvPr>
            <p:ph type="ftr" sz="quarter" idx="12"/>
          </p:nvPr>
        </p:nvSpPr>
        <p:spPr/>
        <p:txBody>
          <a:bodyPr/>
          <a:lstStyle/>
          <a:p>
            <a:pPr algn="ctr"/>
            <a:r>
              <a:rPr lang="en-US" dirty="0"/>
              <a:t>Droit</a:t>
            </a:r>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pic>
        <p:nvPicPr>
          <p:cNvPr id="20" name="Espace réservé pour une image  19">
            <a:extLst>
              <a:ext uri="{FF2B5EF4-FFF2-40B4-BE49-F238E27FC236}">
                <a16:creationId xmlns:a16="http://schemas.microsoft.com/office/drawing/2014/main" id="{B4FBD506-0E93-7BD4-FD47-7F0C6267DD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8" r="2178"/>
          <a:stretch>
            <a:fillRect/>
          </a:stretch>
        </p:blipFill>
        <p:spPr/>
      </p:pic>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lnSpcReduction="10000"/>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2-</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a:t>
            </a:r>
            <a:r>
              <a:rPr lang="fr-FR" sz="3200" b="1" kern="100" cap="all" spc="75" dirty="0">
                <a:solidFill>
                  <a:schemeClr val="accent4"/>
                </a:solidFill>
                <a:effectLst/>
                <a:latin typeface="Calibri" panose="020F0502020204030204" pitchFamily="34" charset="0"/>
                <a:cs typeface="Times New Roman" panose="02020603050405020304" pitchFamily="18" charset="0"/>
              </a:rPr>
              <a:t>EXTRA</a:t>
            </a:r>
            <a:r>
              <a:rPr lang="fr-GP" sz="3200" b="1" kern="100" cap="all" spc="75" dirty="0">
                <a:solidFill>
                  <a:schemeClr val="accent4"/>
                </a:solidFill>
                <a:effectLst/>
                <a:latin typeface="Calibri" panose="020F0502020204030204" pitchFamily="34" charset="0"/>
                <a:cs typeface="Times New Roman" panose="02020603050405020304" pitchFamily="18" charset="0"/>
              </a:rPr>
              <a:t>contractuelle </a:t>
            </a:r>
            <a:endParaRPr lang="fr-FR" sz="3200" b="1" kern="100" cap="all" spc="75" dirty="0">
              <a:solidFill>
                <a:schemeClr val="accent4"/>
              </a:solidFill>
              <a:effectLst/>
              <a:latin typeface="Calibri" panose="020F0502020204030204" pitchFamily="34" charset="0"/>
              <a:cs typeface="Times New Roman" panose="02020603050405020304" pitchFamily="18" charset="0"/>
            </a:endParaRPr>
          </a:p>
          <a:p>
            <a:r>
              <a:rPr lang="fr-FR" sz="2400" dirty="0"/>
              <a:t>Joël est livreur de médicaments pour une entreprise située à Jarry. Un vendredi après-midi, son employeur lui demande de livrer une commande urgente à une pharmacie située à Bouillante, à près de 60 km de là. Il est déjà 15h, et Joël est contrarié, car il avait prévu de retrouver ses amis à 17h à la marina du Gosier pour boire une bière. Pressé par l'envie de ne pas être en retard, Joël décide de rouler à une vitesse excessive et de manière imprudente dans la route des mamelles.</a:t>
            </a:r>
          </a:p>
          <a:p>
            <a:r>
              <a:rPr lang="fr-FR" sz="2400" dirty="0"/>
              <a:t>En chemin, il provoque un accident de la route en perdant le contrôle de son véhicule à cause de sa conduite dangereuse, percutant une voiture qui circulait normalement. Le conducteur de cette voiture subit des blessures et doit être hospitalisé. Les dommages matériels sont également importants.</a:t>
            </a:r>
          </a:p>
          <a:p>
            <a:pPr marL="0" lvl="0" indent="0">
              <a:lnSpc>
                <a:spcPct val="115000"/>
              </a:lnSpc>
              <a:spcBef>
                <a:spcPts val="1500"/>
              </a:spcBef>
              <a:buNone/>
            </a:pPr>
            <a:endParaRPr lang="fr-GP" sz="3200" b="1" kern="100" cap="all" spc="75" dirty="0">
              <a:solidFill>
                <a:schemeClr val="accent4"/>
              </a:solidFill>
              <a:effectLst/>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27787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92500" lnSpcReduction="10000"/>
          </a:bodyPr>
          <a:lstStyle/>
          <a:p>
            <a:pPr marL="0" lvl="0" indent="0">
              <a:lnSpc>
                <a:spcPct val="115000"/>
              </a:lnSpc>
              <a:spcBef>
                <a:spcPts val="1500"/>
              </a:spcBef>
              <a:buNone/>
            </a:pPr>
            <a:r>
              <a:rPr lang="fr-FR" sz="3200" b="1" kern="100" cap="all" spc="75" dirty="0">
                <a:solidFill>
                  <a:schemeClr val="accent4"/>
                </a:solidFill>
                <a:effectLst/>
                <a:latin typeface="Calibri" panose="020F0502020204030204" pitchFamily="34" charset="0"/>
                <a:cs typeface="Times New Roman" panose="02020603050405020304" pitchFamily="18" charset="0"/>
              </a:rPr>
              <a:t>2-</a:t>
            </a:r>
            <a:r>
              <a:rPr lang="fr-GP" sz="3200" b="1" kern="100" cap="all" spc="75" dirty="0">
                <a:solidFill>
                  <a:schemeClr val="accent4"/>
                </a:solidFill>
                <a:effectLst/>
                <a:latin typeface="Calibri" panose="020F0502020204030204" pitchFamily="34" charset="0"/>
                <a:cs typeface="Times New Roman" panose="02020603050405020304" pitchFamily="18" charset="0"/>
              </a:rPr>
              <a:t>Responsabilité civile </a:t>
            </a:r>
            <a:r>
              <a:rPr lang="fr-FR" sz="3200" b="1" kern="100" cap="all" spc="75" dirty="0">
                <a:solidFill>
                  <a:schemeClr val="accent4"/>
                </a:solidFill>
                <a:effectLst/>
                <a:latin typeface="Calibri" panose="020F0502020204030204" pitchFamily="34" charset="0"/>
                <a:cs typeface="Times New Roman" panose="02020603050405020304" pitchFamily="18" charset="0"/>
              </a:rPr>
              <a:t>EXTRA</a:t>
            </a:r>
            <a:r>
              <a:rPr lang="fr-GP" sz="3200" b="1" kern="100" cap="all" spc="75" dirty="0">
                <a:solidFill>
                  <a:schemeClr val="accent4"/>
                </a:solidFill>
                <a:effectLst/>
                <a:latin typeface="Calibri" panose="020F0502020204030204" pitchFamily="34" charset="0"/>
                <a:cs typeface="Times New Roman" panose="02020603050405020304" pitchFamily="18" charset="0"/>
              </a:rPr>
              <a:t>contractuelle </a:t>
            </a:r>
            <a:endParaRPr lang="fr-FR" sz="3200" b="1" kern="100" cap="all" spc="75" dirty="0">
              <a:solidFill>
                <a:schemeClr val="accent4"/>
              </a:solidFill>
              <a:effectLst/>
              <a:latin typeface="Calibri" panose="020F0502020204030204" pitchFamily="34" charset="0"/>
              <a:cs typeface="Times New Roman" panose="02020603050405020304" pitchFamily="18" charset="0"/>
            </a:endParaRPr>
          </a:p>
          <a:p>
            <a:r>
              <a:rPr lang="fr-FR" sz="3200" dirty="0"/>
              <a:t>Bien que ce soit Joël qui ait directement causé l’accident par son imprudence, son employeur, l’entreprise de livraison, pourrait être tenue responsable des dommages causés. </a:t>
            </a:r>
          </a:p>
          <a:p>
            <a:r>
              <a:rPr lang="fr-FR" sz="3200" dirty="0"/>
              <a:t>En effet, Joël effectuait une livraison dans le cadre de ses fonctions professionnelles, ce qui engage la </a:t>
            </a:r>
            <a:r>
              <a:rPr lang="fr-FR" sz="3200" b="1" dirty="0"/>
              <a:t>responsabilité de l’employeur</a:t>
            </a:r>
            <a:r>
              <a:rPr lang="fr-FR" sz="3200" dirty="0"/>
              <a:t> pour les actes commis par ses salariés pendant leur travail. Ainsi, l’entreprise devra indemniser la victime de l’accident pour les blessures et les dommages matériels, même si l’employeur n’a pas personnellement commis la faute.</a:t>
            </a:r>
            <a:endParaRPr lang="fr-GP" sz="7200" b="1" kern="100" cap="all" spc="75" dirty="0">
              <a:solidFill>
                <a:schemeClr val="accent4"/>
              </a:solidFill>
              <a:effectLst/>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p:cNvSpPr>
            <a:spLocks noGrp="1"/>
          </p:cNvSpPr>
          <p:nvPr>
            <p:ph type="title"/>
          </p:nvPr>
        </p:nvSpPr>
        <p:spPr/>
        <p:txBody>
          <a:bodyPr/>
          <a:lstStyle/>
          <a:p>
            <a:r>
              <a:rPr lang="en-US" dirty="0">
                <a:solidFill>
                  <a:schemeClr val="bg1"/>
                </a:solidFill>
              </a:rPr>
              <a:t>RESPONSAB. CIVILE</a:t>
            </a:r>
          </a:p>
        </p:txBody>
      </p:sp>
    </p:spTree>
    <p:extLst>
      <p:ext uri="{BB962C8B-B14F-4D97-AF65-F5344CB8AC3E}">
        <p14:creationId xmlns:p14="http://schemas.microsoft.com/office/powerpoint/2010/main" val="10495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Fond </a:t>
            </a:r>
            <a:r>
              <a:rPr lang="en-US" dirty="0" err="1"/>
              <a:t>sarail</a:t>
            </a:r>
            <a:r>
              <a:rPr lang="en-US" dirty="0"/>
              <a:t> direct !</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a:xfrm>
            <a:off x="2032000" y="3345071"/>
            <a:ext cx="8128000" cy="1223963"/>
          </a:xfrm>
        </p:spPr>
        <p:txBody>
          <a:bodyPr/>
          <a:lstStyle/>
          <a:p>
            <a:r>
              <a:rPr lang="en-US" sz="6000" b="1" dirty="0" err="1">
                <a:solidFill>
                  <a:schemeClr val="tx1"/>
                </a:solidFill>
              </a:rPr>
              <a:t>Responsabilité</a:t>
            </a:r>
            <a:r>
              <a:rPr lang="en-US" sz="6000" b="1" dirty="0">
                <a:solidFill>
                  <a:schemeClr val="tx1"/>
                </a:solidFill>
              </a:rPr>
              <a:t> </a:t>
            </a:r>
            <a:r>
              <a:rPr lang="en-US" sz="6000" b="1" dirty="0" err="1">
                <a:solidFill>
                  <a:schemeClr val="tx1"/>
                </a:solidFill>
              </a:rPr>
              <a:t>penale</a:t>
            </a:r>
            <a:endParaRPr lang="en-US" sz="6000" b="1" dirty="0">
              <a:solidFill>
                <a:schemeClr val="tx1"/>
              </a:solidFill>
            </a:endParaRPr>
          </a:p>
        </p:txBody>
      </p:sp>
    </p:spTree>
    <p:extLst>
      <p:ext uri="{BB962C8B-B14F-4D97-AF65-F5344CB8AC3E}">
        <p14:creationId xmlns:p14="http://schemas.microsoft.com/office/powerpoint/2010/main" val="3329589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EXEMPLE : LAFARGE SPONSORT OFFICIEL DE DAESH</a:t>
            </a:r>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6" name="Espace réservé pour une image  5">
            <a:extLst>
              <a:ext uri="{FF2B5EF4-FFF2-40B4-BE49-F238E27FC236}">
                <a16:creationId xmlns:a16="http://schemas.microsoft.com/office/drawing/2014/main" id="{2BD3CDC4-BBEF-7249-0C18-6FAD9527D0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333" b="13333"/>
          <a:stretch>
            <a:fillRect/>
          </a:stretch>
        </p:blipFill>
        <p:spPr/>
      </p:pic>
      <p:pic>
        <p:nvPicPr>
          <p:cNvPr id="7" name="Image 6">
            <a:extLst>
              <a:ext uri="{FF2B5EF4-FFF2-40B4-BE49-F238E27FC236}">
                <a16:creationId xmlns:a16="http://schemas.microsoft.com/office/drawing/2014/main" id="{8D767045-166B-454C-32EE-35722574801A}"/>
              </a:ext>
            </a:extLst>
          </p:cNvPr>
          <p:cNvPicPr>
            <a:picLocks noChangeAspect="1"/>
          </p:cNvPicPr>
          <p:nvPr/>
        </p:nvPicPr>
        <p:blipFill>
          <a:blip r:embed="rId4"/>
          <a:stretch>
            <a:fillRect/>
          </a:stretch>
        </p:blipFill>
        <p:spPr>
          <a:xfrm>
            <a:off x="407368" y="3068960"/>
            <a:ext cx="3581400" cy="1276350"/>
          </a:xfrm>
          <a:prstGeom prst="rect">
            <a:avLst/>
          </a:prstGeom>
        </p:spPr>
      </p:pic>
    </p:spTree>
    <p:extLst>
      <p:ext uri="{BB962C8B-B14F-4D97-AF65-F5344CB8AC3E}">
        <p14:creationId xmlns:p14="http://schemas.microsoft.com/office/powerpoint/2010/main" val="14549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lnSpcReduction="10000"/>
          </a:bodyPr>
          <a:lstStyle/>
          <a:p>
            <a:r>
              <a:rPr lang="fr-FR" sz="2800" dirty="0"/>
              <a:t>Entre 2012 et 2014, pour maintenir l’activité de son usine en Syrie, Lafarge a versé des sommes importantes à Daesh, en échange de la protection de son personnel et de ses installations.</a:t>
            </a:r>
          </a:p>
          <a:p>
            <a:r>
              <a:rPr lang="fr-FR" sz="2800" dirty="0"/>
              <a:t>Cette affaire a pris une tournure pénale en France lorsque Lafarge a été poursuivi pour financement du terrorisme. En 2022, Lafarge a accepté de plaider coupable devant la justice américaine pour financement d’organisations terroristes et a accepté de payer une amende de 778 millions de dollars.</a:t>
            </a:r>
          </a:p>
          <a:p>
            <a:r>
              <a:rPr lang="fr-FR" sz="2800" dirty="0"/>
              <a:t>Outre cette sanction pénale, l’entreprise a également été mise en cause pour avoir mis en danger ses employés en les laissant travailler dans des conditions de guerre, alors même qu’elle connaissait les risques. </a:t>
            </a:r>
            <a:endParaRPr lang="fr-GP"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p:cNvSpPr>
            <a:spLocks noGrp="1"/>
          </p:cNvSpPr>
          <p:nvPr>
            <p:ph type="title"/>
          </p:nvPr>
        </p:nvSpPr>
        <p:spPr/>
        <p:txBody>
          <a:bodyPr/>
          <a:lstStyle/>
          <a:p>
            <a:r>
              <a:rPr lang="en-US" dirty="0">
                <a:solidFill>
                  <a:schemeClr val="bg1"/>
                </a:solidFill>
              </a:rPr>
              <a:t>RESPONSAB. PENALE</a:t>
            </a:r>
          </a:p>
        </p:txBody>
      </p:sp>
    </p:spTree>
    <p:extLst>
      <p:ext uri="{BB962C8B-B14F-4D97-AF65-F5344CB8AC3E}">
        <p14:creationId xmlns:p14="http://schemas.microsoft.com/office/powerpoint/2010/main" val="24501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PRINCIPES DES RC CONTRACT. ET EXTRACONTRACT.</a:t>
            </a:r>
          </a:p>
        </p:txBody>
      </p:sp>
      <p:sp>
        <p:nvSpPr>
          <p:cNvPr id="3" name="Subtitle 2"/>
          <p:cNvSpPr>
            <a:spLocks noGrp="1"/>
          </p:cNvSpPr>
          <p:nvPr>
            <p:ph type="subTitle" idx="1"/>
          </p:nvPr>
        </p:nvSpPr>
        <p:spPr>
          <a:xfrm>
            <a:off x="3287688" y="5172813"/>
            <a:ext cx="8434459" cy="1255728"/>
          </a:xfrm>
        </p:spPr>
        <p:txBody>
          <a:bodyPr/>
          <a:lstStyle/>
          <a:p>
            <a:r>
              <a:rPr lang="fr-FR" i="1" dirty="0"/>
              <a:t>Pour que la responsabilité soit mise en œuvre, trois éléments essentiels doivent être réunis : un </a:t>
            </a:r>
            <a:r>
              <a:rPr lang="fr-FR" b="1" i="1" dirty="0"/>
              <a:t>dommage</a:t>
            </a:r>
            <a:r>
              <a:rPr lang="fr-FR" i="1" dirty="0"/>
              <a:t>, une </a:t>
            </a:r>
            <a:r>
              <a:rPr lang="fr-FR" b="1" i="1" dirty="0"/>
              <a:t>faute</a:t>
            </a:r>
            <a:r>
              <a:rPr lang="fr-FR" i="1" dirty="0"/>
              <a:t> (fait générateur) et un </a:t>
            </a:r>
            <a:r>
              <a:rPr lang="fr-FR" b="1" i="1" dirty="0"/>
              <a:t>lien de causalité</a:t>
            </a:r>
            <a:endParaRPr lang="en-US" b="1" i="1" dirty="0"/>
          </a:p>
        </p:txBody>
      </p:sp>
      <p:sp>
        <p:nvSpPr>
          <p:cNvPr id="6" name="Date Placeholder 5"/>
          <p:cNvSpPr>
            <a:spLocks noGrp="1"/>
          </p:cNvSpPr>
          <p:nvPr>
            <p:ph type="dt" sz="half" idx="11"/>
          </p:nvPr>
        </p:nvSpPr>
        <p:spPr/>
        <p:txBody>
          <a:bodyPr/>
          <a:lstStyle/>
          <a:p>
            <a:r>
              <a:rPr lang="en-US" dirty="0"/>
              <a:t>CEJM</a:t>
            </a:r>
          </a:p>
        </p:txBody>
      </p:sp>
      <p:sp>
        <p:nvSpPr>
          <p:cNvPr id="7" name="Footer Placeholder 6"/>
          <p:cNvSpPr>
            <a:spLocks noGrp="1"/>
          </p:cNvSpPr>
          <p:nvPr>
            <p:ph type="ftr" sz="quarter" idx="12"/>
          </p:nvPr>
        </p:nvSpPr>
        <p:spPr/>
        <p:txBody>
          <a:bodyPr/>
          <a:lstStyle/>
          <a:p>
            <a:pPr algn="ctr"/>
            <a:r>
              <a:rPr lang="en-US" dirty="0"/>
              <a:t>Droit</a:t>
            </a:r>
          </a:p>
        </p:txBody>
      </p:sp>
      <p:sp>
        <p:nvSpPr>
          <p:cNvPr id="5" name="Text Placeholder 4"/>
          <p:cNvSpPr>
            <a:spLocks noGrp="1"/>
          </p:cNvSpPr>
          <p:nvPr>
            <p:ph type="body" sz="quarter" idx="14"/>
          </p:nvPr>
        </p:nvSpPr>
        <p:spPr/>
        <p:txBody>
          <a:bodyPr/>
          <a:lstStyle/>
          <a:p>
            <a:r>
              <a:rPr lang="en-US" dirty="0"/>
              <a:t>05</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35</a:t>
            </a:fld>
            <a:endParaRPr lang="en-US"/>
          </a:p>
        </p:txBody>
      </p:sp>
      <p:pic>
        <p:nvPicPr>
          <p:cNvPr id="12" name="Espace réservé pour une image  11">
            <a:extLst>
              <a:ext uri="{FF2B5EF4-FFF2-40B4-BE49-F238E27FC236}">
                <a16:creationId xmlns:a16="http://schemas.microsoft.com/office/drawing/2014/main" id="{4780056C-E0AD-8622-138E-58E8A20DB0C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584" b="9584"/>
          <a:stretch>
            <a:fillRect/>
          </a:stretch>
        </p:blipFill>
        <p:spPr/>
      </p:pic>
    </p:spTree>
    <p:extLst>
      <p:ext uri="{BB962C8B-B14F-4D97-AF65-F5344CB8AC3E}">
        <p14:creationId xmlns:p14="http://schemas.microsoft.com/office/powerpoint/2010/main" val="40029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pic>
        <p:nvPicPr>
          <p:cNvPr id="9" name="Image 8">
            <a:extLst>
              <a:ext uri="{FF2B5EF4-FFF2-40B4-BE49-F238E27FC236}">
                <a16:creationId xmlns:a16="http://schemas.microsoft.com/office/drawing/2014/main" id="{AD4259C6-07A3-A9A5-32DC-D82D1CEF37F9}"/>
              </a:ext>
            </a:extLst>
          </p:cNvPr>
          <p:cNvPicPr>
            <a:picLocks noChangeAspect="1"/>
          </p:cNvPicPr>
          <p:nvPr/>
        </p:nvPicPr>
        <p:blipFill>
          <a:blip r:embed="rId3"/>
          <a:stretch>
            <a:fillRect/>
          </a:stretch>
        </p:blipFill>
        <p:spPr>
          <a:xfrm>
            <a:off x="572439" y="2459509"/>
            <a:ext cx="11047122" cy="1626766"/>
          </a:xfrm>
          <a:prstGeom prst="rect">
            <a:avLst/>
          </a:prstGeom>
        </p:spPr>
      </p:pic>
    </p:spTree>
    <p:extLst>
      <p:ext uri="{BB962C8B-B14F-4D97-AF65-F5344CB8AC3E}">
        <p14:creationId xmlns:p14="http://schemas.microsoft.com/office/powerpoint/2010/main" val="254809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70000" lnSpcReduction="20000"/>
          </a:bodyPr>
          <a:lstStyle/>
          <a:p>
            <a:pPr marL="0" indent="0">
              <a:buNone/>
            </a:pP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RC Contractuelle</a:t>
            </a:r>
          </a:p>
          <a:p>
            <a:pPr marL="0" indent="0">
              <a:buNone/>
            </a:pPr>
            <a:r>
              <a:rPr lang="fr-FR" sz="4800" u="sng" kern="100" dirty="0">
                <a:effectLst/>
                <a:latin typeface="Calibri" panose="020F0502020204030204" pitchFamily="34" charset="0"/>
                <a:ea typeface="Calibri" panose="020F0502020204030204" pitchFamily="34" charset="0"/>
                <a:cs typeface="Times New Roman" panose="02020603050405020304" pitchFamily="18" charset="0"/>
              </a:rPr>
              <a:t>1- Un dommage </a:t>
            </a:r>
          </a:p>
          <a:p>
            <a:r>
              <a:rPr lang="fr-FR" sz="4800" kern="100" dirty="0">
                <a:effectLst/>
                <a:latin typeface="Calibri" panose="020F0502020204030204" pitchFamily="34" charset="0"/>
                <a:ea typeface="Calibri" panose="020F0502020204030204" pitchFamily="34" charset="0"/>
                <a:cs typeface="Times New Roman" panose="02020603050405020304" pitchFamily="18" charset="0"/>
              </a:rPr>
              <a:t>C’est une atteinte aux droits ou aux intérêts d’une personne, qui peut être </a:t>
            </a: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matériel</a:t>
            </a:r>
            <a:r>
              <a:rPr lang="fr-FR" sz="4800" kern="100" dirty="0">
                <a:effectLst/>
                <a:latin typeface="Calibri" panose="020F0502020204030204" pitchFamily="34" charset="0"/>
                <a:ea typeface="Calibri" panose="020F0502020204030204" pitchFamily="34" charset="0"/>
                <a:cs typeface="Times New Roman" panose="02020603050405020304" pitchFamily="18" charset="0"/>
              </a:rPr>
              <a:t> (destruction d’un bien), </a:t>
            </a: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moral</a:t>
            </a:r>
            <a:r>
              <a:rPr lang="fr-FR" sz="4800" kern="100" dirty="0">
                <a:effectLst/>
                <a:latin typeface="Calibri" panose="020F0502020204030204" pitchFamily="34" charset="0"/>
                <a:ea typeface="Calibri" panose="020F0502020204030204" pitchFamily="34" charset="0"/>
                <a:cs typeface="Times New Roman" panose="02020603050405020304" pitchFamily="18" charset="0"/>
              </a:rPr>
              <a:t> (atteinte à l’honneur ou à la réputation), ou </a:t>
            </a: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corporel</a:t>
            </a:r>
            <a:r>
              <a:rPr lang="fr-FR" sz="4800" kern="100" dirty="0">
                <a:effectLst/>
                <a:latin typeface="Calibri" panose="020F0502020204030204" pitchFamily="34" charset="0"/>
                <a:ea typeface="Calibri" panose="020F0502020204030204" pitchFamily="34" charset="0"/>
                <a:cs typeface="Times New Roman" panose="02020603050405020304" pitchFamily="18" charset="0"/>
              </a:rPr>
              <a:t> (blessure physique). </a:t>
            </a:r>
          </a:p>
          <a:p>
            <a:r>
              <a:rPr lang="fr-FR" sz="4800" kern="100" dirty="0">
                <a:effectLst/>
                <a:latin typeface="Calibri" panose="020F0502020204030204" pitchFamily="34" charset="0"/>
                <a:ea typeface="Calibri" panose="020F0502020204030204" pitchFamily="34" charset="0"/>
                <a:cs typeface="Times New Roman" panose="02020603050405020304" pitchFamily="18" charset="0"/>
              </a:rPr>
              <a:t>Sans dommage, il n'y a pas de responsabilité. Le dommage doit être certain, c'est-à-dire qu'il doit avoir réellement eu lieu ou être inévitable.</a:t>
            </a:r>
            <a:endParaRPr lang="fr-GP"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36840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70000" lnSpcReduction="20000"/>
          </a:bodyPr>
          <a:lstStyle/>
          <a:p>
            <a:pPr marL="0" indent="0">
              <a:buNone/>
            </a:pP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RC Contractuelle</a:t>
            </a:r>
          </a:p>
          <a:p>
            <a:pPr marL="0" indent="0">
              <a:buNone/>
            </a:pPr>
            <a:r>
              <a:rPr lang="fr-FR" sz="4800" u="sng" kern="100" dirty="0">
                <a:effectLst/>
                <a:latin typeface="Calibri" panose="020F0502020204030204" pitchFamily="34" charset="0"/>
                <a:ea typeface="Calibri" panose="020F0502020204030204" pitchFamily="34" charset="0"/>
                <a:cs typeface="Times New Roman" panose="02020603050405020304" pitchFamily="18" charset="0"/>
              </a:rPr>
              <a:t>2- Une faute </a:t>
            </a:r>
          </a:p>
          <a:p>
            <a:pPr>
              <a:lnSpc>
                <a:spcPct val="115000"/>
              </a:lnSpc>
              <a:spcBef>
                <a:spcPts val="100"/>
              </a:spcBef>
              <a:tabLst>
                <a:tab pos="457200" algn="l"/>
              </a:tabLst>
            </a:pP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La faute consiste en la </a:t>
            </a:r>
            <a:r>
              <a:rPr lang="fr-GP"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non-exécution ou la mauvaise exécution</a:t>
            </a: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 des obligations contractuelles. </a:t>
            </a:r>
            <a:endParaRPr lang="fr-FR" sz="4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tabLst>
                <a:tab pos="457200" algn="l"/>
              </a:tabLst>
            </a:pP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Elle peut se manifester par un manquement complet (ne pas livrer un produit à temps), une exécution défectueuse (livrer un produit non conforme), ou un retard dans l’exécution.</a:t>
            </a:r>
          </a:p>
          <a:p>
            <a:pPr marL="0" indent="0">
              <a:buNone/>
            </a:pPr>
            <a:endParaRPr lang="fr-FR" sz="4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25620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70000" lnSpcReduction="20000"/>
          </a:bodyPr>
          <a:lstStyle/>
          <a:p>
            <a:pPr marL="0" indent="0">
              <a:buNone/>
            </a:pP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RC Contractuelle</a:t>
            </a:r>
          </a:p>
          <a:p>
            <a:pPr marL="0" indent="0">
              <a:buNone/>
            </a:pPr>
            <a:r>
              <a:rPr lang="fr-FR" sz="4800" u="sng" kern="100" dirty="0">
                <a:effectLst/>
                <a:latin typeface="Calibri" panose="020F0502020204030204" pitchFamily="34" charset="0"/>
                <a:ea typeface="Calibri" panose="020F0502020204030204" pitchFamily="34" charset="0"/>
                <a:cs typeface="Times New Roman" panose="02020603050405020304" pitchFamily="18" charset="0"/>
              </a:rPr>
              <a:t>3- Un lien de causalité </a:t>
            </a:r>
          </a:p>
          <a:p>
            <a:pPr>
              <a:lnSpc>
                <a:spcPct val="115000"/>
              </a:lnSpc>
              <a:spcBef>
                <a:spcPts val="100"/>
              </a:spcBef>
              <a:tabLst>
                <a:tab pos="457200" algn="l"/>
              </a:tabLst>
            </a:pPr>
            <a:r>
              <a:rPr lang="fr-FR" sz="4800" dirty="0">
                <a:effectLst/>
                <a:latin typeface="Calibri" panose="020F0502020204030204" pitchFamily="34" charset="0"/>
                <a:ea typeface="Calibri" panose="020F0502020204030204" pitchFamily="34" charset="0"/>
                <a:cs typeface="Times New Roman" panose="02020603050405020304" pitchFamily="18" charset="0"/>
              </a:rPr>
              <a:t>C’</a:t>
            </a:r>
            <a:r>
              <a:rPr lang="fr-GP" sz="4800" dirty="0">
                <a:effectLst/>
                <a:latin typeface="Calibri" panose="020F0502020204030204" pitchFamily="34" charset="0"/>
                <a:ea typeface="Calibri" panose="020F0502020204030204" pitchFamily="34" charset="0"/>
                <a:cs typeface="Times New Roman" panose="02020603050405020304" pitchFamily="18" charset="0"/>
              </a:rPr>
              <a:t>est la relation directe entre la faute et le dommage. Autrement dit, le </a:t>
            </a:r>
            <a:r>
              <a:rPr lang="fr-FR" sz="4800" dirty="0">
                <a:effectLst/>
                <a:latin typeface="Calibri" panose="020F0502020204030204" pitchFamily="34" charset="0"/>
                <a:ea typeface="Calibri" panose="020F0502020204030204" pitchFamily="34" charset="0"/>
                <a:cs typeface="Times New Roman" panose="02020603050405020304" pitchFamily="18" charset="0"/>
              </a:rPr>
              <a:t>dommage</a:t>
            </a:r>
            <a:r>
              <a:rPr lang="fr-GP" sz="4800" dirty="0">
                <a:effectLst/>
                <a:latin typeface="Calibri" panose="020F0502020204030204" pitchFamily="34" charset="0"/>
                <a:ea typeface="Calibri" panose="020F0502020204030204" pitchFamily="34" charset="0"/>
                <a:cs typeface="Times New Roman" panose="02020603050405020304" pitchFamily="18" charset="0"/>
              </a:rPr>
              <a:t> doit être </a:t>
            </a:r>
            <a:r>
              <a:rPr lang="fr-GP" sz="4800" b="1"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la conséquence immédiate et directe </a:t>
            </a:r>
            <a:r>
              <a:rPr lang="fr-GP" sz="4800" dirty="0">
                <a:effectLst/>
                <a:latin typeface="Calibri" panose="020F0502020204030204" pitchFamily="34" charset="0"/>
                <a:ea typeface="Calibri" panose="020F0502020204030204" pitchFamily="34" charset="0"/>
                <a:cs typeface="Times New Roman" panose="02020603050405020304" pitchFamily="18" charset="0"/>
              </a:rPr>
              <a:t>de l'inexécution du contrat. </a:t>
            </a:r>
            <a:endParaRPr lang="fr-FR" sz="4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tabLst>
                <a:tab pos="457200" algn="l"/>
              </a:tabLst>
            </a:pPr>
            <a:r>
              <a:rPr lang="fr-FR" sz="4800" dirty="0">
                <a:effectLst/>
                <a:latin typeface="Calibri" panose="020F0502020204030204" pitchFamily="34" charset="0"/>
                <a:ea typeface="Calibri" panose="020F0502020204030204" pitchFamily="34" charset="0"/>
                <a:cs typeface="Times New Roman" panose="02020603050405020304" pitchFamily="18" charset="0"/>
              </a:rPr>
              <a:t>Si</a:t>
            </a:r>
            <a:r>
              <a:rPr lang="fr-GP" sz="4800" dirty="0">
                <a:effectLst/>
                <a:latin typeface="Calibri" panose="020F0502020204030204" pitchFamily="34" charset="0"/>
                <a:ea typeface="Calibri" panose="020F0502020204030204" pitchFamily="34" charset="0"/>
                <a:cs typeface="Times New Roman" panose="02020603050405020304" pitchFamily="18" charset="0"/>
              </a:rPr>
              <a:t> le dommage est causé par un autre facteur indépendant de la faute contractuelle, la responsabilité ne pourra pas être engagée.</a:t>
            </a:r>
            <a:endParaRPr lang="fr-FR" sz="4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39</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281811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3719736"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92500" lnSpcReduction="20000"/>
          </a:bodyPr>
          <a:lstStyle/>
          <a:p>
            <a:pPr>
              <a:lnSpc>
                <a:spcPct val="115000"/>
              </a:lnSpc>
              <a:spcBef>
                <a:spcPts val="100"/>
              </a:spcBef>
            </a:pPr>
            <a:r>
              <a:rPr lang="fr-GP" sz="2800" b="1" kern="100" dirty="0">
                <a:solidFill>
                  <a:schemeClr val="accent4"/>
                </a:solidFill>
                <a:latin typeface="Calibri" panose="020F0502020204030204" pitchFamily="34" charset="0"/>
                <a:cs typeface="Times New Roman" panose="02020603050405020304" pitchFamily="18" charset="0"/>
              </a:rPr>
              <a:t>Risque d’entreprise :</a:t>
            </a:r>
            <a:r>
              <a:rPr lang="fr-FR" sz="2800" b="1" kern="100" dirty="0">
                <a:solidFill>
                  <a:schemeClr val="accent4"/>
                </a:solidFill>
                <a:latin typeface="Calibri" panose="020F0502020204030204" pitchFamily="34" charset="0"/>
                <a:cs typeface="Times New Roman" panose="02020603050405020304" pitchFamily="18" charset="0"/>
              </a:rPr>
              <a:t> </a:t>
            </a:r>
            <a:r>
              <a:rPr lang="fr-FR" sz="2800" kern="100" dirty="0">
                <a:latin typeface="Calibri" panose="020F0502020204030204" pitchFamily="34" charset="0"/>
                <a:cs typeface="Times New Roman" panose="02020603050405020304" pitchFamily="18" charset="0"/>
              </a:rPr>
              <a:t>D</a:t>
            </a:r>
            <a:r>
              <a:rPr lang="fr-GP" sz="2800" kern="100" dirty="0" err="1">
                <a:latin typeface="Calibri" panose="020F0502020204030204" pitchFamily="34" charset="0"/>
                <a:cs typeface="Times New Roman" panose="02020603050405020304" pitchFamily="18" charset="0"/>
              </a:rPr>
              <a:t>ésigne</a:t>
            </a:r>
            <a:r>
              <a:rPr lang="fr-GP" sz="2800" kern="100" dirty="0">
                <a:latin typeface="Calibri" panose="020F0502020204030204" pitchFamily="34" charset="0"/>
                <a:cs typeface="Times New Roman" panose="02020603050405020304" pitchFamily="18" charset="0"/>
              </a:rPr>
              <a:t> l’incertitude liée aux activités économiques. </a:t>
            </a:r>
            <a:r>
              <a:rPr lang="fr-FR" sz="2800" kern="100" dirty="0">
                <a:latin typeface="Calibri" panose="020F0502020204030204" pitchFamily="34" charset="0"/>
                <a:cs typeface="Times New Roman" panose="02020603050405020304" pitchFamily="18" charset="0"/>
              </a:rPr>
              <a:t>Les</a:t>
            </a:r>
            <a:r>
              <a:rPr lang="fr-GP" sz="2800" kern="100" dirty="0">
                <a:latin typeface="Calibri" panose="020F0502020204030204" pitchFamily="34" charset="0"/>
                <a:cs typeface="Times New Roman" panose="02020603050405020304" pitchFamily="18" charset="0"/>
              </a:rPr>
              <a:t> </a:t>
            </a:r>
            <a:r>
              <a:rPr lang="fr-GP" sz="2800" kern="100" dirty="0">
                <a:effectLst/>
                <a:latin typeface="Calibri" panose="020F0502020204030204" pitchFamily="34" charset="0"/>
                <a:ea typeface="Calibri" panose="020F0502020204030204" pitchFamily="34" charset="0"/>
                <a:cs typeface="Times New Roman" panose="02020603050405020304" pitchFamily="18" charset="0"/>
              </a:rPr>
              <a:t>risques peuvent entraîner des pertes financières, mais aussi des atteintes à la réputation ou même des sanctions légales.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GP" sz="2800" b="1" kern="100" dirty="0">
                <a:solidFill>
                  <a:schemeClr val="accent4"/>
                </a:solidFill>
                <a:latin typeface="Calibri" panose="020F0502020204030204" pitchFamily="34" charset="0"/>
                <a:cs typeface="Times New Roman" panose="02020603050405020304" pitchFamily="18" charset="0"/>
              </a:rPr>
              <a:t>Inexécution du contrat :</a:t>
            </a:r>
            <a:r>
              <a:rPr lang="fr-FR" sz="2800" b="1" kern="100" dirty="0">
                <a:solidFill>
                  <a:schemeClr val="accent4"/>
                </a:solidFill>
                <a:latin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Elle</a:t>
            </a:r>
            <a:r>
              <a:rPr lang="fr-GP" sz="2800" dirty="0">
                <a:effectLst/>
                <a:latin typeface="Calibri" panose="020F0502020204030204" pitchFamily="34" charset="0"/>
                <a:ea typeface="Calibri" panose="020F0502020204030204" pitchFamily="34" charset="0"/>
                <a:cs typeface="Times New Roman" panose="02020603050405020304" pitchFamily="18" charset="0"/>
              </a:rPr>
              <a:t> se produit lorsqu'une des parties (entreprise, client, fournisseur) ne respecte pas les obligations convenues dans le contrat. </a:t>
            </a:r>
            <a:endParaRPr lang="fr-GP"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FR" sz="2800" b="1" kern="100" dirty="0">
                <a:solidFill>
                  <a:schemeClr val="accent4"/>
                </a:solidFill>
                <a:latin typeface="Calibri" panose="020F0502020204030204" pitchFamily="34" charset="0"/>
                <a:cs typeface="Times New Roman" panose="02020603050405020304" pitchFamily="18" charset="0"/>
              </a:rPr>
              <a:t>Responsabilité civile : </a:t>
            </a:r>
            <a:r>
              <a:rPr lang="fr-FR" sz="2800" dirty="0">
                <a:latin typeface="Calibri" panose="020F0502020204030204" pitchFamily="34" charset="0"/>
                <a:cs typeface="Times New Roman" panose="02020603050405020304" pitchFamily="18" charset="0"/>
              </a:rPr>
              <a:t>Obligation de réparer un dommage causé à autrui. Elle peut être contractuelle (issue d’un contrat) ou extracontractuelle (indépendante de tout contrat).</a:t>
            </a:r>
          </a:p>
          <a:p>
            <a:pPr>
              <a:lnSpc>
                <a:spcPct val="115000"/>
              </a:lnSpc>
              <a:spcBef>
                <a:spcPts val="100"/>
              </a:spcBef>
            </a:pPr>
            <a:r>
              <a:rPr lang="fr-FR" sz="2800" b="1" kern="100" dirty="0">
                <a:solidFill>
                  <a:schemeClr val="accent4"/>
                </a:solidFill>
                <a:latin typeface="Calibri" panose="020F0502020204030204" pitchFamily="34" charset="0"/>
                <a:cs typeface="Times New Roman" panose="02020603050405020304" pitchFamily="18" charset="0"/>
              </a:rPr>
              <a:t>Responsabilité pénale : </a:t>
            </a:r>
            <a:r>
              <a:rPr lang="fr-FR" sz="2800" dirty="0">
                <a:latin typeface="Calibri" panose="020F0502020204030204" pitchFamily="34" charset="0"/>
                <a:cs typeface="Times New Roman" panose="02020603050405020304" pitchFamily="18" charset="0"/>
              </a:rPr>
              <a:t>Sanction infligée à une personne pour avoir commis une infraction à la loi pénale.</a:t>
            </a:r>
            <a:endParaRPr lang="en-US" sz="28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p:txBody>
          <a:bodyPr/>
          <a:lstStyle/>
          <a:p>
            <a:r>
              <a:rPr lang="en-US" dirty="0" err="1">
                <a:solidFill>
                  <a:schemeClr val="bg1"/>
                </a:solidFill>
              </a:rPr>
              <a:t>Définitions</a:t>
            </a:r>
            <a:endParaRPr lang="en-US" dirty="0">
              <a:solidFill>
                <a:schemeClr val="bg1"/>
              </a:solidFill>
            </a:endParaRP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EXEMPLE : AMAZON WEB SERVICE</a:t>
            </a:r>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7" name="Image 6">
            <a:extLst>
              <a:ext uri="{FF2B5EF4-FFF2-40B4-BE49-F238E27FC236}">
                <a16:creationId xmlns:a16="http://schemas.microsoft.com/office/drawing/2014/main" id="{8D767045-166B-454C-32EE-35722574801A}"/>
              </a:ext>
            </a:extLst>
          </p:cNvPr>
          <p:cNvPicPr>
            <a:picLocks noChangeAspect="1"/>
          </p:cNvPicPr>
          <p:nvPr/>
        </p:nvPicPr>
        <p:blipFill>
          <a:blip r:embed="rId3"/>
          <a:stretch>
            <a:fillRect/>
          </a:stretch>
        </p:blipFill>
        <p:spPr>
          <a:xfrm>
            <a:off x="407368" y="3068960"/>
            <a:ext cx="3581400" cy="1276350"/>
          </a:xfrm>
          <a:prstGeom prst="rect">
            <a:avLst/>
          </a:prstGeom>
        </p:spPr>
      </p:pic>
      <p:pic>
        <p:nvPicPr>
          <p:cNvPr id="8" name="Espace réservé pour une image  7">
            <a:extLst>
              <a:ext uri="{FF2B5EF4-FFF2-40B4-BE49-F238E27FC236}">
                <a16:creationId xmlns:a16="http://schemas.microsoft.com/office/drawing/2014/main" id="{91B56170-21D2-0ED7-BE31-82768B17602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333" b="13333"/>
          <a:stretch>
            <a:fillRect/>
          </a:stretch>
        </p:blipFill>
        <p:spPr/>
      </p:pic>
    </p:spTree>
    <p:extLst>
      <p:ext uri="{BB962C8B-B14F-4D97-AF65-F5344CB8AC3E}">
        <p14:creationId xmlns:p14="http://schemas.microsoft.com/office/powerpoint/2010/main" val="4199503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200" dirty="0"/>
              <a:t>Prenons l'exemple de la société </a:t>
            </a:r>
            <a:r>
              <a:rPr lang="fr-FR" sz="3200" b="1" dirty="0"/>
              <a:t>Amazon Web Services (AWS)</a:t>
            </a:r>
            <a:r>
              <a:rPr lang="fr-FR" sz="3200" dirty="0"/>
              <a:t>, leader mondial dans la fourniture de services cloud pour les entreprises. </a:t>
            </a:r>
          </a:p>
          <a:p>
            <a:r>
              <a:rPr lang="fr-FR" sz="3200" dirty="0"/>
              <a:t>Imaginons qu’une entreprise cliente d’AWS, </a:t>
            </a:r>
            <a:r>
              <a:rPr lang="fr-FR" sz="3200" b="1" dirty="0" err="1"/>
              <a:t>DataStore</a:t>
            </a:r>
            <a:r>
              <a:rPr lang="fr-FR" sz="3200" dirty="0"/>
              <a:t>, spécialisée dans la gestion de bases de données sensibles pour des clients financiers, souscrive à un service de stockage cloud chez AWS pour héberger ses données critiques. </a:t>
            </a:r>
            <a:r>
              <a:rPr lang="fr-FR" sz="3200" dirty="0" err="1"/>
              <a:t>DataStore</a:t>
            </a:r>
            <a:r>
              <a:rPr lang="fr-FR" sz="3200" dirty="0"/>
              <a:t> a signé un contrat stipulant que les services d'AWS incluent des mesures de sécurité avancées, assurant une protection optimale des données hébergées contre tout accès non autorisé ou piratage.</a:t>
            </a:r>
            <a:endParaRPr lang="fr-FR" sz="6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40506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200" b="1" dirty="0"/>
              <a:t>Un dommage</a:t>
            </a:r>
            <a:r>
              <a:rPr lang="fr-FR" sz="3200" dirty="0"/>
              <a:t> : Un jour, </a:t>
            </a:r>
            <a:r>
              <a:rPr lang="fr-FR" sz="3200" dirty="0" err="1"/>
              <a:t>DataStore</a:t>
            </a:r>
            <a:r>
              <a:rPr lang="fr-FR" sz="3200" dirty="0"/>
              <a:t> subit une attaque informatique majeure. Des pirates parviennent à accéder aux données sensibles de plusieurs clients financiers via une faille dans l'infrastructure cloud d'AWS. Cette fuite de données entraîne des pertes financières et une atteinte à la réputation des clients de </a:t>
            </a:r>
            <a:r>
              <a:rPr lang="fr-FR" sz="3200" dirty="0" err="1"/>
              <a:t>DataStore</a:t>
            </a:r>
            <a:r>
              <a:rPr lang="fr-FR" sz="3200" dirty="0"/>
              <a:t>. </a:t>
            </a:r>
          </a:p>
          <a:p>
            <a:r>
              <a:rPr lang="fr-FR" sz="3200" dirty="0"/>
              <a:t>Le dommage ici est la fuite massive de données sensibles et les pertes financières encourues par </a:t>
            </a:r>
            <a:r>
              <a:rPr lang="fr-FR" sz="3200" dirty="0" err="1"/>
              <a:t>DataStore</a:t>
            </a:r>
            <a:r>
              <a:rPr lang="fr-FR" sz="3200" dirty="0"/>
              <a:t> et ses propres clients, estimées à plusieurs millions d’euros.</a:t>
            </a:r>
            <a:endParaRPr lang="fr-FR" sz="115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8045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200" b="1" dirty="0"/>
              <a:t>Une faute</a:t>
            </a:r>
            <a:r>
              <a:rPr lang="fr-FR" sz="3200" dirty="0"/>
              <a:t> : En examinant le contrat et les conditions de sécurité fournies par AWS, il est constaté qu'AWS avait l'obligation de garantir des mesures de protection avancées contre les attaques extérieures. </a:t>
            </a:r>
          </a:p>
          <a:p>
            <a:r>
              <a:rPr lang="fr-FR" sz="3200" dirty="0"/>
              <a:t>Cependant, il apparaît qu’une faille de sécurité connue n’avait pas été corrigée dans les temps par AWS, permettant aux pirates d’exploiter cette vulnérabilité. La faute contractuelle d’AWS réside dans le manquement à son obligation de garantir une infrastructure sécurisée, ce qui constitue une mauvaise exécution du contrat.</a:t>
            </a:r>
            <a:endParaRPr lang="fr-FR" sz="34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43</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33304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600" b="1" dirty="0"/>
              <a:t>Un lien de causalité</a:t>
            </a:r>
            <a:r>
              <a:rPr lang="fr-FR" sz="3600" dirty="0"/>
              <a:t> : Pour obtenir réparation, </a:t>
            </a:r>
            <a:r>
              <a:rPr lang="fr-FR" sz="3600" dirty="0" err="1"/>
              <a:t>DataStore</a:t>
            </a:r>
            <a:r>
              <a:rPr lang="fr-FR" sz="3600" dirty="0"/>
              <a:t> doit prouver que le préjudice subi (la fuite de données et les pertes financières associées) est directement lié à la faille de sécurité dans les systèmes d’AWS. Si AWS avait corrigé cette faille de manière proactive, l'attaque aurait pu être évitée. </a:t>
            </a:r>
          </a:p>
          <a:p>
            <a:r>
              <a:rPr lang="fr-FR" sz="3600" dirty="0"/>
              <a:t>Il existe donc un lien de causalité direct entre le manquement de sécurité d’AWS et le dommage subi par </a:t>
            </a:r>
            <a:r>
              <a:rPr lang="fr-FR" sz="3600" dirty="0" err="1"/>
              <a:t>DataStore</a:t>
            </a:r>
            <a:r>
              <a:rPr lang="fr-FR" sz="3600" dirty="0"/>
              <a:t>.</a:t>
            </a:r>
            <a:endParaRPr lang="fr-FR" sz="123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44</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33868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fontScale="70000" lnSpcReduction="20000"/>
          </a:bodyPr>
          <a:lstStyle/>
          <a:p>
            <a:pPr marL="0" indent="0">
              <a:buNone/>
            </a:pPr>
            <a:r>
              <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RC Extracontractuelle</a:t>
            </a:r>
          </a:p>
          <a:p>
            <a:pPr>
              <a:lnSpc>
                <a:spcPct val="115000"/>
              </a:lnSpc>
              <a:spcBef>
                <a:spcPts val="100"/>
              </a:spcBef>
            </a:pP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La </a:t>
            </a:r>
            <a:r>
              <a:rPr lang="fr-GP" sz="4800" b="1" kern="100" dirty="0">
                <a:effectLst/>
                <a:latin typeface="Calibri" panose="020F0502020204030204" pitchFamily="34" charset="0"/>
                <a:ea typeface="Calibri" panose="020F0502020204030204" pitchFamily="34" charset="0"/>
                <a:cs typeface="Times New Roman" panose="02020603050405020304" pitchFamily="18" charset="0"/>
              </a:rPr>
              <a:t>responsabilité civile extracontractuelle</a:t>
            </a: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 est engagée lorsqu’une personne cause un dommage à une autre </a:t>
            </a:r>
            <a:r>
              <a:rPr lang="fr-GP" sz="4800" b="1" kern="100" dirty="0">
                <a:effectLst/>
                <a:latin typeface="Calibri" panose="020F0502020204030204" pitchFamily="34" charset="0"/>
                <a:ea typeface="Calibri" panose="020F0502020204030204" pitchFamily="34" charset="0"/>
                <a:cs typeface="Times New Roman" panose="02020603050405020304" pitchFamily="18" charset="0"/>
              </a:rPr>
              <a:t>en dehors de tout contrat</a:t>
            </a: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4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pP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Les trois mêmes éléments </a:t>
            </a:r>
            <a:r>
              <a:rPr lang="fr-FR" sz="4800" kern="100" dirty="0">
                <a:effectLst/>
                <a:latin typeface="Calibri" panose="020F0502020204030204" pitchFamily="34" charset="0"/>
                <a:ea typeface="Calibri" panose="020F0502020204030204" pitchFamily="34" charset="0"/>
                <a:cs typeface="Times New Roman" panose="02020603050405020304" pitchFamily="18" charset="0"/>
              </a:rPr>
              <a:t>(</a:t>
            </a: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dommage, faute, et lien de causalité</a:t>
            </a:r>
            <a:r>
              <a:rPr lang="fr-FR" sz="4800" kern="100" dirty="0">
                <a:effectLst/>
                <a:latin typeface="Calibri" panose="020F0502020204030204" pitchFamily="34" charset="0"/>
                <a:ea typeface="Calibri" panose="020F0502020204030204" pitchFamily="34" charset="0"/>
                <a:cs typeface="Times New Roman" panose="02020603050405020304" pitchFamily="18" charset="0"/>
              </a:rPr>
              <a:t>)</a:t>
            </a:r>
            <a:r>
              <a:rPr lang="fr-GP" sz="4800" kern="100" dirty="0">
                <a:effectLst/>
                <a:latin typeface="Calibri" panose="020F0502020204030204" pitchFamily="34" charset="0"/>
                <a:ea typeface="Calibri" panose="020F0502020204030204" pitchFamily="34" charset="0"/>
                <a:cs typeface="Times New Roman" panose="02020603050405020304" pitchFamily="18" charset="0"/>
              </a:rPr>
              <a:t> doivent être présents, mais ici, il n'est pas nécessaire qu'il y ait un accord préalable entre les parties (comme un contrat).</a:t>
            </a:r>
          </a:p>
          <a:p>
            <a:pPr marL="0" indent="0">
              <a:buNone/>
            </a:pPr>
            <a:endPar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37740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EXEMPLE : PAUL ET SON NOUVEL IPHONE</a:t>
            </a:r>
          </a:p>
        </p:txBody>
      </p:sp>
      <p:grpSp>
        <p:nvGrpSpPr>
          <p:cNvPr id="34" name="Group 33"/>
          <p:cNvGrpSpPr/>
          <p:nvPr/>
        </p:nvGrpSpPr>
        <p:grpSpPr>
          <a:xfrm>
            <a:off x="10876168" y="276656"/>
            <a:ext cx="955262" cy="1092923"/>
            <a:chOff x="269784" y="116632"/>
            <a:chExt cx="955262" cy="1092923"/>
          </a:xfrm>
        </p:grpSpPr>
        <p:grpSp>
          <p:nvGrpSpPr>
            <p:cNvPr id="35" name="Group 34"/>
            <p:cNvGrpSpPr/>
            <p:nvPr/>
          </p:nvGrpSpPr>
          <p:grpSpPr>
            <a:xfrm flipH="1">
              <a:off x="391185" y="116632"/>
              <a:ext cx="695014" cy="761157"/>
              <a:chOff x="3975101" y="449263"/>
              <a:chExt cx="4237037" cy="4640262"/>
            </a:xfrm>
            <a:solidFill>
              <a:schemeClr val="bg1">
                <a:lumMod val="50000"/>
                <a:alpha val="40000"/>
              </a:schemeClr>
            </a:solidFill>
          </p:grpSpPr>
          <p:sp>
            <p:nvSpPr>
              <p:cNvPr id="37" name="Freeform 10241"/>
              <p:cNvSpPr>
                <a:spLocks/>
              </p:cNvSpPr>
              <p:nvPr/>
            </p:nvSpPr>
            <p:spPr bwMode="auto">
              <a:xfrm>
                <a:off x="6211888" y="1746250"/>
                <a:ext cx="2000250" cy="3343275"/>
              </a:xfrm>
              <a:custGeom>
                <a:avLst/>
                <a:gdLst>
                  <a:gd name="T0" fmla="*/ 1260 w 1260"/>
                  <a:gd name="T1" fmla="*/ 0 h 2106"/>
                  <a:gd name="T2" fmla="*/ 1260 w 1260"/>
                  <a:gd name="T3" fmla="*/ 1383 h 2106"/>
                  <a:gd name="T4" fmla="*/ 1021 w 1260"/>
                  <a:gd name="T5" fmla="*/ 1520 h 2106"/>
                  <a:gd name="T6" fmla="*/ 1021 w 1260"/>
                  <a:gd name="T7" fmla="*/ 418 h 2106"/>
                  <a:gd name="T8" fmla="*/ 239 w 1260"/>
                  <a:gd name="T9" fmla="*/ 881 h 2106"/>
                  <a:gd name="T10" fmla="*/ 239 w 1260"/>
                  <a:gd name="T11" fmla="*/ 1155 h 2106"/>
                  <a:gd name="T12" fmla="*/ 863 w 1260"/>
                  <a:gd name="T13" fmla="*/ 786 h 2106"/>
                  <a:gd name="T14" fmla="*/ 863 w 1260"/>
                  <a:gd name="T15" fmla="*/ 1063 h 2106"/>
                  <a:gd name="T16" fmla="*/ 239 w 1260"/>
                  <a:gd name="T17" fmla="*/ 1432 h 2106"/>
                  <a:gd name="T18" fmla="*/ 239 w 1260"/>
                  <a:gd name="T19" fmla="*/ 1969 h 2106"/>
                  <a:gd name="T20" fmla="*/ 0 w 1260"/>
                  <a:gd name="T21" fmla="*/ 2106 h 2106"/>
                  <a:gd name="T22" fmla="*/ 0 w 1260"/>
                  <a:gd name="T23" fmla="*/ 744 h 2106"/>
                  <a:gd name="T24" fmla="*/ 126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1260" y="0"/>
                    </a:moveTo>
                    <a:lnTo>
                      <a:pt x="1260" y="1383"/>
                    </a:lnTo>
                    <a:lnTo>
                      <a:pt x="1021" y="1520"/>
                    </a:lnTo>
                    <a:lnTo>
                      <a:pt x="1021" y="418"/>
                    </a:lnTo>
                    <a:lnTo>
                      <a:pt x="239" y="881"/>
                    </a:lnTo>
                    <a:lnTo>
                      <a:pt x="239" y="1155"/>
                    </a:lnTo>
                    <a:lnTo>
                      <a:pt x="863" y="786"/>
                    </a:lnTo>
                    <a:lnTo>
                      <a:pt x="863" y="1063"/>
                    </a:lnTo>
                    <a:lnTo>
                      <a:pt x="239" y="1432"/>
                    </a:lnTo>
                    <a:lnTo>
                      <a:pt x="239" y="1969"/>
                    </a:lnTo>
                    <a:lnTo>
                      <a:pt x="0" y="2106"/>
                    </a:lnTo>
                    <a:lnTo>
                      <a:pt x="0" y="744"/>
                    </a:lnTo>
                    <a:lnTo>
                      <a:pt x="1260" y="0"/>
                    </a:lnTo>
                    <a:close/>
                  </a:path>
                </a:pathLst>
              </a:custGeom>
              <a:solidFill>
                <a:schemeClr val="accent1">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242"/>
              <p:cNvSpPr>
                <a:spLocks/>
              </p:cNvSpPr>
              <p:nvPr/>
            </p:nvSpPr>
            <p:spPr bwMode="auto">
              <a:xfrm>
                <a:off x="3975101" y="1746250"/>
                <a:ext cx="2000250" cy="3343275"/>
              </a:xfrm>
              <a:custGeom>
                <a:avLst/>
                <a:gdLst>
                  <a:gd name="T0" fmla="*/ 0 w 1260"/>
                  <a:gd name="T1" fmla="*/ 0 h 2106"/>
                  <a:gd name="T2" fmla="*/ 1260 w 1260"/>
                  <a:gd name="T3" fmla="*/ 744 h 2106"/>
                  <a:gd name="T4" fmla="*/ 1260 w 1260"/>
                  <a:gd name="T5" fmla="*/ 2106 h 2106"/>
                  <a:gd name="T6" fmla="*/ 1021 w 1260"/>
                  <a:gd name="T7" fmla="*/ 1969 h 2106"/>
                  <a:gd name="T8" fmla="*/ 1021 w 1260"/>
                  <a:gd name="T9" fmla="*/ 1432 h 2106"/>
                  <a:gd name="T10" fmla="*/ 398 w 1260"/>
                  <a:gd name="T11" fmla="*/ 1063 h 2106"/>
                  <a:gd name="T12" fmla="*/ 398 w 1260"/>
                  <a:gd name="T13" fmla="*/ 786 h 2106"/>
                  <a:gd name="T14" fmla="*/ 1021 w 1260"/>
                  <a:gd name="T15" fmla="*/ 1155 h 2106"/>
                  <a:gd name="T16" fmla="*/ 1021 w 1260"/>
                  <a:gd name="T17" fmla="*/ 881 h 2106"/>
                  <a:gd name="T18" fmla="*/ 238 w 1260"/>
                  <a:gd name="T19" fmla="*/ 418 h 2106"/>
                  <a:gd name="T20" fmla="*/ 238 w 1260"/>
                  <a:gd name="T21" fmla="*/ 1520 h 2106"/>
                  <a:gd name="T22" fmla="*/ 0 w 1260"/>
                  <a:gd name="T23" fmla="*/ 1383 h 2106"/>
                  <a:gd name="T24" fmla="*/ 0 w 1260"/>
                  <a:gd name="T25"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0" h="2106">
                    <a:moveTo>
                      <a:pt x="0" y="0"/>
                    </a:moveTo>
                    <a:lnTo>
                      <a:pt x="1260" y="744"/>
                    </a:lnTo>
                    <a:lnTo>
                      <a:pt x="1260" y="2106"/>
                    </a:lnTo>
                    <a:lnTo>
                      <a:pt x="1021" y="1969"/>
                    </a:lnTo>
                    <a:lnTo>
                      <a:pt x="1021" y="1432"/>
                    </a:lnTo>
                    <a:lnTo>
                      <a:pt x="398" y="1063"/>
                    </a:lnTo>
                    <a:lnTo>
                      <a:pt x="398" y="786"/>
                    </a:lnTo>
                    <a:lnTo>
                      <a:pt x="1021" y="1155"/>
                    </a:lnTo>
                    <a:lnTo>
                      <a:pt x="1021" y="881"/>
                    </a:lnTo>
                    <a:lnTo>
                      <a:pt x="238" y="418"/>
                    </a:lnTo>
                    <a:lnTo>
                      <a:pt x="238" y="1520"/>
                    </a:lnTo>
                    <a:lnTo>
                      <a:pt x="0" y="1383"/>
                    </a:lnTo>
                    <a:lnTo>
                      <a:pt x="0" y="0"/>
                    </a:lnTo>
                    <a:close/>
                  </a:path>
                </a:pathLst>
              </a:custGeom>
              <a:solidFill>
                <a:schemeClr val="accent3">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243"/>
              <p:cNvSpPr>
                <a:spLocks/>
              </p:cNvSpPr>
              <p:nvPr/>
            </p:nvSpPr>
            <p:spPr bwMode="auto">
              <a:xfrm>
                <a:off x="4070351" y="449263"/>
                <a:ext cx="3940175" cy="2265363"/>
              </a:xfrm>
              <a:custGeom>
                <a:avLst/>
                <a:gdLst>
                  <a:gd name="T0" fmla="*/ 1227 w 2482"/>
                  <a:gd name="T1" fmla="*/ 0 h 1427"/>
                  <a:gd name="T2" fmla="*/ 1464 w 2482"/>
                  <a:gd name="T3" fmla="*/ 138 h 1427"/>
                  <a:gd name="T4" fmla="*/ 482 w 2482"/>
                  <a:gd name="T5" fmla="*/ 704 h 1427"/>
                  <a:gd name="T6" fmla="*/ 1274 w 2482"/>
                  <a:gd name="T7" fmla="*/ 1152 h 1427"/>
                  <a:gd name="T8" fmla="*/ 1511 w 2482"/>
                  <a:gd name="T9" fmla="*/ 1015 h 1427"/>
                  <a:gd name="T10" fmla="*/ 880 w 2482"/>
                  <a:gd name="T11" fmla="*/ 659 h 1427"/>
                  <a:gd name="T12" fmla="*/ 1120 w 2482"/>
                  <a:gd name="T13" fmla="*/ 519 h 1427"/>
                  <a:gd name="T14" fmla="*/ 1751 w 2482"/>
                  <a:gd name="T15" fmla="*/ 876 h 1427"/>
                  <a:gd name="T16" fmla="*/ 2245 w 2482"/>
                  <a:gd name="T17" fmla="*/ 591 h 1427"/>
                  <a:gd name="T18" fmla="*/ 2482 w 2482"/>
                  <a:gd name="T19" fmla="*/ 729 h 1427"/>
                  <a:gd name="T20" fmla="*/ 1275 w 2482"/>
                  <a:gd name="T21" fmla="*/ 1427 h 1427"/>
                  <a:gd name="T22" fmla="*/ 0 w 2482"/>
                  <a:gd name="T23" fmla="*/ 708 h 1427"/>
                  <a:gd name="T24" fmla="*/ 1227 w 2482"/>
                  <a:gd name="T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2" h="1427">
                    <a:moveTo>
                      <a:pt x="1227" y="0"/>
                    </a:moveTo>
                    <a:lnTo>
                      <a:pt x="1464" y="138"/>
                    </a:lnTo>
                    <a:lnTo>
                      <a:pt x="482" y="704"/>
                    </a:lnTo>
                    <a:lnTo>
                      <a:pt x="1274" y="1152"/>
                    </a:lnTo>
                    <a:lnTo>
                      <a:pt x="1511" y="1015"/>
                    </a:lnTo>
                    <a:lnTo>
                      <a:pt x="880" y="659"/>
                    </a:lnTo>
                    <a:lnTo>
                      <a:pt x="1120" y="519"/>
                    </a:lnTo>
                    <a:lnTo>
                      <a:pt x="1751" y="876"/>
                    </a:lnTo>
                    <a:lnTo>
                      <a:pt x="2245" y="591"/>
                    </a:lnTo>
                    <a:lnTo>
                      <a:pt x="2482" y="729"/>
                    </a:lnTo>
                    <a:lnTo>
                      <a:pt x="1275" y="1427"/>
                    </a:lnTo>
                    <a:lnTo>
                      <a:pt x="0" y="708"/>
                    </a:lnTo>
                    <a:lnTo>
                      <a:pt x="1227" y="0"/>
                    </a:lnTo>
                    <a:close/>
                  </a:path>
                </a:pathLst>
              </a:custGeom>
              <a:solidFill>
                <a:schemeClr val="accent2">
                  <a:alpha val="3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269784" y="932556"/>
              <a:ext cx="955262" cy="276999"/>
            </a:xfrm>
            <a:prstGeom prst="rect">
              <a:avLst/>
            </a:prstGeom>
            <a:noFill/>
          </p:spPr>
          <p:txBody>
            <a:bodyPr wrap="none" rtlCol="0">
              <a:spAutoFit/>
            </a:bodyPr>
            <a:lstStyle/>
            <a:p>
              <a:pPr algn="ctr"/>
              <a:r>
                <a:rPr lang="en-US" sz="1200" b="1">
                  <a:solidFill>
                    <a:srgbClr val="3A4446"/>
                  </a:solidFill>
                  <a:latin typeface="Calibri" panose="020F0502020204030204" pitchFamily="34" charset="0"/>
                  <a:ea typeface="Roboto Light" panose="02000000000000000000" pitchFamily="2" charset="0"/>
                </a:rPr>
                <a:t>YOUR LOGO</a:t>
              </a:r>
            </a:p>
          </p:txBody>
        </p:sp>
      </p:grpSp>
      <p:pic>
        <p:nvPicPr>
          <p:cNvPr id="7" name="Image 6">
            <a:extLst>
              <a:ext uri="{FF2B5EF4-FFF2-40B4-BE49-F238E27FC236}">
                <a16:creationId xmlns:a16="http://schemas.microsoft.com/office/drawing/2014/main" id="{8D767045-166B-454C-32EE-35722574801A}"/>
              </a:ext>
            </a:extLst>
          </p:cNvPr>
          <p:cNvPicPr>
            <a:picLocks noChangeAspect="1"/>
          </p:cNvPicPr>
          <p:nvPr/>
        </p:nvPicPr>
        <p:blipFill>
          <a:blip r:embed="rId3"/>
          <a:stretch>
            <a:fillRect/>
          </a:stretch>
        </p:blipFill>
        <p:spPr>
          <a:xfrm>
            <a:off x="407368" y="3068960"/>
            <a:ext cx="3581400" cy="1276350"/>
          </a:xfrm>
          <a:prstGeom prst="rect">
            <a:avLst/>
          </a:prstGeom>
        </p:spPr>
      </p:pic>
      <p:pic>
        <p:nvPicPr>
          <p:cNvPr id="6" name="Espace réservé pour une image  5">
            <a:extLst>
              <a:ext uri="{FF2B5EF4-FFF2-40B4-BE49-F238E27FC236}">
                <a16:creationId xmlns:a16="http://schemas.microsoft.com/office/drawing/2014/main" id="{FE735765-DD9C-F0FF-E302-B61BDFE3F0F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333" b="13333"/>
          <a:stretch>
            <a:fillRect/>
          </a:stretch>
        </p:blipFill>
        <p:spPr/>
      </p:pic>
    </p:spTree>
    <p:extLst>
      <p:ext uri="{BB962C8B-B14F-4D97-AF65-F5344CB8AC3E}">
        <p14:creationId xmlns:p14="http://schemas.microsoft.com/office/powerpoint/2010/main" val="3300177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200" b="1" dirty="0"/>
              <a:t>Un dommage</a:t>
            </a:r>
            <a:r>
              <a:rPr lang="fr-FR" sz="3200" dirty="0"/>
              <a:t> : Paul, un client qui n’a jamais acheté de produit Apple, se rend dans un Apple Store pour acheter son tout premier iPhone. Alors qu’il est en train de consulter les modèles exposés, un grand écran interactif, fixé au plafond, se décroche subitement et tombe sur lui, le frappant à l’épaule. Paul souffre d'une fracture et doit être transporté à l'hôpital. </a:t>
            </a:r>
          </a:p>
          <a:p>
            <a:r>
              <a:rPr lang="fr-FR" sz="3200" dirty="0"/>
              <a:t>Le dommage ici est la blessure corporelle sérieuse subie par Paul à cause de la chute de l’écran.</a:t>
            </a:r>
            <a:endParaRPr lang="fr-FR" sz="60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4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47</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20284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200" b="1" dirty="0"/>
              <a:t>Une faute</a:t>
            </a:r>
            <a:r>
              <a:rPr lang="fr-FR" sz="3200" dirty="0"/>
              <a:t> : Après une enquête, il est découvert qu’Apple a mal installé l’écran interactif. Les fixations utilisées n’étaient pas conformes aux normes de sécurité requises pour un équipement de cette taille. </a:t>
            </a:r>
          </a:p>
          <a:p>
            <a:r>
              <a:rPr lang="fr-FR" sz="3200" dirty="0"/>
              <a:t>Cette négligence dans l’installation constitue une faute grave de la part d’Apple. Bien que Paul n'ait jamais acheté de produit Apple auparavant et n'ait aucun lien contractuel avec l’entreprise, la faute de négligence engage la responsabilité de l’Apple Store.</a:t>
            </a:r>
            <a:endParaRPr lang="fr-FR" sz="88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48</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109104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6744072"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r>
              <a:rPr lang="fr-FR" sz="3600" b="1" dirty="0"/>
              <a:t>Un lien de causalité</a:t>
            </a:r>
            <a:r>
              <a:rPr lang="fr-FR" sz="3600" dirty="0"/>
              <a:t> : Paul doit prouver que la fracture qu’il a subie est directement liée à la chute de l’écran, laquelle a été causée par une installation défectueuse. </a:t>
            </a:r>
          </a:p>
          <a:p>
            <a:r>
              <a:rPr lang="fr-FR" sz="3600" dirty="0"/>
              <a:t>S’il est établi que l’écran est tombé à cause des fixations inadéquates choisies par Apple, le lien de causalité entre la faute d’Apple et le dommage subi par Paul sera clairement démontré.</a:t>
            </a:r>
            <a:endParaRPr lang="fr-FR" sz="66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49</a:t>
            </a:fld>
            <a:endParaRPr lang="en-US"/>
          </a:p>
        </p:txBody>
      </p:sp>
      <p:sp>
        <p:nvSpPr>
          <p:cNvPr id="4" name="Title 3"/>
          <p:cNvSpPr>
            <a:spLocks noGrp="1"/>
          </p:cNvSpPr>
          <p:nvPr>
            <p:ph type="title"/>
          </p:nvPr>
        </p:nvSpPr>
        <p:spPr/>
        <p:txBody>
          <a:bodyPr/>
          <a:lstStyle/>
          <a:p>
            <a:r>
              <a:rPr lang="en-US" dirty="0">
                <a:solidFill>
                  <a:schemeClr val="bg1"/>
                </a:solidFill>
              </a:rPr>
              <a:t>PRINCIPES DES RC</a:t>
            </a:r>
          </a:p>
        </p:txBody>
      </p:sp>
    </p:spTree>
    <p:extLst>
      <p:ext uri="{BB962C8B-B14F-4D97-AF65-F5344CB8AC3E}">
        <p14:creationId xmlns:p14="http://schemas.microsoft.com/office/powerpoint/2010/main" val="394864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3719736"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a:lnSpc>
                <a:spcPct val="115000"/>
              </a:lnSpc>
              <a:spcBef>
                <a:spcPts val="100"/>
              </a:spcBef>
            </a:pPr>
            <a:r>
              <a:rPr lang="fr-FR" sz="2600" b="1" kern="100" dirty="0">
                <a:solidFill>
                  <a:schemeClr val="accent4"/>
                </a:solidFill>
                <a:latin typeface="Calibri" panose="020F0502020204030204" pitchFamily="34" charset="0"/>
                <a:cs typeface="Times New Roman" panose="02020603050405020304" pitchFamily="18" charset="0"/>
              </a:rPr>
              <a:t>Responsabilité civile contractuelle </a:t>
            </a:r>
            <a:r>
              <a:rPr lang="fr-FR" sz="2800" dirty="0">
                <a:latin typeface="Calibri" panose="020F0502020204030204" pitchFamily="34" charset="0"/>
                <a:cs typeface="Times New Roman" panose="02020603050405020304" pitchFamily="18" charset="0"/>
              </a:rPr>
              <a:t>: Obligation de réparer les conséquences d’un dommage résultant de la non-exécution ou de la mauvaise exécution d’un contrat.</a:t>
            </a:r>
          </a:p>
          <a:p>
            <a:pPr>
              <a:lnSpc>
                <a:spcPct val="115000"/>
              </a:lnSpc>
              <a:spcBef>
                <a:spcPts val="100"/>
              </a:spcBef>
            </a:pPr>
            <a:r>
              <a:rPr lang="fr-FR" sz="2600" b="1" kern="100" dirty="0">
                <a:solidFill>
                  <a:schemeClr val="accent4"/>
                </a:solidFill>
                <a:latin typeface="Calibri" panose="020F0502020204030204" pitchFamily="34" charset="0"/>
                <a:cs typeface="Times New Roman" panose="02020603050405020304" pitchFamily="18" charset="0"/>
              </a:rPr>
              <a:t>Responsabilité civile extracontractuelle </a:t>
            </a:r>
            <a:r>
              <a:rPr lang="fr-FR" sz="2800" dirty="0">
                <a:latin typeface="Calibri" panose="020F0502020204030204" pitchFamily="34" charset="0"/>
                <a:cs typeface="Times New Roman" panose="02020603050405020304" pitchFamily="18" charset="0"/>
              </a:rPr>
              <a:t>: Obligation de réparer un dommage causé à autrui en dehors de toute relation contractuelle.</a:t>
            </a:r>
            <a:endParaRPr lang="en-US" sz="28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p:txBody>
          <a:bodyPr/>
          <a:lstStyle/>
          <a:p>
            <a:r>
              <a:rPr lang="en-US" dirty="0" err="1">
                <a:solidFill>
                  <a:schemeClr val="bg1"/>
                </a:solidFill>
              </a:rPr>
              <a:t>Définitions</a:t>
            </a:r>
            <a:endParaRPr lang="en-US" dirty="0">
              <a:solidFill>
                <a:schemeClr val="bg1"/>
              </a:solidFill>
            </a:endParaRPr>
          </a:p>
        </p:txBody>
      </p:sp>
    </p:spTree>
    <p:extLst>
      <p:ext uri="{BB962C8B-B14F-4D97-AF65-F5344CB8AC3E}">
        <p14:creationId xmlns:p14="http://schemas.microsoft.com/office/powerpoint/2010/main" val="11246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11525" y="1719972"/>
            <a:ext cx="7112909" cy="1809726"/>
          </a:xfrm>
        </p:spPr>
        <p:txBody>
          <a:bodyPr/>
          <a:lstStyle/>
          <a:p>
            <a:r>
              <a:rPr lang="en-US" sz="12400" dirty="0"/>
              <a:t>EXERCICES</a:t>
            </a:r>
          </a:p>
        </p:txBody>
      </p:sp>
      <p:sp>
        <p:nvSpPr>
          <p:cNvPr id="11" name="Text Placeholder 10"/>
          <p:cNvSpPr>
            <a:spLocks noGrp="1"/>
          </p:cNvSpPr>
          <p:nvPr>
            <p:ph type="body" idx="1"/>
          </p:nvPr>
        </p:nvSpPr>
        <p:spPr/>
        <p:txBody>
          <a:bodyPr/>
          <a:lstStyle/>
          <a:p>
            <a:r>
              <a:rPr lang="en-US" dirty="0"/>
              <a:t>Let’s have fun !</a:t>
            </a:r>
          </a:p>
        </p:txBody>
      </p:sp>
      <p:sp>
        <p:nvSpPr>
          <p:cNvPr id="13" name="Text Placeholder 12"/>
          <p:cNvSpPr>
            <a:spLocks noGrp="1"/>
          </p:cNvSpPr>
          <p:nvPr>
            <p:ph type="body" sz="quarter" idx="13"/>
          </p:nvPr>
        </p:nvSpPr>
        <p:spPr/>
        <p:txBody>
          <a:bodyPr/>
          <a:lstStyle/>
          <a:p>
            <a:r>
              <a:rPr lang="en-US"/>
              <a:t>is beautiful</a:t>
            </a:r>
          </a:p>
        </p:txBody>
      </p:sp>
      <p:sp>
        <p:nvSpPr>
          <p:cNvPr id="7" name="Slide Number Placeholder 6"/>
          <p:cNvSpPr>
            <a:spLocks noGrp="1"/>
          </p:cNvSpPr>
          <p:nvPr>
            <p:ph type="sldNum" sz="quarter" idx="12"/>
          </p:nvPr>
        </p:nvSpPr>
        <p:spPr/>
        <p:txBody>
          <a:bodyPr/>
          <a:lstStyle/>
          <a:p>
            <a:fld id="{FC1CF07D-8B3F-4D32-B059-0039CEA46DB1}" type="slidenum">
              <a:rPr lang="en-US" smtClean="0"/>
              <a:pPr/>
              <a:t>50</a:t>
            </a:fld>
            <a:endParaRPr lang="en-US"/>
          </a:p>
        </p:txBody>
      </p:sp>
    </p:spTree>
    <p:extLst>
      <p:ext uri="{BB962C8B-B14F-4D97-AF65-F5344CB8AC3E}">
        <p14:creationId xmlns:p14="http://schemas.microsoft.com/office/powerpoint/2010/main" val="256481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 TYPES DE RISQUES</a:t>
            </a:r>
          </a:p>
        </p:txBody>
      </p:sp>
      <p:sp>
        <p:nvSpPr>
          <p:cNvPr id="3" name="Subtitle 2"/>
          <p:cNvSpPr>
            <a:spLocks noGrp="1"/>
          </p:cNvSpPr>
          <p:nvPr>
            <p:ph type="subTitle" idx="1"/>
          </p:nvPr>
        </p:nvSpPr>
        <p:spPr>
          <a:xfrm>
            <a:off x="3287688" y="5172813"/>
            <a:ext cx="8434459" cy="1255728"/>
          </a:xfrm>
        </p:spPr>
        <p:txBody>
          <a:bodyPr/>
          <a:lstStyle/>
          <a:p>
            <a:r>
              <a:rPr lang="fr-FR" i="1" dirty="0"/>
              <a:t>Le risque désigne l’ensemble des événements imprévus qui peuvent nuire à l’activité d’une entreprise et compromettre son bon fonctionnement. </a:t>
            </a:r>
            <a:endParaRPr lang="en-US" i="1" dirty="0"/>
          </a:p>
        </p:txBody>
      </p:sp>
      <p:sp>
        <p:nvSpPr>
          <p:cNvPr id="6" name="Date Placeholder 5"/>
          <p:cNvSpPr>
            <a:spLocks noGrp="1"/>
          </p:cNvSpPr>
          <p:nvPr>
            <p:ph type="dt" sz="half" idx="11"/>
          </p:nvPr>
        </p:nvSpPr>
        <p:spPr/>
        <p:txBody>
          <a:bodyPr/>
          <a:lstStyle/>
          <a:p>
            <a:r>
              <a:rPr lang="en-US" dirty="0"/>
              <a:t>CEJM</a:t>
            </a:r>
          </a:p>
        </p:txBody>
      </p:sp>
      <p:sp>
        <p:nvSpPr>
          <p:cNvPr id="7" name="Footer Placeholder 6"/>
          <p:cNvSpPr>
            <a:spLocks noGrp="1"/>
          </p:cNvSpPr>
          <p:nvPr>
            <p:ph type="ftr" sz="quarter" idx="12"/>
          </p:nvPr>
        </p:nvSpPr>
        <p:spPr/>
        <p:txBody>
          <a:bodyPr/>
          <a:lstStyle/>
          <a:p>
            <a:pPr algn="ctr"/>
            <a:r>
              <a:rPr lang="en-US" dirty="0"/>
              <a:t>Droit</a:t>
            </a:r>
          </a:p>
        </p:txBody>
      </p:sp>
      <p:sp>
        <p:nvSpPr>
          <p:cNvPr id="5" name="Text Placeholder 4"/>
          <p:cNvSpPr>
            <a:spLocks noGrp="1"/>
          </p:cNvSpPr>
          <p:nvPr>
            <p:ph type="body" sz="quarter" idx="14"/>
          </p:nvPr>
        </p:nvSpPr>
        <p:spPr/>
        <p:txBody>
          <a:bodyPr/>
          <a:lstStyle/>
          <a:p>
            <a:r>
              <a:rPr lang="en-US" dirty="0"/>
              <a:t>02</a:t>
            </a:r>
          </a:p>
        </p:txBody>
      </p:sp>
      <p:sp>
        <p:nvSpPr>
          <p:cNvPr id="4" name="Slide Number Placeholder 3"/>
          <p:cNvSpPr>
            <a:spLocks noGrp="1"/>
          </p:cNvSpPr>
          <p:nvPr>
            <p:ph type="sldNum" sz="quarter" idx="15"/>
          </p:nvPr>
        </p:nvSpPr>
        <p:spPr/>
        <p:txBody>
          <a:bodyPr/>
          <a:lstStyle/>
          <a:p>
            <a:fld id="{FC1CF07D-8B3F-4D32-B059-0039CEA46DB1}" type="slidenum">
              <a:rPr lang="en-US" smtClean="0"/>
              <a:pPr/>
              <a:t>6</a:t>
            </a:fld>
            <a:endParaRPr lang="en-US"/>
          </a:p>
        </p:txBody>
      </p:sp>
      <p:pic>
        <p:nvPicPr>
          <p:cNvPr id="11" name="Espace réservé pour une image  10">
            <a:extLst>
              <a:ext uri="{FF2B5EF4-FFF2-40B4-BE49-F238E27FC236}">
                <a16:creationId xmlns:a16="http://schemas.microsoft.com/office/drawing/2014/main" id="{D8E0F582-46F3-1F6D-B386-B9139697FD0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174175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3863752" y="-1"/>
            <a:ext cx="8328248" cy="6858002"/>
          </a:xfrm>
          <a:custGeom>
            <a:avLst/>
            <a:gdLst>
              <a:gd name="connsiteX0" fmla="*/ 6668398 w 8232080"/>
              <a:gd name="connsiteY0" fmla="*/ 0 h 6858002"/>
              <a:gd name="connsiteX1" fmla="*/ 8232080 w 8232080"/>
              <a:gd name="connsiteY1" fmla="*/ 0 h 6858002"/>
              <a:gd name="connsiteX2" fmla="*/ 8232080 w 8232080"/>
              <a:gd name="connsiteY2" fmla="*/ 6858002 h 6858002"/>
              <a:gd name="connsiteX3" fmla="*/ 2641089 w 8232080"/>
              <a:gd name="connsiteY3" fmla="*/ 6858002 h 6858002"/>
              <a:gd name="connsiteX4" fmla="*/ 0 w 8232080"/>
              <a:gd name="connsiteY4" fmla="*/ 4953147 h 685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2080" h="6858002">
                <a:moveTo>
                  <a:pt x="6668398" y="0"/>
                </a:moveTo>
                <a:lnTo>
                  <a:pt x="8232080" y="0"/>
                </a:lnTo>
                <a:lnTo>
                  <a:pt x="8232080" y="6858002"/>
                </a:lnTo>
                <a:lnTo>
                  <a:pt x="2641089" y="6858002"/>
                </a:lnTo>
                <a:lnTo>
                  <a:pt x="0" y="4953147"/>
                </a:lnTo>
                <a:close/>
              </a:path>
            </a:pathLst>
          </a:custGeom>
          <a:gradFill>
            <a:gsLst>
              <a:gs pos="73432">
                <a:srgbClr val="FFFFFF">
                  <a:alpha val="90000"/>
                </a:srgbClr>
              </a:gs>
              <a:gs pos="25676">
                <a:srgbClr val="FFFFFF">
                  <a:alpha val="0"/>
                </a:srgbClr>
              </a:gs>
              <a:gs pos="49000">
                <a:srgbClr val="FFFFFF">
                  <a:alpha val="61000"/>
                </a:srgbClr>
              </a:gs>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prstGeom prst="rect">
            <a:avLst/>
          </a:prstGeom>
        </p:spPr>
        <p:txBody>
          <a:bodyPr/>
          <a:lstStyle/>
          <a:p>
            <a:r>
              <a:rPr lang="en-US"/>
              <a:t>1 image says more</a:t>
            </a:r>
          </a:p>
        </p:txBody>
      </p:sp>
      <p:sp>
        <p:nvSpPr>
          <p:cNvPr id="7" name="Text Placeholder 6"/>
          <p:cNvSpPr>
            <a:spLocks noGrp="1"/>
          </p:cNvSpPr>
          <p:nvPr>
            <p:ph type="subTitle" idx="1"/>
          </p:nvPr>
        </p:nvSpPr>
        <p:spPr>
          <a:prstGeom prst="rect">
            <a:avLst/>
          </a:prstGeom>
        </p:spPr>
        <p:txBody>
          <a:bodyPr/>
          <a:lstStyle/>
          <a:p>
            <a:r>
              <a:rPr lang="en-US"/>
              <a:t>…than a thousand words</a:t>
            </a:r>
          </a:p>
        </p:txBody>
      </p:sp>
      <p:pic>
        <p:nvPicPr>
          <p:cNvPr id="8" name="Espace réservé pour une image  7">
            <a:extLst>
              <a:ext uri="{FF2B5EF4-FFF2-40B4-BE49-F238E27FC236}">
                <a16:creationId xmlns:a16="http://schemas.microsoft.com/office/drawing/2014/main" id="{C9BD49D0-F977-87DC-4193-937EE6C215E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234993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5735960"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lnSpcReduction="10000"/>
          </a:bodyPr>
          <a:lstStyle/>
          <a:p>
            <a:pPr>
              <a:lnSpc>
                <a:spcPct val="115000"/>
              </a:lnSpc>
              <a:spcBef>
                <a:spcPts val="100"/>
              </a:spcBef>
            </a:pPr>
            <a:r>
              <a:rPr lang="fr-FR" sz="2800" b="1" dirty="0">
                <a:highlight>
                  <a:srgbClr val="FBDED1"/>
                </a:highlight>
                <a:latin typeface="Calibri" panose="020F0502020204030204" pitchFamily="34" charset="0"/>
                <a:cs typeface="Times New Roman" panose="02020603050405020304" pitchFamily="18" charset="0"/>
              </a:rPr>
              <a:t>Risque économique </a:t>
            </a:r>
            <a:r>
              <a:rPr lang="fr-FR" sz="2800" dirty="0">
                <a:latin typeface="Calibri" panose="020F0502020204030204" pitchFamily="34" charset="0"/>
                <a:cs typeface="Times New Roman" panose="02020603050405020304" pitchFamily="18" charset="0"/>
              </a:rPr>
              <a:t>: Concerne les fluctuations économiques qui peuvent impacter l’entreprise (les crises économiques, l’augmentation des prix des matières 1ere, la diminution de la demande client…)</a:t>
            </a:r>
          </a:p>
          <a:p>
            <a:pPr>
              <a:lnSpc>
                <a:spcPct val="115000"/>
              </a:lnSpc>
              <a:spcBef>
                <a:spcPts val="100"/>
              </a:spcBef>
            </a:pPr>
            <a:r>
              <a:rPr lang="fr-FR" sz="2800" b="1" dirty="0">
                <a:highlight>
                  <a:srgbClr val="FBDED1"/>
                </a:highlight>
                <a:latin typeface="Calibri" panose="020F0502020204030204" pitchFamily="34" charset="0"/>
                <a:cs typeface="Times New Roman" panose="02020603050405020304" pitchFamily="18" charset="0"/>
              </a:rPr>
              <a:t>Risque financier </a:t>
            </a:r>
            <a:r>
              <a:rPr lang="fr-FR" sz="2800" dirty="0">
                <a:latin typeface="Calibri" panose="020F0502020204030204" pitchFamily="34" charset="0"/>
                <a:cs typeface="Times New Roman" panose="02020603050405020304" pitchFamily="18" charset="0"/>
              </a:rPr>
              <a:t>: Se rapporte aux difficultés financières que l’entreprise peut rencontrer, comme l’incapacité de rembourser ses dettes ou de financer ses opérations. </a:t>
            </a:r>
          </a:p>
          <a:p>
            <a:pPr>
              <a:lnSpc>
                <a:spcPct val="115000"/>
              </a:lnSpc>
              <a:spcBef>
                <a:spcPts val="100"/>
              </a:spcBef>
            </a:pPr>
            <a:r>
              <a:rPr lang="fr-FR" sz="2800" b="1" dirty="0">
                <a:highlight>
                  <a:srgbClr val="FBDED1"/>
                </a:highlight>
                <a:latin typeface="Calibri" panose="020F0502020204030204" pitchFamily="34" charset="0"/>
                <a:cs typeface="Times New Roman" panose="02020603050405020304" pitchFamily="18" charset="0"/>
              </a:rPr>
              <a:t>Risque technologique </a:t>
            </a:r>
            <a:r>
              <a:rPr lang="fr-FR" sz="2800" dirty="0">
                <a:latin typeface="Calibri" panose="020F0502020204030204" pitchFamily="34" charset="0"/>
                <a:cs typeface="Times New Roman" panose="02020603050405020304" pitchFamily="18" charset="0"/>
              </a:rPr>
              <a:t>: Une panne technologique ou une cyberattaque peut paralyser l’activité de l’entreprise.</a:t>
            </a:r>
          </a:p>
          <a:p>
            <a:pPr>
              <a:lnSpc>
                <a:spcPct val="115000"/>
              </a:lnSpc>
              <a:spcBef>
                <a:spcPts val="100"/>
              </a:spcBef>
            </a:pPr>
            <a:endParaRPr lang="en-US" sz="28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p:cNvSpPr>
            <a:spLocks noGrp="1"/>
          </p:cNvSpPr>
          <p:nvPr>
            <p:ph type="title"/>
          </p:nvPr>
        </p:nvSpPr>
        <p:spPr/>
        <p:txBody>
          <a:bodyPr/>
          <a:lstStyle/>
          <a:p>
            <a:r>
              <a:rPr lang="en-US" dirty="0">
                <a:solidFill>
                  <a:schemeClr val="bg1"/>
                </a:solidFill>
              </a:rPr>
              <a:t>Les types des </a:t>
            </a:r>
            <a:r>
              <a:rPr lang="en-US" dirty="0" err="1">
                <a:solidFill>
                  <a:schemeClr val="bg1"/>
                </a:solidFill>
              </a:rPr>
              <a:t>risques</a:t>
            </a:r>
            <a:endParaRPr lang="en-US" dirty="0">
              <a:solidFill>
                <a:schemeClr val="bg1"/>
              </a:solidFill>
            </a:endParaRPr>
          </a:p>
        </p:txBody>
      </p:sp>
    </p:spTree>
    <p:extLst>
      <p:ext uri="{BB962C8B-B14F-4D97-AF65-F5344CB8AC3E}">
        <p14:creationId xmlns:p14="http://schemas.microsoft.com/office/powerpoint/2010/main" val="36935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avec coin rogné 2">
            <a:extLst>
              <a:ext uri="{FF2B5EF4-FFF2-40B4-BE49-F238E27FC236}">
                <a16:creationId xmlns:a16="http://schemas.microsoft.com/office/drawing/2014/main" id="{B0A86908-EF1E-3B4B-8391-03A518929BCB}"/>
              </a:ext>
            </a:extLst>
          </p:cNvPr>
          <p:cNvSpPr/>
          <p:nvPr/>
        </p:nvSpPr>
        <p:spPr>
          <a:xfrm>
            <a:off x="0" y="404664"/>
            <a:ext cx="5735960" cy="720080"/>
          </a:xfrm>
          <a:prstGeom prst="snip1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GP"/>
          </a:p>
        </p:txBody>
      </p:sp>
      <p:sp>
        <p:nvSpPr>
          <p:cNvPr id="16" name="Content Placeholder 15"/>
          <p:cNvSpPr>
            <a:spLocks noGrp="1"/>
          </p:cNvSpPr>
          <p:nvPr>
            <p:ph idx="1"/>
          </p:nvPr>
        </p:nvSpPr>
        <p:spPr>
          <a:xfrm>
            <a:off x="335360" y="1491291"/>
            <a:ext cx="11737304" cy="4351338"/>
          </a:xfrm>
        </p:spPr>
        <p:txBody>
          <a:bodyPr>
            <a:normAutofit/>
          </a:bodyPr>
          <a:lstStyle/>
          <a:p>
            <a:pPr>
              <a:lnSpc>
                <a:spcPct val="115000"/>
              </a:lnSpc>
              <a:spcBef>
                <a:spcPts val="100"/>
              </a:spcBef>
            </a:pPr>
            <a:r>
              <a:rPr lang="fr-FR" sz="2800" b="1" dirty="0">
                <a:highlight>
                  <a:srgbClr val="FBDED1"/>
                </a:highlight>
                <a:latin typeface="Calibri" panose="020F0502020204030204" pitchFamily="34" charset="0"/>
                <a:cs typeface="Times New Roman" panose="02020603050405020304" pitchFamily="18" charset="0"/>
              </a:rPr>
              <a:t>Risque juridique </a:t>
            </a:r>
            <a:r>
              <a:rPr lang="fr-FR" sz="2800" b="1" dirty="0">
                <a:latin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Survient lorsque l’entreprise ne respecte pas les lois et règlements, ce qui peut entraîner des amendes, des sanctions ou des litiges judiciaires.</a:t>
            </a:r>
          </a:p>
          <a:p>
            <a:pPr>
              <a:lnSpc>
                <a:spcPct val="115000"/>
              </a:lnSpc>
              <a:spcBef>
                <a:spcPts val="100"/>
              </a:spcBef>
            </a:pPr>
            <a:r>
              <a:rPr lang="en-US" sz="2800" b="1" dirty="0" err="1">
                <a:highlight>
                  <a:srgbClr val="FBDED1"/>
                </a:highlight>
                <a:latin typeface="Calibri" panose="020F0502020204030204" pitchFamily="34" charset="0"/>
                <a:cs typeface="Times New Roman" panose="02020603050405020304" pitchFamily="18" charset="0"/>
              </a:rPr>
              <a:t>Risque</a:t>
            </a:r>
            <a:r>
              <a:rPr lang="en-US" sz="2800" b="1" dirty="0">
                <a:highlight>
                  <a:srgbClr val="FBDED1"/>
                </a:highlight>
                <a:latin typeface="Calibri" panose="020F0502020204030204" pitchFamily="34" charset="0"/>
                <a:cs typeface="Times New Roman" panose="02020603050405020304" pitchFamily="18" charset="0"/>
              </a:rPr>
              <a:t> de reputation </a:t>
            </a:r>
            <a:r>
              <a:rPr lang="en-US" sz="2800" dirty="0">
                <a:latin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L’image d’une entreprise est cruciale. Un scandale ou une mauvaise publicité peut ternir cette image, affectant ses relations avec ses clients et partenaires à long terme.</a:t>
            </a:r>
          </a:p>
          <a:p>
            <a:pPr>
              <a:lnSpc>
                <a:spcPct val="115000"/>
              </a:lnSpc>
              <a:spcBef>
                <a:spcPts val="100"/>
              </a:spcBef>
            </a:pPr>
            <a:r>
              <a:rPr lang="fr-FR" sz="2800" b="1" dirty="0">
                <a:highlight>
                  <a:srgbClr val="FBDED1"/>
                </a:highlight>
                <a:latin typeface="Calibri" panose="020F0502020204030204" pitchFamily="34" charset="0"/>
                <a:cs typeface="Times New Roman" panose="02020603050405020304" pitchFamily="18" charset="0"/>
              </a:rPr>
              <a:t>Risque écologique </a:t>
            </a:r>
            <a:r>
              <a:rPr lang="fr-FR" sz="2800" dirty="0">
                <a:latin typeface="Calibri" panose="020F0502020204030204" pitchFamily="34" charset="0"/>
                <a:cs typeface="Times New Roman" panose="02020603050405020304" pitchFamily="18" charset="0"/>
              </a:rPr>
              <a:t>: Le risque écologique fait référence aux menaces liées à l’impact environnemental des activités de l’entreprise. </a:t>
            </a:r>
            <a:endParaRPr lang="en-US" sz="2800" dirty="0">
              <a:latin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a:t>CEJM</a:t>
            </a:r>
          </a:p>
        </p:txBody>
      </p:sp>
      <p:sp>
        <p:nvSpPr>
          <p:cNvPr id="6" name="Footer Placeholder 5"/>
          <p:cNvSpPr>
            <a:spLocks noGrp="1"/>
          </p:cNvSpPr>
          <p:nvPr>
            <p:ph type="ftr" sz="quarter" idx="11"/>
          </p:nvPr>
        </p:nvSpPr>
        <p:spPr/>
        <p:txBody>
          <a:bodyPr/>
          <a:lstStyle/>
          <a:p>
            <a:r>
              <a:rPr lang="en-US" dirty="0"/>
              <a:t>Droit</a:t>
            </a:r>
          </a:p>
        </p:txBody>
      </p:sp>
      <p:sp>
        <p:nvSpPr>
          <p:cNvPr id="7" name="Slide Number Placeholder 6"/>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p:cNvSpPr>
            <a:spLocks noGrp="1"/>
          </p:cNvSpPr>
          <p:nvPr>
            <p:ph type="title"/>
          </p:nvPr>
        </p:nvSpPr>
        <p:spPr/>
        <p:txBody>
          <a:bodyPr/>
          <a:lstStyle/>
          <a:p>
            <a:r>
              <a:rPr lang="en-US" dirty="0">
                <a:solidFill>
                  <a:schemeClr val="bg1"/>
                </a:solidFill>
              </a:rPr>
              <a:t>Les types des </a:t>
            </a:r>
            <a:r>
              <a:rPr lang="en-US" dirty="0" err="1">
                <a:solidFill>
                  <a:schemeClr val="bg1"/>
                </a:solidFill>
              </a:rPr>
              <a:t>risques</a:t>
            </a:r>
            <a:endParaRPr lang="en-US" dirty="0">
              <a:solidFill>
                <a:schemeClr val="bg1"/>
              </a:solidFill>
            </a:endParaRPr>
          </a:p>
        </p:txBody>
      </p:sp>
    </p:spTree>
    <p:extLst>
      <p:ext uri="{BB962C8B-B14F-4D97-AF65-F5344CB8AC3E}">
        <p14:creationId xmlns:p14="http://schemas.microsoft.com/office/powerpoint/2010/main" val="25832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65193</TotalTime>
  <Words>3306</Words>
  <Application>Microsoft Office PowerPoint</Application>
  <PresentationFormat>Grand écran</PresentationFormat>
  <Paragraphs>404</Paragraphs>
  <Slides>50</Slides>
  <Notes>50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50</vt:i4>
      </vt:variant>
    </vt:vector>
  </HeadingPairs>
  <TitlesOfParts>
    <vt:vector size="58" baseType="lpstr">
      <vt:lpstr>Arial</vt:lpstr>
      <vt:lpstr>Calibri</vt:lpstr>
      <vt:lpstr>Calibri Light</vt:lpstr>
      <vt:lpstr>Open Sans</vt:lpstr>
      <vt:lpstr>Roboto</vt:lpstr>
      <vt:lpstr>Custom Design - Showeet</vt:lpstr>
      <vt:lpstr>Showeet theme</vt:lpstr>
      <vt:lpstr>showeet</vt:lpstr>
      <vt:lpstr>Quelles réponses apporte le droit face aux risques auxquels s’expose l’entreprise ?</vt:lpstr>
      <vt:lpstr>PLAN DE COURS</vt:lpstr>
      <vt:lpstr>DEFINITIONS</vt:lpstr>
      <vt:lpstr>Définitions</vt:lpstr>
      <vt:lpstr>Définitions</vt:lpstr>
      <vt:lpstr>LES TYPES DE RISQUES</vt:lpstr>
      <vt:lpstr>1 image says more</vt:lpstr>
      <vt:lpstr>Les types des risques</vt:lpstr>
      <vt:lpstr>Les types des risques</vt:lpstr>
      <vt:lpstr>L’INEXECUTION DU CONTRAT</vt:lpstr>
      <vt:lpstr>L’inexécution du contrat</vt:lpstr>
      <vt:lpstr>L’inexécution du contrat</vt:lpstr>
      <vt:lpstr>L’inexécution du contrat</vt:lpstr>
      <vt:lpstr>L’inexécution du contrat</vt:lpstr>
      <vt:lpstr>L’inexécution du contrat</vt:lpstr>
      <vt:lpstr>L’inexécution du contrat</vt:lpstr>
      <vt:lpstr>L’inexécution du contrat</vt:lpstr>
      <vt:lpstr>RESPONSABILITE CIVILE ET PENALE</vt:lpstr>
      <vt:lpstr>Qui casse paie…</vt:lpstr>
      <vt:lpstr>RESPONSAB. CIVILE</vt:lpstr>
      <vt:lpstr>RESPONSAB. CIVILE</vt:lpstr>
      <vt:lpstr>EXEMPLE : Bel ti kaz</vt:lpstr>
      <vt:lpstr>RESPONSAB. CIVILE</vt:lpstr>
      <vt:lpstr>RESPONSAB. CIVILE</vt:lpstr>
      <vt:lpstr>RESPONSAB. CIVILE</vt:lpstr>
      <vt:lpstr>RESPONSAB. CIVILE</vt:lpstr>
      <vt:lpstr>RESPONSAB. CIVILE</vt:lpstr>
      <vt:lpstr>RESPONSAB. CIVILE</vt:lpstr>
      <vt:lpstr>EXEMPLE : JOEL PILOTE DANS LES MAMELLES</vt:lpstr>
      <vt:lpstr>RESPONSAB. CIVILE</vt:lpstr>
      <vt:lpstr>RESPONSAB. CIVILE</vt:lpstr>
      <vt:lpstr>Fond sarail direct !</vt:lpstr>
      <vt:lpstr>EXEMPLE : LAFARGE SPONSORT OFFICIEL DE DAESH</vt:lpstr>
      <vt:lpstr>RESPONSAB. PENALE</vt:lpstr>
      <vt:lpstr>LES PRINCIPES DES RC CONTRACT. ET EXTRACONTRACT.</vt:lpstr>
      <vt:lpstr>PRINCIPES DES RC</vt:lpstr>
      <vt:lpstr>PRINCIPES DES RC</vt:lpstr>
      <vt:lpstr>PRINCIPES DES RC</vt:lpstr>
      <vt:lpstr>PRINCIPES DES RC</vt:lpstr>
      <vt:lpstr>EXEMPLE : AMAZON WEB SERVICE</vt:lpstr>
      <vt:lpstr>PRINCIPES DES RC</vt:lpstr>
      <vt:lpstr>PRINCIPES DES RC</vt:lpstr>
      <vt:lpstr>PRINCIPES DES RC</vt:lpstr>
      <vt:lpstr>PRINCIPES DES RC</vt:lpstr>
      <vt:lpstr>PRINCIPES DES RC</vt:lpstr>
      <vt:lpstr>EXEMPLE : PAUL ET SON NOUVEL IPHONE</vt:lpstr>
      <vt:lpstr>PRINCIPES DES RC</vt:lpstr>
      <vt:lpstr>PRINCIPES DES RC</vt:lpstr>
      <vt:lpstr>PRINCIPES DES RC</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6</cp:revision>
  <dcterms:created xsi:type="dcterms:W3CDTF">2011-05-09T14:18:21Z</dcterms:created>
  <dcterms:modified xsi:type="dcterms:W3CDTF">2024-09-10T17:50:03Z</dcterms:modified>
  <cp:category>Templates</cp:category>
</cp:coreProperties>
</file>