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36"/>
  </p:notesMasterIdLst>
  <p:handoutMasterIdLst>
    <p:handoutMasterId r:id="rId37"/>
  </p:handoutMasterIdLst>
  <p:sldIdLst>
    <p:sldId id="815" r:id="rId4"/>
    <p:sldId id="819" r:id="rId5"/>
    <p:sldId id="843" r:id="rId6"/>
    <p:sldId id="841" r:id="rId7"/>
    <p:sldId id="831" r:id="rId8"/>
    <p:sldId id="844" r:id="rId9"/>
    <p:sldId id="845" r:id="rId10"/>
    <p:sldId id="846" r:id="rId11"/>
    <p:sldId id="847" r:id="rId12"/>
    <p:sldId id="832" r:id="rId13"/>
    <p:sldId id="848" r:id="rId14"/>
    <p:sldId id="849" r:id="rId15"/>
    <p:sldId id="850" r:id="rId16"/>
    <p:sldId id="851" r:id="rId17"/>
    <p:sldId id="852" r:id="rId18"/>
    <p:sldId id="853" r:id="rId19"/>
    <p:sldId id="854" r:id="rId20"/>
    <p:sldId id="855" r:id="rId21"/>
    <p:sldId id="856" r:id="rId22"/>
    <p:sldId id="857" r:id="rId23"/>
    <p:sldId id="859" r:id="rId24"/>
    <p:sldId id="827" r:id="rId25"/>
    <p:sldId id="858" r:id="rId26"/>
    <p:sldId id="860" r:id="rId27"/>
    <p:sldId id="861" r:id="rId28"/>
    <p:sldId id="862" r:id="rId29"/>
    <p:sldId id="863" r:id="rId30"/>
    <p:sldId id="864" r:id="rId31"/>
    <p:sldId id="865" r:id="rId32"/>
    <p:sldId id="866" r:id="rId33"/>
    <p:sldId id="867" r:id="rId34"/>
    <p:sldId id="842" r:id="rId35"/>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5"/>
            <p14:sldId id="819"/>
            <p14:sldId id="843"/>
            <p14:sldId id="841"/>
            <p14:sldId id="831"/>
            <p14:sldId id="844"/>
            <p14:sldId id="845"/>
            <p14:sldId id="846"/>
            <p14:sldId id="847"/>
            <p14:sldId id="832"/>
            <p14:sldId id="848"/>
            <p14:sldId id="849"/>
            <p14:sldId id="850"/>
            <p14:sldId id="851"/>
            <p14:sldId id="852"/>
            <p14:sldId id="853"/>
            <p14:sldId id="854"/>
            <p14:sldId id="855"/>
            <p14:sldId id="856"/>
            <p14:sldId id="857"/>
            <p14:sldId id="859"/>
            <p14:sldId id="827"/>
            <p14:sldId id="858"/>
            <p14:sldId id="860"/>
            <p14:sldId id="861"/>
            <p14:sldId id="862"/>
            <p14:sldId id="863"/>
            <p14:sldId id="864"/>
            <p14:sldId id="865"/>
            <p14:sldId id="866"/>
            <p14:sldId id="867"/>
            <p14:sldId id="842"/>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848" autoAdjust="0"/>
  </p:normalViewPr>
  <p:slideViewPr>
    <p:cSldViewPr>
      <p:cViewPr varScale="1">
        <p:scale>
          <a:sx n="60" d="100"/>
          <a:sy n="60" d="100"/>
        </p:scale>
        <p:origin x="536" y="64"/>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9/18/2024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9/18/2024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5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solidFill>
                  <a:prstClr val="black"/>
                </a:solidFill>
              </a:rPr>
              <a:t>Dans une entreprise industrielle en pleine restructuration, un directeur impose des changements radicaux pour éviter la faillite. Il ne consulte pas les employés, car la situation exige des décisions rapides. Cela permet de sauver l'entreprise à court terme, mais les employés, non impliqués dans le processus, se sentent dévalorisés et peuvent devenir démotivés à long terme.</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89273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63064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solidFill>
                  <a:prstClr val="black"/>
                </a:solidFill>
              </a:rPr>
              <a:t>Une entreprise de marketing réunit son équipe pour discuter d'une nouvelle stratégie de communication. Le manager écoute attentivement les idées de chacun avant de prendre une décision finale. Ce processus augmente la motivation des employés, qui se sentent valorisés, mais retarde légèrement la mise en œuvre de la nouvelle stratégie.</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32736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213202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solidFill>
                  <a:prstClr val="black"/>
                </a:solidFill>
              </a:rPr>
              <a:t>Un gérant d'une petite entreprise organise régulièrement des événements pour renforcer l'esprit d'équipe et offre des primes généreuses à ses employés, tout en prenant la majorité des décisions stratégiques lui-même. Bien que cette approche crée une atmosphère de travail agréable, les employés deviennent peu à peu dépendants des décisions du manager, et peinent à prendre des initiatives sans son approbation.</a:t>
            </a:r>
          </a:p>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7811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20534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solidFill>
                  <a:prstClr val="black"/>
                </a:solidFill>
              </a:rPr>
              <a:t>Dans une start-up technologique, les développeurs sont responsables de la gestion de leurs projets et des décisions techniques, avec une supervision minimale de la part du manager. Ce style encourage l'innovation et la rapidité d'exécution, mais certains membres de l'équipe peuvent ressentir un manque de soutien ou d'orientation, ce qui peut mener à des erreurs ou des incompréhensions.</a:t>
            </a:r>
          </a:p>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77264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58218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90080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1531151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1802725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solidFill>
                  <a:prstClr val="black"/>
                </a:solidFill>
              </a:rPr>
              <a:t>Emmanuel Faber, alors PDG, avait tenté d’imposer une gestion plus éthique et responsable au sein du groupe, en mettant l’accent sur la mission sociétale de l’entreprise et sa contribution aux enjeux écologiques. Cependant, sous la pression des actionnaires, plus concentrés sur la rentabilité à court terme, Faber a été évincé. Cet exemple montre les tensions qui peuvent exister entre éthique managériale et objectifs financiers.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3606388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181117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2953203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cas de </a:t>
            </a:r>
            <a:r>
              <a:rPr lang="fr-FR" dirty="0" err="1"/>
              <a:t>Patagonia</a:t>
            </a:r>
            <a:r>
              <a:rPr lang="fr-FR" dirty="0"/>
              <a:t> est emblématique. L'entreprise de vêtements </a:t>
            </a:r>
            <a:r>
              <a:rPr lang="fr-FR" dirty="0" err="1"/>
              <a:t>outdoor</a:t>
            </a:r>
            <a:r>
              <a:rPr lang="fr-FR" dirty="0"/>
              <a:t> s'est distinguée en offrant des conditions de travail équitables à ses employés, tout en s'engageant pour la société. Elle encourage ses clients à réparer leurs vêtements plutôt qu'à en acheter de nouveaux et a reversé une grande partie de ses profits à des associations environnementales. En 2022, le fondateur de </a:t>
            </a:r>
            <a:r>
              <a:rPr lang="fr-FR" dirty="0" err="1"/>
              <a:t>Patagonia</a:t>
            </a:r>
            <a:r>
              <a:rPr lang="fr-FR" dirty="0"/>
              <a:t>, Yvon Chouinard, a transféré la propriété de l'entreprise à des organismes à but non lucratif, consacrés à la protection de l’environnement, tout en maintenant les employés dans de bonnes conditions de travail. Cela montre une réelle responsabilité sociétale au-delà du cadre légal.</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2433899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33347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1424353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1729479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95886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327935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3474662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FR" sz="1200" dirty="0">
              <a:solidFill>
                <a:prstClr val="black"/>
              </a:solidFill>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2468133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160499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154265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316298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304163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100653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9706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404043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video" Target="https://www.youtube.com/embed/-I2IUkxnjYQ?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video" Target="https://www.youtube.com/embed/wbdXOUTrH6g?feature=oembed" TargetMode="Externa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video" Target="https://www.youtube.com/embed/89U-1kXX-6I?feature=oembed" TargetMode="Externa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52" y="5486399"/>
            <a:ext cx="9865096" cy="1067644"/>
          </a:xfrm>
        </p:spPr>
        <p:txBody>
          <a:bodyPr/>
          <a:lstStyle/>
          <a:p>
            <a:r>
              <a:rPr lang="fr-FR" dirty="0"/>
              <a:t>Style de management et contre-pouvoirs</a:t>
            </a:r>
            <a:r>
              <a:rPr lang="en-US" dirty="0"/>
              <a:t>!</a:t>
            </a:r>
          </a:p>
        </p:txBody>
      </p:sp>
      <p:pic>
        <p:nvPicPr>
          <p:cNvPr id="5" name="Espace réservé pour une image  4">
            <a:extLst>
              <a:ext uri="{FF2B5EF4-FFF2-40B4-BE49-F238E27FC236}">
                <a16:creationId xmlns:a16="http://schemas.microsoft.com/office/drawing/2014/main" id="{18D7A330-D183-DF0D-E9CC-D01F3CF9EEF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333" b="23333"/>
          <a:stretch>
            <a:fillRect/>
          </a:stretch>
        </p:blipFill>
        <p:spPr/>
      </p:pic>
    </p:spTree>
    <p:extLst>
      <p:ext uri="{BB962C8B-B14F-4D97-AF65-F5344CB8AC3E}">
        <p14:creationId xmlns:p14="http://schemas.microsoft.com/office/powerpoint/2010/main" val="13860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1-Style </a:t>
            </a:r>
            <a:r>
              <a:rPr lang="en-US" dirty="0" err="1"/>
              <a:t>autoritaire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8934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8610054" cy="5184576"/>
          </a:xfrm>
        </p:spPr>
        <p:txBody>
          <a:bodyPr>
            <a:normAutofit fontScale="62500" lnSpcReduction="20000"/>
          </a:bodyPr>
          <a:lstStyle/>
          <a:p>
            <a:pPr marL="0" indent="0">
              <a:lnSpc>
                <a:spcPct val="115000"/>
              </a:lnSpc>
              <a:spcBef>
                <a:spcPts val="100"/>
              </a:spcBef>
              <a:buNone/>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Le manager prend toutes les décisions sans consulter son équipe. </a:t>
            </a:r>
          </a:p>
          <a:p>
            <a:pPr marL="0" indent="0">
              <a:lnSpc>
                <a:spcPct val="115000"/>
              </a:lnSpc>
              <a:spcBef>
                <a:spcPts val="100"/>
              </a:spcBef>
              <a:buNone/>
            </a:pPr>
            <a:r>
              <a:rPr lang="fr-FR" sz="40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Forces</a:t>
            </a:r>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Efficacité en cas de crise : permet des décisions rapides et une mise en œuvre immédiate.</a:t>
            </a: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Clarté des instructions : les employés savent exactement ce qu’on attend d’eux.</a:t>
            </a:r>
          </a:p>
          <a:p>
            <a:pPr marL="0" indent="0">
              <a:lnSpc>
                <a:spcPct val="115000"/>
              </a:lnSpc>
              <a:spcBef>
                <a:spcPts val="100"/>
              </a:spcBef>
              <a:buNone/>
            </a:pPr>
            <a:r>
              <a:rPr lang="fr-FR"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Faiblesses</a:t>
            </a:r>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Démotivation : les employés peuvent se sentir exclus des décisions et perdre leur engagement.</a:t>
            </a: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Manque d'initiative : l'équipe devient dépendante des ordres du manager.</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Style </a:t>
            </a:r>
            <a:r>
              <a:rPr lang="en-US" dirty="0" err="1"/>
              <a:t>autoritaire</a:t>
            </a:r>
            <a:endParaRPr lang="en-US" dirty="0"/>
          </a:p>
        </p:txBody>
      </p:sp>
      <p:pic>
        <p:nvPicPr>
          <p:cNvPr id="3" name="Image 2">
            <a:extLst>
              <a:ext uri="{FF2B5EF4-FFF2-40B4-BE49-F238E27FC236}">
                <a16:creationId xmlns:a16="http://schemas.microsoft.com/office/drawing/2014/main" id="{1054EF55-E9E4-C3A3-1AA5-580230B5E7F5}"/>
              </a:ext>
            </a:extLst>
          </p:cNvPr>
          <p:cNvPicPr>
            <a:picLocks noChangeAspect="1"/>
          </p:cNvPicPr>
          <p:nvPr/>
        </p:nvPicPr>
        <p:blipFill>
          <a:blip r:embed="rId3"/>
          <a:stretch>
            <a:fillRect/>
          </a:stretch>
        </p:blipFill>
        <p:spPr>
          <a:xfrm>
            <a:off x="8876210" y="2492896"/>
            <a:ext cx="3086057" cy="1728192"/>
          </a:xfrm>
          <a:prstGeom prst="rect">
            <a:avLst/>
          </a:prstGeom>
        </p:spPr>
      </p:pic>
    </p:spTree>
    <p:extLst>
      <p:ext uri="{BB962C8B-B14F-4D97-AF65-F5344CB8AC3E}">
        <p14:creationId xmlns:p14="http://schemas.microsoft.com/office/powerpoint/2010/main" val="21975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02-Style </a:t>
            </a:r>
            <a:r>
              <a:rPr lang="en-US" dirty="0" err="1"/>
              <a:t>participatif</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53083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8610054" cy="5303614"/>
          </a:xfrm>
        </p:spPr>
        <p:txBody>
          <a:bodyPr>
            <a:normAutofit fontScale="55000" lnSpcReduction="20000"/>
          </a:bodyPr>
          <a:lstStyle/>
          <a:p>
            <a:pPr marL="0" indent="0">
              <a:lnSpc>
                <a:spcPct val="115000"/>
              </a:lnSpc>
              <a:spcBef>
                <a:spcPts val="100"/>
              </a:spcBef>
              <a:buNone/>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Le manager inclut son équipe dans le processus de prise de décision </a:t>
            </a:r>
          </a:p>
          <a:p>
            <a:pPr marL="0" indent="0">
              <a:lnSpc>
                <a:spcPct val="115000"/>
              </a:lnSpc>
              <a:spcBef>
                <a:spcPts val="100"/>
              </a:spcBef>
              <a:buNone/>
            </a:pPr>
            <a:r>
              <a:rPr lang="fr-FR" sz="40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Forces</a:t>
            </a:r>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Renforcement de l'engagement : les employés se sentent valorisés et impliqués dans les décisions.</a:t>
            </a: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Meilleure créativité : les idées issues de l'ensemble du groupe peuvent générer des solutions plus innovantes.</a:t>
            </a:r>
          </a:p>
          <a:p>
            <a:pPr marL="0" indent="0">
              <a:lnSpc>
                <a:spcPct val="115000"/>
              </a:lnSpc>
              <a:spcBef>
                <a:spcPts val="100"/>
              </a:spcBef>
              <a:buNone/>
            </a:pPr>
            <a:r>
              <a:rPr lang="fr-FR"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Faiblesses</a:t>
            </a:r>
            <a:r>
              <a:rPr lang="fr-FR" sz="4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Processus décisionnel plus lent : impliquer tout le monde peut prendre du temps, surtout dans des situations où des décisions rapides sont nécessaires.</a:t>
            </a: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Risque de conflits : la prise en compte des opinions multiples peut entraîner des désaccords.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Style </a:t>
            </a:r>
            <a:r>
              <a:rPr lang="en-US" dirty="0" err="1"/>
              <a:t>participatif</a:t>
            </a:r>
            <a:endParaRPr lang="en-US" dirty="0"/>
          </a:p>
        </p:txBody>
      </p:sp>
      <p:pic>
        <p:nvPicPr>
          <p:cNvPr id="2" name="Image 1">
            <a:extLst>
              <a:ext uri="{FF2B5EF4-FFF2-40B4-BE49-F238E27FC236}">
                <a16:creationId xmlns:a16="http://schemas.microsoft.com/office/drawing/2014/main" id="{EDAC12A1-9303-5A84-0EA1-6C5335AF4B16}"/>
              </a:ext>
            </a:extLst>
          </p:cNvPr>
          <p:cNvPicPr>
            <a:picLocks noChangeAspect="1"/>
          </p:cNvPicPr>
          <p:nvPr/>
        </p:nvPicPr>
        <p:blipFill>
          <a:blip r:embed="rId3"/>
          <a:stretch>
            <a:fillRect/>
          </a:stretch>
        </p:blipFill>
        <p:spPr>
          <a:xfrm>
            <a:off x="8760296" y="2276872"/>
            <a:ext cx="3312368" cy="1854926"/>
          </a:xfrm>
          <a:prstGeom prst="rect">
            <a:avLst/>
          </a:prstGeom>
        </p:spPr>
      </p:pic>
    </p:spTree>
    <p:extLst>
      <p:ext uri="{BB962C8B-B14F-4D97-AF65-F5344CB8AC3E}">
        <p14:creationId xmlns:p14="http://schemas.microsoft.com/office/powerpoint/2010/main" val="3987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03-Style </a:t>
            </a:r>
            <a:r>
              <a:rPr lang="en-US" dirty="0" err="1"/>
              <a:t>paternaliste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32138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8610054" cy="5303614"/>
          </a:xfrm>
        </p:spPr>
        <p:txBody>
          <a:bodyPr>
            <a:normAutofit fontScale="55000" lnSpcReduction="20000"/>
          </a:bodyPr>
          <a:lstStyle/>
          <a:p>
            <a:pPr marL="0" indent="0">
              <a:lnSpc>
                <a:spcPct val="115000"/>
              </a:lnSpc>
              <a:spcBef>
                <a:spcPts val="100"/>
              </a:spcBef>
              <a:buNone/>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Le manager joue un rôle protecteur, s’assurant du bien-être des employés tout en gardant le contrôle.  </a:t>
            </a:r>
          </a:p>
          <a:p>
            <a:pPr marL="0" indent="0">
              <a:lnSpc>
                <a:spcPct val="115000"/>
              </a:lnSpc>
              <a:spcBef>
                <a:spcPts val="100"/>
              </a:spcBef>
              <a:buNone/>
            </a:pPr>
            <a:r>
              <a:rPr lang="fr-FR" sz="40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Forces :</a:t>
            </a:r>
            <a:endParaRPr lang="fr-FR" sz="40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Sentiment de sécurité : les employés apprécient souvent l'attention et le soutien du manager.</a:t>
            </a: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Loyauté accrue : en se sentant protégés, les employés peuvent développer une forte loyauté envers leur manager.</a:t>
            </a:r>
          </a:p>
          <a:p>
            <a:pPr marL="0" indent="0">
              <a:lnSpc>
                <a:spcPct val="115000"/>
              </a:lnSpc>
              <a:spcBef>
                <a:spcPts val="100"/>
              </a:spcBef>
              <a:buNone/>
            </a:pPr>
            <a:r>
              <a:rPr lang="fr-FR" sz="4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Faiblesses :</a:t>
            </a:r>
            <a:endParaRPr lang="fr-FR"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Dépendance : les employés peuvent s'habituer à une trop grande assistance et devenir moins autonomes.</a:t>
            </a:r>
          </a:p>
          <a:p>
            <a:pPr marL="342900" lvl="0" indent="-342900">
              <a:lnSpc>
                <a:spcPct val="115000"/>
              </a:lnSpc>
              <a:spcBef>
                <a:spcPts val="100"/>
              </a:spcBef>
              <a:buSzPts val="1000"/>
              <a:buFont typeface="Symbol" panose="05050102010706020507" pitchFamily="18" charset="2"/>
              <a:buChar char=""/>
              <a:tabLst>
                <a:tab pos="457200" algn="l"/>
              </a:tabLst>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Risque d'autoritarisme déguisé : malgré l’apparence de bienveillance, le pouvoir décisionnel reste concentré entre les mains du manager.</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Style </a:t>
            </a:r>
            <a:r>
              <a:rPr lang="en-US" dirty="0" err="1"/>
              <a:t>paternaliste</a:t>
            </a:r>
            <a:endParaRPr lang="en-US" dirty="0"/>
          </a:p>
        </p:txBody>
      </p:sp>
      <p:pic>
        <p:nvPicPr>
          <p:cNvPr id="3" name="Image 2">
            <a:extLst>
              <a:ext uri="{FF2B5EF4-FFF2-40B4-BE49-F238E27FC236}">
                <a16:creationId xmlns:a16="http://schemas.microsoft.com/office/drawing/2014/main" id="{FF7E5244-EDD5-B0C8-52C1-F881A9DDBE8A}"/>
              </a:ext>
            </a:extLst>
          </p:cNvPr>
          <p:cNvPicPr>
            <a:picLocks noChangeAspect="1"/>
          </p:cNvPicPr>
          <p:nvPr/>
        </p:nvPicPr>
        <p:blipFill>
          <a:blip r:embed="rId3"/>
          <a:stretch>
            <a:fillRect/>
          </a:stretch>
        </p:blipFill>
        <p:spPr>
          <a:xfrm>
            <a:off x="9552384" y="2204864"/>
            <a:ext cx="2133600" cy="2143125"/>
          </a:xfrm>
          <a:prstGeom prst="rect">
            <a:avLst/>
          </a:prstGeom>
        </p:spPr>
      </p:pic>
    </p:spTree>
    <p:extLst>
      <p:ext uri="{BB962C8B-B14F-4D97-AF65-F5344CB8AC3E}">
        <p14:creationId xmlns:p14="http://schemas.microsoft.com/office/powerpoint/2010/main" val="19525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04-Style </a:t>
            </a:r>
            <a:r>
              <a:rPr lang="en-US" dirty="0" err="1"/>
              <a:t>délégatif</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23145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9289032" cy="5303614"/>
          </a:xfrm>
        </p:spPr>
        <p:txBody>
          <a:bodyPr>
            <a:normAutofit fontScale="55000" lnSpcReduction="20000"/>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Le manager délègue une grande partie de ses responsabilités à ses employés, leur faisant confiance pour gérer des projets de manière autonome.  </a:t>
            </a:r>
          </a:p>
          <a:p>
            <a:pPr marL="0" indent="0">
              <a:lnSpc>
                <a:spcPct val="115000"/>
              </a:lnSpc>
              <a:spcBef>
                <a:spcPts val="100"/>
              </a:spcBef>
              <a:buNone/>
            </a:pPr>
            <a:r>
              <a:rPr lang="fr-FR" b="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Forces</a:t>
            </a:r>
            <a:r>
              <a:rPr lang="fr-FR" b="1" kern="100" dirty="0">
                <a:latin typeface="Calibri" panose="020F0502020204030204" pitchFamily="34" charset="0"/>
                <a:ea typeface="Calibri" panose="020F0502020204030204" pitchFamily="34" charset="0"/>
                <a:cs typeface="Times New Roman" panose="02020603050405020304" pitchFamily="18" charset="0"/>
              </a:rPr>
              <a:t> :</a:t>
            </a: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kern="100" dirty="0">
                <a:latin typeface="Calibri" panose="020F0502020204030204" pitchFamily="34" charset="0"/>
                <a:ea typeface="Calibri" panose="020F0502020204030204" pitchFamily="34" charset="0"/>
                <a:cs typeface="Times New Roman" panose="02020603050405020304" pitchFamily="18" charset="0"/>
              </a:rPr>
              <a:t>Autonomie accrue : les employés prennent des initiatives et apprennent à résoudre eux-mêmes les problèmes.</a:t>
            </a:r>
          </a:p>
          <a:p>
            <a:pPr marL="342900" lvl="0" indent="-342900">
              <a:lnSpc>
                <a:spcPct val="115000"/>
              </a:lnSpc>
              <a:spcBef>
                <a:spcPts val="100"/>
              </a:spcBef>
              <a:buSzPts val="1000"/>
              <a:buFont typeface="Symbol" panose="05050102010706020507" pitchFamily="18" charset="2"/>
              <a:buChar char=""/>
              <a:tabLst>
                <a:tab pos="457200" algn="l"/>
              </a:tabLst>
            </a:pPr>
            <a:r>
              <a:rPr lang="fr-FR" kern="100" dirty="0">
                <a:latin typeface="Calibri" panose="020F0502020204030204" pitchFamily="34" charset="0"/>
                <a:ea typeface="Calibri" panose="020F0502020204030204" pitchFamily="34" charset="0"/>
                <a:cs typeface="Times New Roman" panose="02020603050405020304" pitchFamily="18" charset="0"/>
              </a:rPr>
              <a:t>Gain de temps pour le manager : en déléguant, le manager peut se concentrer sur des tâches plus stratégiques.</a:t>
            </a:r>
          </a:p>
          <a:p>
            <a:pPr marL="0" indent="0">
              <a:lnSpc>
                <a:spcPct val="115000"/>
              </a:lnSpc>
              <a:spcBef>
                <a:spcPts val="100"/>
              </a:spcBef>
              <a:buNone/>
            </a:pPr>
            <a:r>
              <a:rPr lang="fr-FR"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Faiblesses</a:t>
            </a:r>
            <a:r>
              <a:rPr lang="fr-FR" b="1" kern="100" dirty="0">
                <a:latin typeface="Calibri" panose="020F0502020204030204" pitchFamily="34" charset="0"/>
                <a:ea typeface="Calibri" panose="020F0502020204030204" pitchFamily="34" charset="0"/>
                <a:cs typeface="Times New Roman" panose="02020603050405020304" pitchFamily="18" charset="0"/>
              </a:rPr>
              <a:t> :</a:t>
            </a: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SzPts val="1000"/>
              <a:buFont typeface="Symbol" panose="05050102010706020507" pitchFamily="18" charset="2"/>
              <a:buChar char=""/>
              <a:tabLst>
                <a:tab pos="457200" algn="l"/>
              </a:tabLst>
            </a:pPr>
            <a:r>
              <a:rPr lang="fr-FR" kern="100" dirty="0">
                <a:latin typeface="Calibri" panose="020F0502020204030204" pitchFamily="34" charset="0"/>
                <a:ea typeface="Calibri" panose="020F0502020204030204" pitchFamily="34" charset="0"/>
                <a:cs typeface="Times New Roman" panose="02020603050405020304" pitchFamily="18" charset="0"/>
              </a:rPr>
              <a:t>Risque de confusion : si les rôles et responsabilités ne sont pas clairement définis, cela peut créer des malentendus.</a:t>
            </a:r>
          </a:p>
          <a:p>
            <a:pPr marL="342900" lvl="0" indent="-342900">
              <a:lnSpc>
                <a:spcPct val="115000"/>
              </a:lnSpc>
              <a:spcBef>
                <a:spcPts val="100"/>
              </a:spcBef>
              <a:buSzPts val="1000"/>
              <a:buFont typeface="Symbol" panose="05050102010706020507" pitchFamily="18" charset="2"/>
              <a:buChar char=""/>
              <a:tabLst>
                <a:tab pos="457200" algn="l"/>
              </a:tabLst>
            </a:pPr>
            <a:r>
              <a:rPr lang="fr-FR" kern="100" dirty="0">
                <a:latin typeface="Calibri" panose="020F0502020204030204" pitchFamily="34" charset="0"/>
                <a:ea typeface="Calibri" panose="020F0502020204030204" pitchFamily="34" charset="0"/>
                <a:cs typeface="Times New Roman" panose="02020603050405020304" pitchFamily="18" charset="0"/>
              </a:rPr>
              <a:t>Difficulté à maintenir la cohésion : trop de délégation peut mener à une dispersion des efforts ou à des directions contradictoires.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Style </a:t>
            </a:r>
            <a:r>
              <a:rPr lang="en-US" dirty="0" err="1"/>
              <a:t>délégatif</a:t>
            </a:r>
            <a:endParaRPr lang="en-US" dirty="0"/>
          </a:p>
        </p:txBody>
      </p:sp>
      <p:pic>
        <p:nvPicPr>
          <p:cNvPr id="2" name="Image 1">
            <a:extLst>
              <a:ext uri="{FF2B5EF4-FFF2-40B4-BE49-F238E27FC236}">
                <a16:creationId xmlns:a16="http://schemas.microsoft.com/office/drawing/2014/main" id="{16B21029-D210-08D0-4F1E-05174EA3DB33}"/>
              </a:ext>
            </a:extLst>
          </p:cNvPr>
          <p:cNvPicPr>
            <a:picLocks noChangeAspect="1"/>
          </p:cNvPicPr>
          <p:nvPr/>
        </p:nvPicPr>
        <p:blipFill>
          <a:blip r:embed="rId3"/>
          <a:stretch>
            <a:fillRect/>
          </a:stretch>
        </p:blipFill>
        <p:spPr>
          <a:xfrm>
            <a:off x="9518238" y="2357437"/>
            <a:ext cx="2143125" cy="2143125"/>
          </a:xfrm>
          <a:prstGeom prst="rect">
            <a:avLst/>
          </a:prstGeom>
        </p:spPr>
      </p:pic>
    </p:spTree>
    <p:extLst>
      <p:ext uri="{BB962C8B-B14F-4D97-AF65-F5344CB8AC3E}">
        <p14:creationId xmlns:p14="http://schemas.microsoft.com/office/powerpoint/2010/main" val="364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1856" y="4182057"/>
            <a:ext cx="8128000" cy="1067644"/>
          </a:xfrm>
        </p:spPr>
        <p:txBody>
          <a:bodyPr/>
          <a:lstStyle/>
          <a:p>
            <a:r>
              <a:rPr lang="fr-FR" dirty="0"/>
              <a:t>LA RESPONSABILITE ETHIQUE, SOCIALE, SOCIETALE ET ENVIRONNEMENTALE</a:t>
            </a:r>
            <a:endParaRPr lang="en-US" dirty="0"/>
          </a:p>
        </p:txBody>
      </p:sp>
      <p:sp>
        <p:nvSpPr>
          <p:cNvPr id="3" name="Subtitle 2"/>
          <p:cNvSpPr>
            <a:spLocks noGrp="1"/>
          </p:cNvSpPr>
          <p:nvPr>
            <p:ph type="subTitle" idx="1"/>
          </p:nvPr>
        </p:nvSpPr>
        <p:spPr>
          <a:xfrm>
            <a:off x="4064000" y="5296049"/>
            <a:ext cx="8128000" cy="480131"/>
          </a:xfrm>
        </p:spPr>
        <p:txBody>
          <a:bodyPr/>
          <a:lstStyle/>
          <a:p>
            <a:r>
              <a:rPr lang="fr-FR" i="1" dirty="0"/>
              <a:t>On est tous responsable !</a:t>
            </a:r>
            <a:endParaRPr lang="en-US" i="1" dirty="0"/>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2"/>
          </p:nvPr>
        </p:nvSpPr>
        <p:spPr/>
        <p:txBody>
          <a:bodyPr/>
          <a:lstStyle/>
          <a:p>
            <a:fld id="{FC1CF07D-8B3F-4D32-B059-0039CEA46DB1}" type="slidenum">
              <a:rPr lang="en-US" smtClean="0"/>
              <a:pPr/>
              <a:t>18</a:t>
            </a:fld>
            <a:endParaRPr lang="en-US"/>
          </a:p>
        </p:txBody>
      </p:sp>
      <p:pic>
        <p:nvPicPr>
          <p:cNvPr id="14" name="Espace réservé pour une image  13">
            <a:extLst>
              <a:ext uri="{FF2B5EF4-FFF2-40B4-BE49-F238E27FC236}">
                <a16:creationId xmlns:a16="http://schemas.microsoft.com/office/drawing/2014/main" id="{D560680F-85BB-0523-DF41-B45A218434C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224" b="15224"/>
          <a:stretch>
            <a:fillRect/>
          </a:stretch>
        </p:blipFill>
        <p:spPr/>
      </p:pic>
    </p:spTree>
    <p:extLst>
      <p:ext uri="{BB962C8B-B14F-4D97-AF65-F5344CB8AC3E}">
        <p14:creationId xmlns:p14="http://schemas.microsoft.com/office/powerpoint/2010/main" val="59992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521280" cy="5303614"/>
          </a:xfrm>
        </p:spPr>
        <p:txBody>
          <a:bodyPr>
            <a:normAutofit fontScale="92500" lnSpcReduction="20000"/>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La responsabilité éthique, sociale, sociétale et environnementale (RSE) représente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l'ensemble des obligations et engagements</a:t>
            </a:r>
            <a:r>
              <a:rPr lang="fr-FR" kern="100" dirty="0">
                <a:latin typeface="Calibri" panose="020F0502020204030204" pitchFamily="34" charset="0"/>
                <a:ea typeface="Calibri" panose="020F0502020204030204" pitchFamily="34" charset="0"/>
                <a:cs typeface="Times New Roman" panose="02020603050405020304" pitchFamily="18" charset="0"/>
              </a:rPr>
              <a:t> d'une organisation à agir de manière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responsable</a:t>
            </a:r>
            <a:r>
              <a:rPr lang="fr-FR" kern="100" dirty="0">
                <a:latin typeface="Calibri" panose="020F0502020204030204" pitchFamily="34" charset="0"/>
                <a:ea typeface="Calibri" panose="020F0502020204030204" pitchFamily="34" charset="0"/>
                <a:cs typeface="Times New Roman" panose="02020603050405020304" pitchFamily="18" charset="0"/>
              </a:rPr>
              <a:t> envers ses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employés</a:t>
            </a:r>
            <a:r>
              <a:rPr lang="fr-FR" kern="100" dirty="0">
                <a:latin typeface="Calibri" panose="020F0502020204030204" pitchFamily="34" charset="0"/>
                <a:ea typeface="Calibri" panose="020F0502020204030204" pitchFamily="34" charset="0"/>
                <a:cs typeface="Times New Roman" panose="02020603050405020304" pitchFamily="18" charset="0"/>
              </a:rPr>
              <a:t>, ses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parties prenantes</a:t>
            </a:r>
            <a:r>
              <a:rPr lang="fr-FR" kern="100" dirty="0">
                <a:latin typeface="Calibri" panose="020F0502020204030204" pitchFamily="34" charset="0"/>
                <a:ea typeface="Calibri" panose="020F0502020204030204" pitchFamily="34" charset="0"/>
                <a:cs typeface="Times New Roman" panose="02020603050405020304" pitchFamily="18" charset="0"/>
              </a:rPr>
              <a:t>,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société</a:t>
            </a:r>
            <a:r>
              <a:rPr lang="fr-FR" kern="100" dirty="0">
                <a:latin typeface="Calibri" panose="020F0502020204030204" pitchFamily="34" charset="0"/>
                <a:ea typeface="Calibri" panose="020F0502020204030204" pitchFamily="34" charset="0"/>
                <a:cs typeface="Times New Roman" panose="02020603050405020304" pitchFamily="18" charset="0"/>
              </a:rPr>
              <a:t> dans son ensemble, 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l'environnement</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L'idée est que les entreprises ne doivent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pas se concentrer uniquement sur les profits</a:t>
            </a:r>
            <a:r>
              <a:rPr lang="fr-FR" kern="100" dirty="0">
                <a:latin typeface="Calibri" panose="020F0502020204030204" pitchFamily="34" charset="0"/>
                <a:ea typeface="Calibri" panose="020F0502020204030204" pitchFamily="34" charset="0"/>
                <a:cs typeface="Times New Roman" panose="02020603050405020304" pitchFamily="18" charset="0"/>
              </a:rPr>
              <a:t>, mais aussi sur leur impact global.</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19</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La </a:t>
            </a:r>
            <a:r>
              <a:rPr lang="en-US" dirty="0" err="1"/>
              <a:t>responsabilité</a:t>
            </a:r>
            <a:endParaRPr lang="en-US" dirty="0"/>
          </a:p>
        </p:txBody>
      </p:sp>
    </p:spTree>
    <p:extLst>
      <p:ext uri="{BB962C8B-B14F-4D97-AF65-F5344CB8AC3E}">
        <p14:creationId xmlns:p14="http://schemas.microsoft.com/office/powerpoint/2010/main" val="34905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737304" cy="5184576"/>
          </a:xfrm>
        </p:spPr>
        <p:txBody>
          <a:bodyPr/>
          <a:lstStyle/>
          <a:p>
            <a:pPr>
              <a:lnSpc>
                <a:spcPct val="100000"/>
              </a:lnSpc>
            </a:pPr>
            <a:r>
              <a:rPr lang="fr-FR" b="1" dirty="0">
                <a:solidFill>
                  <a:schemeClr val="accent4"/>
                </a:solidFill>
              </a:rPr>
              <a:t>Caractériser</a:t>
            </a:r>
            <a:r>
              <a:rPr lang="fr-FR" dirty="0"/>
              <a:t> les différents styles de management</a:t>
            </a:r>
          </a:p>
          <a:p>
            <a:pPr>
              <a:lnSpc>
                <a:spcPct val="100000"/>
              </a:lnSpc>
            </a:pPr>
            <a:r>
              <a:rPr lang="fr-FR" b="1" dirty="0">
                <a:solidFill>
                  <a:schemeClr val="accent4"/>
                </a:solidFill>
              </a:rPr>
              <a:t>Identifier</a:t>
            </a:r>
            <a:r>
              <a:rPr lang="fr-FR" dirty="0"/>
              <a:t> le rôle des parties prenantes et des contre-pouvoirs dans l’entreprise</a:t>
            </a:r>
          </a:p>
          <a:p>
            <a:pPr>
              <a:lnSpc>
                <a:spcPct val="100000"/>
              </a:lnSpc>
            </a:pPr>
            <a:r>
              <a:rPr lang="fr-FR" b="1" dirty="0">
                <a:solidFill>
                  <a:schemeClr val="accent4"/>
                </a:solidFill>
              </a:rPr>
              <a:t>Comprendre</a:t>
            </a:r>
            <a:r>
              <a:rPr lang="fr-FR" dirty="0"/>
              <a:t> l’importance de la responsabilité sociétale des entreprises (RSE)</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err="1"/>
              <a:t>Objectifs</a:t>
            </a:r>
            <a:endParaRPr lang="en-US" dirty="0"/>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Ethique dans le management</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75703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521280" cy="5303614"/>
          </a:xfrm>
        </p:spPr>
        <p:txBody>
          <a:bodyPr>
            <a:normAutofit/>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Un manager éthique prend des décisions basées sur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morale</a:t>
            </a:r>
            <a:r>
              <a:rPr lang="fr-FR" kern="100" dirty="0">
                <a:latin typeface="Calibri" panose="020F0502020204030204" pitchFamily="34" charset="0"/>
                <a:ea typeface="Calibri" panose="020F0502020204030204" pitchFamily="34" charset="0"/>
                <a:cs typeface="Times New Roman" panose="02020603050405020304" pitchFamily="18" charset="0"/>
              </a:rPr>
              <a:t>,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justice</a:t>
            </a:r>
            <a:r>
              <a:rPr lang="fr-FR" kern="100" dirty="0">
                <a:latin typeface="Calibri" panose="020F0502020204030204" pitchFamily="34" charset="0"/>
                <a:ea typeface="Calibri" panose="020F0502020204030204" pitchFamily="34" charset="0"/>
                <a:cs typeface="Times New Roman" panose="02020603050405020304" pitchFamily="18" charset="0"/>
              </a:rPr>
              <a:t> et l'</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intégrité</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Cela inclut le respect des employés, la transparence des décisions, l'équité dans les pratiques professionnelles et l'évitement des conflits d'intérêts.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Ethique dans le management</a:t>
            </a:r>
          </a:p>
        </p:txBody>
      </p:sp>
    </p:spTree>
    <p:extLst>
      <p:ext uri="{BB962C8B-B14F-4D97-AF65-F5344CB8AC3E}">
        <p14:creationId xmlns:p14="http://schemas.microsoft.com/office/powerpoint/2010/main" val="40590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544F8FF9-7F48-19AE-5DCE-B8324B319A07}"/>
              </a:ext>
            </a:extLst>
          </p:cNvPr>
          <p:cNvPicPr>
            <a:picLocks noChangeAspect="1"/>
          </p:cNvPicPr>
          <p:nvPr/>
        </p:nvPicPr>
        <p:blipFill>
          <a:blip r:embed="rId4"/>
          <a:stretch>
            <a:fillRect/>
          </a:stretch>
        </p:blipFill>
        <p:spPr>
          <a:xfrm>
            <a:off x="191344" y="0"/>
            <a:ext cx="2204864" cy="2204864"/>
          </a:xfrm>
          <a:prstGeom prst="rect">
            <a:avLst/>
          </a:prstGeom>
        </p:spPr>
      </p:pic>
      <p:pic>
        <p:nvPicPr>
          <p:cNvPr id="23" name="Média en ligne 22" title="Qui est Emmanuel Faber, l'atypique future président de Danone ?">
            <a:hlinkClick r:id="" action="ppaction://media"/>
            <a:extLst>
              <a:ext uri="{FF2B5EF4-FFF2-40B4-BE49-F238E27FC236}">
                <a16:creationId xmlns:a16="http://schemas.microsoft.com/office/drawing/2014/main" id="{C81B4A76-EF00-64E1-CA3C-3FBD8BCAFDF5}"/>
              </a:ext>
            </a:extLst>
          </p:cNvPr>
          <p:cNvPicPr>
            <a:picLocks noRot="1" noChangeAspect="1"/>
          </p:cNvPicPr>
          <p:nvPr>
            <a:videoFile r:link="rId1"/>
          </p:nvPr>
        </p:nvPicPr>
        <p:blipFill>
          <a:blip r:embed="rId5"/>
          <a:stretch>
            <a:fillRect/>
          </a:stretch>
        </p:blipFill>
        <p:spPr>
          <a:xfrm>
            <a:off x="2207568" y="1268760"/>
            <a:ext cx="9511928" cy="5374239"/>
          </a:xfrm>
          <a:prstGeom prst="rect">
            <a:avLst/>
          </a:prstGeom>
        </p:spPr>
      </p:pic>
    </p:spTree>
    <p:extLst>
      <p:ext uri="{BB962C8B-B14F-4D97-AF65-F5344CB8AC3E}">
        <p14:creationId xmlns:p14="http://schemas.microsoft.com/office/powerpoint/2010/main" val="23499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Responsabilité </a:t>
            </a:r>
            <a:r>
              <a:rPr lang="en-US" dirty="0" err="1"/>
              <a:t>sociale</a:t>
            </a:r>
            <a:r>
              <a:rPr lang="en-US" dirty="0"/>
              <a:t> et </a:t>
            </a:r>
            <a:r>
              <a:rPr lang="en-US" dirty="0" err="1"/>
              <a:t>sociétale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75161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521280" cy="5303614"/>
          </a:xfrm>
        </p:spPr>
        <p:txBody>
          <a:bodyPr>
            <a:normAutofit/>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La responsabilité sociale concerne le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bien-être des employé</a:t>
            </a:r>
            <a:r>
              <a:rPr lang="fr-FR" kern="100" dirty="0">
                <a:latin typeface="Calibri" panose="020F0502020204030204" pitchFamily="34" charset="0"/>
                <a:ea typeface="Calibri" panose="020F0502020204030204" pitchFamily="34" charset="0"/>
                <a:cs typeface="Times New Roman" panose="02020603050405020304" pitchFamily="18" charset="0"/>
              </a:rPr>
              <a:t>s et des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communautés</a:t>
            </a:r>
            <a:r>
              <a:rPr lang="fr-FR" kern="100" dirty="0">
                <a:latin typeface="Calibri" panose="020F0502020204030204" pitchFamily="34" charset="0"/>
                <a:ea typeface="Calibri" panose="020F0502020204030204" pitchFamily="34" charset="0"/>
                <a:cs typeface="Times New Roman" panose="02020603050405020304" pitchFamily="18" charset="0"/>
              </a:rPr>
              <a:t> dans lesquelles l'entreprise opère. </a:t>
            </a:r>
          </a:p>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Cela inclut des initiatives sur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l'égalité des chances</a:t>
            </a:r>
            <a:r>
              <a:rPr lang="fr-FR" kern="100" dirty="0">
                <a:latin typeface="Calibri" panose="020F0502020204030204" pitchFamily="34" charset="0"/>
                <a:ea typeface="Calibri" panose="020F0502020204030204" pitchFamily="34" charset="0"/>
                <a:cs typeface="Times New Roman" panose="02020603050405020304" pitchFamily="18" charset="0"/>
              </a:rPr>
              <a: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l'amélioration des conditions de travail</a:t>
            </a:r>
            <a:r>
              <a:rPr lang="fr-FR" kern="100" dirty="0">
                <a:latin typeface="Calibri" panose="020F0502020204030204" pitchFamily="34" charset="0"/>
                <a:ea typeface="Calibri" panose="020F0502020204030204" pitchFamily="34" charset="0"/>
                <a:cs typeface="Times New Roman" panose="02020603050405020304" pitchFamily="18" charset="0"/>
              </a:rPr>
              <a:t>, et les contributions à des causes sociales telles que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l'éducation</a:t>
            </a:r>
            <a:r>
              <a:rPr lang="fr-FR" kern="100" dirty="0">
                <a:latin typeface="Calibri" panose="020F0502020204030204" pitchFamily="34" charset="0"/>
                <a:ea typeface="Calibri" panose="020F0502020204030204" pitchFamily="34" charset="0"/>
                <a:cs typeface="Times New Roman" panose="02020603050405020304" pitchFamily="18" charset="0"/>
              </a:rPr>
              <a:t> ou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santé</a:t>
            </a:r>
            <a:r>
              <a:rPr lang="fr-FR"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Responsabilité </a:t>
            </a:r>
            <a:r>
              <a:rPr lang="en-US" dirty="0" err="1"/>
              <a:t>sociale</a:t>
            </a:r>
            <a:r>
              <a:rPr lang="en-US" dirty="0"/>
              <a:t> et </a:t>
            </a:r>
            <a:r>
              <a:rPr lang="en-US" dirty="0" err="1"/>
              <a:t>sociétale</a:t>
            </a:r>
            <a:endParaRPr lang="en-US" dirty="0"/>
          </a:p>
        </p:txBody>
      </p:sp>
    </p:spTree>
    <p:extLst>
      <p:ext uri="{BB962C8B-B14F-4D97-AF65-F5344CB8AC3E}">
        <p14:creationId xmlns:p14="http://schemas.microsoft.com/office/powerpoint/2010/main" val="30447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 fondateur de Patagonia fait don de son entreprise pour « défendre la planète »">
            <a:hlinkClick r:id="" action="ppaction://media"/>
            <a:extLst>
              <a:ext uri="{FF2B5EF4-FFF2-40B4-BE49-F238E27FC236}">
                <a16:creationId xmlns:a16="http://schemas.microsoft.com/office/drawing/2014/main" id="{1BC31F27-F812-D84F-67BC-5E3699E1FC26}"/>
              </a:ext>
            </a:extLst>
          </p:cNvPr>
          <p:cNvPicPr>
            <a:picLocks noRot="1" noChangeAspect="1"/>
          </p:cNvPicPr>
          <p:nvPr>
            <a:videoFile r:link="rId1"/>
          </p:nvPr>
        </p:nvPicPr>
        <p:blipFill>
          <a:blip r:embed="rId4"/>
          <a:stretch>
            <a:fillRect/>
          </a:stretch>
        </p:blipFill>
        <p:spPr>
          <a:xfrm>
            <a:off x="1287748" y="764704"/>
            <a:ext cx="9616504" cy="5433325"/>
          </a:xfrm>
          <a:prstGeom prst="rect">
            <a:avLst/>
          </a:prstGeom>
        </p:spPr>
      </p:pic>
    </p:spTree>
    <p:extLst>
      <p:ext uri="{BB962C8B-B14F-4D97-AF65-F5344CB8AC3E}">
        <p14:creationId xmlns:p14="http://schemas.microsoft.com/office/powerpoint/2010/main" val="141695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Responsabilité </a:t>
            </a:r>
            <a:r>
              <a:rPr lang="en-US" dirty="0" err="1"/>
              <a:t>environnementale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80359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521280" cy="5303614"/>
          </a:xfrm>
        </p:spPr>
        <p:txBody>
          <a:bodyPr>
            <a:normAutofit/>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Les entreprises sont responsables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l'impact environnemental</a:t>
            </a:r>
            <a:r>
              <a:rPr lang="fr-FR" kern="100" dirty="0">
                <a:latin typeface="Calibri" panose="020F0502020204030204" pitchFamily="34" charset="0"/>
                <a:ea typeface="Calibri" panose="020F0502020204030204" pitchFamily="34" charset="0"/>
                <a:cs typeface="Times New Roman" panose="02020603050405020304" pitchFamily="18" charset="0"/>
              </a:rPr>
              <a:t> de leurs opérations. </a:t>
            </a:r>
          </a:p>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Cela inclut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gestion des ressources</a:t>
            </a:r>
            <a:r>
              <a:rPr lang="fr-FR" kern="100" dirty="0">
                <a:latin typeface="Calibri" panose="020F0502020204030204" pitchFamily="34" charset="0"/>
                <a:ea typeface="Calibri" panose="020F0502020204030204" pitchFamily="34" charset="0"/>
                <a:cs typeface="Times New Roman" panose="02020603050405020304" pitchFamily="18" charset="0"/>
              </a:rPr>
              <a:t>, la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réduction des émissions de CO2</a:t>
            </a:r>
            <a:r>
              <a:rPr lang="fr-FR" kern="100" dirty="0">
                <a:latin typeface="Calibri" panose="020F0502020204030204" pitchFamily="34" charset="0"/>
                <a:ea typeface="Calibri" panose="020F0502020204030204" pitchFamily="34" charset="0"/>
                <a:cs typeface="Times New Roman" panose="02020603050405020304" pitchFamily="18" charset="0"/>
              </a:rPr>
              <a:t>, l’utilisation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matériaux durables </a:t>
            </a:r>
            <a:r>
              <a:rPr lang="fr-FR" kern="100" dirty="0">
                <a:latin typeface="Calibri" panose="020F0502020204030204" pitchFamily="34" charset="0"/>
                <a:ea typeface="Calibri" panose="020F0502020204030204" pitchFamily="34" charset="0"/>
                <a:cs typeface="Times New Roman" panose="02020603050405020304" pitchFamily="18" charset="0"/>
              </a:rPr>
              <a:t>et le soutien à des initiatives écologiques.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Responsabilité </a:t>
            </a:r>
            <a:r>
              <a:rPr lang="en-US" dirty="0" err="1"/>
              <a:t>environnementale</a:t>
            </a:r>
            <a:endParaRPr lang="en-US" dirty="0"/>
          </a:p>
        </p:txBody>
      </p:sp>
    </p:spTree>
    <p:extLst>
      <p:ext uri="{BB962C8B-B14F-4D97-AF65-F5344CB8AC3E}">
        <p14:creationId xmlns:p14="http://schemas.microsoft.com/office/powerpoint/2010/main" val="17390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AGIR pour un avenir durable - Air Liquide">
            <a:hlinkClick r:id="" action="ppaction://media"/>
            <a:extLst>
              <a:ext uri="{FF2B5EF4-FFF2-40B4-BE49-F238E27FC236}">
                <a16:creationId xmlns:a16="http://schemas.microsoft.com/office/drawing/2014/main" id="{79B3F510-359B-C543-1F54-247DE9A31779}"/>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683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1856" y="4182057"/>
            <a:ext cx="8128000" cy="1067644"/>
          </a:xfrm>
        </p:spPr>
        <p:txBody>
          <a:bodyPr/>
          <a:lstStyle/>
          <a:p>
            <a:r>
              <a:rPr lang="fr-FR" dirty="0"/>
              <a:t>Parties prenantes et contre pouvoirs</a:t>
            </a:r>
            <a:endParaRPr lang="en-US" dirty="0"/>
          </a:p>
        </p:txBody>
      </p:sp>
      <p:sp>
        <p:nvSpPr>
          <p:cNvPr id="3" name="Subtitle 2"/>
          <p:cNvSpPr>
            <a:spLocks noGrp="1"/>
          </p:cNvSpPr>
          <p:nvPr>
            <p:ph type="subTitle" idx="1"/>
          </p:nvPr>
        </p:nvSpPr>
        <p:spPr>
          <a:xfrm>
            <a:off x="4064000" y="5296049"/>
            <a:ext cx="8128000" cy="480131"/>
          </a:xfrm>
        </p:spPr>
        <p:txBody>
          <a:bodyPr/>
          <a:lstStyle/>
          <a:p>
            <a:r>
              <a:rPr lang="fr-FR" i="1" dirty="0"/>
              <a:t>La force, oui la force !</a:t>
            </a:r>
            <a:endParaRPr lang="en-US" i="1" dirty="0"/>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2"/>
          </p:nvPr>
        </p:nvSpPr>
        <p:spPr/>
        <p:txBody>
          <a:bodyPr/>
          <a:lstStyle/>
          <a:p>
            <a:fld id="{FC1CF07D-8B3F-4D32-B059-0039CEA46DB1}" type="slidenum">
              <a:rPr lang="en-US" smtClean="0"/>
              <a:pPr/>
              <a:t>29</a:t>
            </a:fld>
            <a:endParaRPr lang="en-US"/>
          </a:p>
        </p:txBody>
      </p:sp>
      <p:pic>
        <p:nvPicPr>
          <p:cNvPr id="9" name="Espace réservé pour une image  8">
            <a:extLst>
              <a:ext uri="{FF2B5EF4-FFF2-40B4-BE49-F238E27FC236}">
                <a16:creationId xmlns:a16="http://schemas.microsoft.com/office/drawing/2014/main" id="{996873A7-37D4-47F7-C967-592D0F0B339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08" b="10008"/>
          <a:stretch>
            <a:fillRect/>
          </a:stretch>
        </p:blipFill>
        <p:spPr/>
      </p:pic>
    </p:spTree>
    <p:extLst>
      <p:ext uri="{BB962C8B-B14F-4D97-AF65-F5344CB8AC3E}">
        <p14:creationId xmlns:p14="http://schemas.microsoft.com/office/powerpoint/2010/main" val="323636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737304" cy="5184576"/>
          </a:xfrm>
        </p:spPr>
        <p:txBody>
          <a:bodyPr/>
          <a:lstStyle/>
          <a:p>
            <a:pPr>
              <a:lnSpc>
                <a:spcPct val="100000"/>
              </a:lnSpc>
            </a:pPr>
            <a:r>
              <a:rPr lang="fr-FR" b="1" dirty="0">
                <a:solidFill>
                  <a:schemeClr val="accent4"/>
                </a:solidFill>
              </a:rPr>
              <a:t>Les styles de management</a:t>
            </a:r>
          </a:p>
          <a:p>
            <a:pPr>
              <a:lnSpc>
                <a:spcPct val="100000"/>
              </a:lnSpc>
            </a:pPr>
            <a:r>
              <a:rPr lang="fr-FR" b="1" dirty="0">
                <a:solidFill>
                  <a:schemeClr val="accent4"/>
                </a:solidFill>
              </a:rPr>
              <a:t>La responsabilité éthique, sociale, sociétale et environnementale (RSE)</a:t>
            </a:r>
          </a:p>
          <a:p>
            <a:pPr>
              <a:lnSpc>
                <a:spcPct val="100000"/>
              </a:lnSpc>
            </a:pPr>
            <a:r>
              <a:rPr lang="fr-FR" b="1" dirty="0">
                <a:solidFill>
                  <a:schemeClr val="accent4"/>
                </a:solidFill>
              </a:rPr>
              <a:t>Les parties prenantes</a:t>
            </a:r>
          </a:p>
          <a:p>
            <a:pPr>
              <a:lnSpc>
                <a:spcPct val="100000"/>
              </a:lnSpc>
            </a:pPr>
            <a:r>
              <a:rPr lang="fr-FR" b="1" dirty="0">
                <a:solidFill>
                  <a:schemeClr val="accent4"/>
                </a:solidFill>
              </a:rPr>
              <a:t>Les contre-pouvoirs</a:t>
            </a: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3</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Notions </a:t>
            </a:r>
            <a:r>
              <a:rPr lang="en-US" dirty="0" err="1"/>
              <a:t>clés</a:t>
            </a:r>
            <a:endParaRPr lang="en-US" dirty="0"/>
          </a:p>
        </p:txBody>
      </p:sp>
    </p:spTree>
    <p:extLst>
      <p:ext uri="{BB962C8B-B14F-4D97-AF65-F5344CB8AC3E}">
        <p14:creationId xmlns:p14="http://schemas.microsoft.com/office/powerpoint/2010/main" val="12229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521280" cy="5303614"/>
          </a:xfrm>
        </p:spPr>
        <p:txBody>
          <a:bodyPr>
            <a:normAutofit/>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Les notions de parties prenantes et de contre-pouvoirs sont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centrales</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Comprendre leur rôle permet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saisir les dynamiques de pouvoir</a:t>
            </a:r>
            <a:r>
              <a:rPr lang="fr-FR" kern="100" dirty="0">
                <a:latin typeface="Calibri" panose="020F0502020204030204" pitchFamily="34" charset="0"/>
                <a:ea typeface="Calibri" panose="020F0502020204030204" pitchFamily="34" charset="0"/>
                <a:cs typeface="Times New Roman" panose="02020603050405020304" pitchFamily="18" charset="0"/>
              </a:rPr>
              <a:t> et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d'influence</a:t>
            </a:r>
            <a:r>
              <a:rPr lang="fr-FR" kern="100" dirty="0">
                <a:latin typeface="Calibri" panose="020F0502020204030204" pitchFamily="34" charset="0"/>
                <a:ea typeface="Calibri" panose="020F0502020204030204" pitchFamily="34" charset="0"/>
                <a:cs typeface="Times New Roman" panose="02020603050405020304" pitchFamily="18" charset="0"/>
              </a:rPr>
              <a:t> dans les organisations. </a:t>
            </a:r>
          </a:p>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Il est essentiel de bien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différencier</a:t>
            </a:r>
            <a:r>
              <a:rPr lang="fr-FR" kern="100" dirty="0">
                <a:latin typeface="Calibri" panose="020F0502020204030204" pitchFamily="34" charset="0"/>
                <a:ea typeface="Calibri" panose="020F0502020204030204" pitchFamily="34" charset="0"/>
                <a:cs typeface="Times New Roman" panose="02020603050405020304" pitchFamily="18" charset="0"/>
              </a:rPr>
              <a:t> ces deux concepts, car bien qu’ils puissent se chevaucher, leurs fonctions restent distinctes.</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Parties </a:t>
            </a:r>
            <a:r>
              <a:rPr lang="en-US" dirty="0" err="1"/>
              <a:t>prenantes</a:t>
            </a:r>
            <a:r>
              <a:rPr lang="en-US" dirty="0"/>
              <a:t> et </a:t>
            </a:r>
            <a:r>
              <a:rPr lang="en-US" dirty="0" err="1"/>
              <a:t>contre</a:t>
            </a:r>
            <a:r>
              <a:rPr lang="en-US" dirty="0"/>
              <a:t> </a:t>
            </a:r>
            <a:r>
              <a:rPr lang="en-US" dirty="0" err="1"/>
              <a:t>pouvoirs</a:t>
            </a:r>
            <a:endParaRPr lang="en-US" dirty="0"/>
          </a:p>
        </p:txBody>
      </p:sp>
    </p:spTree>
    <p:extLst>
      <p:ext uri="{BB962C8B-B14F-4D97-AF65-F5344CB8AC3E}">
        <p14:creationId xmlns:p14="http://schemas.microsoft.com/office/powerpoint/2010/main" val="414865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521280" cy="5303614"/>
          </a:xfrm>
        </p:spPr>
        <p:txBody>
          <a:bodyPr>
            <a:normAutofit fontScale="77500" lnSpcReduction="20000"/>
          </a:bodyPr>
          <a:lstStyle/>
          <a:p>
            <a:pPr marL="0" indent="0">
              <a:lnSpc>
                <a:spcPct val="115000"/>
              </a:lnSpc>
              <a:spcBef>
                <a:spcPts val="100"/>
              </a:spcBef>
              <a:buNone/>
            </a:pPr>
            <a:r>
              <a:rPr lang="fr-FR" kern="100" dirty="0">
                <a:latin typeface="Calibri" panose="020F0502020204030204" pitchFamily="34" charset="0"/>
                <a:ea typeface="Calibri" panose="020F0502020204030204" pitchFamily="34" charset="0"/>
                <a:cs typeface="Times New Roman" panose="02020603050405020304" pitchFamily="18" charset="0"/>
              </a:rPr>
              <a:t>La grande différence entre parties prenantes et contre-pouvoirs réside dans leur fonction vis-à-vis de l'entreprise.</a:t>
            </a:r>
          </a:p>
          <a:p>
            <a:pPr>
              <a:lnSpc>
                <a:spcPct val="115000"/>
              </a:lnSpc>
              <a:spcBef>
                <a:spcPts val="100"/>
              </a:spcBef>
              <a:buFont typeface="Wingdings" panose="05000000000000000000" pitchFamily="2" charset="2"/>
              <a:buChar char="q"/>
            </a:pPr>
            <a:r>
              <a:rPr lang="fr-FR" kern="100" dirty="0">
                <a:latin typeface="Calibri" panose="020F0502020204030204" pitchFamily="34" charset="0"/>
                <a:ea typeface="Calibri" panose="020F0502020204030204" pitchFamily="34" charset="0"/>
                <a:cs typeface="Times New Roman" panose="02020603050405020304" pitchFamily="18" charset="0"/>
              </a:rPr>
              <a:t> Les parties prenantes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collaborent avec l'entreprise</a:t>
            </a:r>
            <a:r>
              <a:rPr lang="fr-FR" kern="100" dirty="0">
                <a:latin typeface="Calibri" panose="020F0502020204030204" pitchFamily="34" charset="0"/>
                <a:ea typeface="Calibri" panose="020F0502020204030204" pitchFamily="34" charset="0"/>
                <a:cs typeface="Times New Roman" panose="02020603050405020304" pitchFamily="18" charset="0"/>
              </a:rPr>
              <a:t>. Elles ont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un intérêt à son succès</a:t>
            </a:r>
            <a:r>
              <a:rPr lang="fr-FR" kern="100" dirty="0">
                <a:latin typeface="Calibri" panose="020F0502020204030204" pitchFamily="34" charset="0"/>
                <a:ea typeface="Calibri" panose="020F0502020204030204" pitchFamily="34" charset="0"/>
                <a:cs typeface="Times New Roman" panose="02020603050405020304" pitchFamily="18" charset="0"/>
              </a:rPr>
              <a:t>, même si elles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peuvent être critiques à l’occasion</a:t>
            </a:r>
            <a:r>
              <a:rPr lang="fr-FR"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100"/>
              </a:spcBef>
              <a:buFont typeface="Wingdings" panose="05000000000000000000" pitchFamily="2" charset="2"/>
              <a:buChar char="q"/>
            </a:pPr>
            <a:r>
              <a:rPr lang="fr-FR" kern="100" dirty="0">
                <a:latin typeface="Calibri" panose="020F0502020204030204" pitchFamily="34" charset="0"/>
                <a:ea typeface="Calibri" panose="020F0502020204030204" pitchFamily="34" charset="0"/>
                <a:cs typeface="Times New Roman" panose="02020603050405020304" pitchFamily="18" charset="0"/>
              </a:rPr>
              <a:t> Les contre-pouvoirs, en revanche, ont une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mission de vigilance et de contestation</a:t>
            </a:r>
            <a:r>
              <a:rPr lang="fr-FR" kern="100" dirty="0">
                <a:latin typeface="Calibri" panose="020F0502020204030204" pitchFamily="34" charset="0"/>
                <a:ea typeface="Calibri" panose="020F0502020204030204" pitchFamily="34" charset="0"/>
                <a:cs typeface="Times New Roman" panose="02020603050405020304" pitchFamily="18" charset="0"/>
              </a:rPr>
              <a:t>. Leur rôle est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surveiller</a:t>
            </a:r>
            <a:r>
              <a:rPr lang="fr-FR" kern="100" dirty="0">
                <a:latin typeface="Calibri" panose="020F0502020204030204" pitchFamily="34" charset="0"/>
                <a:ea typeface="Calibri" panose="020F0502020204030204" pitchFamily="34" charset="0"/>
                <a:cs typeface="Times New Roman" panose="02020603050405020304" pitchFamily="18" charset="0"/>
              </a:rPr>
              <a:t> et, si nécessaire, de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freiner les décisions</a:t>
            </a:r>
            <a:r>
              <a:rPr lang="fr-FR" kern="100" dirty="0">
                <a:latin typeface="Calibri" panose="020F0502020204030204" pitchFamily="34" charset="0"/>
                <a:ea typeface="Calibri" panose="020F0502020204030204" pitchFamily="34" charset="0"/>
                <a:cs typeface="Times New Roman" panose="02020603050405020304" pitchFamily="18" charset="0"/>
              </a:rPr>
              <a:t> de l'entreprise pour </a:t>
            </a:r>
            <a:r>
              <a:rPr lang="fr-FR"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défendre des intérêts spécifiques </a:t>
            </a:r>
            <a:r>
              <a:rPr lang="fr-FR" kern="100" dirty="0">
                <a:latin typeface="Calibri" panose="020F0502020204030204" pitchFamily="34" charset="0"/>
                <a:ea typeface="Calibri" panose="020F0502020204030204" pitchFamily="34" charset="0"/>
                <a:cs typeface="Times New Roman" panose="02020603050405020304" pitchFamily="18" charset="0"/>
              </a:rPr>
              <a:t>(souvent des intérêts éthiques, sociaux, environnementaux).</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Parties </a:t>
            </a:r>
            <a:r>
              <a:rPr lang="en-US" dirty="0" err="1"/>
              <a:t>prenantes</a:t>
            </a:r>
            <a:r>
              <a:rPr lang="en-US" dirty="0"/>
              <a:t> et </a:t>
            </a:r>
            <a:r>
              <a:rPr lang="en-US" dirty="0" err="1"/>
              <a:t>contre</a:t>
            </a:r>
            <a:r>
              <a:rPr lang="en-US" dirty="0"/>
              <a:t> </a:t>
            </a:r>
            <a:r>
              <a:rPr lang="en-US" dirty="0" err="1"/>
              <a:t>pouvoirs</a:t>
            </a:r>
            <a:endParaRPr lang="en-US" dirty="0"/>
          </a:p>
        </p:txBody>
      </p:sp>
    </p:spTree>
    <p:extLst>
      <p:ext uri="{BB962C8B-B14F-4D97-AF65-F5344CB8AC3E}">
        <p14:creationId xmlns:p14="http://schemas.microsoft.com/office/powerpoint/2010/main" val="433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p:txBody>
          <a:bodyPr/>
          <a:lstStyle/>
          <a:p>
            <a:pPr>
              <a:lnSpc>
                <a:spcPct val="100000"/>
              </a:lnSpc>
            </a:pPr>
            <a:r>
              <a:rPr lang="en-US"/>
              <a:t>A </a:t>
            </a:r>
            <a:r>
              <a:rPr lang="en-US">
                <a:solidFill>
                  <a:schemeClr val="accent2"/>
                </a:solidFill>
              </a:rPr>
              <a:t>light background </a:t>
            </a:r>
            <a:r>
              <a:rPr lang="en-US"/>
              <a:t>might be easier to read</a:t>
            </a:r>
          </a:p>
          <a:p>
            <a:pPr>
              <a:lnSpc>
                <a:spcPct val="100000"/>
              </a:lnSpc>
            </a:pPr>
            <a:r>
              <a:rPr lang="en-US"/>
              <a:t>Is a better option if you intend to </a:t>
            </a:r>
            <a:r>
              <a:rPr lang="en-US">
                <a:solidFill>
                  <a:schemeClr val="accent2"/>
                </a:solidFill>
              </a:rPr>
              <a:t>print</a:t>
            </a:r>
            <a:r>
              <a:rPr lang="en-US"/>
              <a:t> your document</a:t>
            </a:r>
          </a:p>
          <a:p>
            <a:pPr>
              <a:lnSpc>
                <a:spcPct val="100000"/>
              </a:lnSpc>
            </a:pPr>
            <a:r>
              <a:rPr lang="en-US"/>
              <a:t>Suits </a:t>
            </a:r>
            <a:r>
              <a:rPr lang="en-US">
                <a:solidFill>
                  <a:schemeClr val="accent2"/>
                </a:solidFill>
              </a:rPr>
              <a:t>diagrams</a:t>
            </a:r>
            <a:r>
              <a:rPr lang="en-US"/>
              <a:t> or </a:t>
            </a:r>
            <a:r>
              <a:rPr lang="en-US">
                <a:solidFill>
                  <a:schemeClr val="accent2"/>
                </a:solidFill>
              </a:rPr>
              <a:t>graphics</a:t>
            </a:r>
            <a:r>
              <a:rPr lang="en-US"/>
              <a:t> insertion</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p:txBody>
          <a:bodyPr/>
          <a:lstStyle/>
          <a:p>
            <a:r>
              <a:rPr lang="en-US"/>
              <a:t>Using a </a:t>
            </a:r>
            <a:r>
              <a:rPr lang="en-US">
                <a:solidFill>
                  <a:schemeClr val="accent2"/>
                </a:solidFill>
              </a:rPr>
              <a:t>light background </a:t>
            </a:r>
            <a:r>
              <a:rPr lang="en-US"/>
              <a:t>is always an option to be considered</a:t>
            </a:r>
          </a:p>
        </p:txBody>
      </p:sp>
    </p:spTree>
    <p:extLst>
      <p:ext uri="{BB962C8B-B14F-4D97-AF65-F5344CB8AC3E}">
        <p14:creationId xmlns:p14="http://schemas.microsoft.com/office/powerpoint/2010/main" val="44888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Définitions</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Les styles de management</a:t>
              </a: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792088"/>
            <a:chOff x="2063552" y="2564904"/>
            <a:chExt cx="3744416" cy="792088"/>
          </a:xfrm>
        </p:grpSpPr>
        <p:sp>
          <p:nvSpPr>
            <p:cNvPr id="34" name="TextBox 33"/>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2"/>
                  </a:solidFill>
                </a:rPr>
                <a:t>Les </a:t>
              </a:r>
              <a:r>
                <a:rPr lang="en-US" sz="2800" b="1" dirty="0" err="1">
                  <a:solidFill>
                    <a:schemeClr val="accent2"/>
                  </a:solidFill>
                </a:rPr>
                <a:t>responsabilités</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861774"/>
            <a:chOff x="2063552" y="2564904"/>
            <a:chExt cx="3744416" cy="861774"/>
          </a:xfrm>
        </p:grpSpPr>
        <p:sp>
          <p:nvSpPr>
            <p:cNvPr id="52" name="TextBox 51"/>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tx2"/>
                  </a:solidFill>
                </a:rPr>
                <a:t>Les parties </a:t>
              </a:r>
              <a:r>
                <a:rPr lang="en-US" sz="2800" b="1" dirty="0" err="1">
                  <a:solidFill>
                    <a:schemeClr val="tx2"/>
                  </a:solidFill>
                </a:rPr>
                <a:t>prenantes</a:t>
              </a:r>
              <a:r>
                <a:rPr lang="en-US" sz="2800" b="1" dirty="0">
                  <a:solidFill>
                    <a:schemeClr val="tx2"/>
                  </a:solidFill>
                </a:rPr>
                <a:t> et les </a:t>
              </a:r>
              <a:r>
                <a:rPr lang="en-US" sz="2800" b="1" dirty="0" err="1">
                  <a:solidFill>
                    <a:schemeClr val="tx2"/>
                  </a:solidFill>
                </a:rPr>
                <a:t>contre-pouvoirs</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13208" y="3430577"/>
            <a:ext cx="4212468" cy="792088"/>
            <a:chOff x="2063552" y="2564904"/>
            <a:chExt cx="3744416" cy="792088"/>
          </a:xfrm>
        </p:grpSpPr>
        <p:sp>
          <p:nvSpPr>
            <p:cNvPr id="48" name="TextBox 47"/>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accent1"/>
                  </a:solidFill>
                </a:rPr>
                <a:t>Exercices</a:t>
              </a:r>
              <a:endParaRPr lang="en-US" sz="2800" b="1" dirty="0">
                <a:solidFill>
                  <a:schemeClr val="accent1"/>
                </a:solidFill>
              </a:endParaRP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a:cxnSpLocks/>
          </p:cNvCxnSpPr>
          <p:nvPr/>
        </p:nvCxnSpPr>
        <p:spPr>
          <a:xfrm>
            <a:off x="6573148"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p:txBody>
          <a:bodyPr/>
          <a:lstStyle/>
          <a:p>
            <a:r>
              <a:rPr lang="en-US" dirty="0"/>
              <a:t>PLAN</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4</a:t>
            </a:fld>
            <a:endParaRPr lang="en-US"/>
          </a:p>
        </p:txBody>
      </p:sp>
    </p:spTree>
    <p:extLst>
      <p:ext uri="{BB962C8B-B14F-4D97-AF65-F5344CB8AC3E}">
        <p14:creationId xmlns:p14="http://schemas.microsoft.com/office/powerpoint/2010/main" val="346533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Définitions</a:t>
            </a:r>
            <a:endParaRPr lang="en-US" dirty="0"/>
          </a:p>
        </p:txBody>
      </p:sp>
      <p:sp>
        <p:nvSpPr>
          <p:cNvPr id="3" name="Subtitle 2"/>
          <p:cNvSpPr>
            <a:spLocks noGrp="1"/>
          </p:cNvSpPr>
          <p:nvPr>
            <p:ph type="subTitle" idx="1"/>
          </p:nvPr>
        </p:nvSpPr>
        <p:spPr>
          <a:xfrm>
            <a:off x="4064000" y="5296049"/>
            <a:ext cx="8128000" cy="867930"/>
          </a:xfrm>
        </p:spPr>
        <p:txBody>
          <a:bodyPr/>
          <a:lstStyle/>
          <a:p>
            <a:r>
              <a:rPr lang="fr-FR" i="1" dirty="0"/>
              <a:t>Ce que l'on conçoit bien s'énonce clairement, Et les mots pour le dire arrivent aisément.</a:t>
            </a:r>
            <a:endParaRPr lang="en-US" i="1" dirty="0"/>
          </a:p>
        </p:txBody>
      </p:sp>
      <p:sp>
        <p:nvSpPr>
          <p:cNvPr id="5" name="Text Placeholder 4"/>
          <p:cNvSpPr>
            <a:spLocks noGrp="1"/>
          </p:cNvSpPr>
          <p:nvPr>
            <p:ph type="body" sz="quarter" idx="14"/>
          </p:nvPr>
        </p:nvSpPr>
        <p:spPr/>
        <p:txBody>
          <a:bodyPr/>
          <a:lstStyle/>
          <a:p>
            <a:r>
              <a:rPr lang="en-US" dirty="0"/>
              <a:t>01</a:t>
            </a:r>
          </a:p>
        </p:txBody>
      </p:sp>
      <p:sp>
        <p:nvSpPr>
          <p:cNvPr id="4" name="Slide Number Placeholder 3"/>
          <p:cNvSpPr>
            <a:spLocks noGrp="1"/>
          </p:cNvSpPr>
          <p:nvPr>
            <p:ph type="sldNum" sz="quarter" idx="12"/>
          </p:nvPr>
        </p:nvSpPr>
        <p:spPr/>
        <p:txBody>
          <a:bodyPr/>
          <a:lstStyle/>
          <a:p>
            <a:fld id="{FC1CF07D-8B3F-4D32-B059-0039CEA46DB1}" type="slidenum">
              <a:rPr lang="en-US" smtClean="0"/>
              <a:pPr/>
              <a:t>5</a:t>
            </a:fld>
            <a:endParaRPr lang="en-US"/>
          </a:p>
        </p:txBody>
      </p:sp>
      <p:pic>
        <p:nvPicPr>
          <p:cNvPr id="10" name="Espace réservé pour une image  9">
            <a:extLst>
              <a:ext uri="{FF2B5EF4-FFF2-40B4-BE49-F238E27FC236}">
                <a16:creationId xmlns:a16="http://schemas.microsoft.com/office/drawing/2014/main" id="{DD67C406-DA8C-0B44-8C59-97330C42551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119" b="11119"/>
          <a:stretch>
            <a:fillRect/>
          </a:stretch>
        </p:blipFill>
        <p:spPr/>
      </p:pic>
    </p:spTree>
    <p:extLst>
      <p:ext uri="{BB962C8B-B14F-4D97-AF65-F5344CB8AC3E}">
        <p14:creationId xmlns:p14="http://schemas.microsoft.com/office/powerpoint/2010/main" val="26360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737304" cy="5184576"/>
          </a:xfrm>
        </p:spPr>
        <p:txBody>
          <a:bodyPr>
            <a:normAutofit fontScale="25000" lnSpcReduction="20000"/>
          </a:bodyPr>
          <a:lstStyle/>
          <a:p>
            <a:pPr marL="342900" lvl="0" indent="-342900">
              <a:lnSpc>
                <a:spcPct val="115000"/>
              </a:lnSpc>
              <a:spcBef>
                <a:spcPts val="100"/>
              </a:spcBef>
              <a:buFont typeface="Wingdings" panose="05000000000000000000" pitchFamily="2" charset="2"/>
              <a:buChar char=""/>
            </a:pPr>
            <a:r>
              <a:rPr lang="fr-FR" sz="12800" b="1" dirty="0">
                <a:solidFill>
                  <a:schemeClr val="accent4"/>
                </a:solidFill>
                <a:latin typeface="+mn-lt"/>
              </a:rPr>
              <a:t> Style de management </a:t>
            </a:r>
            <a:r>
              <a:rPr lang="fr-FR" sz="12800" kern="100" dirty="0">
                <a:effectLst/>
                <a:latin typeface="Calibri" panose="020F0502020204030204" pitchFamily="34" charset="0"/>
                <a:ea typeface="Calibri" panose="020F0502020204030204" pitchFamily="34" charset="0"/>
                <a:cs typeface="Times New Roman" panose="02020603050405020304" pitchFamily="18" charset="0"/>
              </a:rPr>
              <a:t>: Ensemble des méthodes, attitudes et comportements adoptés par un manager pour diriger une équipe.</a:t>
            </a:r>
          </a:p>
          <a:p>
            <a:pPr marL="0" indent="0">
              <a:lnSpc>
                <a:spcPct val="115000"/>
              </a:lnSpc>
              <a:spcBef>
                <a:spcPts val="100"/>
              </a:spcBef>
              <a:buNone/>
            </a:pPr>
            <a:endParaRPr lang="fr-FR" sz="9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Font typeface="Wingdings" panose="05000000000000000000" pitchFamily="2" charset="2"/>
              <a:buChar char=""/>
            </a:pPr>
            <a:r>
              <a:rPr lang="fr-FR" sz="12800" b="1" dirty="0">
                <a:solidFill>
                  <a:schemeClr val="accent2"/>
                </a:solidFill>
                <a:latin typeface="+mn-lt"/>
              </a:rPr>
              <a:t> </a:t>
            </a:r>
            <a:r>
              <a:rPr lang="fr-FR" sz="12800" b="1" dirty="0">
                <a:solidFill>
                  <a:schemeClr val="accent4"/>
                </a:solidFill>
                <a:latin typeface="+mn-lt"/>
              </a:rPr>
              <a:t>Responsabilité éthique </a:t>
            </a:r>
            <a:r>
              <a:rPr lang="fr-FR" sz="12800" kern="100" dirty="0">
                <a:effectLst/>
                <a:latin typeface="Calibri" panose="020F0502020204030204" pitchFamily="34" charset="0"/>
                <a:ea typeface="Calibri" panose="020F0502020204030204" pitchFamily="34" charset="0"/>
                <a:cs typeface="Times New Roman" panose="02020603050405020304" pitchFamily="18" charset="0"/>
              </a:rPr>
              <a:t>: Obligation morale de prendre des décisions respectant des principes de justice, d’équité et de transparence.</a:t>
            </a:r>
          </a:p>
          <a:p>
            <a:pPr>
              <a:lnSpc>
                <a:spcPct val="115000"/>
              </a:lnSpc>
              <a:spcBef>
                <a:spcPts val="100"/>
              </a:spcBef>
            </a:pPr>
            <a:endParaRPr lang="fr-FR" sz="9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buFont typeface="Wingdings" panose="05000000000000000000" pitchFamily="2" charset="2"/>
              <a:buChar char=""/>
            </a:pPr>
            <a:r>
              <a:rPr lang="fr-FR" sz="12800" b="1" dirty="0">
                <a:solidFill>
                  <a:schemeClr val="accent2"/>
                </a:solidFill>
                <a:latin typeface="+mn-lt"/>
              </a:rPr>
              <a:t> </a:t>
            </a:r>
            <a:r>
              <a:rPr lang="fr-FR" sz="12800" b="1" dirty="0">
                <a:solidFill>
                  <a:schemeClr val="accent4"/>
                </a:solidFill>
                <a:latin typeface="+mn-lt"/>
              </a:rPr>
              <a:t>Responsabilité sociale (RSE) </a:t>
            </a:r>
            <a:r>
              <a:rPr lang="fr-FR" sz="12800" kern="100" dirty="0">
                <a:effectLst/>
                <a:latin typeface="Calibri" panose="020F0502020204030204" pitchFamily="34" charset="0"/>
                <a:ea typeface="Calibri" panose="020F0502020204030204" pitchFamily="34" charset="0"/>
                <a:cs typeface="Times New Roman" panose="02020603050405020304" pitchFamily="18" charset="0"/>
              </a:rPr>
              <a:t>: Engagement d’une entreprise envers ses employés, la société et l'environnement au-delà de ses obligations légales.</a:t>
            </a:r>
          </a:p>
          <a:p>
            <a:pPr>
              <a:lnSpc>
                <a:spcPct val="100000"/>
              </a:lnSpc>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264153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11737304" cy="5184576"/>
          </a:xfrm>
        </p:spPr>
        <p:txBody>
          <a:bodyPr>
            <a:normAutofit/>
          </a:bodyPr>
          <a:lstStyle/>
          <a:p>
            <a:pPr>
              <a:lnSpc>
                <a:spcPct val="100000"/>
              </a:lnSpc>
              <a:buFont typeface="Wingdings" panose="05000000000000000000" pitchFamily="2" charset="2"/>
              <a:buChar char="q"/>
            </a:pPr>
            <a:r>
              <a:rPr lang="fr-FR" b="1" dirty="0">
                <a:solidFill>
                  <a:schemeClr val="accent4"/>
                </a:solidFill>
                <a:latin typeface="+mn-lt"/>
              </a:rPr>
              <a:t> Parties prenantes </a:t>
            </a:r>
            <a:r>
              <a:rPr lang="fr-FR" dirty="0">
                <a:solidFill>
                  <a:schemeClr val="tx1"/>
                </a:solidFill>
                <a:latin typeface="+mn-lt"/>
              </a:rPr>
              <a:t>: Tous les acteurs concernés par les décisions d’une organisation (employés, clients, fournisseurs, investisseurs, etc.).</a:t>
            </a:r>
          </a:p>
          <a:p>
            <a:pPr marL="0" indent="0">
              <a:lnSpc>
                <a:spcPct val="100000"/>
              </a:lnSpc>
              <a:buNone/>
            </a:pPr>
            <a:endParaRPr lang="fr-FR" dirty="0">
              <a:solidFill>
                <a:schemeClr val="tx1"/>
              </a:solidFill>
              <a:latin typeface="+mn-lt"/>
            </a:endParaRPr>
          </a:p>
          <a:p>
            <a:pPr>
              <a:lnSpc>
                <a:spcPct val="100000"/>
              </a:lnSpc>
              <a:buFont typeface="Wingdings" panose="05000000000000000000" pitchFamily="2" charset="2"/>
              <a:buChar char="q"/>
            </a:pPr>
            <a:r>
              <a:rPr lang="fr-FR" b="1" dirty="0">
                <a:solidFill>
                  <a:schemeClr val="accent4"/>
                </a:solidFill>
                <a:latin typeface="+mn-lt"/>
              </a:rPr>
              <a:t> Contre-pouvoirs </a:t>
            </a:r>
            <a:r>
              <a:rPr lang="fr-FR" dirty="0">
                <a:solidFill>
                  <a:schemeClr val="tx1"/>
                </a:solidFill>
                <a:latin typeface="+mn-lt"/>
              </a:rPr>
              <a:t>: Forces internes ou externes à une organisation qui s’opposent ou modèrent l’autorité d’un dirigeant ou d’un groupe de dirigeants.</a:t>
            </a:r>
          </a:p>
          <a:p>
            <a:pPr marL="0" indent="0">
              <a:lnSpc>
                <a:spcPct val="100000"/>
              </a:lnSpc>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2020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styles de management</a:t>
            </a:r>
          </a:p>
        </p:txBody>
      </p:sp>
      <p:sp>
        <p:nvSpPr>
          <p:cNvPr id="3" name="Subtitle 2"/>
          <p:cNvSpPr>
            <a:spLocks noGrp="1"/>
          </p:cNvSpPr>
          <p:nvPr>
            <p:ph type="subTitle" idx="1"/>
          </p:nvPr>
        </p:nvSpPr>
        <p:spPr>
          <a:xfrm>
            <a:off x="4064000" y="5296049"/>
            <a:ext cx="8128000" cy="480131"/>
          </a:xfrm>
        </p:spPr>
        <p:txBody>
          <a:bodyPr/>
          <a:lstStyle/>
          <a:p>
            <a:r>
              <a:rPr lang="fr-FR" i="1" dirty="0" err="1"/>
              <a:t>I’ve</a:t>
            </a:r>
            <a:r>
              <a:rPr lang="fr-FR" i="1" dirty="0"/>
              <a:t> </a:t>
            </a:r>
            <a:r>
              <a:rPr lang="fr-FR" i="1" dirty="0" err="1"/>
              <a:t>got</a:t>
            </a:r>
            <a:r>
              <a:rPr lang="fr-FR" i="1" dirty="0"/>
              <a:t> the style !</a:t>
            </a:r>
            <a:endParaRPr lang="en-US" i="1" dirty="0"/>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2"/>
          </p:nvPr>
        </p:nvSpPr>
        <p:spPr/>
        <p:txBody>
          <a:bodyPr/>
          <a:lstStyle/>
          <a:p>
            <a:fld id="{FC1CF07D-8B3F-4D32-B059-0039CEA46DB1}" type="slidenum">
              <a:rPr lang="en-US" smtClean="0"/>
              <a:pPr/>
              <a:t>8</a:t>
            </a:fld>
            <a:endParaRPr lang="en-US"/>
          </a:p>
        </p:txBody>
      </p:sp>
      <p:pic>
        <p:nvPicPr>
          <p:cNvPr id="9" name="Espace réservé pour une image  8">
            <a:extLst>
              <a:ext uri="{FF2B5EF4-FFF2-40B4-BE49-F238E27FC236}">
                <a16:creationId xmlns:a16="http://schemas.microsoft.com/office/drawing/2014/main" id="{CC9326D7-AC62-C799-E27B-02A726BE438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151" b="7151"/>
          <a:stretch>
            <a:fillRect/>
          </a:stretch>
        </p:blipFill>
        <p:spPr/>
      </p:pic>
    </p:spTree>
    <p:extLst>
      <p:ext uri="{BB962C8B-B14F-4D97-AF65-F5344CB8AC3E}">
        <p14:creationId xmlns:p14="http://schemas.microsoft.com/office/powerpoint/2010/main" val="326197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263352" y="1052736"/>
            <a:ext cx="8610054" cy="5184576"/>
          </a:xfrm>
        </p:spPr>
        <p:txBody>
          <a:bodyPr>
            <a:normAutofit fontScale="77500" lnSpcReduction="20000"/>
          </a:bodyPr>
          <a:lstStyle/>
          <a:p>
            <a:pPr>
              <a:lnSpc>
                <a:spcPct val="115000"/>
              </a:lnSpc>
              <a:spcBef>
                <a:spcPts val="100"/>
              </a:spcBef>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Les styles de management correspondent </a:t>
            </a:r>
            <a:r>
              <a:rPr lang="fr-FR" sz="4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aux différentes manières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dont un manager peut </a:t>
            </a:r>
            <a:r>
              <a:rPr lang="fr-FR" b="1" kern="100" dirty="0">
                <a:solidFill>
                  <a:schemeClr val="accent4"/>
                </a:solidFill>
                <a:latin typeface="Calibri" panose="020F0502020204030204" pitchFamily="34" charset="0"/>
                <a:cs typeface="Times New Roman" panose="02020603050405020304" pitchFamily="18" charset="0"/>
              </a:rPr>
              <a:t>diriger</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b="1" kern="100" dirty="0">
                <a:solidFill>
                  <a:schemeClr val="accent4"/>
                </a:solidFill>
                <a:latin typeface="Calibri" panose="020F0502020204030204" pitchFamily="34" charset="0"/>
                <a:cs typeface="Times New Roman" panose="02020603050405020304" pitchFamily="18" charset="0"/>
              </a:rPr>
              <a:t>son équipe</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en fonction de sa </a:t>
            </a:r>
            <a:r>
              <a:rPr lang="fr-FR" b="1" kern="100" dirty="0">
                <a:solidFill>
                  <a:schemeClr val="accent4"/>
                </a:solidFill>
                <a:latin typeface="Calibri" panose="020F0502020204030204" pitchFamily="34" charset="0"/>
                <a:cs typeface="Times New Roman" panose="02020603050405020304" pitchFamily="18" charset="0"/>
              </a:rPr>
              <a:t>personnalité</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de la </a:t>
            </a:r>
            <a:r>
              <a:rPr lang="fr-FR" b="1" kern="100" dirty="0">
                <a:solidFill>
                  <a:schemeClr val="accent4"/>
                </a:solidFill>
                <a:latin typeface="Calibri" panose="020F0502020204030204" pitchFamily="34" charset="0"/>
                <a:cs typeface="Times New Roman" panose="02020603050405020304" pitchFamily="18" charset="0"/>
              </a:rPr>
              <a:t>culture</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de l’entreprise et du </a:t>
            </a:r>
            <a:r>
              <a:rPr lang="fr-FR" b="1" kern="100" dirty="0">
                <a:solidFill>
                  <a:schemeClr val="accent4"/>
                </a:solidFill>
                <a:latin typeface="Calibri" panose="020F0502020204030204" pitchFamily="34" charset="0"/>
                <a:cs typeface="Times New Roman" panose="02020603050405020304" pitchFamily="18" charset="0"/>
              </a:rPr>
              <a:t>contexte</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100"/>
              </a:spcBef>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Chaque style a ses </a:t>
            </a:r>
            <a:r>
              <a:rPr lang="fr-FR" b="1" kern="100" dirty="0">
                <a:solidFill>
                  <a:schemeClr val="accent4"/>
                </a:solidFill>
                <a:latin typeface="Calibri" panose="020F0502020204030204" pitchFamily="34" charset="0"/>
                <a:cs typeface="Times New Roman" panose="02020603050405020304" pitchFamily="18" charset="0"/>
              </a:rPr>
              <a:t>avantages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et ses </a:t>
            </a:r>
            <a:r>
              <a:rPr lang="fr-FR" b="1" kern="100" dirty="0">
                <a:solidFill>
                  <a:schemeClr val="accent4"/>
                </a:solidFill>
                <a:latin typeface="Calibri" panose="020F0502020204030204" pitchFamily="34" charset="0"/>
                <a:cs typeface="Times New Roman" panose="02020603050405020304" pitchFamily="18" charset="0"/>
              </a:rPr>
              <a:t>inconvénients</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 et peut être </a:t>
            </a:r>
            <a:r>
              <a:rPr lang="fr-FR" b="1" kern="100" dirty="0">
                <a:solidFill>
                  <a:schemeClr val="accent4"/>
                </a:solidFill>
                <a:latin typeface="Calibri" panose="020F0502020204030204" pitchFamily="34" charset="0"/>
                <a:cs typeface="Times New Roman" panose="02020603050405020304" pitchFamily="18" charset="0"/>
              </a:rPr>
              <a:t>plus ou moins adapté </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à certaines situations. </a:t>
            </a:r>
          </a:p>
          <a:p>
            <a:pPr>
              <a:lnSpc>
                <a:spcPct val="115000"/>
              </a:lnSpc>
              <a:spcBef>
                <a:spcPts val="100"/>
              </a:spcBef>
            </a:pP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Ce concept a été notamment développé par </a:t>
            </a:r>
            <a:r>
              <a:rPr lang="fr-FR" b="1" kern="100" dirty="0">
                <a:solidFill>
                  <a:schemeClr val="accent4"/>
                </a:solidFill>
                <a:latin typeface="Calibri" panose="020F0502020204030204" pitchFamily="34" charset="0"/>
                <a:cs typeface="Times New Roman" panose="02020603050405020304" pitchFamily="18" charset="0"/>
              </a:rPr>
              <a:t>Rensis Likert </a:t>
            </a:r>
            <a:r>
              <a:rPr lang="fr-FR" sz="4000" kern="100" dirty="0">
                <a:effectLst/>
                <a:latin typeface="Calibri" panose="020F0502020204030204" pitchFamily="34" charset="0"/>
                <a:ea typeface="Calibri" panose="020F0502020204030204" pitchFamily="34" charset="0"/>
                <a:cs typeface="Times New Roman" panose="02020603050405020304" pitchFamily="18" charset="0"/>
              </a:rPr>
              <a:t>et d'autres théoriciens du management.</a:t>
            </a:r>
          </a:p>
          <a:p>
            <a:pPr marL="0" indent="0">
              <a:lnSpc>
                <a:spcPct val="100000"/>
              </a:lnSpc>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p:cNvSpPr>
            <a:spLocks noGrp="1"/>
          </p:cNvSpPr>
          <p:nvPr>
            <p:ph type="title"/>
          </p:nvPr>
        </p:nvSpPr>
        <p:spPr>
          <a:xfrm>
            <a:off x="263352" y="116632"/>
            <a:ext cx="9578280" cy="564405"/>
          </a:xfrm>
        </p:spPr>
        <p:txBody>
          <a:bodyPr>
            <a:normAutofit fontScale="90000"/>
          </a:bodyPr>
          <a:lstStyle/>
          <a:p>
            <a:r>
              <a:rPr lang="en-US" dirty="0"/>
              <a:t>Les styles de management</a:t>
            </a:r>
          </a:p>
        </p:txBody>
      </p:sp>
      <p:pic>
        <p:nvPicPr>
          <p:cNvPr id="2" name="Image 1">
            <a:extLst>
              <a:ext uri="{FF2B5EF4-FFF2-40B4-BE49-F238E27FC236}">
                <a16:creationId xmlns:a16="http://schemas.microsoft.com/office/drawing/2014/main" id="{83777B21-8FBF-1713-D3A6-49C1958FEDBA}"/>
              </a:ext>
            </a:extLst>
          </p:cNvPr>
          <p:cNvPicPr>
            <a:picLocks noChangeAspect="1"/>
          </p:cNvPicPr>
          <p:nvPr/>
        </p:nvPicPr>
        <p:blipFill>
          <a:blip r:embed="rId3"/>
          <a:stretch>
            <a:fillRect/>
          </a:stretch>
        </p:blipFill>
        <p:spPr>
          <a:xfrm>
            <a:off x="8873406" y="1772816"/>
            <a:ext cx="3055242" cy="3096344"/>
          </a:xfrm>
          <a:prstGeom prst="rect">
            <a:avLst/>
          </a:prstGeom>
        </p:spPr>
      </p:pic>
    </p:spTree>
    <p:extLst>
      <p:ext uri="{BB962C8B-B14F-4D97-AF65-F5344CB8AC3E}">
        <p14:creationId xmlns:p14="http://schemas.microsoft.com/office/powerpoint/2010/main" val="31666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65675</TotalTime>
  <Words>1744</Words>
  <Application>Microsoft Office PowerPoint</Application>
  <PresentationFormat>Grand écran</PresentationFormat>
  <Paragraphs>188</Paragraphs>
  <Slides>32</Slides>
  <Notes>32</Notes>
  <HiddenSlides>0</HiddenSlides>
  <MMClips>3</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32</vt:i4>
      </vt:variant>
    </vt:vector>
  </HeadingPairs>
  <TitlesOfParts>
    <vt:vector size="42" baseType="lpstr">
      <vt:lpstr>Arial</vt:lpstr>
      <vt:lpstr>Calibri</vt:lpstr>
      <vt:lpstr>Calibri Light</vt:lpstr>
      <vt:lpstr>Open Sans</vt:lpstr>
      <vt:lpstr>Roboto</vt:lpstr>
      <vt:lpstr>Symbol</vt:lpstr>
      <vt:lpstr>Wingdings</vt:lpstr>
      <vt:lpstr>Custom Design - Showeet</vt:lpstr>
      <vt:lpstr>Showeet theme</vt:lpstr>
      <vt:lpstr>showeet</vt:lpstr>
      <vt:lpstr>Style de management et contre-pouvoirs!</vt:lpstr>
      <vt:lpstr>Objectifs</vt:lpstr>
      <vt:lpstr>Notions clés</vt:lpstr>
      <vt:lpstr>PLAN</vt:lpstr>
      <vt:lpstr>Définitions</vt:lpstr>
      <vt:lpstr>Définitions</vt:lpstr>
      <vt:lpstr>Définitions</vt:lpstr>
      <vt:lpstr>Les styles de management</vt:lpstr>
      <vt:lpstr>Les styles de management</vt:lpstr>
      <vt:lpstr>1-Style autoritaire</vt:lpstr>
      <vt:lpstr>Style autoritaire</vt:lpstr>
      <vt:lpstr>02-Style participatif</vt:lpstr>
      <vt:lpstr>Style participatif</vt:lpstr>
      <vt:lpstr>03-Style paternaliste</vt:lpstr>
      <vt:lpstr>Style paternaliste</vt:lpstr>
      <vt:lpstr>04-Style délégatif</vt:lpstr>
      <vt:lpstr>Style délégatif</vt:lpstr>
      <vt:lpstr>LA RESPONSABILITE ETHIQUE, SOCIALE, SOCIETALE ET ENVIRONNEMENTALE</vt:lpstr>
      <vt:lpstr>La responsabilité</vt:lpstr>
      <vt:lpstr>Ethique dans le management</vt:lpstr>
      <vt:lpstr>Ethique dans le management</vt:lpstr>
      <vt:lpstr>Présentation PowerPoint</vt:lpstr>
      <vt:lpstr>Responsabilité sociale et sociétale</vt:lpstr>
      <vt:lpstr>Responsabilité sociale et sociétale</vt:lpstr>
      <vt:lpstr>Présentation PowerPoint</vt:lpstr>
      <vt:lpstr>Responsabilité environnementale</vt:lpstr>
      <vt:lpstr>Responsabilité environnementale</vt:lpstr>
      <vt:lpstr>Présentation PowerPoint</vt:lpstr>
      <vt:lpstr>Parties prenantes et contre pouvoirs</vt:lpstr>
      <vt:lpstr>Parties prenantes et contre pouvoirs</vt:lpstr>
      <vt:lpstr>Parties prenantes et contre pouvoirs</vt:lpstr>
      <vt:lpstr>Using a light background is always an option to be considered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1</cp:revision>
  <dcterms:created xsi:type="dcterms:W3CDTF">2011-05-09T14:18:21Z</dcterms:created>
  <dcterms:modified xsi:type="dcterms:W3CDTF">2024-09-19T09:57:35Z</dcterms:modified>
  <cp:category>Templates</cp:category>
</cp:coreProperties>
</file>