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 id="2147483698" r:id="rId2"/>
    <p:sldMasterId id="2147483753" r:id="rId3"/>
  </p:sldMasterIdLst>
  <p:notesMasterIdLst>
    <p:notesMasterId r:id="rId53"/>
  </p:notesMasterIdLst>
  <p:handoutMasterIdLst>
    <p:handoutMasterId r:id="rId54"/>
  </p:handoutMasterIdLst>
  <p:sldIdLst>
    <p:sldId id="815" r:id="rId4"/>
    <p:sldId id="840" r:id="rId5"/>
    <p:sldId id="830" r:id="rId6"/>
    <p:sldId id="819" r:id="rId7"/>
    <p:sldId id="847" r:id="rId8"/>
    <p:sldId id="848" r:id="rId9"/>
    <p:sldId id="850" r:id="rId10"/>
    <p:sldId id="832" r:id="rId11"/>
    <p:sldId id="849" r:id="rId12"/>
    <p:sldId id="851" r:id="rId13"/>
    <p:sldId id="852" r:id="rId14"/>
    <p:sldId id="853" r:id="rId15"/>
    <p:sldId id="854" r:id="rId16"/>
    <p:sldId id="855" r:id="rId17"/>
    <p:sldId id="856" r:id="rId18"/>
    <p:sldId id="875" r:id="rId19"/>
    <p:sldId id="876" r:id="rId20"/>
    <p:sldId id="883" r:id="rId21"/>
    <p:sldId id="884" r:id="rId22"/>
    <p:sldId id="885" r:id="rId23"/>
    <p:sldId id="857" r:id="rId24"/>
    <p:sldId id="859" r:id="rId25"/>
    <p:sldId id="858" r:id="rId26"/>
    <p:sldId id="860" r:id="rId27"/>
    <p:sldId id="861" r:id="rId28"/>
    <p:sldId id="877" r:id="rId29"/>
    <p:sldId id="878" r:id="rId30"/>
    <p:sldId id="862" r:id="rId31"/>
    <p:sldId id="863" r:id="rId32"/>
    <p:sldId id="879" r:id="rId33"/>
    <p:sldId id="864" r:id="rId34"/>
    <p:sldId id="865" r:id="rId35"/>
    <p:sldId id="866" r:id="rId36"/>
    <p:sldId id="867" r:id="rId37"/>
    <p:sldId id="880" r:id="rId38"/>
    <p:sldId id="886" r:id="rId39"/>
    <p:sldId id="887" r:id="rId40"/>
    <p:sldId id="888" r:id="rId41"/>
    <p:sldId id="868" r:id="rId42"/>
    <p:sldId id="869" r:id="rId43"/>
    <p:sldId id="870" r:id="rId44"/>
    <p:sldId id="881" r:id="rId45"/>
    <p:sldId id="871" r:id="rId46"/>
    <p:sldId id="872" r:id="rId47"/>
    <p:sldId id="873" r:id="rId48"/>
    <p:sldId id="882" r:id="rId49"/>
    <p:sldId id="889" r:id="rId50"/>
    <p:sldId id="891" r:id="rId51"/>
    <p:sldId id="831" r:id="rId52"/>
  </p:sldIdLst>
  <p:sldSz cx="12192000" cy="6858000"/>
  <p:notesSz cx="6858000" cy="9144000"/>
  <p:defaultText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HOWEET" id="{D34E524A-D6EF-4CBC-A13A-51C3740B0549}">
          <p14:sldIdLst>
            <p14:sldId id="815"/>
            <p14:sldId id="840"/>
            <p14:sldId id="830"/>
            <p14:sldId id="819"/>
            <p14:sldId id="847"/>
            <p14:sldId id="848"/>
            <p14:sldId id="850"/>
            <p14:sldId id="832"/>
            <p14:sldId id="849"/>
            <p14:sldId id="851"/>
            <p14:sldId id="852"/>
            <p14:sldId id="853"/>
            <p14:sldId id="854"/>
            <p14:sldId id="855"/>
            <p14:sldId id="856"/>
            <p14:sldId id="875"/>
            <p14:sldId id="876"/>
            <p14:sldId id="883"/>
            <p14:sldId id="884"/>
            <p14:sldId id="885"/>
            <p14:sldId id="857"/>
            <p14:sldId id="859"/>
            <p14:sldId id="858"/>
            <p14:sldId id="860"/>
            <p14:sldId id="861"/>
            <p14:sldId id="877"/>
            <p14:sldId id="878"/>
            <p14:sldId id="862"/>
            <p14:sldId id="863"/>
            <p14:sldId id="879"/>
            <p14:sldId id="864"/>
            <p14:sldId id="865"/>
            <p14:sldId id="866"/>
            <p14:sldId id="867"/>
            <p14:sldId id="880"/>
            <p14:sldId id="886"/>
            <p14:sldId id="887"/>
            <p14:sldId id="888"/>
            <p14:sldId id="868"/>
            <p14:sldId id="869"/>
            <p14:sldId id="870"/>
            <p14:sldId id="881"/>
            <p14:sldId id="871"/>
            <p14:sldId id="872"/>
            <p14:sldId id="873"/>
            <p14:sldId id="882"/>
            <p14:sldId id="889"/>
            <p14:sldId id="891"/>
            <p14:sldId id="831"/>
          </p14:sldIdLst>
        </p14:section>
        <p14:section name="CREDITS &amp; COPYRIGHTS" id="{96A22112-93F8-4FC4-92DC-51B794962ED1}">
          <p14:sldIdLst/>
        </p14:section>
      </p14:sectionLst>
    </p:ext>
    <p:ext uri="{EFAFB233-063F-42B5-8137-9DF3F51BA10A}">
      <p15:sldGuideLst xmlns:p15="http://schemas.microsoft.com/office/powerpoint/2012/main">
        <p15:guide id="1" orient="horz" pos="2251" userDrawn="1">
          <p15:clr>
            <a:srgbClr val="A4A3A4"/>
          </p15:clr>
        </p15:guide>
        <p15:guide id="3" orient="horz" pos="3159" userDrawn="1">
          <p15:clr>
            <a:srgbClr val="A4A3A4"/>
          </p15:clr>
        </p15:guide>
        <p15:guide id="5" orient="horz" pos="981" userDrawn="1">
          <p15:clr>
            <a:srgbClr val="A4A3A4"/>
          </p15:clr>
        </p15:guide>
        <p15:guide id="6" pos="3840" userDrawn="1">
          <p15:clr>
            <a:srgbClr val="A4A3A4"/>
          </p15:clr>
        </p15:guide>
        <p15:guide id="7" pos="575" userDrawn="1">
          <p15:clr>
            <a:srgbClr val="A4A3A4"/>
          </p15:clr>
        </p15:guide>
        <p15:guide id="8" pos="7105" userDrawn="1">
          <p15:clr>
            <a:srgbClr val="A4A3A4"/>
          </p15:clr>
        </p15:guide>
        <p15:guide id="9" pos="7408" userDrawn="1">
          <p15:clr>
            <a:srgbClr val="A4A3A4"/>
          </p15:clr>
        </p15:guide>
        <p15:guide id="10" pos="303" userDrawn="1">
          <p15:clr>
            <a:srgbClr val="A4A3A4"/>
          </p15:clr>
        </p15:guide>
        <p15:guide id="11" pos="1965" userDrawn="1">
          <p15:clr>
            <a:srgbClr val="A4A3A4"/>
          </p15:clr>
        </p15:guide>
        <p15:guide id="12" pos="5715" userDrawn="1">
          <p15:clr>
            <a:srgbClr val="A4A3A4"/>
          </p15:clr>
        </p15:guide>
        <p15:guide id="13" pos="4384" userDrawn="1">
          <p15:clr>
            <a:srgbClr val="A4A3A4"/>
          </p15:clr>
        </p15:guide>
        <p15:guide id="14" orient="horz" pos="3295" userDrawn="1">
          <p15:clr>
            <a:srgbClr val="A4A3A4"/>
          </p15:clr>
        </p15:guide>
        <p15:guide id="15"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3C36"/>
    <a:srgbClr val="3A4446"/>
    <a:srgbClr val="24221F"/>
    <a:srgbClr val="DDDAD8"/>
    <a:srgbClr val="FBDED1"/>
    <a:srgbClr val="CAE8F2"/>
    <a:srgbClr val="40A8F1"/>
    <a:srgbClr val="0B5C93"/>
    <a:srgbClr val="ADE2B5"/>
    <a:srgbClr val="63ED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13" autoAdjust="0"/>
    <p:restoredTop sz="94848" autoAdjust="0"/>
  </p:normalViewPr>
  <p:slideViewPr>
    <p:cSldViewPr>
      <p:cViewPr varScale="1">
        <p:scale>
          <a:sx n="60" d="100"/>
          <a:sy n="60" d="100"/>
        </p:scale>
        <p:origin x="536" y="48"/>
      </p:cViewPr>
      <p:guideLst>
        <p:guide orient="horz" pos="2251"/>
        <p:guide orient="horz" pos="3159"/>
        <p:guide orient="horz" pos="981"/>
        <p:guide pos="3840"/>
        <p:guide pos="575"/>
        <p:guide pos="7105"/>
        <p:guide pos="7408"/>
        <p:guide pos="303"/>
        <p:guide pos="1965"/>
        <p:guide pos="5715"/>
        <p:guide pos="4384"/>
        <p:guide orient="horz" pos="3295"/>
        <p:guide orient="horz" pos="2160"/>
      </p:guideLst>
    </p:cSldViewPr>
  </p:slideViewPr>
  <p:outlineViewPr>
    <p:cViewPr>
      <p:scale>
        <a:sx n="33" d="100"/>
        <a:sy n="33" d="100"/>
      </p:scale>
      <p:origin x="0" y="-5466"/>
    </p:cViewPr>
  </p:outlineViewPr>
  <p:notesTextViewPr>
    <p:cViewPr>
      <p:scale>
        <a:sx n="150" d="100"/>
        <a:sy n="150" d="100"/>
      </p:scale>
      <p:origin x="0" y="0"/>
    </p:cViewPr>
  </p:notesTextViewPr>
  <p:notesViewPr>
    <p:cSldViewPr>
      <p:cViewPr varScale="1">
        <p:scale>
          <a:sx n="84" d="100"/>
          <a:sy n="84" d="100"/>
        </p:scale>
        <p:origin x="297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33B4B9-AFB0-43EB-82AF-ED70AC262E4F}" type="datetimeFigureOut">
              <a:rPr lang="en-US" smtClean="0"/>
              <a:pPr/>
              <a:t>9/21/2024</a:t>
            </a:fld>
            <a:endParaRPr lang="en-US"/>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472C8F-9949-4688-BFEB-F813D79CFC0A}" type="slidenum">
              <a:rPr lang="en-US" smtClean="0"/>
              <a:pPr/>
              <a:t>‹N°›</a:t>
            </a:fld>
            <a:endParaRPr lang="en-US"/>
          </a:p>
        </p:txBody>
      </p:sp>
    </p:spTree>
    <p:extLst>
      <p:ext uri="{BB962C8B-B14F-4D97-AF65-F5344CB8AC3E}">
        <p14:creationId xmlns:p14="http://schemas.microsoft.com/office/powerpoint/2010/main" val="1792992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31E77A-DD07-4A76-801D-B4BF4990C412}" type="datetimeFigureOut">
              <a:rPr lang="en-US" smtClean="0"/>
              <a:pPr/>
              <a:t>9/21/2024</a:t>
            </a:fld>
            <a:endParaRPr lang="en-US"/>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3AB2B-189A-4C92-A457-C6A3833631A7}" type="slidenum">
              <a:rPr lang="en-US" smtClean="0"/>
              <a:pPr/>
              <a:t>‹N°›</a:t>
            </a:fld>
            <a:endParaRPr lang="en-US"/>
          </a:p>
        </p:txBody>
      </p:sp>
    </p:spTree>
    <p:extLst>
      <p:ext uri="{BB962C8B-B14F-4D97-AF65-F5344CB8AC3E}">
        <p14:creationId xmlns:p14="http://schemas.microsoft.com/office/powerpoint/2010/main" val="2753898374"/>
      </p:ext>
    </p:extLst>
  </p:cSld>
  <p:clrMap bg1="lt1" tx1="dk1" bg2="lt2" tx2="dk2" accent1="accent1" accent2="accent2" accent3="accent3" accent4="accent4" accent5="accent5" accent6="accent6" hlink="hlink" folHlink="folHlink"/>
  <p:hf hdr="0" ftr="0" dt="0"/>
  <p:notesStyle>
    <a:lvl1pPr marL="0" algn="l" defTabSz="914354" rtl="0" eaLnBrk="1" latinLnBrk="0" hangingPunct="1">
      <a:defRPr sz="1200" kern="1200">
        <a:solidFill>
          <a:schemeClr val="tx1"/>
        </a:solidFill>
        <a:latin typeface="+mn-lt"/>
        <a:ea typeface="+mn-ea"/>
        <a:cs typeface="+mn-cs"/>
      </a:defRPr>
    </a:lvl1pPr>
    <a:lvl2pPr marL="457178" algn="l" defTabSz="914354" rtl="0" eaLnBrk="1" latinLnBrk="0" hangingPunct="1">
      <a:defRPr sz="1200" kern="1200">
        <a:solidFill>
          <a:schemeClr val="tx1"/>
        </a:solidFill>
        <a:latin typeface="+mn-lt"/>
        <a:ea typeface="+mn-ea"/>
        <a:cs typeface="+mn-cs"/>
      </a:defRPr>
    </a:lvl2pPr>
    <a:lvl3pPr marL="914354" algn="l" defTabSz="914354" rtl="0" eaLnBrk="1" latinLnBrk="0" hangingPunct="1">
      <a:defRPr sz="1200" kern="1200">
        <a:solidFill>
          <a:schemeClr val="tx1"/>
        </a:solidFill>
        <a:latin typeface="+mn-lt"/>
        <a:ea typeface="+mn-ea"/>
        <a:cs typeface="+mn-cs"/>
      </a:defRPr>
    </a:lvl3pPr>
    <a:lvl4pPr marL="1371532" algn="l" defTabSz="914354" rtl="0" eaLnBrk="1" latinLnBrk="0" hangingPunct="1">
      <a:defRPr sz="1200" kern="1200">
        <a:solidFill>
          <a:schemeClr val="tx1"/>
        </a:solidFill>
        <a:latin typeface="+mn-lt"/>
        <a:ea typeface="+mn-ea"/>
        <a:cs typeface="+mn-cs"/>
      </a:defRPr>
    </a:lvl4pPr>
    <a:lvl5pPr marL="1828709" algn="l" defTabSz="914354" rtl="0" eaLnBrk="1" latinLnBrk="0" hangingPunct="1">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2"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8"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1</a:t>
            </a:fld>
            <a:endParaRPr lang="en-US"/>
          </a:p>
        </p:txBody>
      </p:sp>
    </p:spTree>
    <p:extLst>
      <p:ext uri="{BB962C8B-B14F-4D97-AF65-F5344CB8AC3E}">
        <p14:creationId xmlns:p14="http://schemas.microsoft.com/office/powerpoint/2010/main" val="105636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10</a:t>
            </a:fld>
            <a:endParaRPr lang="en-US"/>
          </a:p>
        </p:txBody>
      </p:sp>
    </p:spTree>
    <p:extLst>
      <p:ext uri="{BB962C8B-B14F-4D97-AF65-F5344CB8AC3E}">
        <p14:creationId xmlns:p14="http://schemas.microsoft.com/office/powerpoint/2010/main" val="517750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11</a:t>
            </a:fld>
            <a:endParaRPr lang="en-US"/>
          </a:p>
        </p:txBody>
      </p:sp>
    </p:spTree>
    <p:extLst>
      <p:ext uri="{BB962C8B-B14F-4D97-AF65-F5344CB8AC3E}">
        <p14:creationId xmlns:p14="http://schemas.microsoft.com/office/powerpoint/2010/main" val="2370454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12</a:t>
            </a:fld>
            <a:endParaRPr lang="en-US"/>
          </a:p>
        </p:txBody>
      </p:sp>
    </p:spTree>
    <p:extLst>
      <p:ext uri="{BB962C8B-B14F-4D97-AF65-F5344CB8AC3E}">
        <p14:creationId xmlns:p14="http://schemas.microsoft.com/office/powerpoint/2010/main" val="3277968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13</a:t>
            </a:fld>
            <a:endParaRPr lang="en-US"/>
          </a:p>
        </p:txBody>
      </p:sp>
    </p:spTree>
    <p:extLst>
      <p:ext uri="{BB962C8B-B14F-4D97-AF65-F5344CB8AC3E}">
        <p14:creationId xmlns:p14="http://schemas.microsoft.com/office/powerpoint/2010/main" val="557672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14</a:t>
            </a:fld>
            <a:endParaRPr lang="en-US"/>
          </a:p>
        </p:txBody>
      </p:sp>
    </p:spTree>
    <p:extLst>
      <p:ext uri="{BB962C8B-B14F-4D97-AF65-F5344CB8AC3E}">
        <p14:creationId xmlns:p14="http://schemas.microsoft.com/office/powerpoint/2010/main" val="3895588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15</a:t>
            </a:fld>
            <a:endParaRPr lang="en-US"/>
          </a:p>
        </p:txBody>
      </p:sp>
    </p:spTree>
    <p:extLst>
      <p:ext uri="{BB962C8B-B14F-4D97-AF65-F5344CB8AC3E}">
        <p14:creationId xmlns:p14="http://schemas.microsoft.com/office/powerpoint/2010/main" val="2048439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16</a:t>
            </a:fld>
            <a:endParaRPr lang="en-US"/>
          </a:p>
        </p:txBody>
      </p:sp>
    </p:spTree>
    <p:extLst>
      <p:ext uri="{BB962C8B-B14F-4D97-AF65-F5344CB8AC3E}">
        <p14:creationId xmlns:p14="http://schemas.microsoft.com/office/powerpoint/2010/main" val="3974577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17</a:t>
            </a:fld>
            <a:endParaRPr lang="en-US"/>
          </a:p>
        </p:txBody>
      </p:sp>
    </p:spTree>
    <p:extLst>
      <p:ext uri="{BB962C8B-B14F-4D97-AF65-F5344CB8AC3E}">
        <p14:creationId xmlns:p14="http://schemas.microsoft.com/office/powerpoint/2010/main" val="1867735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18</a:t>
            </a:fld>
            <a:endParaRPr lang="en-US"/>
          </a:p>
        </p:txBody>
      </p:sp>
    </p:spTree>
    <p:extLst>
      <p:ext uri="{BB962C8B-B14F-4D97-AF65-F5344CB8AC3E}">
        <p14:creationId xmlns:p14="http://schemas.microsoft.com/office/powerpoint/2010/main" val="4187352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19</a:t>
            </a:fld>
            <a:endParaRPr lang="en-US"/>
          </a:p>
        </p:txBody>
      </p:sp>
    </p:spTree>
    <p:extLst>
      <p:ext uri="{BB962C8B-B14F-4D97-AF65-F5344CB8AC3E}">
        <p14:creationId xmlns:p14="http://schemas.microsoft.com/office/powerpoint/2010/main" val="383906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2</a:t>
            </a:fld>
            <a:endParaRPr lang="en-US"/>
          </a:p>
        </p:txBody>
      </p:sp>
    </p:spTree>
    <p:extLst>
      <p:ext uri="{BB962C8B-B14F-4D97-AF65-F5344CB8AC3E}">
        <p14:creationId xmlns:p14="http://schemas.microsoft.com/office/powerpoint/2010/main" val="752890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20</a:t>
            </a:fld>
            <a:endParaRPr lang="en-US"/>
          </a:p>
        </p:txBody>
      </p:sp>
    </p:spTree>
    <p:extLst>
      <p:ext uri="{BB962C8B-B14F-4D97-AF65-F5344CB8AC3E}">
        <p14:creationId xmlns:p14="http://schemas.microsoft.com/office/powerpoint/2010/main" val="4195011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21</a:t>
            </a:fld>
            <a:endParaRPr lang="en-US"/>
          </a:p>
        </p:txBody>
      </p:sp>
    </p:spTree>
    <p:extLst>
      <p:ext uri="{BB962C8B-B14F-4D97-AF65-F5344CB8AC3E}">
        <p14:creationId xmlns:p14="http://schemas.microsoft.com/office/powerpoint/2010/main" val="1431669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22</a:t>
            </a:fld>
            <a:endParaRPr lang="en-US"/>
          </a:p>
        </p:txBody>
      </p:sp>
    </p:spTree>
    <p:extLst>
      <p:ext uri="{BB962C8B-B14F-4D97-AF65-F5344CB8AC3E}">
        <p14:creationId xmlns:p14="http://schemas.microsoft.com/office/powerpoint/2010/main" val="2421310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23</a:t>
            </a:fld>
            <a:endParaRPr lang="en-US"/>
          </a:p>
        </p:txBody>
      </p:sp>
    </p:spTree>
    <p:extLst>
      <p:ext uri="{BB962C8B-B14F-4D97-AF65-F5344CB8AC3E}">
        <p14:creationId xmlns:p14="http://schemas.microsoft.com/office/powerpoint/2010/main" val="37492649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24</a:t>
            </a:fld>
            <a:endParaRPr lang="en-US"/>
          </a:p>
        </p:txBody>
      </p:sp>
    </p:spTree>
    <p:extLst>
      <p:ext uri="{BB962C8B-B14F-4D97-AF65-F5344CB8AC3E}">
        <p14:creationId xmlns:p14="http://schemas.microsoft.com/office/powerpoint/2010/main" val="7766275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25</a:t>
            </a:fld>
            <a:endParaRPr lang="en-US"/>
          </a:p>
        </p:txBody>
      </p:sp>
    </p:spTree>
    <p:extLst>
      <p:ext uri="{BB962C8B-B14F-4D97-AF65-F5344CB8AC3E}">
        <p14:creationId xmlns:p14="http://schemas.microsoft.com/office/powerpoint/2010/main" val="33101705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26</a:t>
            </a:fld>
            <a:endParaRPr lang="en-US"/>
          </a:p>
        </p:txBody>
      </p:sp>
    </p:spTree>
    <p:extLst>
      <p:ext uri="{BB962C8B-B14F-4D97-AF65-F5344CB8AC3E}">
        <p14:creationId xmlns:p14="http://schemas.microsoft.com/office/powerpoint/2010/main" val="11010326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27</a:t>
            </a:fld>
            <a:endParaRPr lang="en-US"/>
          </a:p>
        </p:txBody>
      </p:sp>
    </p:spTree>
    <p:extLst>
      <p:ext uri="{BB962C8B-B14F-4D97-AF65-F5344CB8AC3E}">
        <p14:creationId xmlns:p14="http://schemas.microsoft.com/office/powerpoint/2010/main" val="27332306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28</a:t>
            </a:fld>
            <a:endParaRPr lang="en-US"/>
          </a:p>
        </p:txBody>
      </p:sp>
    </p:spTree>
    <p:extLst>
      <p:ext uri="{BB962C8B-B14F-4D97-AF65-F5344CB8AC3E}">
        <p14:creationId xmlns:p14="http://schemas.microsoft.com/office/powerpoint/2010/main" val="35310598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29</a:t>
            </a:fld>
            <a:endParaRPr lang="en-US"/>
          </a:p>
        </p:txBody>
      </p:sp>
    </p:spTree>
    <p:extLst>
      <p:ext uri="{BB962C8B-B14F-4D97-AF65-F5344CB8AC3E}">
        <p14:creationId xmlns:p14="http://schemas.microsoft.com/office/powerpoint/2010/main" val="2037672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3</a:t>
            </a:fld>
            <a:endParaRPr lang="en-US"/>
          </a:p>
        </p:txBody>
      </p:sp>
    </p:spTree>
    <p:extLst>
      <p:ext uri="{BB962C8B-B14F-4D97-AF65-F5344CB8AC3E}">
        <p14:creationId xmlns:p14="http://schemas.microsoft.com/office/powerpoint/2010/main" val="5433007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30</a:t>
            </a:fld>
            <a:endParaRPr lang="en-US"/>
          </a:p>
        </p:txBody>
      </p:sp>
    </p:spTree>
    <p:extLst>
      <p:ext uri="{BB962C8B-B14F-4D97-AF65-F5344CB8AC3E}">
        <p14:creationId xmlns:p14="http://schemas.microsoft.com/office/powerpoint/2010/main" val="22185753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31</a:t>
            </a:fld>
            <a:endParaRPr lang="en-US"/>
          </a:p>
        </p:txBody>
      </p:sp>
    </p:spTree>
    <p:extLst>
      <p:ext uri="{BB962C8B-B14F-4D97-AF65-F5344CB8AC3E}">
        <p14:creationId xmlns:p14="http://schemas.microsoft.com/office/powerpoint/2010/main" val="23000983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32</a:t>
            </a:fld>
            <a:endParaRPr lang="en-US"/>
          </a:p>
        </p:txBody>
      </p:sp>
    </p:spTree>
    <p:extLst>
      <p:ext uri="{BB962C8B-B14F-4D97-AF65-F5344CB8AC3E}">
        <p14:creationId xmlns:p14="http://schemas.microsoft.com/office/powerpoint/2010/main" val="9217649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33</a:t>
            </a:fld>
            <a:endParaRPr lang="en-US"/>
          </a:p>
        </p:txBody>
      </p:sp>
    </p:spTree>
    <p:extLst>
      <p:ext uri="{BB962C8B-B14F-4D97-AF65-F5344CB8AC3E}">
        <p14:creationId xmlns:p14="http://schemas.microsoft.com/office/powerpoint/2010/main" val="38611027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34</a:t>
            </a:fld>
            <a:endParaRPr lang="en-US"/>
          </a:p>
        </p:txBody>
      </p:sp>
    </p:spTree>
    <p:extLst>
      <p:ext uri="{BB962C8B-B14F-4D97-AF65-F5344CB8AC3E}">
        <p14:creationId xmlns:p14="http://schemas.microsoft.com/office/powerpoint/2010/main" val="2146854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35</a:t>
            </a:fld>
            <a:endParaRPr lang="en-US"/>
          </a:p>
        </p:txBody>
      </p:sp>
    </p:spTree>
    <p:extLst>
      <p:ext uri="{BB962C8B-B14F-4D97-AF65-F5344CB8AC3E}">
        <p14:creationId xmlns:p14="http://schemas.microsoft.com/office/powerpoint/2010/main" val="18182969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2CA3AB2B-189A-4C92-A457-C6A3833631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41264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2CA3AB2B-189A-4C92-A457-C6A3833631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37858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2CA3AB2B-189A-4C92-A457-C6A3833631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26943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39</a:t>
            </a:fld>
            <a:endParaRPr lang="en-US"/>
          </a:p>
        </p:txBody>
      </p:sp>
    </p:spTree>
    <p:extLst>
      <p:ext uri="{BB962C8B-B14F-4D97-AF65-F5344CB8AC3E}">
        <p14:creationId xmlns:p14="http://schemas.microsoft.com/office/powerpoint/2010/main" val="2720800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4</a:t>
            </a:fld>
            <a:endParaRPr lang="en-US"/>
          </a:p>
        </p:txBody>
      </p:sp>
    </p:spTree>
    <p:extLst>
      <p:ext uri="{BB962C8B-B14F-4D97-AF65-F5344CB8AC3E}">
        <p14:creationId xmlns:p14="http://schemas.microsoft.com/office/powerpoint/2010/main" val="2439212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40</a:t>
            </a:fld>
            <a:endParaRPr lang="en-US"/>
          </a:p>
        </p:txBody>
      </p:sp>
    </p:spTree>
    <p:extLst>
      <p:ext uri="{BB962C8B-B14F-4D97-AF65-F5344CB8AC3E}">
        <p14:creationId xmlns:p14="http://schemas.microsoft.com/office/powerpoint/2010/main" val="21578750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41</a:t>
            </a:fld>
            <a:endParaRPr lang="en-US"/>
          </a:p>
        </p:txBody>
      </p:sp>
    </p:spTree>
    <p:extLst>
      <p:ext uri="{BB962C8B-B14F-4D97-AF65-F5344CB8AC3E}">
        <p14:creationId xmlns:p14="http://schemas.microsoft.com/office/powerpoint/2010/main" val="16672282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42</a:t>
            </a:fld>
            <a:endParaRPr lang="en-US"/>
          </a:p>
        </p:txBody>
      </p:sp>
    </p:spTree>
    <p:extLst>
      <p:ext uri="{BB962C8B-B14F-4D97-AF65-F5344CB8AC3E}">
        <p14:creationId xmlns:p14="http://schemas.microsoft.com/office/powerpoint/2010/main" val="40283568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43</a:t>
            </a:fld>
            <a:endParaRPr lang="en-US"/>
          </a:p>
        </p:txBody>
      </p:sp>
    </p:spTree>
    <p:extLst>
      <p:ext uri="{BB962C8B-B14F-4D97-AF65-F5344CB8AC3E}">
        <p14:creationId xmlns:p14="http://schemas.microsoft.com/office/powerpoint/2010/main" val="37975413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44</a:t>
            </a:fld>
            <a:endParaRPr lang="en-US"/>
          </a:p>
        </p:txBody>
      </p:sp>
    </p:spTree>
    <p:extLst>
      <p:ext uri="{BB962C8B-B14F-4D97-AF65-F5344CB8AC3E}">
        <p14:creationId xmlns:p14="http://schemas.microsoft.com/office/powerpoint/2010/main" val="36198695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45</a:t>
            </a:fld>
            <a:endParaRPr lang="en-US"/>
          </a:p>
        </p:txBody>
      </p:sp>
    </p:spTree>
    <p:extLst>
      <p:ext uri="{BB962C8B-B14F-4D97-AF65-F5344CB8AC3E}">
        <p14:creationId xmlns:p14="http://schemas.microsoft.com/office/powerpoint/2010/main" val="19331453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46</a:t>
            </a:fld>
            <a:endParaRPr lang="en-US"/>
          </a:p>
        </p:txBody>
      </p:sp>
    </p:spTree>
    <p:extLst>
      <p:ext uri="{BB962C8B-B14F-4D97-AF65-F5344CB8AC3E}">
        <p14:creationId xmlns:p14="http://schemas.microsoft.com/office/powerpoint/2010/main" val="17386684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2CA3AB2B-189A-4C92-A457-C6A3833631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38739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2CA3AB2B-189A-4C92-A457-C6A3833631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50333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49</a:t>
            </a:fld>
            <a:endParaRPr lang="en-US"/>
          </a:p>
        </p:txBody>
      </p:sp>
    </p:spTree>
    <p:extLst>
      <p:ext uri="{BB962C8B-B14F-4D97-AF65-F5344CB8AC3E}">
        <p14:creationId xmlns:p14="http://schemas.microsoft.com/office/powerpoint/2010/main" val="3162985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5</a:t>
            </a:fld>
            <a:endParaRPr lang="en-US"/>
          </a:p>
        </p:txBody>
      </p:sp>
    </p:spTree>
    <p:extLst>
      <p:ext uri="{BB962C8B-B14F-4D97-AF65-F5344CB8AC3E}">
        <p14:creationId xmlns:p14="http://schemas.microsoft.com/office/powerpoint/2010/main" val="855235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6</a:t>
            </a:fld>
            <a:endParaRPr lang="en-US"/>
          </a:p>
        </p:txBody>
      </p:sp>
    </p:spTree>
    <p:extLst>
      <p:ext uri="{BB962C8B-B14F-4D97-AF65-F5344CB8AC3E}">
        <p14:creationId xmlns:p14="http://schemas.microsoft.com/office/powerpoint/2010/main" val="3486032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7</a:t>
            </a:fld>
            <a:endParaRPr lang="en-US"/>
          </a:p>
        </p:txBody>
      </p:sp>
    </p:spTree>
    <p:extLst>
      <p:ext uri="{BB962C8B-B14F-4D97-AF65-F5344CB8AC3E}">
        <p14:creationId xmlns:p14="http://schemas.microsoft.com/office/powerpoint/2010/main" val="3823442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8</a:t>
            </a:fld>
            <a:endParaRPr lang="en-US"/>
          </a:p>
        </p:txBody>
      </p:sp>
    </p:spTree>
    <p:extLst>
      <p:ext uri="{BB962C8B-B14F-4D97-AF65-F5344CB8AC3E}">
        <p14:creationId xmlns:p14="http://schemas.microsoft.com/office/powerpoint/2010/main" val="3080400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9</a:t>
            </a:fld>
            <a:endParaRPr lang="en-US"/>
          </a:p>
        </p:txBody>
      </p:sp>
    </p:spTree>
    <p:extLst>
      <p:ext uri="{BB962C8B-B14F-4D97-AF65-F5344CB8AC3E}">
        <p14:creationId xmlns:p14="http://schemas.microsoft.com/office/powerpoint/2010/main" val="1924137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7" name="Freeform: Shape 36"/>
          <p:cNvSpPr/>
          <p:nvPr userDrawn="1"/>
        </p:nvSpPr>
        <p:spPr>
          <a:xfrm>
            <a:off x="4064000" y="3200400"/>
            <a:ext cx="8128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064000" y="5029200"/>
            <a:ext cx="4064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8128000" y="5029200"/>
            <a:ext cx="4064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64000" y="3225452"/>
            <a:ext cx="8128000" cy="1067644"/>
          </a:xfrm>
          <a:prstGeom prst="rect">
            <a:avLst/>
          </a:prstGeom>
        </p:spPr>
        <p:txBody>
          <a:bodyPr lIns="274320" rIns="457200" anchor="b">
            <a:noAutofit/>
          </a:bodyPr>
          <a:lstStyle>
            <a:lvl1pPr algn="l">
              <a:defRPr sz="4400" b="1">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ct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bg2">
                    <a:lumMod val="50000"/>
                  </a:schemeClr>
                </a:solidFill>
              </a:defRPr>
            </a:lvl1pPr>
          </a:lstStyle>
          <a:p>
            <a:fld id="{FC1CF07D-8B3F-4D32-B059-0039CEA46DB1}" type="slidenum">
              <a:rPr lang="en-US" smtClean="0"/>
              <a:pPr/>
              <a:t>‹N°›</a:t>
            </a:fld>
            <a:endParaRPr lang="en-US"/>
          </a:p>
        </p:txBody>
      </p:sp>
      <p:sp>
        <p:nvSpPr>
          <p:cNvPr id="3" name="Subtitle 2"/>
          <p:cNvSpPr>
            <a:spLocks noGrp="1"/>
          </p:cNvSpPr>
          <p:nvPr>
            <p:ph type="subTitle" idx="1"/>
          </p:nvPr>
        </p:nvSpPr>
        <p:spPr>
          <a:xfrm>
            <a:off x="4064000" y="4323604"/>
            <a:ext cx="8128000" cy="407890"/>
          </a:xfrm>
          <a:prstGeom prst="rect">
            <a:avLst/>
          </a:prstGeom>
        </p:spPr>
        <p:txBody>
          <a:bodyPr lIns="274320"/>
          <a:lstStyle>
            <a:lvl1pPr marL="0" indent="0" algn="l">
              <a:buNone/>
              <a:defRPr sz="24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08015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8">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20835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9">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0578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Slide 10">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77901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Slide 11">
    <p:bg>
      <p:bgPr>
        <a:solidFill>
          <a:schemeClr val="tx2"/>
        </a:solidFill>
        <a:effectLst/>
      </p:bgPr>
    </p:bg>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pPr/>
              <a:t>‹N°›</a:t>
            </a:fld>
            <a:endParaRPr lang="en-US"/>
          </a:p>
        </p:txBody>
      </p:sp>
    </p:spTree>
    <p:extLst>
      <p:ext uri="{BB962C8B-B14F-4D97-AF65-F5344CB8AC3E}">
        <p14:creationId xmlns:p14="http://schemas.microsoft.com/office/powerpoint/2010/main" val="738131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accent3"/>
                </a:solidFill>
                <a:latin typeface="+mj-lt"/>
              </a:defRPr>
            </a:lvl1pPr>
            <a:lvl2pPr>
              <a:spcAft>
                <a:spcPts val="1200"/>
              </a:spcAft>
              <a:defRPr sz="3600">
                <a:solidFill>
                  <a:schemeClr val="accent3"/>
                </a:solidFill>
                <a:latin typeface="+mj-lt"/>
              </a:defRPr>
            </a:lvl2pPr>
            <a:lvl3pPr>
              <a:spcAft>
                <a:spcPts val="1200"/>
              </a:spcAft>
              <a:defRPr sz="3200">
                <a:solidFill>
                  <a:schemeClr val="accent3"/>
                </a:solidFill>
                <a:latin typeface="+mj-lt"/>
              </a:defRPr>
            </a:lvl3pPr>
            <a:lvl4pPr>
              <a:spcAft>
                <a:spcPts val="1200"/>
              </a:spcAft>
              <a:defRPr sz="2800">
                <a:solidFill>
                  <a:schemeClr val="accent3"/>
                </a:solidFill>
                <a:latin typeface="+mj-lt"/>
              </a:defRPr>
            </a:lvl4pPr>
            <a:lvl5pPr>
              <a:spcAft>
                <a:spcPts val="1200"/>
              </a:spcAft>
              <a:defRPr sz="28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779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463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Description">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3" hasCustomPrompt="1"/>
          </p:nvPr>
        </p:nvSpPr>
        <p:spPr>
          <a:xfrm>
            <a:off x="838200" y="5589240"/>
            <a:ext cx="10515600" cy="626368"/>
          </a:xfrm>
          <a:prstGeom prst="rect">
            <a:avLst/>
          </a:prstGeom>
        </p:spPr>
        <p:txBody>
          <a:bodyPr anchor="b"/>
          <a:lstStyle>
            <a:lvl1pPr>
              <a:defRPr>
                <a:solidFill>
                  <a:schemeClr val="accent1"/>
                </a:solidFill>
              </a:defRPr>
            </a:lvl1pPr>
            <a:lvl2pPr>
              <a:defRPr>
                <a:solidFill>
                  <a:schemeClr val="tx1">
                    <a:lumMod val="65000"/>
                    <a:lumOff val="35000"/>
                  </a:schemeClr>
                </a:solidFill>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spcBef>
                <a:spcPts val="1200"/>
              </a:spcBef>
            </a:pPr>
            <a:r>
              <a:rPr lang="en-US"/>
              <a:t>Insert a short description here</a:t>
            </a:r>
          </a:p>
        </p:txBody>
      </p:sp>
    </p:spTree>
    <p:extLst>
      <p:ext uri="{BB962C8B-B14F-4D97-AF65-F5344CB8AC3E}">
        <p14:creationId xmlns:p14="http://schemas.microsoft.com/office/powerpoint/2010/main" val="3243084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sz="half" idx="1"/>
          </p:nvPr>
        </p:nvSpPr>
        <p:spPr>
          <a:xfrm>
            <a:off x="838200"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312024"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0095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Dark">
    <p:bg>
      <p:bgPr>
        <a:solidFill>
          <a:schemeClr val="tx2"/>
        </a:solidFill>
        <a:effectLst/>
      </p:bgPr>
    </p:bg>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bg1"/>
                </a:solidFill>
                <a:latin typeface="+mj-lt"/>
              </a:defRPr>
            </a:lvl1pPr>
            <a:lvl2pPr>
              <a:spcAft>
                <a:spcPts val="1200"/>
              </a:spcAft>
              <a:defRPr sz="3600">
                <a:solidFill>
                  <a:schemeClr val="bg1"/>
                </a:solidFill>
                <a:latin typeface="+mj-lt"/>
              </a:defRPr>
            </a:lvl2pPr>
            <a:lvl3pPr>
              <a:spcAft>
                <a:spcPts val="1200"/>
              </a:spcAft>
              <a:defRPr sz="3200">
                <a:solidFill>
                  <a:schemeClr val="bg1"/>
                </a:solidFill>
                <a:latin typeface="+mj-lt"/>
              </a:defRPr>
            </a:lvl3pPr>
            <a:lvl4pPr>
              <a:spcAft>
                <a:spcPts val="1200"/>
              </a:spcAft>
              <a:defRPr sz="2800">
                <a:solidFill>
                  <a:schemeClr val="bg1"/>
                </a:solidFill>
                <a:latin typeface="+mj-lt"/>
              </a:defRPr>
            </a:lvl4pPr>
            <a:lvl5pPr>
              <a:spcAft>
                <a:spcPts val="1200"/>
              </a:spcAft>
              <a:defRPr sz="28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2549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Dark">
    <p:bg>
      <p:bgPr>
        <a:solidFill>
          <a:schemeClr val="tx2"/>
        </a:solidFill>
        <a:effectLst/>
      </p:bgPr>
    </p:bg>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076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Tree>
    <p:extLst>
      <p:ext uri="{BB962C8B-B14F-4D97-AF65-F5344CB8AC3E}">
        <p14:creationId xmlns:p14="http://schemas.microsoft.com/office/powerpoint/2010/main" val="4174063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 Dark">
    <p:bg>
      <p:bgPr>
        <a:solidFill>
          <a:schemeClr val="tx2"/>
        </a:solidFill>
        <a:effectLst/>
      </p:bgPr>
    </p:bg>
    <p:spTree>
      <p:nvGrpSpPr>
        <p:cNvPr id="1" name=""/>
        <p:cNvGrpSpPr/>
        <p:nvPr/>
      </p:nvGrpSpPr>
      <p:grpSpPr>
        <a:xfrm>
          <a:off x="0" y="0"/>
          <a:ext cx="0" cy="0"/>
          <a:chOff x="0" y="0"/>
          <a:chExt cx="0" cy="0"/>
        </a:xfrm>
      </p:grpSpPr>
      <p:sp>
        <p:nvSpPr>
          <p:cNvPr id="9" name="Freeform: Shape 8"/>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hasCustomPrompt="1"/>
          </p:nvPr>
        </p:nvSpPr>
        <p:spPr>
          <a:xfrm>
            <a:off x="838200" y="2036486"/>
            <a:ext cx="10515600" cy="3379551"/>
          </a:xfrm>
          <a:prstGeom prst="rect">
            <a:avLst/>
          </a:prstGeom>
        </p:spPr>
        <p:txBody>
          <a:bodyPr lIns="0" tIns="274320" rIns="0" bIns="0" anchor="ctr">
            <a:normAutofit/>
          </a:bodyPr>
          <a:lstStyle>
            <a:lvl1pPr marL="0" indent="0" algn="r">
              <a:spcBef>
                <a:spcPts val="1200"/>
              </a:spcBef>
              <a:buNone/>
              <a:defRPr sz="7200">
                <a:solidFill>
                  <a:schemeClr val="bg1"/>
                </a:solidFill>
                <a:latin typeface="+mn-lt"/>
                <a:ea typeface="Roboto" panose="02000000000000000000" pitchFamily="2" charset="0"/>
              </a:defRPr>
            </a:lvl1pPr>
            <a:lvl2pPr marL="457200" indent="0" algn="ctr">
              <a:spcBef>
                <a:spcPts val="1200"/>
              </a:spcBef>
              <a:buNone/>
              <a:defRPr sz="2800">
                <a:solidFill>
                  <a:schemeClr val="bg1"/>
                </a:solidFill>
                <a:latin typeface="Roboto" panose="02000000000000000000" pitchFamily="2" charset="0"/>
                <a:ea typeface="Roboto" panose="02000000000000000000" pitchFamily="2" charset="0"/>
              </a:defRPr>
            </a:lvl2pPr>
            <a:lvl3pPr marL="914400" indent="0" algn="ctr">
              <a:spcBef>
                <a:spcPts val="1200"/>
              </a:spcBef>
              <a:buNone/>
              <a:defRPr sz="2400">
                <a:solidFill>
                  <a:schemeClr val="bg1"/>
                </a:solidFill>
                <a:latin typeface="Roboto" panose="02000000000000000000" pitchFamily="2" charset="0"/>
                <a:ea typeface="Roboto" panose="02000000000000000000" pitchFamily="2" charset="0"/>
              </a:defRPr>
            </a:lvl3pPr>
            <a:lvl4pPr marL="1371600" indent="0" algn="ctr">
              <a:spcBef>
                <a:spcPts val="1200"/>
              </a:spcBef>
              <a:buNone/>
              <a:defRPr sz="2000">
                <a:solidFill>
                  <a:schemeClr val="bg1"/>
                </a:solidFill>
                <a:latin typeface="Roboto" panose="02000000000000000000" pitchFamily="2" charset="0"/>
                <a:ea typeface="Roboto" panose="02000000000000000000" pitchFamily="2" charset="0"/>
              </a:defRPr>
            </a:lvl4pPr>
            <a:lvl5pPr marL="1828800" indent="0" algn="ctr">
              <a:spcBef>
                <a:spcPts val="1200"/>
              </a:spcBef>
              <a:buNone/>
              <a:defRPr sz="2000">
                <a:solidFill>
                  <a:schemeClr val="bg1"/>
                </a:solidFill>
                <a:latin typeface="Roboto" panose="02000000000000000000" pitchFamily="2" charset="0"/>
                <a:ea typeface="Roboto" panose="02000000000000000000" pitchFamily="2" charset="0"/>
              </a:defRPr>
            </a:lvl5pPr>
          </a:lstStyle>
          <a:p>
            <a:pPr lvl="0"/>
            <a:r>
              <a:rPr lang="en-US"/>
              <a:t>Your Quote Goes Here</a:t>
            </a:r>
          </a:p>
        </p:txBody>
      </p:sp>
      <p:sp>
        <p:nvSpPr>
          <p:cNvPr id="7" name="Text Placeholder 8"/>
          <p:cNvSpPr>
            <a:spLocks noGrp="1"/>
          </p:cNvSpPr>
          <p:nvPr>
            <p:ph type="body" sz="quarter" idx="13" hasCustomPrompt="1"/>
          </p:nvPr>
        </p:nvSpPr>
        <p:spPr>
          <a:xfrm>
            <a:off x="838200" y="5416037"/>
            <a:ext cx="10515599" cy="504849"/>
          </a:xfrm>
          <a:prstGeom prst="rect">
            <a:avLst/>
          </a:prstGeom>
        </p:spPr>
        <p:txBody>
          <a:bodyPr anchor="b"/>
          <a:lstStyle>
            <a:lvl1pPr marL="0" indent="0" algn="r">
              <a:buNone/>
              <a:defRPr i="1">
                <a:solidFill>
                  <a:schemeClr val="tx1">
                    <a:lumMod val="50000"/>
                    <a:lumOff val="50000"/>
                  </a:schemeClr>
                </a:solidFill>
              </a:defRPr>
            </a:lvl1pPr>
          </a:lstStyle>
          <a:p>
            <a:pPr lvl="0"/>
            <a:r>
              <a:rPr lang="en-US"/>
              <a:t>Author</a:t>
            </a:r>
          </a:p>
        </p:txBody>
      </p:sp>
      <p:sp>
        <p:nvSpPr>
          <p:cNvPr id="14" name="Freeform: Shape 13"/>
          <p:cNvSpPr/>
          <p:nvPr userDrawn="1"/>
        </p:nvSpPr>
        <p:spPr>
          <a:xfrm>
            <a:off x="8820597" y="548680"/>
            <a:ext cx="2533203" cy="1745300"/>
          </a:xfrm>
          <a:custGeom>
            <a:avLst/>
            <a:gdLst>
              <a:gd name="connsiteX0" fmla="*/ 850180 w 1028774"/>
              <a:gd name="connsiteY0" fmla="*/ 0 h 708794"/>
              <a:gd name="connsiteX1" fmla="*/ 958081 w 1028774"/>
              <a:gd name="connsiteY1" fmla="*/ 89297 h 708794"/>
              <a:gd name="connsiteX2" fmla="*/ 820415 w 1028774"/>
              <a:gd name="connsiteY2" fmla="*/ 319981 h 708794"/>
              <a:gd name="connsiteX3" fmla="*/ 1028774 w 1028774"/>
              <a:gd name="connsiteY3" fmla="*/ 319981 h 708794"/>
              <a:gd name="connsiteX4" fmla="*/ 1028774 w 1028774"/>
              <a:gd name="connsiteY4" fmla="*/ 708794 h 708794"/>
              <a:gd name="connsiteX5" fmla="*/ 545083 w 1028774"/>
              <a:gd name="connsiteY5" fmla="*/ 708794 h 708794"/>
              <a:gd name="connsiteX6" fmla="*/ 545083 w 1028774"/>
              <a:gd name="connsiteY6" fmla="*/ 442764 h 708794"/>
              <a:gd name="connsiteX7" fmla="*/ 850180 w 1028774"/>
              <a:gd name="connsiteY7" fmla="*/ 0 h 708794"/>
              <a:gd name="connsiteX8" fmla="*/ 303731 w 1028774"/>
              <a:gd name="connsiteY8" fmla="*/ 0 h 708794"/>
              <a:gd name="connsiteX9" fmla="*/ 411137 w 1028774"/>
              <a:gd name="connsiteY9" fmla="*/ 89297 h 708794"/>
              <a:gd name="connsiteX10" fmla="*/ 275332 w 1028774"/>
              <a:gd name="connsiteY10" fmla="*/ 319981 h 708794"/>
              <a:gd name="connsiteX11" fmla="*/ 483691 w 1028774"/>
              <a:gd name="connsiteY11" fmla="*/ 319981 h 708794"/>
              <a:gd name="connsiteX12" fmla="*/ 483691 w 1028774"/>
              <a:gd name="connsiteY12" fmla="*/ 708794 h 708794"/>
              <a:gd name="connsiteX13" fmla="*/ 0 w 1028774"/>
              <a:gd name="connsiteY13" fmla="*/ 708794 h 708794"/>
              <a:gd name="connsiteX14" fmla="*/ 0 w 1028774"/>
              <a:gd name="connsiteY14" fmla="*/ 442764 h 708794"/>
              <a:gd name="connsiteX15" fmla="*/ 303731 w 1028774"/>
              <a:gd name="connsiteY15" fmla="*/ 0 h 70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8774" h="708794">
                <a:moveTo>
                  <a:pt x="850180" y="0"/>
                </a:moveTo>
                <a:lnTo>
                  <a:pt x="958081" y="89297"/>
                </a:lnTo>
                <a:cubicBezTo>
                  <a:pt x="873745" y="173633"/>
                  <a:pt x="827856" y="250527"/>
                  <a:pt x="820415" y="319981"/>
                </a:cubicBezTo>
                <a:lnTo>
                  <a:pt x="1028774" y="319981"/>
                </a:lnTo>
                <a:lnTo>
                  <a:pt x="1028774" y="708794"/>
                </a:lnTo>
                <a:lnTo>
                  <a:pt x="545083" y="708794"/>
                </a:lnTo>
                <a:lnTo>
                  <a:pt x="545083" y="442764"/>
                </a:lnTo>
                <a:cubicBezTo>
                  <a:pt x="545083" y="281533"/>
                  <a:pt x="646782" y="133945"/>
                  <a:pt x="850180" y="0"/>
                </a:cubicBezTo>
                <a:close/>
                <a:moveTo>
                  <a:pt x="303731" y="0"/>
                </a:moveTo>
                <a:lnTo>
                  <a:pt x="411137" y="89297"/>
                </a:lnTo>
                <a:cubicBezTo>
                  <a:pt x="327945" y="173633"/>
                  <a:pt x="282676" y="250527"/>
                  <a:pt x="275332" y="319981"/>
                </a:cubicBezTo>
                <a:lnTo>
                  <a:pt x="483691" y="319981"/>
                </a:lnTo>
                <a:lnTo>
                  <a:pt x="483691" y="708794"/>
                </a:lnTo>
                <a:lnTo>
                  <a:pt x="0" y="708794"/>
                </a:lnTo>
                <a:lnTo>
                  <a:pt x="0" y="442764"/>
                </a:lnTo>
                <a:cubicBezTo>
                  <a:pt x="0" y="281533"/>
                  <a:pt x="101244" y="133945"/>
                  <a:pt x="30373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3"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1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1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17" name="Straight Connector 16"/>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831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 Dark">
    <p:bg>
      <p:bgPr>
        <a:solidFill>
          <a:schemeClr val="tx2"/>
        </a:solidFill>
        <a:effectLst/>
      </p:bgPr>
    </p:bg>
    <p:spTree>
      <p:nvGrpSpPr>
        <p:cNvPr id="1" name=""/>
        <p:cNvGrpSpPr/>
        <p:nvPr/>
      </p:nvGrpSpPr>
      <p:grpSpPr>
        <a:xfrm>
          <a:off x="0" y="0"/>
          <a:ext cx="0" cy="0"/>
          <a:chOff x="0" y="0"/>
          <a:chExt cx="0" cy="0"/>
        </a:xfrm>
      </p:grpSpPr>
      <p:sp>
        <p:nvSpPr>
          <p:cNvPr id="12" name="Freeform: Shape 11"/>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2511525" y="2580"/>
            <a:ext cx="7168950" cy="5244513"/>
          </a:xfrm>
          <a:prstGeom prst="rect">
            <a:avLst/>
          </a:prstGeom>
          <a:noFill/>
        </p:spPr>
        <p:txBody>
          <a:bodyPr vert="horz" wrap="none" lIns="91440" tIns="45720" rIns="91440" bIns="45720" rtlCol="0" anchor="ctr">
            <a:spAutoFit/>
          </a:bodyPr>
          <a:lstStyle>
            <a:lvl1pPr>
              <a:defRPr lang="en-US" sz="37200" b="1">
                <a:solidFill>
                  <a:schemeClr val="bg1"/>
                </a:solidFill>
                <a:latin typeface="+mn-lt"/>
                <a:ea typeface="+mn-ea"/>
                <a:cs typeface="+mn-cs"/>
              </a:defRPr>
            </a:lvl1pPr>
          </a:lstStyle>
          <a:p>
            <a:pPr marL="0" lvl="0" algn="ctr" defTabSz="914354"/>
            <a:r>
              <a:rPr lang="en-US"/>
              <a:t>BIG</a:t>
            </a:r>
          </a:p>
        </p:txBody>
      </p:sp>
      <p:sp>
        <p:nvSpPr>
          <p:cNvPr id="10" name="Text Placeholder 2"/>
          <p:cNvSpPr>
            <a:spLocks noGrp="1"/>
          </p:cNvSpPr>
          <p:nvPr>
            <p:ph type="body" idx="1"/>
          </p:nvPr>
        </p:nvSpPr>
        <p:spPr>
          <a:xfrm>
            <a:off x="2809875" y="5565922"/>
            <a:ext cx="6572251" cy="790428"/>
          </a:xfrm>
          <a:prstGeom prst="rect">
            <a:avLst/>
          </a:prstGeom>
        </p:spPr>
        <p:txBody>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Text Placeholder 4"/>
          <p:cNvSpPr>
            <a:spLocks noGrp="1"/>
          </p:cNvSpPr>
          <p:nvPr>
            <p:ph type="body" sz="quarter" idx="13" hasCustomPrompt="1"/>
          </p:nvPr>
        </p:nvSpPr>
        <p:spPr>
          <a:xfrm>
            <a:off x="4032250" y="4381100"/>
            <a:ext cx="4127500" cy="977900"/>
          </a:xfrm>
          <a:prstGeom prst="rect">
            <a:avLst/>
          </a:prstGeom>
        </p:spPr>
        <p:txBody>
          <a:bodyPr>
            <a:noAutofit/>
          </a:bodyPr>
          <a:lstStyle>
            <a:lvl1pPr marL="0" indent="0" algn="ctr">
              <a:buNone/>
              <a:defRPr sz="5400" b="1">
                <a:solidFill>
                  <a:schemeClr val="accent1"/>
                </a:solidFill>
              </a:defRPr>
            </a:lvl1pPr>
            <a:lvl2pPr marL="457200" indent="0" algn="ctr">
              <a:buNone/>
              <a:defRPr sz="4800" b="1">
                <a:solidFill>
                  <a:schemeClr val="accent3"/>
                </a:solidFill>
              </a:defRPr>
            </a:lvl2pPr>
            <a:lvl3pPr marL="914400" indent="0" algn="ctr">
              <a:buNone/>
              <a:defRPr sz="4400" b="1">
                <a:solidFill>
                  <a:schemeClr val="accent3"/>
                </a:solidFill>
              </a:defRPr>
            </a:lvl3pPr>
            <a:lvl4pPr marL="1371600" indent="0" algn="ctr">
              <a:buNone/>
              <a:defRPr sz="4000" b="1">
                <a:solidFill>
                  <a:schemeClr val="accent3"/>
                </a:solidFill>
              </a:defRPr>
            </a:lvl4pPr>
            <a:lvl5pPr marL="1828800" indent="0" algn="ctr">
              <a:buNone/>
              <a:defRPr sz="4000" b="1">
                <a:solidFill>
                  <a:schemeClr val="accent3"/>
                </a:solidFill>
              </a:defRPr>
            </a:lvl5pPr>
          </a:lstStyle>
          <a:p>
            <a:pPr lvl="0"/>
            <a:r>
              <a:rPr lang="en-US"/>
              <a:t>…is beautiful</a:t>
            </a:r>
          </a:p>
        </p:txBody>
      </p:sp>
      <p:cxnSp>
        <p:nvCxnSpPr>
          <p:cNvPr id="16" name="Straight Connector 15"/>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7"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22"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23"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24" name="Straight Connector 23"/>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4364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24" name="Picture Placeholder 23"/>
          <p:cNvSpPr>
            <a:spLocks noGrp="1"/>
          </p:cNvSpPr>
          <p:nvPr>
            <p:ph type="pic" sz="quarter" idx="13"/>
          </p:nvPr>
        </p:nvSpPr>
        <p:spPr>
          <a:xfrm>
            <a:off x="1" y="-1"/>
            <a:ext cx="12191999" cy="6858003"/>
          </a:xfrm>
          <a:custGeom>
            <a:avLst/>
            <a:gdLst>
              <a:gd name="connsiteX0" fmla="*/ 3629041 w 12191999"/>
              <a:gd name="connsiteY0" fmla="*/ 5213254 h 6858003"/>
              <a:gd name="connsiteX1" fmla="*/ 5902830 w 12191999"/>
              <a:gd name="connsiteY1" fmla="*/ 6858001 h 6858003"/>
              <a:gd name="connsiteX2" fmla="*/ 1423476 w 12191999"/>
              <a:gd name="connsiteY2" fmla="*/ 6858001 h 6858003"/>
              <a:gd name="connsiteX3" fmla="*/ 0 w 12191999"/>
              <a:gd name="connsiteY3" fmla="*/ 2588188 h 6858003"/>
              <a:gd name="connsiteX4" fmla="*/ 3295170 w 12191999"/>
              <a:gd name="connsiteY4" fmla="*/ 4971750 h 6858003"/>
              <a:gd name="connsiteX5" fmla="*/ 765751 w 12191999"/>
              <a:gd name="connsiteY5" fmla="*/ 6858003 h 6858003"/>
              <a:gd name="connsiteX6" fmla="*/ 0 w 12191999"/>
              <a:gd name="connsiteY6" fmla="*/ 6858003 h 6858003"/>
              <a:gd name="connsiteX7" fmla="*/ 0 w 12191999"/>
              <a:gd name="connsiteY7" fmla="*/ 1 h 6858003"/>
              <a:gd name="connsiteX8" fmla="*/ 9962165 w 12191999"/>
              <a:gd name="connsiteY8" fmla="*/ 1 h 6858003"/>
              <a:gd name="connsiteX9" fmla="*/ 3628293 w 12191999"/>
              <a:gd name="connsiteY9" fmla="*/ 4723332 h 6858003"/>
              <a:gd name="connsiteX10" fmla="*/ 0 w 12191999"/>
              <a:gd name="connsiteY10" fmla="*/ 2098807 h 6858003"/>
              <a:gd name="connsiteX11" fmla="*/ 10628317 w 12191999"/>
              <a:gd name="connsiteY11" fmla="*/ 0 h 6858003"/>
              <a:gd name="connsiteX12" fmla="*/ 12191999 w 12191999"/>
              <a:gd name="connsiteY12" fmla="*/ 0 h 6858003"/>
              <a:gd name="connsiteX13" fmla="*/ 12191999 w 12191999"/>
              <a:gd name="connsiteY13" fmla="*/ 6858002 h 6858003"/>
              <a:gd name="connsiteX14" fmla="*/ 6601008 w 12191999"/>
              <a:gd name="connsiteY14" fmla="*/ 6858002 h 6858003"/>
              <a:gd name="connsiteX15" fmla="*/ 3959920 w 12191999"/>
              <a:gd name="connsiteY15" fmla="*/ 4953147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6858003">
                <a:moveTo>
                  <a:pt x="3629041" y="5213254"/>
                </a:moveTo>
                <a:lnTo>
                  <a:pt x="5902830" y="6858001"/>
                </a:lnTo>
                <a:lnTo>
                  <a:pt x="1423476" y="6858001"/>
                </a:lnTo>
                <a:close/>
                <a:moveTo>
                  <a:pt x="0" y="2588188"/>
                </a:moveTo>
                <a:lnTo>
                  <a:pt x="3295170" y="4971750"/>
                </a:lnTo>
                <a:lnTo>
                  <a:pt x="765751" y="6858003"/>
                </a:lnTo>
                <a:lnTo>
                  <a:pt x="0" y="6858003"/>
                </a:lnTo>
                <a:close/>
                <a:moveTo>
                  <a:pt x="0" y="1"/>
                </a:moveTo>
                <a:lnTo>
                  <a:pt x="9962165" y="1"/>
                </a:lnTo>
                <a:lnTo>
                  <a:pt x="3628293" y="4723332"/>
                </a:lnTo>
                <a:lnTo>
                  <a:pt x="0" y="2098807"/>
                </a:lnTo>
                <a:close/>
                <a:moveTo>
                  <a:pt x="10628317" y="0"/>
                </a:moveTo>
                <a:lnTo>
                  <a:pt x="12191999" y="0"/>
                </a:lnTo>
                <a:lnTo>
                  <a:pt x="12191999" y="6858002"/>
                </a:lnTo>
                <a:lnTo>
                  <a:pt x="6601008" y="6858002"/>
                </a:lnTo>
                <a:lnTo>
                  <a:pt x="3959920" y="4953147"/>
                </a:lnTo>
                <a:close/>
              </a:path>
            </a:pathLst>
          </a:custGeom>
        </p:spPr>
        <p:txBody>
          <a:bodyPr wrap="square">
            <a:noAutofit/>
          </a:bodyPr>
          <a:lstStyle/>
          <a:p>
            <a:endParaRPr lang="en-US"/>
          </a:p>
        </p:txBody>
      </p:sp>
      <p:sp>
        <p:nvSpPr>
          <p:cNvPr id="25" name="Title 1"/>
          <p:cNvSpPr>
            <a:spLocks noGrp="1"/>
          </p:cNvSpPr>
          <p:nvPr>
            <p:ph type="ctrTitle"/>
          </p:nvPr>
        </p:nvSpPr>
        <p:spPr>
          <a:xfrm>
            <a:off x="5879976" y="4851128"/>
            <a:ext cx="5842171"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26" name="Subtitle 2"/>
          <p:cNvSpPr>
            <a:spLocks noGrp="1"/>
          </p:cNvSpPr>
          <p:nvPr>
            <p:ph type="subTitle" idx="1"/>
          </p:nvPr>
        </p:nvSpPr>
        <p:spPr>
          <a:xfrm>
            <a:off x="5879976" y="5949280"/>
            <a:ext cx="5842171"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29140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and Title">
    <p:spTree>
      <p:nvGrpSpPr>
        <p:cNvPr id="1" name=""/>
        <p:cNvGrpSpPr/>
        <p:nvPr/>
      </p:nvGrpSpPr>
      <p:grpSpPr>
        <a:xfrm>
          <a:off x="0" y="0"/>
          <a:ext cx="0" cy="0"/>
          <a:chOff x="0" y="0"/>
          <a:chExt cx="0" cy="0"/>
        </a:xfrm>
      </p:grpSpPr>
      <p:sp>
        <p:nvSpPr>
          <p:cNvPr id="37" name="Freeform: Shape 36"/>
          <p:cNvSpPr/>
          <p:nvPr userDrawn="1"/>
        </p:nvSpPr>
        <p:spPr>
          <a:xfrm>
            <a:off x="0" y="4293096"/>
            <a:ext cx="12192000" cy="2564904"/>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a:off x="0" y="0"/>
            <a:ext cx="12192000" cy="5029201"/>
          </a:xfrm>
          <a:custGeom>
            <a:avLst/>
            <a:gdLst>
              <a:gd name="connsiteX0" fmla="*/ 0 w 12192000"/>
              <a:gd name="connsiteY0" fmla="*/ 0 h 5029201"/>
              <a:gd name="connsiteX1" fmla="*/ 12192000 w 12192000"/>
              <a:gd name="connsiteY1" fmla="*/ 0 h 5029201"/>
              <a:gd name="connsiteX2" fmla="*/ 12192000 w 12192000"/>
              <a:gd name="connsiteY2" fmla="*/ 2514601 h 5029201"/>
              <a:gd name="connsiteX3" fmla="*/ 12192000 w 12192000"/>
              <a:gd name="connsiteY3" fmla="*/ 5029201 h 5029201"/>
              <a:gd name="connsiteX4" fmla="*/ 6614601 w 12192000"/>
              <a:gd name="connsiteY4" fmla="*/ 5029201 h 5029201"/>
              <a:gd name="connsiteX5" fmla="*/ 6096000 w 12192000"/>
              <a:gd name="connsiteY5" fmla="*/ 4524815 h 5029201"/>
              <a:gd name="connsiteX6" fmla="*/ 5577400 w 12192000"/>
              <a:gd name="connsiteY6" fmla="*/ 5029201 h 5029201"/>
              <a:gd name="connsiteX7" fmla="*/ 0 w 12192000"/>
              <a:gd name="connsiteY7" fmla="*/ 5029201 h 502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029201">
                <a:moveTo>
                  <a:pt x="0" y="0"/>
                </a:moveTo>
                <a:lnTo>
                  <a:pt x="12192000" y="0"/>
                </a:lnTo>
                <a:lnTo>
                  <a:pt x="12192000" y="2514601"/>
                </a:lnTo>
                <a:lnTo>
                  <a:pt x="12192000" y="5029201"/>
                </a:lnTo>
                <a:lnTo>
                  <a:pt x="6614601" y="5029201"/>
                </a:lnTo>
                <a:lnTo>
                  <a:pt x="6096000" y="4524815"/>
                </a:lnTo>
                <a:lnTo>
                  <a:pt x="5577400" y="5029201"/>
                </a:lnTo>
                <a:lnTo>
                  <a:pt x="0" y="5029201"/>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407368" y="5207650"/>
            <a:ext cx="11377264" cy="1533717"/>
          </a:xfrm>
          <a:prstGeom prst="rect">
            <a:avLst/>
          </a:prstGeom>
        </p:spPr>
        <p:txBody>
          <a:bodyPr lIns="274320" rIns="274320" anchor="ctr">
            <a:noAutofit/>
          </a:bodyPr>
          <a:lstStyle>
            <a:lvl1pPr algn="ctr">
              <a:defRPr sz="4800" b="1" cap="all" baseline="0">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584991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howee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spTree>
    <p:extLst>
      <p:ext uri="{BB962C8B-B14F-4D97-AF65-F5344CB8AC3E}">
        <p14:creationId xmlns:p14="http://schemas.microsoft.com/office/powerpoint/2010/main" val="1578135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4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accent3"/>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pPr/>
              <a:t>‹N°›</a:t>
            </a:fld>
            <a:endParaRPr lang="en-US"/>
          </a:p>
        </p:txBody>
      </p:sp>
    </p:spTree>
    <p:extLst>
      <p:ext uri="{BB962C8B-B14F-4D97-AF65-F5344CB8AC3E}">
        <p14:creationId xmlns:p14="http://schemas.microsoft.com/office/powerpoint/2010/main" val="1368349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sp>
        <p:nvSpPr>
          <p:cNvPr id="37" name="Freeform: Shape 36"/>
          <p:cNvSpPr/>
          <p:nvPr userDrawn="1"/>
        </p:nvSpPr>
        <p:spPr>
          <a:xfrm>
            <a:off x="4064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64000" y="3975732"/>
            <a:ext cx="8128000" cy="1067644"/>
          </a:xfrm>
          <a:prstGeom prst="rect">
            <a:avLst/>
          </a:prstGeom>
        </p:spPr>
        <p:txBody>
          <a:bodyPr lIns="274320" rIns="274320" anchor="b">
            <a:noAutofit/>
          </a:bodyPr>
          <a:lstStyle>
            <a:lvl1pPr algn="ctr">
              <a:defRPr sz="4400" b="1" cap="all" baseline="0">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accent1">
                    <a:lumMod val="75000"/>
                  </a:schemeClr>
                </a:solidFill>
              </a:defRPr>
            </a:lvl1pPr>
          </a:lstStyle>
          <a:p>
            <a:r>
              <a:rPr lang="en-US"/>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cap="none" baseline="0">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accent1">
                    <a:lumMod val="75000"/>
                  </a:schemeClr>
                </a:solidFill>
              </a:defRPr>
            </a:lvl1pPr>
          </a:lstStyle>
          <a:p>
            <a:fld id="{FC1CF07D-8B3F-4D32-B059-0039CEA46DB1}" type="slidenum">
              <a:rPr lang="en-US" smtClean="0"/>
              <a:pPr/>
              <a:t>‹N°›</a:t>
            </a:fld>
            <a:endParaRPr lang="en-US"/>
          </a:p>
        </p:txBody>
      </p:sp>
      <p:sp>
        <p:nvSpPr>
          <p:cNvPr id="3" name="Subtitle 2"/>
          <p:cNvSpPr>
            <a:spLocks noGrp="1"/>
          </p:cNvSpPr>
          <p:nvPr>
            <p:ph type="subTitle" idx="1"/>
          </p:nvPr>
        </p:nvSpPr>
        <p:spPr>
          <a:xfrm>
            <a:off x="4064000" y="5296049"/>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8396312" y="1673729"/>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3818461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3">
    <p:spTree>
      <p:nvGrpSpPr>
        <p:cNvPr id="1" name=""/>
        <p:cNvGrpSpPr/>
        <p:nvPr/>
      </p:nvGrpSpPr>
      <p:grpSpPr>
        <a:xfrm>
          <a:off x="0" y="0"/>
          <a:ext cx="0" cy="0"/>
          <a:chOff x="0" y="0"/>
          <a:chExt cx="0" cy="0"/>
        </a:xfrm>
      </p:grpSpPr>
      <p:sp>
        <p:nvSpPr>
          <p:cNvPr id="10" name="Picture Placeholder 9"/>
          <p:cNvSpPr>
            <a:spLocks noGrp="1"/>
          </p:cNvSpPr>
          <p:nvPr>
            <p:ph type="pic" sz="quarter" idx="15"/>
          </p:nvPr>
        </p:nvSpPr>
        <p:spPr>
          <a:xfrm>
            <a:off x="0" y="0"/>
            <a:ext cx="12192000" cy="6858000"/>
          </a:xfrm>
          <a:prstGeom prst="rect">
            <a:avLst/>
          </a:prstGeom>
        </p:spPr>
        <p:txBody>
          <a:bodyPr/>
          <a:lstStyle/>
          <a:p>
            <a:endParaRPr lang="en-US"/>
          </a:p>
        </p:txBody>
      </p:sp>
      <p:sp>
        <p:nvSpPr>
          <p:cNvPr id="2" name="Title 1"/>
          <p:cNvSpPr>
            <a:spLocks noGrp="1"/>
          </p:cNvSpPr>
          <p:nvPr>
            <p:ph type="ctrTitle"/>
          </p:nvPr>
        </p:nvSpPr>
        <p:spPr>
          <a:xfrm>
            <a:off x="2032000" y="4397394"/>
            <a:ext cx="8128000" cy="1067644"/>
          </a:xfrm>
          <a:prstGeom prst="rect">
            <a:avLst/>
          </a:prstGeom>
        </p:spPr>
        <p:txBody>
          <a:bodyPr lIns="274320" rIns="274320" anchor="b">
            <a:noAutofit/>
          </a:bodyPr>
          <a:lstStyle>
            <a:lvl1pPr algn="ctr">
              <a:defRPr sz="4400"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bg2">
                    <a:lumMod val="90000"/>
                  </a:schemeClr>
                </a:solidFill>
              </a:defRPr>
            </a:lvl1pPr>
          </a:lstStyle>
          <a:p>
            <a:r>
              <a:rPr lang="en-US"/>
              <a:t>Your Date Here</a:t>
            </a:r>
          </a:p>
        </p:txBody>
      </p:sp>
      <p:sp>
        <p:nvSpPr>
          <p:cNvPr id="5" name="Footer Placeholder 4"/>
          <p:cNvSpPr>
            <a:spLocks noGrp="1"/>
          </p:cNvSpPr>
          <p:nvPr>
            <p:ph type="ftr" sz="quarter" idx="11"/>
          </p:nvPr>
        </p:nvSpPr>
        <p:spPr>
          <a:xfrm>
            <a:off x="4064000" y="6356350"/>
            <a:ext cx="4064000" cy="365125"/>
          </a:xfrm>
          <a:prstGeom prst="rect">
            <a:avLst/>
          </a:prstGeom>
        </p:spPr>
        <p:txBody>
          <a:bodyPr/>
          <a:lstStyle>
            <a:lvl1pPr>
              <a:defRPr cap="none" baseline="0">
                <a:solidFill>
                  <a:schemeClr val="bg2">
                    <a:lumMod val="90000"/>
                  </a:schemeClr>
                </a:solidFill>
              </a:defRPr>
            </a:lvl1pPr>
          </a:lstStyle>
          <a:p>
            <a:r>
              <a:rPr lang="en-US"/>
              <a:t>Your Footer Here</a:t>
            </a:r>
          </a:p>
        </p:txBody>
      </p:sp>
      <p:sp>
        <p:nvSpPr>
          <p:cNvPr id="6" name="Slide Number Placeholder 5"/>
          <p:cNvSpPr>
            <a:spLocks noGrp="1"/>
          </p:cNvSpPr>
          <p:nvPr>
            <p:ph type="sldNum" sz="quarter" idx="12"/>
          </p:nvPr>
        </p:nvSpPr>
        <p:spPr>
          <a:xfrm>
            <a:off x="0" y="6356350"/>
            <a:ext cx="4064000" cy="365125"/>
          </a:xfrm>
          <a:prstGeom prst="rect">
            <a:avLst/>
          </a:prstGeom>
        </p:spPr>
        <p:txBody>
          <a:bodyPr vert="horz" lIns="91440" tIns="45720" rIns="91440" bIns="45720" rtlCol="0" anchor="ctr"/>
          <a:lstStyle>
            <a:lvl1pPr algn="l">
              <a:defRPr lang="en-US" cap="none" baseline="0" smtClean="0">
                <a:solidFill>
                  <a:schemeClr val="bg2">
                    <a:lumMod val="90000"/>
                  </a:schemeClr>
                </a:solidFill>
              </a:defRPr>
            </a:lvl1pPr>
          </a:lstStyle>
          <a:p>
            <a:fld id="{FC1CF07D-8B3F-4D32-B059-0039CEA46DB1}" type="slidenum">
              <a:rPr lang="en-US" smtClean="0"/>
              <a:pPr/>
              <a:t>‹N°›</a:t>
            </a:fld>
            <a:endParaRPr lang="en-US"/>
          </a:p>
        </p:txBody>
      </p:sp>
      <p:sp>
        <p:nvSpPr>
          <p:cNvPr id="3" name="Subtitle 2"/>
          <p:cNvSpPr>
            <a:spLocks noGrp="1"/>
          </p:cNvSpPr>
          <p:nvPr>
            <p:ph type="subTitle" idx="1"/>
          </p:nvPr>
        </p:nvSpPr>
        <p:spPr>
          <a:xfrm>
            <a:off x="2032000" y="5717711"/>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4331804" y="3345071"/>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3200473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4">
    <p:bg>
      <p:bgPr>
        <a:solidFill>
          <a:schemeClr val="tx2"/>
        </a:solidFill>
        <a:effectLst/>
      </p:bgPr>
    </p:bg>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tx2"/>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pPr/>
              <a:t>‹N°›</a:t>
            </a:fld>
            <a:endParaRPr lang="en-US"/>
          </a:p>
        </p:txBody>
      </p:sp>
    </p:spTree>
    <p:extLst>
      <p:ext uri="{BB962C8B-B14F-4D97-AF65-F5344CB8AC3E}">
        <p14:creationId xmlns:p14="http://schemas.microsoft.com/office/powerpoint/2010/main" val="2612550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 5">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86312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 Slide 6">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22796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Slide 7">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90445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Your Date Here</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Your Footer Here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CF07D-8B3F-4D32-B059-0039CEA46DB1}" type="slidenum">
              <a:rPr lang="en-US" smtClean="0"/>
              <a:t>‹N°›</a:t>
            </a:fld>
            <a:endParaRPr lang="en-US"/>
          </a:p>
        </p:txBody>
      </p:sp>
      <p:sp>
        <p:nvSpPr>
          <p:cNvPr id="14" name="Rectangle 13"/>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009425401"/>
      </p:ext>
    </p:extLst>
  </p:cSld>
  <p:clrMap bg1="lt1" tx1="dk1" bg2="lt2" tx2="dk2" accent1="accent1" accent2="accent2" accent3="accent3" accent4="accent4" accent5="accent5" accent6="accent6" hlink="hlink" folHlink="folHlink"/>
  <p:sldLayoutIdLst>
    <p:sldLayoutId id="2147483852" r:id="rId1"/>
    <p:sldLayoutId id="2147483857" r:id="rId2"/>
    <p:sldLayoutId id="2147483861" r:id="rId3"/>
    <p:sldLayoutId id="2147483858" r:id="rId4"/>
    <p:sldLayoutId id="2147483860" r:id="rId5"/>
    <p:sldLayoutId id="2147483859" r:id="rId6"/>
    <p:sldLayoutId id="2147483862" r:id="rId7"/>
    <p:sldLayoutId id="2147483864" r:id="rId8"/>
    <p:sldLayoutId id="2147483863" r:id="rId9"/>
    <p:sldLayoutId id="2147483865" r:id="rId10"/>
    <p:sldLayoutId id="2147483866" r:id="rId11"/>
    <p:sldLayoutId id="2147483883" r:id="rId12"/>
    <p:sldLayoutId id="2147483874" r:id="rId13"/>
    <p:sldLayoutId id="2147483875" r:id="rId14"/>
    <p:sldLayoutId id="2147483877" r:id="rId15"/>
    <p:sldLayoutId id="2147483882" r:id="rId16"/>
    <p:sldLayoutId id="2147483876" r:id="rId17"/>
    <p:sldLayoutId id="2147483872" r:id="rId18"/>
    <p:sldLayoutId id="2147483878" r:id="rId19"/>
    <p:sldLayoutId id="2147483856" r:id="rId20"/>
    <p:sldLayoutId id="2147483880" r:id="rId21"/>
    <p:sldLayoutId id="2147483879" r:id="rId22"/>
    <p:sldLayoutId id="2147483881" r:id="rId2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137160"/>
            <a:ext cx="10972800" cy="707886"/>
          </a:xfrm>
          <a:prstGeom prst="rect">
            <a:avLst/>
          </a:prstGeom>
        </p:spPr>
        <p:txBody>
          <a:bodyPr vert="horz" lIns="91440" tIns="45720" rIns="91440" bIns="45720" rtlCol="0" anchor="ctr">
            <a:spAutoFit/>
          </a:bodyPr>
          <a:lstStyle/>
          <a:p>
            <a:pPr lvl="0"/>
            <a:r>
              <a:rPr lang="en-US"/>
              <a:t>Click to edit Master title style</a:t>
            </a:r>
            <a:endParaRPr lang="en-US" dirty="0"/>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974763103"/>
      </p:ext>
    </p:extLst>
  </p:cSld>
  <p:clrMap bg1="lt1" tx1="dk1" bg2="lt2" tx2="dk2" accent1="accent1" accent2="accent2" accent3="accent3" accent4="accent4" accent5="accent5" accent6="accent6" hlink="hlink" folHlink="folHlink"/>
  <p:hf hdr="0"/>
  <p:txStyles>
    <p:titleStyle>
      <a:lvl1pPr algn="r" defTabSz="914354" rtl="0" eaLnBrk="1" latinLnBrk="0" hangingPunct="1">
        <a:spcBef>
          <a:spcPct val="0"/>
        </a:spcBef>
        <a:buNone/>
        <a:defRPr lang="en-US" sz="4000" b="1" kern="1200" cap="all" normalizeH="0" baseline="0" dirty="0">
          <a:solidFill>
            <a:srgbClr val="2F3A4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13" indent="-285737" algn="l" defTabSz="914354" rtl="0" eaLnBrk="1" latinLnBrk="0" hangingPunct="1">
        <a:spcBef>
          <a:spcPct val="20000"/>
        </a:spcBef>
        <a:buFont typeface="Arial" pitchFamily="34" charset="0"/>
        <a:buChar char="–"/>
        <a:defRPr sz="2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1142942" indent="-228589" algn="l" defTabSz="914354" rtl="0" eaLnBrk="1" latinLnBrk="0" hangingPunct="1">
        <a:spcBef>
          <a:spcPct val="20000"/>
        </a:spcBef>
        <a:buFont typeface="Arial" pitchFamily="34" charset="0"/>
        <a:buChar char="•"/>
        <a:defRPr sz="24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120"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298"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E263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3"/>
          <a:stretch>
            <a:fillRect/>
          </a:stretch>
        </p:blipFill>
        <p:spPr>
          <a:xfrm>
            <a:off x="4638930" y="341031"/>
            <a:ext cx="2914141" cy="804743"/>
          </a:xfrm>
          <a:prstGeom prst="rect">
            <a:avLst/>
          </a:prstGeom>
        </p:spPr>
      </p:pic>
      <p:sp>
        <p:nvSpPr>
          <p:cNvPr id="5" name="Rectangle 4"/>
          <p:cNvSpPr/>
          <p:nvPr userDrawn="1"/>
        </p:nvSpPr>
        <p:spPr>
          <a:xfrm>
            <a:off x="2185947" y="2158991"/>
            <a:ext cx="7820106" cy="3416320"/>
          </a:xfrm>
          <a:prstGeom prst="rect">
            <a:avLst/>
          </a:prstGeom>
        </p:spPr>
        <p:txBody>
          <a:bodyPr wrap="square" anchor="ctr">
            <a:spAutoFit/>
          </a:bodyPr>
          <a:lstStyle/>
          <a:p>
            <a:pPr algn="ctr" defTabSz="914354"/>
            <a:r>
              <a:rPr lang="en-US" sz="5400" dirty="0">
                <a:solidFill>
                  <a:schemeClr val="bg1"/>
                </a:solidFill>
                <a:latin typeface="Calibri Light" panose="020F0302020204030204" pitchFamily="34" charset="0"/>
              </a:rPr>
              <a:t>Free </a:t>
            </a:r>
            <a:r>
              <a:rPr lang="en-US" sz="5400">
                <a:solidFill>
                  <a:schemeClr val="bg1"/>
                </a:solidFill>
                <a:latin typeface="Calibri Light" panose="020F0302020204030204" pitchFamily="34" charset="0"/>
              </a:rPr>
              <a:t>creative templates</a:t>
            </a:r>
            <a:r>
              <a:rPr lang="en-US" sz="5400" dirty="0">
                <a:solidFill>
                  <a:schemeClr val="bg1"/>
                </a:solidFill>
                <a:latin typeface="Calibri Light" panose="020F0302020204030204" pitchFamily="34" charset="0"/>
              </a:rPr>
              <a:t>, charts, diagrams and maps for your outstanding presentations</a:t>
            </a:r>
          </a:p>
        </p:txBody>
      </p:sp>
    </p:spTree>
    <p:extLst>
      <p:ext uri="{BB962C8B-B14F-4D97-AF65-F5344CB8AC3E}">
        <p14:creationId xmlns:p14="http://schemas.microsoft.com/office/powerpoint/2010/main" val="3800825972"/>
      </p:ext>
    </p:extLst>
  </p:cSld>
  <p:clrMap bg1="lt1" tx1="dk1" bg2="lt2" tx2="dk2" accent1="accent1" accent2="accent2" accent3="accent3" accent4="accent4" accent5="accent5" accent6="accent6" hlink="hlink" folHlink="folHlink"/>
  <p:sldLayoutIdLst>
    <p:sldLayoutId id="2147483754" r:id="rId1"/>
  </p:sldLayoutIdLst>
  <p:hf hdr="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sz="3600" dirty="0"/>
              <a:t>Les agents économiques et leurs rôles,  Les échanges et le rôle des banques</a:t>
            </a:r>
            <a:endParaRPr lang="en-US" sz="3600" dirty="0"/>
          </a:p>
        </p:txBody>
      </p:sp>
      <p:sp>
        <p:nvSpPr>
          <p:cNvPr id="5" name="Sous-titre 4">
            <a:extLst>
              <a:ext uri="{FF2B5EF4-FFF2-40B4-BE49-F238E27FC236}">
                <a16:creationId xmlns:a16="http://schemas.microsoft.com/office/drawing/2014/main" id="{DE4F1F3D-020F-A7EF-1618-E2F2539D0230}"/>
              </a:ext>
            </a:extLst>
          </p:cNvPr>
          <p:cNvSpPr>
            <a:spLocks noGrp="1"/>
          </p:cNvSpPr>
          <p:nvPr>
            <p:ph type="subTitle" idx="1"/>
          </p:nvPr>
        </p:nvSpPr>
        <p:spPr/>
        <p:txBody>
          <a:bodyPr/>
          <a:lstStyle/>
          <a:p>
            <a:endParaRPr lang="fr-FR"/>
          </a:p>
        </p:txBody>
      </p:sp>
      <p:pic>
        <p:nvPicPr>
          <p:cNvPr id="11" name="Espace réservé pour une image  10">
            <a:extLst>
              <a:ext uri="{FF2B5EF4-FFF2-40B4-BE49-F238E27FC236}">
                <a16:creationId xmlns:a16="http://schemas.microsoft.com/office/drawing/2014/main" id="{2F37996D-0E59-147C-E2B8-5AE44AB9C8C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796" b="24796"/>
          <a:stretch>
            <a:fillRect/>
          </a:stretch>
        </p:blipFill>
        <p:spPr/>
      </p:pic>
    </p:spTree>
    <p:extLst>
      <p:ext uri="{BB962C8B-B14F-4D97-AF65-F5344CB8AC3E}">
        <p14:creationId xmlns:p14="http://schemas.microsoft.com/office/powerpoint/2010/main" val="1386057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5817326"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Content Placeholder 15"/>
          <p:cNvSpPr>
            <a:spLocks noGrp="1"/>
          </p:cNvSpPr>
          <p:nvPr>
            <p:ph idx="1"/>
          </p:nvPr>
        </p:nvSpPr>
        <p:spPr>
          <a:xfrm>
            <a:off x="191344" y="1340768"/>
            <a:ext cx="11809312" cy="4896544"/>
          </a:xfrm>
        </p:spPr>
        <p:txBody>
          <a:bodyPr>
            <a:normAutofit fontScale="70000" lnSpcReduction="20000"/>
          </a:bodyPr>
          <a:lstStyle/>
          <a:p>
            <a:pPr marL="0" indent="0">
              <a:buNone/>
            </a:pPr>
            <a:r>
              <a:rPr lang="fr-FR" kern="100" dirty="0">
                <a:latin typeface="Calibri" panose="020F0502020204030204" pitchFamily="34" charset="0"/>
                <a:ea typeface="Calibri" panose="020F0502020204030204" pitchFamily="34" charset="0"/>
                <a:cs typeface="Times New Roman" panose="02020603050405020304" pitchFamily="18" charset="0"/>
              </a:rPr>
              <a:t>Le choix des ménages de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consommer, épargner ou investir </a:t>
            </a:r>
            <a:r>
              <a:rPr lang="fr-FR" kern="100" dirty="0">
                <a:latin typeface="Calibri" panose="020F0502020204030204" pitchFamily="34" charset="0"/>
                <a:ea typeface="Calibri" panose="020F0502020204030204" pitchFamily="34" charset="0"/>
                <a:cs typeface="Times New Roman" panose="02020603050405020304" pitchFamily="18" charset="0"/>
              </a:rPr>
              <a:t>dépend de plusieurs facteurs :</a:t>
            </a:r>
          </a:p>
          <a:p>
            <a:r>
              <a:rPr lang="fr-FR" b="1" kern="100" dirty="0">
                <a:latin typeface="Calibri" panose="020F0502020204030204" pitchFamily="34" charset="0"/>
                <a:ea typeface="Calibri" panose="020F0502020204030204" pitchFamily="34" charset="0"/>
                <a:cs typeface="Times New Roman" panose="02020603050405020304" pitchFamily="18" charset="0"/>
              </a:rPr>
              <a:t>Le prix des biens et des services</a:t>
            </a:r>
            <a:r>
              <a:rPr lang="fr-FR" kern="100" dirty="0">
                <a:latin typeface="Calibri" panose="020F0502020204030204" pitchFamily="34" charset="0"/>
                <a:ea typeface="Calibri" panose="020F0502020204030204" pitchFamily="34" charset="0"/>
                <a:cs typeface="Times New Roman" panose="02020603050405020304" pitchFamily="18" charset="0"/>
              </a:rPr>
              <a:t> : Les ménages allouent leur budget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en fonction des prix</a:t>
            </a:r>
            <a:r>
              <a:rPr lang="fr-FR" kern="100" dirty="0">
                <a:latin typeface="Calibri" panose="020F0502020204030204" pitchFamily="34" charset="0"/>
                <a:ea typeface="Calibri" panose="020F0502020204030204" pitchFamily="34" charset="0"/>
                <a:cs typeface="Times New Roman" panose="02020603050405020304" pitchFamily="18" charset="0"/>
              </a:rPr>
              <a:t>, essayant d'acheter les produits qui leur apportent le plus de satisfaction au moindre coût.</a:t>
            </a:r>
          </a:p>
          <a:p>
            <a:r>
              <a:rPr lang="fr-FR" b="1" dirty="0">
                <a:latin typeface="Calibri" panose="020F0502020204030204" pitchFamily="34" charset="0"/>
                <a:ea typeface="Calibri" panose="020F0502020204030204" pitchFamily="34" charset="0"/>
                <a:cs typeface="Times New Roman" panose="02020603050405020304" pitchFamily="18" charset="0"/>
              </a:rPr>
              <a:t>Les</a:t>
            </a:r>
            <a:r>
              <a:rPr lang="fr-FR" b="1" kern="100" dirty="0">
                <a:latin typeface="Calibri" panose="020F0502020204030204" pitchFamily="34" charset="0"/>
                <a:ea typeface="Calibri" panose="020F0502020204030204" pitchFamily="34" charset="0"/>
                <a:cs typeface="Times New Roman" panose="02020603050405020304" pitchFamily="18" charset="0"/>
              </a:rPr>
              <a:t> taux d'intérêt de la banque</a:t>
            </a:r>
            <a:r>
              <a:rPr lang="fr-FR" kern="100" dirty="0">
                <a:latin typeface="Calibri" panose="020F0502020204030204" pitchFamily="34" charset="0"/>
                <a:ea typeface="Calibri" panose="020F0502020204030204" pitchFamily="34" charset="0"/>
                <a:cs typeface="Times New Roman" panose="02020603050405020304" pitchFamily="18" charset="0"/>
              </a:rPr>
              <a:t> : Un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taux d'intérêt bas </a:t>
            </a:r>
            <a:r>
              <a:rPr lang="fr-FR" kern="100" dirty="0">
                <a:latin typeface="Calibri" panose="020F0502020204030204" pitchFamily="34" charset="0"/>
                <a:ea typeface="Calibri" panose="020F0502020204030204" pitchFamily="34" charset="0"/>
                <a:cs typeface="Times New Roman" panose="02020603050405020304" pitchFamily="18" charset="0"/>
              </a:rPr>
              <a:t>incite les ménages à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emprunter</a:t>
            </a:r>
            <a:r>
              <a:rPr lang="fr-FR" kern="100" dirty="0">
                <a:latin typeface="Calibri" panose="020F0502020204030204" pitchFamily="34" charset="0"/>
                <a:ea typeface="Calibri" panose="020F0502020204030204" pitchFamily="34" charset="0"/>
                <a:cs typeface="Times New Roman" panose="02020603050405020304" pitchFamily="18" charset="0"/>
              </a:rPr>
              <a:t>. À l'inverse, des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taux d'intérêt élevés </a:t>
            </a:r>
            <a:r>
              <a:rPr lang="fr-FR" kern="100" dirty="0">
                <a:latin typeface="Calibri" panose="020F0502020204030204" pitchFamily="34" charset="0"/>
                <a:ea typeface="Calibri" panose="020F0502020204030204" pitchFamily="34" charset="0"/>
                <a:cs typeface="Times New Roman" panose="02020603050405020304" pitchFamily="18" charset="0"/>
              </a:rPr>
              <a:t>les poussent à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épargner</a:t>
            </a:r>
            <a:r>
              <a:rPr lang="fr-FR" kern="100" dirty="0">
                <a:latin typeface="Calibri" panose="020F0502020204030204" pitchFamily="34" charset="0"/>
                <a:ea typeface="Calibri" panose="020F0502020204030204" pitchFamily="34" charset="0"/>
                <a:cs typeface="Times New Roman" panose="02020603050405020304" pitchFamily="18" charset="0"/>
              </a:rPr>
              <a:t>, car ils reçoivent plus d'intérêts sur leur épargne.</a:t>
            </a:r>
          </a:p>
          <a:p>
            <a:r>
              <a:rPr lang="fr-FR" b="1" dirty="0">
                <a:latin typeface="Calibri" panose="020F0502020204030204" pitchFamily="34" charset="0"/>
                <a:ea typeface="Calibri" panose="020F0502020204030204" pitchFamily="34" charset="0"/>
                <a:cs typeface="Times New Roman" panose="02020603050405020304" pitchFamily="18" charset="0"/>
              </a:rPr>
              <a:t>Les anticipations économiques</a:t>
            </a:r>
            <a:r>
              <a:rPr lang="fr-FR" dirty="0">
                <a:latin typeface="Calibri" panose="020F0502020204030204" pitchFamily="34" charset="0"/>
                <a:ea typeface="Calibri" panose="020F0502020204030204" pitchFamily="34" charset="0"/>
                <a:cs typeface="Times New Roman" panose="02020603050405020304" pitchFamily="18" charset="0"/>
              </a:rPr>
              <a:t> : Si les ménages s'attendent à une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période difficile </a:t>
            </a:r>
            <a:r>
              <a:rPr lang="fr-FR" dirty="0">
                <a:latin typeface="Calibri" panose="020F0502020204030204" pitchFamily="34" charset="0"/>
                <a:ea typeface="Calibri" panose="020F0502020204030204" pitchFamily="34" charset="0"/>
                <a:cs typeface="Times New Roman" panose="02020603050405020304" pitchFamily="18" charset="0"/>
              </a:rPr>
              <a:t>(récession), ils peuvent décider de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réduire leurs dépenses </a:t>
            </a:r>
            <a:r>
              <a:rPr lang="fr-FR" dirty="0">
                <a:latin typeface="Calibri" panose="020F0502020204030204" pitchFamily="34" charset="0"/>
                <a:ea typeface="Calibri" panose="020F0502020204030204" pitchFamily="34" charset="0"/>
                <a:cs typeface="Times New Roman" panose="02020603050405020304" pitchFamily="18" charset="0"/>
              </a:rPr>
              <a:t>et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d'épargner davantage</a:t>
            </a:r>
            <a:r>
              <a:rPr lang="fr-FR" dirty="0">
                <a:latin typeface="Calibri" panose="020F0502020204030204" pitchFamily="34" charset="0"/>
                <a:ea typeface="Calibri" panose="020F0502020204030204" pitchFamily="34" charset="0"/>
                <a:cs typeface="Times New Roman" panose="02020603050405020304" pitchFamily="18" charset="0"/>
              </a:rPr>
              <a:t>, ce qui peut ralentir encore plus l'économie.</a:t>
            </a:r>
            <a:endParaRPr lang="en-US" dirty="0">
              <a:latin typeface="+mn-lt"/>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10</a:t>
            </a:fld>
            <a:endParaRPr lang="en-US"/>
          </a:p>
        </p:txBody>
      </p:sp>
      <p:sp>
        <p:nvSpPr>
          <p:cNvPr id="4" name="Title 3"/>
          <p:cNvSpPr>
            <a:spLocks noGrp="1"/>
          </p:cNvSpPr>
          <p:nvPr>
            <p:ph type="title"/>
          </p:nvPr>
        </p:nvSpPr>
        <p:spPr>
          <a:xfrm>
            <a:off x="119336" y="160337"/>
            <a:ext cx="10297144" cy="748383"/>
          </a:xfrm>
        </p:spPr>
        <p:txBody>
          <a:bodyPr>
            <a:normAutofit/>
          </a:bodyPr>
          <a:lstStyle/>
          <a:p>
            <a:r>
              <a:rPr lang="en-US" dirty="0">
                <a:solidFill>
                  <a:schemeClr val="bg1"/>
                </a:solidFill>
              </a:rPr>
              <a:t>Les ménages</a:t>
            </a:r>
          </a:p>
        </p:txBody>
      </p:sp>
    </p:spTree>
    <p:extLst>
      <p:ext uri="{BB962C8B-B14F-4D97-AF65-F5344CB8AC3E}">
        <p14:creationId xmlns:p14="http://schemas.microsoft.com/office/powerpoint/2010/main" val="236374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dirty="0"/>
              <a:t>Les </a:t>
            </a:r>
            <a:r>
              <a:rPr lang="en-US" dirty="0" err="1"/>
              <a:t>entreprises</a:t>
            </a:r>
            <a:endParaRPr lang="en-US" dirty="0"/>
          </a:p>
        </p:txBody>
      </p:sp>
      <p:sp>
        <p:nvSpPr>
          <p:cNvPr id="3" name="Subtitle 2"/>
          <p:cNvSpPr>
            <a:spLocks noGrp="1"/>
          </p:cNvSpPr>
          <p:nvPr>
            <p:ph type="subTitle" idx="1"/>
          </p:nvPr>
        </p:nvSpPr>
        <p:spPr/>
        <p:txBody>
          <a:bodyPr/>
          <a:lstStyle/>
          <a:p>
            <a:r>
              <a:rPr lang="en-US" dirty="0"/>
              <a:t> </a:t>
            </a:r>
          </a:p>
        </p:txBody>
      </p:sp>
      <p:sp>
        <p:nvSpPr>
          <p:cNvPr id="5" name="Text Placeholder 4"/>
          <p:cNvSpPr>
            <a:spLocks noGrp="1"/>
          </p:cNvSpPr>
          <p:nvPr>
            <p:ph type="body" sz="quarter" idx="14"/>
          </p:nvPr>
        </p:nvSpPr>
        <p:spPr/>
        <p:txBody>
          <a:bodyPr/>
          <a:lstStyle/>
          <a:p>
            <a:r>
              <a:rPr lang="en-US" dirty="0"/>
              <a:t> </a:t>
            </a:r>
          </a:p>
        </p:txBody>
      </p:sp>
    </p:spTree>
    <p:extLst>
      <p:ext uri="{BB962C8B-B14F-4D97-AF65-F5344CB8AC3E}">
        <p14:creationId xmlns:p14="http://schemas.microsoft.com/office/powerpoint/2010/main" val="2684979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5817326"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Content Placeholder 15"/>
          <p:cNvSpPr>
            <a:spLocks noGrp="1"/>
          </p:cNvSpPr>
          <p:nvPr>
            <p:ph idx="1"/>
          </p:nvPr>
        </p:nvSpPr>
        <p:spPr>
          <a:xfrm>
            <a:off x="191344" y="1340768"/>
            <a:ext cx="6408712" cy="4896544"/>
          </a:xfrm>
        </p:spPr>
        <p:txBody>
          <a:bodyPr>
            <a:normAutofit/>
          </a:bodyPr>
          <a:lstStyle/>
          <a:p>
            <a:pPr marL="0" indent="0">
              <a:buNone/>
            </a:pPr>
            <a:r>
              <a:rPr lang="fr-FR" kern="100" dirty="0">
                <a:latin typeface="Calibri" panose="020F0502020204030204" pitchFamily="34" charset="0"/>
                <a:ea typeface="Calibri" panose="020F0502020204030204" pitchFamily="34" charset="0"/>
                <a:cs typeface="Times New Roman" panose="02020603050405020304" pitchFamily="18" charset="0"/>
              </a:rPr>
              <a:t>Les entreprises sont les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principaux producteurs de biens et services </a:t>
            </a:r>
            <a:r>
              <a:rPr lang="fr-FR" kern="100" dirty="0">
                <a:latin typeface="Calibri" panose="020F0502020204030204" pitchFamily="34" charset="0"/>
                <a:ea typeface="Calibri" panose="020F0502020204030204" pitchFamily="34" charset="0"/>
                <a:cs typeface="Times New Roman" panose="02020603050405020304" pitchFamily="18" charset="0"/>
              </a:rPr>
              <a:t>dans une économie. </a:t>
            </a:r>
          </a:p>
          <a:p>
            <a:pPr marL="0" indent="0">
              <a:buNone/>
            </a:pPr>
            <a:r>
              <a:rPr lang="fr-FR" kern="100" dirty="0">
                <a:latin typeface="Calibri" panose="020F0502020204030204" pitchFamily="34" charset="0"/>
                <a:ea typeface="Calibri" panose="020F0502020204030204" pitchFamily="34" charset="0"/>
                <a:cs typeface="Times New Roman" panose="02020603050405020304" pitchFamily="18" charset="0"/>
              </a:rPr>
              <a:t>Leur objectif principal est de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maximiser le profit</a:t>
            </a:r>
            <a:r>
              <a:rPr lang="fr-FR" kern="100" dirty="0">
                <a:latin typeface="Calibri" panose="020F0502020204030204" pitchFamily="34" charset="0"/>
                <a:ea typeface="Calibri" panose="020F0502020204030204" pitchFamily="34" charset="0"/>
                <a:cs typeface="Times New Roman" panose="02020603050405020304" pitchFamily="18" charset="0"/>
              </a:rPr>
              <a:t>.</a:t>
            </a:r>
          </a:p>
          <a:p>
            <a:pPr marL="0" indent="0">
              <a:buNone/>
            </a:pPr>
            <a:endParaRPr lang="en-US" dirty="0">
              <a:latin typeface="+mn-lt"/>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12</a:t>
            </a:fld>
            <a:endParaRPr lang="en-US"/>
          </a:p>
        </p:txBody>
      </p:sp>
      <p:sp>
        <p:nvSpPr>
          <p:cNvPr id="4" name="Title 3"/>
          <p:cNvSpPr>
            <a:spLocks noGrp="1"/>
          </p:cNvSpPr>
          <p:nvPr>
            <p:ph type="title"/>
          </p:nvPr>
        </p:nvSpPr>
        <p:spPr>
          <a:xfrm>
            <a:off x="119336" y="160337"/>
            <a:ext cx="10297144" cy="748383"/>
          </a:xfrm>
        </p:spPr>
        <p:txBody>
          <a:bodyPr>
            <a:normAutofit/>
          </a:bodyPr>
          <a:lstStyle/>
          <a:p>
            <a:r>
              <a:rPr lang="en-US" dirty="0">
                <a:solidFill>
                  <a:schemeClr val="bg1"/>
                </a:solidFill>
              </a:rPr>
              <a:t>Les </a:t>
            </a:r>
            <a:r>
              <a:rPr lang="en-US" dirty="0" err="1">
                <a:solidFill>
                  <a:schemeClr val="bg1"/>
                </a:solidFill>
              </a:rPr>
              <a:t>entreprises</a:t>
            </a:r>
            <a:endParaRPr lang="en-US" dirty="0">
              <a:solidFill>
                <a:schemeClr val="bg1"/>
              </a:solidFill>
            </a:endParaRPr>
          </a:p>
        </p:txBody>
      </p:sp>
      <p:pic>
        <p:nvPicPr>
          <p:cNvPr id="5" name="Image 4">
            <a:extLst>
              <a:ext uri="{FF2B5EF4-FFF2-40B4-BE49-F238E27FC236}">
                <a16:creationId xmlns:a16="http://schemas.microsoft.com/office/drawing/2014/main" id="{4AEEEDA9-C78A-253C-FC8F-9BCBD66919B9}"/>
              </a:ext>
            </a:extLst>
          </p:cNvPr>
          <p:cNvPicPr>
            <a:picLocks noChangeAspect="1"/>
          </p:cNvPicPr>
          <p:nvPr/>
        </p:nvPicPr>
        <p:blipFill>
          <a:blip r:embed="rId3"/>
          <a:stretch>
            <a:fillRect/>
          </a:stretch>
        </p:blipFill>
        <p:spPr>
          <a:xfrm>
            <a:off x="6672064" y="1700808"/>
            <a:ext cx="5101580" cy="2844685"/>
          </a:xfrm>
          <a:prstGeom prst="rect">
            <a:avLst/>
          </a:prstGeom>
        </p:spPr>
      </p:pic>
    </p:spTree>
    <p:extLst>
      <p:ext uri="{BB962C8B-B14F-4D97-AF65-F5344CB8AC3E}">
        <p14:creationId xmlns:p14="http://schemas.microsoft.com/office/powerpoint/2010/main" val="416291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5817326"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Content Placeholder 15"/>
          <p:cNvSpPr>
            <a:spLocks noGrp="1"/>
          </p:cNvSpPr>
          <p:nvPr>
            <p:ph idx="1"/>
          </p:nvPr>
        </p:nvSpPr>
        <p:spPr>
          <a:xfrm>
            <a:off x="191344" y="1340768"/>
            <a:ext cx="11809312" cy="4896544"/>
          </a:xfrm>
        </p:spPr>
        <p:txBody>
          <a:bodyPr>
            <a:normAutofit fontScale="85000" lnSpcReduction="20000"/>
          </a:bodyPr>
          <a:lstStyle/>
          <a:p>
            <a:pPr marL="0" indent="0">
              <a:buNone/>
            </a:pPr>
            <a:r>
              <a:rPr lang="fr-FR" kern="100" dirty="0">
                <a:latin typeface="Calibri" panose="020F0502020204030204" pitchFamily="34" charset="0"/>
                <a:ea typeface="Calibri" panose="020F0502020204030204" pitchFamily="34" charset="0"/>
                <a:cs typeface="Times New Roman" panose="02020603050405020304" pitchFamily="18" charset="0"/>
              </a:rPr>
              <a:t>Pour maximiser leur profit, les entreprises :</a:t>
            </a:r>
          </a:p>
          <a:p>
            <a:r>
              <a:rPr lang="fr-FR" b="1" kern="100" dirty="0">
                <a:latin typeface="Calibri" panose="020F0502020204030204" pitchFamily="34" charset="0"/>
                <a:ea typeface="Calibri" panose="020F0502020204030204" pitchFamily="34" charset="0"/>
                <a:cs typeface="Times New Roman" panose="02020603050405020304" pitchFamily="18" charset="0"/>
              </a:rPr>
              <a:t>Investissent</a:t>
            </a:r>
            <a:r>
              <a:rPr lang="fr-FR" kern="100" dirty="0">
                <a:latin typeface="Calibri" panose="020F0502020204030204" pitchFamily="34" charset="0"/>
                <a:ea typeface="Calibri" panose="020F0502020204030204" pitchFamily="34" charset="0"/>
                <a:cs typeface="Times New Roman" panose="02020603050405020304" pitchFamily="18" charset="0"/>
              </a:rPr>
              <a:t> : Elles décident d'acheter de nouveaux équipements, d'améliorer leurs processus de production ou d'entrer sur de nouveaux marchés. Cet investissement vise à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augmenter leur productivité ou à réduire les coûts </a:t>
            </a:r>
            <a:r>
              <a:rPr lang="fr-FR" kern="100" dirty="0">
                <a:latin typeface="Calibri" panose="020F0502020204030204" pitchFamily="34" charset="0"/>
                <a:ea typeface="Calibri" panose="020F0502020204030204" pitchFamily="34" charset="0"/>
                <a:cs typeface="Times New Roman" panose="02020603050405020304" pitchFamily="18" charset="0"/>
              </a:rPr>
              <a:t>et se fait en fonction du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taux d’intérêt</a:t>
            </a:r>
            <a:r>
              <a:rPr lang="fr-FR" kern="100" dirty="0">
                <a:latin typeface="Calibri" panose="020F0502020204030204" pitchFamily="34" charset="0"/>
                <a:ea typeface="Calibri" panose="020F0502020204030204" pitchFamily="34" charset="0"/>
                <a:cs typeface="Times New Roman" panose="02020603050405020304" pitchFamily="18" charset="0"/>
              </a:rPr>
              <a:t>.</a:t>
            </a:r>
          </a:p>
          <a:p>
            <a:r>
              <a:rPr lang="fr-FR" b="1" kern="100" dirty="0">
                <a:latin typeface="Calibri" panose="020F0502020204030204" pitchFamily="34" charset="0"/>
                <a:ea typeface="Calibri" panose="020F0502020204030204" pitchFamily="34" charset="0"/>
                <a:cs typeface="Times New Roman" panose="02020603050405020304" pitchFamily="18" charset="0"/>
              </a:rPr>
              <a:t>Embauchent des travailleurs</a:t>
            </a:r>
            <a:r>
              <a:rPr lang="fr-FR" kern="100" dirty="0">
                <a:latin typeface="Calibri" panose="020F0502020204030204" pitchFamily="34" charset="0"/>
                <a:ea typeface="Calibri" panose="020F0502020204030204" pitchFamily="34" charset="0"/>
                <a:cs typeface="Times New Roman" panose="02020603050405020304" pitchFamily="18" charset="0"/>
              </a:rPr>
              <a:t> : La décision d’embaucher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dépend</a:t>
            </a:r>
            <a:r>
              <a:rPr lang="fr-FR" kern="100" dirty="0">
                <a:latin typeface="Calibri" panose="020F0502020204030204" pitchFamily="34" charset="0"/>
                <a:ea typeface="Calibri" panose="020F0502020204030204" pitchFamily="34" charset="0"/>
                <a:cs typeface="Times New Roman" panose="02020603050405020304" pitchFamily="18" charset="0"/>
              </a:rPr>
              <a:t> des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perspectives économiques </a:t>
            </a:r>
            <a:r>
              <a:rPr lang="fr-FR" kern="100" dirty="0">
                <a:latin typeface="Calibri" panose="020F0502020204030204" pitchFamily="34" charset="0"/>
                <a:ea typeface="Calibri" panose="020F0502020204030204" pitchFamily="34" charset="0"/>
                <a:cs typeface="Times New Roman" panose="02020603050405020304" pitchFamily="18" charset="0"/>
              </a:rPr>
              <a:t>et de la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demande attendue</a:t>
            </a:r>
            <a:r>
              <a:rPr lang="fr-FR" kern="100" dirty="0">
                <a:latin typeface="Calibri" panose="020F0502020204030204" pitchFamily="34" charset="0"/>
                <a:ea typeface="Calibri" panose="020F0502020204030204" pitchFamily="34" charset="0"/>
                <a:cs typeface="Times New Roman" panose="02020603050405020304" pitchFamily="18" charset="0"/>
              </a:rPr>
              <a:t>. </a:t>
            </a:r>
          </a:p>
          <a:p>
            <a:r>
              <a:rPr lang="fr-FR" b="1" kern="100" dirty="0">
                <a:latin typeface="Calibri" panose="020F0502020204030204" pitchFamily="34" charset="0"/>
                <a:ea typeface="Calibri" panose="020F0502020204030204" pitchFamily="34" charset="0"/>
                <a:cs typeface="Times New Roman" panose="02020603050405020304" pitchFamily="18" charset="0"/>
              </a:rPr>
              <a:t>Innovent</a:t>
            </a:r>
            <a:r>
              <a:rPr lang="fr-FR" kern="100" dirty="0">
                <a:latin typeface="Calibri" panose="020F0502020204030204" pitchFamily="34" charset="0"/>
                <a:ea typeface="Calibri" panose="020F0502020204030204" pitchFamily="34" charset="0"/>
                <a:cs typeface="Times New Roman" panose="02020603050405020304" pitchFamily="18" charset="0"/>
              </a:rPr>
              <a:t> : Dans des secteurs comme la technologie,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l'innovation est essentielle pour rester compétitif</a:t>
            </a:r>
            <a:r>
              <a:rPr lang="fr-FR" kern="1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7" name="Slide Number Placeholder 6"/>
          <p:cNvSpPr>
            <a:spLocks noGrp="1"/>
          </p:cNvSpPr>
          <p:nvPr>
            <p:ph type="sldNum" sz="quarter" idx="12"/>
          </p:nvPr>
        </p:nvSpPr>
        <p:spPr/>
        <p:txBody>
          <a:bodyPr/>
          <a:lstStyle/>
          <a:p>
            <a:fld id="{51F02384-994A-4C3C-8656-0CE2B6A3B91B}" type="slidenum">
              <a:rPr lang="en-US" smtClean="0"/>
              <a:pPr/>
              <a:t>13</a:t>
            </a:fld>
            <a:endParaRPr lang="en-US"/>
          </a:p>
        </p:txBody>
      </p:sp>
      <p:sp>
        <p:nvSpPr>
          <p:cNvPr id="4" name="Title 3"/>
          <p:cNvSpPr>
            <a:spLocks noGrp="1"/>
          </p:cNvSpPr>
          <p:nvPr>
            <p:ph type="title"/>
          </p:nvPr>
        </p:nvSpPr>
        <p:spPr>
          <a:xfrm>
            <a:off x="119336" y="160337"/>
            <a:ext cx="10297144" cy="748383"/>
          </a:xfrm>
        </p:spPr>
        <p:txBody>
          <a:bodyPr>
            <a:normAutofit/>
          </a:bodyPr>
          <a:lstStyle/>
          <a:p>
            <a:r>
              <a:rPr lang="en-US" dirty="0">
                <a:solidFill>
                  <a:schemeClr val="bg1"/>
                </a:solidFill>
              </a:rPr>
              <a:t>Les </a:t>
            </a:r>
            <a:r>
              <a:rPr lang="en-US" dirty="0" err="1">
                <a:solidFill>
                  <a:schemeClr val="bg1"/>
                </a:solidFill>
              </a:rPr>
              <a:t>entreprises</a:t>
            </a:r>
            <a:endParaRPr lang="en-US" dirty="0">
              <a:solidFill>
                <a:schemeClr val="bg1"/>
              </a:solidFill>
            </a:endParaRPr>
          </a:p>
        </p:txBody>
      </p:sp>
    </p:spTree>
    <p:extLst>
      <p:ext uri="{BB962C8B-B14F-4D97-AF65-F5344CB8AC3E}">
        <p14:creationId xmlns:p14="http://schemas.microsoft.com/office/powerpoint/2010/main" val="110443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dirty="0" err="1"/>
              <a:t>L’Etat</a:t>
            </a:r>
            <a:endParaRPr lang="en-US" dirty="0"/>
          </a:p>
        </p:txBody>
      </p:sp>
      <p:sp>
        <p:nvSpPr>
          <p:cNvPr id="3" name="Subtitle 2"/>
          <p:cNvSpPr>
            <a:spLocks noGrp="1"/>
          </p:cNvSpPr>
          <p:nvPr>
            <p:ph type="subTitle" idx="1"/>
          </p:nvPr>
        </p:nvSpPr>
        <p:spPr/>
        <p:txBody>
          <a:bodyPr/>
          <a:lstStyle/>
          <a:p>
            <a:r>
              <a:rPr lang="en-US" dirty="0"/>
              <a:t> </a:t>
            </a:r>
          </a:p>
        </p:txBody>
      </p:sp>
      <p:sp>
        <p:nvSpPr>
          <p:cNvPr id="5" name="Text Placeholder 4"/>
          <p:cNvSpPr>
            <a:spLocks noGrp="1"/>
          </p:cNvSpPr>
          <p:nvPr>
            <p:ph type="body" sz="quarter" idx="14"/>
          </p:nvPr>
        </p:nvSpPr>
        <p:spPr/>
        <p:txBody>
          <a:bodyPr/>
          <a:lstStyle/>
          <a:p>
            <a:r>
              <a:rPr lang="en-US" dirty="0"/>
              <a:t> </a:t>
            </a:r>
          </a:p>
        </p:txBody>
      </p:sp>
    </p:spTree>
    <p:extLst>
      <p:ext uri="{BB962C8B-B14F-4D97-AF65-F5344CB8AC3E}">
        <p14:creationId xmlns:p14="http://schemas.microsoft.com/office/powerpoint/2010/main" val="960633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5817326"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Content Placeholder 15"/>
          <p:cNvSpPr>
            <a:spLocks noGrp="1"/>
          </p:cNvSpPr>
          <p:nvPr>
            <p:ph idx="1"/>
          </p:nvPr>
        </p:nvSpPr>
        <p:spPr>
          <a:xfrm>
            <a:off x="191344" y="1340768"/>
            <a:ext cx="7128792" cy="4896544"/>
          </a:xfrm>
        </p:spPr>
        <p:txBody>
          <a:bodyPr>
            <a:normAutofit fontScale="92500"/>
          </a:bodyPr>
          <a:lstStyle/>
          <a:p>
            <a:pPr marL="0" indent="0">
              <a:buNone/>
            </a:pPr>
            <a:r>
              <a:rPr lang="fr-FR" dirty="0">
                <a:latin typeface="+mn-lt"/>
              </a:rPr>
              <a:t>L'État, c’est l’institution qui </a:t>
            </a:r>
            <a:r>
              <a:rPr lang="fr-FR" b="1" dirty="0">
                <a:solidFill>
                  <a:schemeClr val="accent4"/>
                </a:solidFill>
                <a:latin typeface="+mn-lt"/>
              </a:rPr>
              <a:t>détient le pouvoir politique et l’autorité </a:t>
            </a:r>
            <a:r>
              <a:rPr lang="fr-FR" dirty="0">
                <a:latin typeface="+mn-lt"/>
              </a:rPr>
              <a:t>sur un territoire donné et ses habitants. </a:t>
            </a:r>
          </a:p>
          <a:p>
            <a:pPr marL="0" indent="0">
              <a:buNone/>
            </a:pPr>
            <a:r>
              <a:rPr lang="fr-FR" dirty="0">
                <a:latin typeface="+mn-lt"/>
              </a:rPr>
              <a:t>Il s’agit d’une structure organisée qui a le </a:t>
            </a:r>
            <a:r>
              <a:rPr lang="fr-FR" b="1" dirty="0">
                <a:solidFill>
                  <a:schemeClr val="accent4"/>
                </a:solidFill>
                <a:latin typeface="+mn-lt"/>
              </a:rPr>
              <a:t>pouvoir de faire et d'appliquer des lois</a:t>
            </a:r>
            <a:r>
              <a:rPr lang="fr-FR" dirty="0">
                <a:latin typeface="+mn-lt"/>
              </a:rPr>
              <a:t>, de </a:t>
            </a:r>
            <a:r>
              <a:rPr lang="fr-FR" b="1" dirty="0">
                <a:solidFill>
                  <a:schemeClr val="accent4"/>
                </a:solidFill>
                <a:latin typeface="+mn-lt"/>
              </a:rPr>
              <a:t>rendre la justice</a:t>
            </a:r>
            <a:r>
              <a:rPr lang="fr-FR" dirty="0">
                <a:latin typeface="+mn-lt"/>
              </a:rPr>
              <a:t>, de </a:t>
            </a:r>
            <a:r>
              <a:rPr lang="fr-FR" b="1" dirty="0">
                <a:solidFill>
                  <a:schemeClr val="accent4"/>
                </a:solidFill>
                <a:latin typeface="+mn-lt"/>
              </a:rPr>
              <a:t>protéger ses citoyens</a:t>
            </a:r>
            <a:r>
              <a:rPr lang="fr-FR" dirty="0">
                <a:latin typeface="+mn-lt"/>
              </a:rPr>
              <a:t>, et de </a:t>
            </a:r>
            <a:r>
              <a:rPr lang="fr-FR" b="1" dirty="0">
                <a:solidFill>
                  <a:schemeClr val="accent4"/>
                </a:solidFill>
                <a:latin typeface="+mn-lt"/>
              </a:rPr>
              <a:t>garantir un certain ordre social</a:t>
            </a:r>
            <a:r>
              <a:rPr lang="fr-FR" dirty="0">
                <a:latin typeface="+mn-lt"/>
              </a:rPr>
              <a:t>.</a:t>
            </a:r>
            <a:endParaRPr lang="fr-FR" kern="100" dirty="0">
              <a:latin typeface="+mn-lt"/>
              <a:ea typeface="Calibri" panose="020F0502020204030204" pitchFamily="34"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15</a:t>
            </a:fld>
            <a:endParaRPr lang="en-US"/>
          </a:p>
        </p:txBody>
      </p:sp>
      <p:sp>
        <p:nvSpPr>
          <p:cNvPr id="4" name="Title 3"/>
          <p:cNvSpPr>
            <a:spLocks noGrp="1"/>
          </p:cNvSpPr>
          <p:nvPr>
            <p:ph type="title"/>
          </p:nvPr>
        </p:nvSpPr>
        <p:spPr>
          <a:xfrm>
            <a:off x="119336" y="160337"/>
            <a:ext cx="10297144" cy="748383"/>
          </a:xfrm>
        </p:spPr>
        <p:txBody>
          <a:bodyPr>
            <a:normAutofit/>
          </a:bodyPr>
          <a:lstStyle/>
          <a:p>
            <a:r>
              <a:rPr lang="en-US" dirty="0" err="1">
                <a:solidFill>
                  <a:schemeClr val="bg1"/>
                </a:solidFill>
              </a:rPr>
              <a:t>L’Etat</a:t>
            </a:r>
            <a:endParaRPr lang="en-US" dirty="0">
              <a:solidFill>
                <a:schemeClr val="bg1"/>
              </a:solidFill>
            </a:endParaRPr>
          </a:p>
        </p:txBody>
      </p:sp>
      <p:pic>
        <p:nvPicPr>
          <p:cNvPr id="3" name="Image 2">
            <a:extLst>
              <a:ext uri="{FF2B5EF4-FFF2-40B4-BE49-F238E27FC236}">
                <a16:creationId xmlns:a16="http://schemas.microsoft.com/office/drawing/2014/main" id="{3ECABEA0-5D23-43BF-5F76-ADCE22FBDEC5}"/>
              </a:ext>
            </a:extLst>
          </p:cNvPr>
          <p:cNvPicPr>
            <a:picLocks noChangeAspect="1"/>
          </p:cNvPicPr>
          <p:nvPr/>
        </p:nvPicPr>
        <p:blipFill>
          <a:blip r:embed="rId3"/>
          <a:stretch>
            <a:fillRect/>
          </a:stretch>
        </p:blipFill>
        <p:spPr>
          <a:xfrm>
            <a:off x="7328520" y="1916832"/>
            <a:ext cx="4731808" cy="2805286"/>
          </a:xfrm>
          <a:prstGeom prst="rect">
            <a:avLst/>
          </a:prstGeom>
        </p:spPr>
      </p:pic>
    </p:spTree>
    <p:extLst>
      <p:ext uri="{BB962C8B-B14F-4D97-AF65-F5344CB8AC3E}">
        <p14:creationId xmlns:p14="http://schemas.microsoft.com/office/powerpoint/2010/main" val="341395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5817326"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Content Placeholder 15"/>
          <p:cNvSpPr>
            <a:spLocks noGrp="1"/>
          </p:cNvSpPr>
          <p:nvPr>
            <p:ph idx="1"/>
          </p:nvPr>
        </p:nvSpPr>
        <p:spPr>
          <a:xfrm>
            <a:off x="191344" y="1340768"/>
            <a:ext cx="7920880" cy="4896544"/>
          </a:xfrm>
        </p:spPr>
        <p:txBody>
          <a:bodyPr>
            <a:normAutofit/>
          </a:bodyPr>
          <a:lstStyle/>
          <a:p>
            <a:pPr marL="0" indent="0">
              <a:buNone/>
            </a:pPr>
            <a:r>
              <a:rPr lang="fr-FR" dirty="0">
                <a:latin typeface="+mn-lt"/>
              </a:rPr>
              <a:t>La France a connu différentes formes d'État, passant d’une monarchie, à un empire, puis à une république. </a:t>
            </a:r>
          </a:p>
          <a:p>
            <a:pPr marL="0" indent="0">
              <a:buNone/>
            </a:pPr>
            <a:r>
              <a:rPr lang="fr-FR" dirty="0">
                <a:latin typeface="+mn-lt"/>
              </a:rPr>
              <a:t>Aujourd'hui, on parle de la </a:t>
            </a:r>
            <a:r>
              <a:rPr lang="fr-FR" b="1" dirty="0">
                <a:solidFill>
                  <a:schemeClr val="accent4"/>
                </a:solidFill>
                <a:latin typeface="+mn-lt"/>
              </a:rPr>
              <a:t>République française, qui est à sa cinquième version</a:t>
            </a:r>
            <a:r>
              <a:rPr lang="fr-FR" dirty="0">
                <a:latin typeface="+mn-lt"/>
              </a:rPr>
              <a:t>, ce qui montre bien l’instabilité et les évolutions qu’elle a traversées.</a:t>
            </a:r>
          </a:p>
        </p:txBody>
      </p:sp>
      <p:sp>
        <p:nvSpPr>
          <p:cNvPr id="7" name="Slide Number Placeholder 6"/>
          <p:cNvSpPr>
            <a:spLocks noGrp="1"/>
          </p:cNvSpPr>
          <p:nvPr>
            <p:ph type="sldNum" sz="quarter" idx="12"/>
          </p:nvPr>
        </p:nvSpPr>
        <p:spPr/>
        <p:txBody>
          <a:bodyPr/>
          <a:lstStyle/>
          <a:p>
            <a:fld id="{51F02384-994A-4C3C-8656-0CE2B6A3B91B}" type="slidenum">
              <a:rPr lang="en-US" smtClean="0"/>
              <a:pPr/>
              <a:t>16</a:t>
            </a:fld>
            <a:endParaRPr lang="en-US"/>
          </a:p>
        </p:txBody>
      </p:sp>
      <p:sp>
        <p:nvSpPr>
          <p:cNvPr id="4" name="Title 3"/>
          <p:cNvSpPr>
            <a:spLocks noGrp="1"/>
          </p:cNvSpPr>
          <p:nvPr>
            <p:ph type="title"/>
          </p:nvPr>
        </p:nvSpPr>
        <p:spPr>
          <a:xfrm>
            <a:off x="119336" y="160337"/>
            <a:ext cx="10297144" cy="748383"/>
          </a:xfrm>
        </p:spPr>
        <p:txBody>
          <a:bodyPr>
            <a:normAutofit/>
          </a:bodyPr>
          <a:lstStyle/>
          <a:p>
            <a:r>
              <a:rPr lang="en-US" dirty="0" err="1">
                <a:solidFill>
                  <a:schemeClr val="bg1"/>
                </a:solidFill>
              </a:rPr>
              <a:t>L’Etat</a:t>
            </a:r>
            <a:endParaRPr lang="en-US" dirty="0">
              <a:solidFill>
                <a:schemeClr val="bg1"/>
              </a:solidFill>
            </a:endParaRPr>
          </a:p>
        </p:txBody>
      </p:sp>
      <p:pic>
        <p:nvPicPr>
          <p:cNvPr id="3" name="Image 2">
            <a:extLst>
              <a:ext uri="{FF2B5EF4-FFF2-40B4-BE49-F238E27FC236}">
                <a16:creationId xmlns:a16="http://schemas.microsoft.com/office/drawing/2014/main" id="{7AED678C-C293-1F1A-EDB5-3D3726035C91}"/>
              </a:ext>
            </a:extLst>
          </p:cNvPr>
          <p:cNvPicPr>
            <a:picLocks noChangeAspect="1"/>
          </p:cNvPicPr>
          <p:nvPr/>
        </p:nvPicPr>
        <p:blipFill>
          <a:blip r:embed="rId3"/>
          <a:stretch>
            <a:fillRect/>
          </a:stretch>
        </p:blipFill>
        <p:spPr>
          <a:xfrm>
            <a:off x="9264352" y="1628800"/>
            <a:ext cx="2448272" cy="2949055"/>
          </a:xfrm>
          <a:prstGeom prst="rect">
            <a:avLst/>
          </a:prstGeom>
        </p:spPr>
      </p:pic>
    </p:spTree>
    <p:extLst>
      <p:ext uri="{BB962C8B-B14F-4D97-AF65-F5344CB8AC3E}">
        <p14:creationId xmlns:p14="http://schemas.microsoft.com/office/powerpoint/2010/main" val="112325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5817326"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Content Placeholder 15"/>
          <p:cNvSpPr>
            <a:spLocks noGrp="1"/>
          </p:cNvSpPr>
          <p:nvPr>
            <p:ph idx="1"/>
          </p:nvPr>
        </p:nvSpPr>
        <p:spPr>
          <a:xfrm>
            <a:off x="191344" y="1340768"/>
            <a:ext cx="11809312" cy="4896544"/>
          </a:xfrm>
        </p:spPr>
        <p:txBody>
          <a:bodyPr>
            <a:normAutofit fontScale="77500" lnSpcReduction="20000"/>
          </a:bodyPr>
          <a:lstStyle/>
          <a:p>
            <a:pPr marL="0" indent="0">
              <a:buNone/>
            </a:pPr>
            <a:r>
              <a:rPr lang="fr-FR" kern="100" dirty="0">
                <a:latin typeface="Calibri" panose="020F0502020204030204" pitchFamily="34" charset="0"/>
                <a:ea typeface="Calibri" panose="020F0502020204030204" pitchFamily="34" charset="0"/>
                <a:cs typeface="Times New Roman" panose="02020603050405020304" pitchFamily="18" charset="0"/>
              </a:rPr>
              <a:t>L'État joue un rôle fondamental dans l'économie :</a:t>
            </a:r>
          </a:p>
          <a:p>
            <a:r>
              <a:rPr lang="fr-FR" b="1" kern="100" dirty="0">
                <a:latin typeface="Calibri" panose="020F0502020204030204" pitchFamily="34" charset="0"/>
                <a:ea typeface="Calibri" panose="020F0502020204030204" pitchFamily="34" charset="0"/>
                <a:cs typeface="Times New Roman" panose="02020603050405020304" pitchFamily="18" charset="0"/>
              </a:rPr>
              <a:t>En tant que régulateur</a:t>
            </a:r>
            <a:r>
              <a:rPr lang="fr-FR" kern="100" dirty="0">
                <a:latin typeface="Calibri" panose="020F0502020204030204" pitchFamily="34" charset="0"/>
                <a:ea typeface="Calibri" panose="020F0502020204030204" pitchFamily="34" charset="0"/>
                <a:cs typeface="Times New Roman" panose="02020603050405020304" pitchFamily="18" charset="0"/>
              </a:rPr>
              <a:t> : Il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crée et applique des lois </a:t>
            </a:r>
            <a:r>
              <a:rPr lang="fr-FR" kern="100" dirty="0">
                <a:latin typeface="Calibri" panose="020F0502020204030204" pitchFamily="34" charset="0"/>
                <a:ea typeface="Calibri" panose="020F0502020204030204" pitchFamily="34" charset="0"/>
                <a:cs typeface="Times New Roman" panose="02020603050405020304" pitchFamily="18" charset="0"/>
              </a:rPr>
              <a:t>pour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encadrer</a:t>
            </a:r>
            <a:r>
              <a:rPr lang="fr-FR" kern="100" dirty="0">
                <a:latin typeface="Calibri" panose="020F0502020204030204" pitchFamily="34" charset="0"/>
                <a:ea typeface="Calibri" panose="020F0502020204030204" pitchFamily="34" charset="0"/>
                <a:cs typeface="Times New Roman" panose="02020603050405020304" pitchFamily="18" charset="0"/>
              </a:rPr>
              <a:t> les activités des autres agents économiques. </a:t>
            </a:r>
          </a:p>
          <a:p>
            <a:r>
              <a:rPr lang="fr-FR" b="1" kern="100" dirty="0">
                <a:latin typeface="Calibri" panose="020F0502020204030204" pitchFamily="34" charset="0"/>
                <a:ea typeface="Calibri" panose="020F0502020204030204" pitchFamily="34" charset="0"/>
                <a:cs typeface="Times New Roman" panose="02020603050405020304" pitchFamily="18" charset="0"/>
              </a:rPr>
              <a:t>En tant que producteur de services publics</a:t>
            </a:r>
            <a:r>
              <a:rPr lang="fr-FR" kern="100" dirty="0">
                <a:latin typeface="Calibri" panose="020F0502020204030204" pitchFamily="34" charset="0"/>
                <a:ea typeface="Calibri" panose="020F0502020204030204" pitchFamily="34" charset="0"/>
                <a:cs typeface="Times New Roman" panose="02020603050405020304" pitchFamily="18" charset="0"/>
              </a:rPr>
              <a:t> : L'État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fournit des services essentiels </a:t>
            </a:r>
            <a:r>
              <a:rPr lang="fr-FR" kern="100" dirty="0">
                <a:latin typeface="Calibri" panose="020F0502020204030204" pitchFamily="34" charset="0"/>
                <a:ea typeface="Calibri" panose="020F0502020204030204" pitchFamily="34" charset="0"/>
                <a:cs typeface="Times New Roman" panose="02020603050405020304" pitchFamily="18" charset="0"/>
              </a:rPr>
              <a:t>comme l'éducation, la santé, la sécurité et les infrastructures (routes, ponts, transports en commun), services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que le secteur privé ne peut pas toujours offrir de manière efficiente.</a:t>
            </a:r>
          </a:p>
          <a:p>
            <a:r>
              <a:rPr lang="fr-FR" b="1" kern="100" dirty="0">
                <a:latin typeface="Calibri" panose="020F0502020204030204" pitchFamily="34" charset="0"/>
                <a:ea typeface="Calibri" panose="020F0502020204030204" pitchFamily="34" charset="0"/>
                <a:cs typeface="Times New Roman" panose="02020603050405020304" pitchFamily="18" charset="0"/>
              </a:rPr>
              <a:t>En tant qu'acteur économique direct</a:t>
            </a:r>
            <a:r>
              <a:rPr lang="fr-FR" kern="100" dirty="0">
                <a:latin typeface="Calibri" panose="020F0502020204030204" pitchFamily="34" charset="0"/>
                <a:ea typeface="Calibri" panose="020F0502020204030204" pitchFamily="34" charset="0"/>
                <a:cs typeface="Times New Roman" panose="02020603050405020304" pitchFamily="18" charset="0"/>
              </a:rPr>
              <a:t> : L'État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dépense de l'argent via son budget pour stimuler l'économie</a:t>
            </a:r>
            <a:r>
              <a:rPr lang="fr-FR" kern="100" dirty="0">
                <a:latin typeface="Calibri" panose="020F0502020204030204" pitchFamily="34" charset="0"/>
                <a:ea typeface="Calibri" panose="020F0502020204030204" pitchFamily="34" charset="0"/>
                <a:cs typeface="Times New Roman" panose="02020603050405020304" pitchFamily="18" charset="0"/>
              </a:rPr>
              <a:t>. En France, par exemple, les dépenses publiques représentent environ 55 % du PIB, un des taux les plus élevés en Europe. </a:t>
            </a:r>
          </a:p>
        </p:txBody>
      </p:sp>
      <p:sp>
        <p:nvSpPr>
          <p:cNvPr id="7" name="Slide Number Placeholder 6"/>
          <p:cNvSpPr>
            <a:spLocks noGrp="1"/>
          </p:cNvSpPr>
          <p:nvPr>
            <p:ph type="sldNum" sz="quarter" idx="12"/>
          </p:nvPr>
        </p:nvSpPr>
        <p:spPr/>
        <p:txBody>
          <a:bodyPr/>
          <a:lstStyle/>
          <a:p>
            <a:fld id="{51F02384-994A-4C3C-8656-0CE2B6A3B91B}" type="slidenum">
              <a:rPr lang="en-US" smtClean="0"/>
              <a:pPr/>
              <a:t>17</a:t>
            </a:fld>
            <a:endParaRPr lang="en-US"/>
          </a:p>
        </p:txBody>
      </p:sp>
      <p:sp>
        <p:nvSpPr>
          <p:cNvPr id="4" name="Title 3"/>
          <p:cNvSpPr>
            <a:spLocks noGrp="1"/>
          </p:cNvSpPr>
          <p:nvPr>
            <p:ph type="title"/>
          </p:nvPr>
        </p:nvSpPr>
        <p:spPr>
          <a:xfrm>
            <a:off x="119336" y="160337"/>
            <a:ext cx="10297144" cy="748383"/>
          </a:xfrm>
        </p:spPr>
        <p:txBody>
          <a:bodyPr>
            <a:normAutofit/>
          </a:bodyPr>
          <a:lstStyle/>
          <a:p>
            <a:r>
              <a:rPr lang="en-US" dirty="0" err="1">
                <a:solidFill>
                  <a:schemeClr val="bg1"/>
                </a:solidFill>
              </a:rPr>
              <a:t>L’Etat</a:t>
            </a:r>
            <a:endParaRPr lang="en-US" dirty="0">
              <a:solidFill>
                <a:schemeClr val="bg1"/>
              </a:solidFill>
            </a:endParaRPr>
          </a:p>
        </p:txBody>
      </p:sp>
    </p:spTree>
    <p:extLst>
      <p:ext uri="{BB962C8B-B14F-4D97-AF65-F5344CB8AC3E}">
        <p14:creationId xmlns:p14="http://schemas.microsoft.com/office/powerpoint/2010/main" val="120430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5817326"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Slide Number Placeholder 6"/>
          <p:cNvSpPr>
            <a:spLocks noGrp="1"/>
          </p:cNvSpPr>
          <p:nvPr>
            <p:ph type="sldNum" sz="quarter" idx="12"/>
          </p:nvPr>
        </p:nvSpPr>
        <p:spPr/>
        <p:txBody>
          <a:bodyPr/>
          <a:lstStyle/>
          <a:p>
            <a:fld id="{51F02384-994A-4C3C-8656-0CE2B6A3B91B}" type="slidenum">
              <a:rPr lang="en-US" smtClean="0"/>
              <a:pPr/>
              <a:t>18</a:t>
            </a:fld>
            <a:endParaRPr lang="en-US"/>
          </a:p>
        </p:txBody>
      </p:sp>
      <p:sp>
        <p:nvSpPr>
          <p:cNvPr id="4" name="Title 3"/>
          <p:cNvSpPr>
            <a:spLocks noGrp="1"/>
          </p:cNvSpPr>
          <p:nvPr>
            <p:ph type="title"/>
          </p:nvPr>
        </p:nvSpPr>
        <p:spPr>
          <a:xfrm>
            <a:off x="119336" y="160337"/>
            <a:ext cx="10297144" cy="748383"/>
          </a:xfrm>
        </p:spPr>
        <p:txBody>
          <a:bodyPr>
            <a:normAutofit/>
          </a:bodyPr>
          <a:lstStyle/>
          <a:p>
            <a:r>
              <a:rPr lang="en-US" dirty="0">
                <a:solidFill>
                  <a:schemeClr val="bg1"/>
                </a:solidFill>
              </a:rPr>
              <a:t>Quiz</a:t>
            </a:r>
          </a:p>
        </p:txBody>
      </p:sp>
      <p:pic>
        <p:nvPicPr>
          <p:cNvPr id="6" name="Image 5">
            <a:extLst>
              <a:ext uri="{FF2B5EF4-FFF2-40B4-BE49-F238E27FC236}">
                <a16:creationId xmlns:a16="http://schemas.microsoft.com/office/drawing/2014/main" id="{60F7C7D9-70BF-59CB-FAA9-6BF4E2DF57D7}"/>
              </a:ext>
            </a:extLst>
          </p:cNvPr>
          <p:cNvPicPr>
            <a:picLocks noChangeAspect="1"/>
          </p:cNvPicPr>
          <p:nvPr/>
        </p:nvPicPr>
        <p:blipFill>
          <a:blip r:embed="rId3"/>
          <a:stretch>
            <a:fillRect/>
          </a:stretch>
        </p:blipFill>
        <p:spPr>
          <a:xfrm>
            <a:off x="3251684" y="1484784"/>
            <a:ext cx="5688632" cy="4206537"/>
          </a:xfrm>
          <a:prstGeom prst="rect">
            <a:avLst/>
          </a:prstGeom>
        </p:spPr>
      </p:pic>
    </p:spTree>
    <p:extLst>
      <p:ext uri="{BB962C8B-B14F-4D97-AF65-F5344CB8AC3E}">
        <p14:creationId xmlns:p14="http://schemas.microsoft.com/office/powerpoint/2010/main" val="2788094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5817326"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Content Placeholder 15"/>
          <p:cNvSpPr>
            <a:spLocks noGrp="1"/>
          </p:cNvSpPr>
          <p:nvPr>
            <p:ph idx="1"/>
          </p:nvPr>
        </p:nvSpPr>
        <p:spPr>
          <a:xfrm>
            <a:off x="191344" y="1340768"/>
            <a:ext cx="11809312" cy="4896544"/>
          </a:xfrm>
        </p:spPr>
        <p:txBody>
          <a:bodyPr>
            <a:normAutofit fontScale="62500" lnSpcReduction="20000"/>
          </a:bodyPr>
          <a:lstStyle/>
          <a:p>
            <a:pPr marL="0" indent="0">
              <a:buNone/>
            </a:pPr>
            <a:r>
              <a:rPr lang="fr-FR" b="1" dirty="0">
                <a:latin typeface="+mn-lt"/>
              </a:rPr>
              <a:t>Quels sont les trois principaux types d'agents économiques mentionnés dans le texte ?</a:t>
            </a:r>
          </a:p>
          <a:p>
            <a:pPr marL="0" indent="0">
              <a:buNone/>
            </a:pPr>
            <a:r>
              <a:rPr lang="fr-FR" b="1" dirty="0">
                <a:latin typeface="+mn-lt"/>
              </a:rPr>
              <a:t>Réponse</a:t>
            </a:r>
            <a:r>
              <a:rPr lang="fr-FR" dirty="0">
                <a:latin typeface="+mn-lt"/>
              </a:rPr>
              <a:t> : Les trois principaux types d'agents économiques sont les ménages, les entreprises, et l'État. À ceux-ci s'ajoutent les banques et autres institutions financières.</a:t>
            </a:r>
          </a:p>
          <a:p>
            <a:pPr marL="0" indent="0">
              <a:buNone/>
            </a:pPr>
            <a:r>
              <a:rPr lang="fr-FR" b="1" dirty="0">
                <a:latin typeface="+mn-lt"/>
              </a:rPr>
              <a:t>Quelles sont les deux principales fonctions économiques des ménages ?</a:t>
            </a:r>
          </a:p>
          <a:p>
            <a:pPr marL="0" indent="0">
              <a:buNone/>
            </a:pPr>
            <a:r>
              <a:rPr lang="fr-FR" b="1" dirty="0">
                <a:latin typeface="+mn-lt"/>
              </a:rPr>
              <a:t>Réponse</a:t>
            </a:r>
            <a:r>
              <a:rPr lang="fr-FR" dirty="0">
                <a:latin typeface="+mn-lt"/>
              </a:rPr>
              <a:t> : Les ménages consomment des biens et des services pour répondre à leurs besoins et à leurs désirs, et ils offrent leur travail aux entreprises en échange d'un salaire.</a:t>
            </a:r>
          </a:p>
          <a:p>
            <a:pPr marL="0" indent="0">
              <a:buNone/>
            </a:pPr>
            <a:r>
              <a:rPr lang="fr-FR" b="1" dirty="0">
                <a:latin typeface="+mn-lt"/>
              </a:rPr>
              <a:t>Comment les taux d'intérêt influencent-ils les décisions des ménages en matière de dépenses et d'épargne ?</a:t>
            </a:r>
          </a:p>
          <a:p>
            <a:pPr marL="0" indent="0">
              <a:buNone/>
            </a:pPr>
            <a:r>
              <a:rPr lang="fr-FR" b="1" dirty="0">
                <a:latin typeface="+mn-lt"/>
              </a:rPr>
              <a:t>Réponse</a:t>
            </a:r>
            <a:r>
              <a:rPr lang="fr-FR" dirty="0">
                <a:latin typeface="+mn-lt"/>
              </a:rPr>
              <a:t> : Un taux d'intérêt bas incite les ménages à emprunter pour des achats importants comme une maison, tandis qu'un taux élevé les encourage à épargner pour profiter d'intérêts plus élevés sur leur épargne.</a:t>
            </a:r>
            <a:endParaRPr lang="fr-FR" kern="100" dirty="0">
              <a:latin typeface="+mn-lt"/>
              <a:ea typeface="Calibri" panose="020F0502020204030204" pitchFamily="34"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19</a:t>
            </a:fld>
            <a:endParaRPr lang="en-US"/>
          </a:p>
        </p:txBody>
      </p:sp>
      <p:sp>
        <p:nvSpPr>
          <p:cNvPr id="4" name="Title 3"/>
          <p:cNvSpPr>
            <a:spLocks noGrp="1"/>
          </p:cNvSpPr>
          <p:nvPr>
            <p:ph type="title"/>
          </p:nvPr>
        </p:nvSpPr>
        <p:spPr>
          <a:xfrm>
            <a:off x="119336" y="160337"/>
            <a:ext cx="10297144" cy="748383"/>
          </a:xfrm>
        </p:spPr>
        <p:txBody>
          <a:bodyPr>
            <a:normAutofit/>
          </a:bodyPr>
          <a:lstStyle/>
          <a:p>
            <a:r>
              <a:rPr lang="en-US" dirty="0">
                <a:solidFill>
                  <a:schemeClr val="bg1"/>
                </a:solidFill>
              </a:rPr>
              <a:t>Quiz</a:t>
            </a:r>
          </a:p>
        </p:txBody>
      </p:sp>
    </p:spTree>
    <p:extLst>
      <p:ext uri="{BB962C8B-B14F-4D97-AF65-F5344CB8AC3E}">
        <p14:creationId xmlns:p14="http://schemas.microsoft.com/office/powerpoint/2010/main" val="118717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857863" y="2204864"/>
            <a:ext cx="4212468" cy="792088"/>
            <a:chOff x="2063552" y="2564904"/>
            <a:chExt cx="3744416" cy="792088"/>
          </a:xfrm>
        </p:grpSpPr>
        <p:sp>
          <p:nvSpPr>
            <p:cNvPr id="22" name="TextBox 21"/>
            <p:cNvSpPr txBox="1"/>
            <p:nvPr/>
          </p:nvSpPr>
          <p:spPr>
            <a:xfrm>
              <a:off x="2063552" y="2564904"/>
              <a:ext cx="3744416" cy="430887"/>
            </a:xfrm>
            <a:prstGeom prst="rect">
              <a:avLst/>
            </a:prstGeom>
            <a:noFill/>
          </p:spPr>
          <p:txBody>
            <a:bodyPr wrap="square" tIns="0" bIns="0" rtlCol="0">
              <a:spAutoFit/>
            </a:bodyPr>
            <a:lstStyle/>
            <a:p>
              <a:r>
                <a:rPr lang="en-US" sz="2800" b="1" dirty="0">
                  <a:solidFill>
                    <a:schemeClr val="tx2"/>
                  </a:solidFill>
                </a:rPr>
                <a:t>Définitions</a:t>
              </a:r>
            </a:p>
          </p:txBody>
        </p:sp>
        <p:sp>
          <p:nvSpPr>
            <p:cNvPr id="23" name="TextBox 22"/>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tx2">
                    <a:lumMod val="50000"/>
                    <a:lumOff val="50000"/>
                  </a:schemeClr>
                </a:solidFill>
              </a:endParaRPr>
            </a:p>
          </p:txBody>
        </p:sp>
      </p:grpSp>
      <p:sp>
        <p:nvSpPr>
          <p:cNvPr id="24" name="Rectangle 23"/>
          <p:cNvSpPr/>
          <p:nvPr/>
        </p:nvSpPr>
        <p:spPr>
          <a:xfrm>
            <a:off x="921759" y="2204864"/>
            <a:ext cx="792088" cy="792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01</a:t>
            </a:r>
          </a:p>
        </p:txBody>
      </p:sp>
      <p:grpSp>
        <p:nvGrpSpPr>
          <p:cNvPr id="27" name="Group 26"/>
          <p:cNvGrpSpPr/>
          <p:nvPr/>
        </p:nvGrpSpPr>
        <p:grpSpPr>
          <a:xfrm>
            <a:off x="1857863" y="3430577"/>
            <a:ext cx="4212468" cy="792088"/>
            <a:chOff x="2063552" y="2564904"/>
            <a:chExt cx="3744416" cy="792088"/>
          </a:xfrm>
        </p:grpSpPr>
        <p:sp>
          <p:nvSpPr>
            <p:cNvPr id="29" name="TextBox 28"/>
            <p:cNvSpPr txBox="1"/>
            <p:nvPr/>
          </p:nvSpPr>
          <p:spPr>
            <a:xfrm>
              <a:off x="2063552" y="2564904"/>
              <a:ext cx="3744416" cy="430887"/>
            </a:xfrm>
            <a:prstGeom prst="rect">
              <a:avLst/>
            </a:prstGeom>
            <a:noFill/>
          </p:spPr>
          <p:txBody>
            <a:bodyPr wrap="square" tIns="0" bIns="0" rtlCol="0">
              <a:spAutoFit/>
            </a:bodyPr>
            <a:lstStyle/>
            <a:p>
              <a:r>
                <a:rPr lang="en-US" sz="2800" b="1" dirty="0">
                  <a:solidFill>
                    <a:schemeClr val="accent1"/>
                  </a:solidFill>
                </a:rPr>
                <a:t>Les agents </a:t>
              </a:r>
              <a:r>
                <a:rPr lang="en-US" sz="2800" b="1" dirty="0" err="1">
                  <a:solidFill>
                    <a:schemeClr val="accent1"/>
                  </a:solidFill>
                </a:rPr>
                <a:t>économiques</a:t>
              </a:r>
              <a:endParaRPr lang="en-US" sz="2800" b="1" dirty="0">
                <a:solidFill>
                  <a:schemeClr val="accent1"/>
                </a:solidFill>
              </a:endParaRPr>
            </a:p>
          </p:txBody>
        </p:sp>
        <p:sp>
          <p:nvSpPr>
            <p:cNvPr id="30" name="TextBox 29"/>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accent1">
                    <a:lumMod val="60000"/>
                    <a:lumOff val="40000"/>
                  </a:schemeClr>
                </a:solidFill>
              </a:endParaRPr>
            </a:p>
          </p:txBody>
        </p:sp>
      </p:grpSp>
      <p:sp>
        <p:nvSpPr>
          <p:cNvPr id="28" name="Rectangle 27"/>
          <p:cNvSpPr/>
          <p:nvPr/>
        </p:nvSpPr>
        <p:spPr>
          <a:xfrm>
            <a:off x="921759" y="3430577"/>
            <a:ext cx="792088" cy="792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02</a:t>
            </a:r>
          </a:p>
        </p:txBody>
      </p:sp>
      <p:grpSp>
        <p:nvGrpSpPr>
          <p:cNvPr id="32" name="Group 31"/>
          <p:cNvGrpSpPr/>
          <p:nvPr/>
        </p:nvGrpSpPr>
        <p:grpSpPr>
          <a:xfrm>
            <a:off x="1857863" y="4656291"/>
            <a:ext cx="4212468" cy="861774"/>
            <a:chOff x="2063552" y="2564904"/>
            <a:chExt cx="3744416" cy="861774"/>
          </a:xfrm>
        </p:grpSpPr>
        <p:sp>
          <p:nvSpPr>
            <p:cNvPr id="34" name="TextBox 33"/>
            <p:cNvSpPr txBox="1"/>
            <p:nvPr/>
          </p:nvSpPr>
          <p:spPr>
            <a:xfrm>
              <a:off x="2063552" y="2564904"/>
              <a:ext cx="3744416" cy="861774"/>
            </a:xfrm>
            <a:prstGeom prst="rect">
              <a:avLst/>
            </a:prstGeom>
            <a:noFill/>
          </p:spPr>
          <p:txBody>
            <a:bodyPr wrap="square" tIns="0" bIns="0" rtlCol="0">
              <a:spAutoFit/>
            </a:bodyPr>
            <a:lstStyle/>
            <a:p>
              <a:r>
                <a:rPr lang="en-US" sz="2800" b="1" dirty="0">
                  <a:solidFill>
                    <a:schemeClr val="accent2"/>
                  </a:solidFill>
                </a:rPr>
                <a:t>Les </a:t>
              </a:r>
              <a:r>
                <a:rPr lang="en-US" sz="2800" b="1" dirty="0" err="1">
                  <a:solidFill>
                    <a:schemeClr val="accent2"/>
                  </a:solidFill>
                </a:rPr>
                <a:t>échanges</a:t>
              </a:r>
              <a:r>
                <a:rPr lang="en-US" sz="2800" b="1" dirty="0">
                  <a:solidFill>
                    <a:schemeClr val="accent2"/>
                  </a:solidFill>
                </a:rPr>
                <a:t> entre agents </a:t>
              </a:r>
              <a:r>
                <a:rPr lang="en-US" sz="2800" b="1" dirty="0" err="1">
                  <a:solidFill>
                    <a:schemeClr val="accent2"/>
                  </a:solidFill>
                </a:rPr>
                <a:t>économiques</a:t>
              </a:r>
              <a:endParaRPr lang="en-US" sz="2800" b="1" dirty="0">
                <a:solidFill>
                  <a:schemeClr val="accent2"/>
                </a:solidFill>
              </a:endParaRPr>
            </a:p>
          </p:txBody>
        </p:sp>
        <p:sp>
          <p:nvSpPr>
            <p:cNvPr id="35" name="TextBox 34"/>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accent2">
                    <a:lumMod val="60000"/>
                    <a:lumOff val="40000"/>
                  </a:schemeClr>
                </a:solidFill>
              </a:endParaRPr>
            </a:p>
          </p:txBody>
        </p:sp>
      </p:grpSp>
      <p:sp>
        <p:nvSpPr>
          <p:cNvPr id="33" name="Rectangle 32"/>
          <p:cNvSpPr/>
          <p:nvPr/>
        </p:nvSpPr>
        <p:spPr>
          <a:xfrm>
            <a:off x="921759" y="4656291"/>
            <a:ext cx="792088"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03</a:t>
            </a:r>
          </a:p>
        </p:txBody>
      </p:sp>
      <p:grpSp>
        <p:nvGrpSpPr>
          <p:cNvPr id="50" name="Group 49"/>
          <p:cNvGrpSpPr/>
          <p:nvPr/>
        </p:nvGrpSpPr>
        <p:grpSpPr>
          <a:xfrm>
            <a:off x="7113208" y="2204864"/>
            <a:ext cx="4212468" cy="792088"/>
            <a:chOff x="2063552" y="2564904"/>
            <a:chExt cx="3744416" cy="792088"/>
          </a:xfrm>
        </p:grpSpPr>
        <p:sp>
          <p:nvSpPr>
            <p:cNvPr id="52" name="TextBox 51"/>
            <p:cNvSpPr txBox="1"/>
            <p:nvPr/>
          </p:nvSpPr>
          <p:spPr>
            <a:xfrm>
              <a:off x="2063552" y="2564904"/>
              <a:ext cx="3744416" cy="430887"/>
            </a:xfrm>
            <a:prstGeom prst="rect">
              <a:avLst/>
            </a:prstGeom>
            <a:noFill/>
          </p:spPr>
          <p:txBody>
            <a:bodyPr wrap="square" tIns="0" bIns="0" rtlCol="0">
              <a:spAutoFit/>
            </a:bodyPr>
            <a:lstStyle/>
            <a:p>
              <a:r>
                <a:rPr lang="en-US" sz="2800" b="1" dirty="0">
                  <a:solidFill>
                    <a:schemeClr val="tx2"/>
                  </a:solidFill>
                </a:rPr>
                <a:t>Le </a:t>
              </a:r>
              <a:r>
                <a:rPr lang="fr-FR" sz="2800" b="1" dirty="0">
                  <a:solidFill>
                    <a:schemeClr val="tx2"/>
                  </a:solidFill>
                </a:rPr>
                <a:t>rôle</a:t>
              </a:r>
              <a:r>
                <a:rPr lang="en-US" sz="2800" b="1" dirty="0">
                  <a:solidFill>
                    <a:schemeClr val="tx2"/>
                  </a:solidFill>
                </a:rPr>
                <a:t> des </a:t>
              </a:r>
              <a:r>
                <a:rPr lang="en-US" sz="2800" b="1" dirty="0" err="1">
                  <a:solidFill>
                    <a:schemeClr val="tx2"/>
                  </a:solidFill>
                </a:rPr>
                <a:t>banques</a:t>
              </a:r>
              <a:endParaRPr lang="en-US" sz="2800" b="1" dirty="0">
                <a:solidFill>
                  <a:schemeClr val="tx2"/>
                </a:solidFill>
              </a:endParaRPr>
            </a:p>
          </p:txBody>
        </p:sp>
        <p:sp>
          <p:nvSpPr>
            <p:cNvPr id="53" name="TextBox 52"/>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tx2">
                    <a:lumMod val="50000"/>
                    <a:lumOff val="50000"/>
                  </a:schemeClr>
                </a:solidFill>
              </a:endParaRPr>
            </a:p>
          </p:txBody>
        </p:sp>
      </p:grpSp>
      <p:sp>
        <p:nvSpPr>
          <p:cNvPr id="51" name="Rectangle 50"/>
          <p:cNvSpPr/>
          <p:nvPr/>
        </p:nvSpPr>
        <p:spPr>
          <a:xfrm>
            <a:off x="6177104" y="2204864"/>
            <a:ext cx="792088" cy="792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04</a:t>
            </a:r>
          </a:p>
        </p:txBody>
      </p:sp>
      <p:grpSp>
        <p:nvGrpSpPr>
          <p:cNvPr id="46" name="Group 45"/>
          <p:cNvGrpSpPr/>
          <p:nvPr/>
        </p:nvGrpSpPr>
        <p:grpSpPr>
          <a:xfrm>
            <a:off x="7113208" y="3430577"/>
            <a:ext cx="4212468" cy="861774"/>
            <a:chOff x="2063552" y="2564904"/>
            <a:chExt cx="3744416" cy="861774"/>
          </a:xfrm>
        </p:grpSpPr>
        <p:sp>
          <p:nvSpPr>
            <p:cNvPr id="48" name="TextBox 47"/>
            <p:cNvSpPr txBox="1"/>
            <p:nvPr/>
          </p:nvSpPr>
          <p:spPr>
            <a:xfrm>
              <a:off x="2063552" y="2564904"/>
              <a:ext cx="3744416" cy="861774"/>
            </a:xfrm>
            <a:prstGeom prst="rect">
              <a:avLst/>
            </a:prstGeom>
            <a:noFill/>
          </p:spPr>
          <p:txBody>
            <a:bodyPr wrap="square" tIns="0" bIns="0" rtlCol="0">
              <a:spAutoFit/>
            </a:bodyPr>
            <a:lstStyle/>
            <a:p>
              <a:r>
                <a:rPr lang="en-US" sz="2800" b="1" dirty="0">
                  <a:solidFill>
                    <a:schemeClr val="accent1"/>
                  </a:solidFill>
                </a:rPr>
                <a:t>Le </a:t>
              </a:r>
              <a:r>
                <a:rPr lang="en-US" sz="2800" b="1" dirty="0" err="1">
                  <a:solidFill>
                    <a:schemeClr val="accent1"/>
                  </a:solidFill>
                </a:rPr>
                <a:t>rôle</a:t>
              </a:r>
              <a:r>
                <a:rPr lang="en-US" sz="2800" b="1" dirty="0">
                  <a:solidFill>
                    <a:schemeClr val="accent1"/>
                  </a:solidFill>
                </a:rPr>
                <a:t> des </a:t>
              </a:r>
              <a:r>
                <a:rPr lang="en-US" sz="2800" b="1" dirty="0" err="1">
                  <a:solidFill>
                    <a:schemeClr val="accent1"/>
                  </a:solidFill>
                </a:rPr>
                <a:t>banques</a:t>
              </a:r>
              <a:r>
                <a:rPr lang="en-US" sz="2800" b="1" dirty="0">
                  <a:solidFill>
                    <a:schemeClr val="accent1"/>
                  </a:solidFill>
                </a:rPr>
                <a:t> </a:t>
              </a:r>
              <a:r>
                <a:rPr lang="en-US" sz="2800" b="1" dirty="0" err="1">
                  <a:solidFill>
                    <a:schemeClr val="accent1"/>
                  </a:solidFill>
                </a:rPr>
                <a:t>centrales</a:t>
              </a:r>
              <a:endParaRPr lang="en-US" sz="2800" b="1" dirty="0">
                <a:solidFill>
                  <a:schemeClr val="accent1"/>
                </a:solidFill>
              </a:endParaRPr>
            </a:p>
          </p:txBody>
        </p:sp>
        <p:sp>
          <p:nvSpPr>
            <p:cNvPr id="49" name="TextBox 48"/>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accent1">
                    <a:lumMod val="60000"/>
                    <a:lumOff val="40000"/>
                  </a:schemeClr>
                </a:solidFill>
              </a:endParaRPr>
            </a:p>
          </p:txBody>
        </p:sp>
      </p:grpSp>
      <p:sp>
        <p:nvSpPr>
          <p:cNvPr id="47" name="Rectangle 46"/>
          <p:cNvSpPr/>
          <p:nvPr/>
        </p:nvSpPr>
        <p:spPr>
          <a:xfrm>
            <a:off x="6177104" y="3430577"/>
            <a:ext cx="792088" cy="792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05</a:t>
            </a:r>
          </a:p>
        </p:txBody>
      </p:sp>
      <p:grpSp>
        <p:nvGrpSpPr>
          <p:cNvPr id="42" name="Group 41"/>
          <p:cNvGrpSpPr/>
          <p:nvPr/>
        </p:nvGrpSpPr>
        <p:grpSpPr>
          <a:xfrm>
            <a:off x="7113208" y="4656291"/>
            <a:ext cx="4212468" cy="792088"/>
            <a:chOff x="2063552" y="2564904"/>
            <a:chExt cx="3744416" cy="792088"/>
          </a:xfrm>
        </p:grpSpPr>
        <p:sp>
          <p:nvSpPr>
            <p:cNvPr id="44" name="TextBox 43"/>
            <p:cNvSpPr txBox="1"/>
            <p:nvPr/>
          </p:nvSpPr>
          <p:spPr>
            <a:xfrm>
              <a:off x="2063552" y="2564904"/>
              <a:ext cx="3744416" cy="430887"/>
            </a:xfrm>
            <a:prstGeom prst="rect">
              <a:avLst/>
            </a:prstGeom>
            <a:noFill/>
          </p:spPr>
          <p:txBody>
            <a:bodyPr wrap="square" tIns="0" bIns="0" rtlCol="0">
              <a:spAutoFit/>
            </a:bodyPr>
            <a:lstStyle/>
            <a:p>
              <a:r>
                <a:rPr lang="en-US" sz="2800" b="1" dirty="0" err="1">
                  <a:solidFill>
                    <a:schemeClr val="accent2"/>
                  </a:solidFill>
                </a:rPr>
                <a:t>Exercices</a:t>
              </a:r>
              <a:endParaRPr lang="en-US" sz="2800" b="1" dirty="0">
                <a:solidFill>
                  <a:schemeClr val="accent2"/>
                </a:solidFill>
              </a:endParaRPr>
            </a:p>
          </p:txBody>
        </p:sp>
        <p:sp>
          <p:nvSpPr>
            <p:cNvPr id="45" name="TextBox 44"/>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accent2">
                    <a:lumMod val="60000"/>
                    <a:lumOff val="40000"/>
                  </a:schemeClr>
                </a:solidFill>
              </a:endParaRPr>
            </a:p>
          </p:txBody>
        </p:sp>
      </p:grpSp>
      <p:sp>
        <p:nvSpPr>
          <p:cNvPr id="43" name="Rectangle 42"/>
          <p:cNvSpPr/>
          <p:nvPr/>
        </p:nvSpPr>
        <p:spPr>
          <a:xfrm>
            <a:off x="6177104" y="4656291"/>
            <a:ext cx="792088"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06</a:t>
            </a:r>
          </a:p>
        </p:txBody>
      </p:sp>
      <p:grpSp>
        <p:nvGrpSpPr>
          <p:cNvPr id="14" name="Group 13"/>
          <p:cNvGrpSpPr/>
          <p:nvPr/>
        </p:nvGrpSpPr>
        <p:grpSpPr>
          <a:xfrm>
            <a:off x="1317803" y="3030884"/>
            <a:ext cx="0" cy="1591474"/>
            <a:chOff x="1317803" y="3030884"/>
            <a:chExt cx="0" cy="1591474"/>
          </a:xfrm>
        </p:grpSpPr>
        <p:cxnSp>
          <p:nvCxnSpPr>
            <p:cNvPr id="3" name="Straight Connector 2"/>
            <p:cNvCxnSpPr>
              <a:cxnSpLocks/>
            </p:cNvCxnSpPr>
            <p:nvPr/>
          </p:nvCxnSpPr>
          <p:spPr>
            <a:xfrm>
              <a:off x="1317803" y="3030884"/>
              <a:ext cx="0" cy="36576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cxnSpLocks/>
            </p:cNvCxnSpPr>
            <p:nvPr/>
          </p:nvCxnSpPr>
          <p:spPr>
            <a:xfrm>
              <a:off x="1317803" y="4256598"/>
              <a:ext cx="0" cy="36576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6573148" y="3030884"/>
            <a:ext cx="0" cy="1591474"/>
            <a:chOff x="1317803" y="3030884"/>
            <a:chExt cx="0" cy="1591474"/>
          </a:xfrm>
        </p:grpSpPr>
        <p:cxnSp>
          <p:nvCxnSpPr>
            <p:cNvPr id="60" name="Straight Connector 59"/>
            <p:cNvCxnSpPr>
              <a:cxnSpLocks/>
            </p:cNvCxnSpPr>
            <p:nvPr/>
          </p:nvCxnSpPr>
          <p:spPr>
            <a:xfrm>
              <a:off x="1317803" y="3030884"/>
              <a:ext cx="0" cy="36576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cxnSpLocks/>
            </p:cNvCxnSpPr>
            <p:nvPr/>
          </p:nvCxnSpPr>
          <p:spPr>
            <a:xfrm>
              <a:off x="1317803" y="4256598"/>
              <a:ext cx="0" cy="36576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8" name="Title 17"/>
          <p:cNvSpPr>
            <a:spLocks noGrp="1"/>
          </p:cNvSpPr>
          <p:nvPr>
            <p:ph type="title"/>
          </p:nvPr>
        </p:nvSpPr>
        <p:spPr/>
        <p:txBody>
          <a:bodyPr/>
          <a:lstStyle/>
          <a:p>
            <a:r>
              <a:rPr lang="en-US" dirty="0"/>
              <a:t>PLAN DE COURS</a:t>
            </a:r>
          </a:p>
        </p:txBody>
      </p:sp>
      <p:sp>
        <p:nvSpPr>
          <p:cNvPr id="64" name="Slide Number Placeholder 63"/>
          <p:cNvSpPr>
            <a:spLocks noGrp="1"/>
          </p:cNvSpPr>
          <p:nvPr>
            <p:ph type="sldNum" sz="quarter" idx="12"/>
          </p:nvPr>
        </p:nvSpPr>
        <p:spPr/>
        <p:txBody>
          <a:bodyPr/>
          <a:lstStyle/>
          <a:p>
            <a:fld id="{FC1CF07D-8B3F-4D32-B059-0039CEA46DB1}" type="slidenum">
              <a:rPr lang="en-US" smtClean="0"/>
              <a:pPr/>
              <a:t>2</a:t>
            </a:fld>
            <a:endParaRPr lang="en-US"/>
          </a:p>
        </p:txBody>
      </p:sp>
    </p:spTree>
    <p:extLst>
      <p:ext uri="{BB962C8B-B14F-4D97-AF65-F5344CB8AC3E}">
        <p14:creationId xmlns:p14="http://schemas.microsoft.com/office/powerpoint/2010/main" val="3943253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5817326"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Content Placeholder 15"/>
          <p:cNvSpPr>
            <a:spLocks noGrp="1"/>
          </p:cNvSpPr>
          <p:nvPr>
            <p:ph idx="1"/>
          </p:nvPr>
        </p:nvSpPr>
        <p:spPr>
          <a:xfrm>
            <a:off x="191344" y="1340768"/>
            <a:ext cx="11809312" cy="4896544"/>
          </a:xfrm>
        </p:spPr>
        <p:txBody>
          <a:bodyPr>
            <a:normAutofit fontScale="55000" lnSpcReduction="20000"/>
          </a:bodyPr>
          <a:lstStyle/>
          <a:p>
            <a:pPr marL="0" indent="0">
              <a:buNone/>
            </a:pPr>
            <a:r>
              <a:rPr lang="fr-FR" sz="4400" b="1" dirty="0">
                <a:latin typeface="+mn-lt"/>
              </a:rPr>
              <a:t>Quel est l'objectif principal des entreprises dans une économie, et quelles actions entreprennent-elles pour y parvenir ?</a:t>
            </a:r>
          </a:p>
          <a:p>
            <a:pPr marL="0" indent="0">
              <a:buNone/>
            </a:pPr>
            <a:r>
              <a:rPr lang="fr-FR" sz="4400" b="1" dirty="0">
                <a:latin typeface="+mn-lt"/>
              </a:rPr>
              <a:t>Réponse</a:t>
            </a:r>
            <a:r>
              <a:rPr lang="fr-FR" sz="4400" kern="100" dirty="0">
                <a:latin typeface="Calibri" panose="020F0502020204030204" pitchFamily="34" charset="0"/>
                <a:ea typeface="Calibri" panose="020F0502020204030204" pitchFamily="34" charset="0"/>
                <a:cs typeface="Times New Roman" panose="02020603050405020304" pitchFamily="18" charset="0"/>
              </a:rPr>
              <a:t> : L'objectif principal des entreprises est de maximiser le profit. Pour cela, elles investissent, embauchent des travailleurs et innovent pour améliorer leur productivité ou réduire leurs coûts.</a:t>
            </a:r>
          </a:p>
          <a:p>
            <a:pPr marL="0" indent="0">
              <a:buNone/>
            </a:pPr>
            <a:r>
              <a:rPr lang="fr-FR" sz="4400" b="1" dirty="0">
                <a:latin typeface="+mn-lt"/>
              </a:rPr>
              <a:t>Quel rôle l'État joue-t-il dans l'économie en tant que régulateur ?</a:t>
            </a:r>
          </a:p>
          <a:p>
            <a:pPr marL="0" indent="0">
              <a:buNone/>
            </a:pPr>
            <a:r>
              <a:rPr lang="fr-FR" sz="4400" b="1" dirty="0">
                <a:latin typeface="+mn-lt"/>
              </a:rPr>
              <a:t>Réponse</a:t>
            </a:r>
            <a:r>
              <a:rPr lang="fr-FR" sz="4400" kern="100" dirty="0">
                <a:latin typeface="Calibri" panose="020F0502020204030204" pitchFamily="34" charset="0"/>
                <a:ea typeface="Calibri" panose="020F0502020204030204" pitchFamily="34" charset="0"/>
                <a:cs typeface="Times New Roman" panose="02020603050405020304" pitchFamily="18" charset="0"/>
              </a:rPr>
              <a:t> : En tant que régulateur, l'État crée et applique des lois pour encadrer les activités économiques, protéger les travailleurs, limiter les monopoles, et réduire la pollution.</a:t>
            </a:r>
          </a:p>
          <a:p>
            <a:pPr marL="0" indent="0">
              <a:buNone/>
            </a:pPr>
            <a:r>
              <a:rPr lang="fr-FR" sz="4400" b="1" dirty="0">
                <a:latin typeface="+mn-lt"/>
              </a:rPr>
              <a:t>Comment l'État intervient-il en période de crise économique, comme pendant la crise de la COVID-19 ?</a:t>
            </a:r>
          </a:p>
          <a:p>
            <a:pPr marL="0" indent="0">
              <a:buNone/>
            </a:pPr>
            <a:r>
              <a:rPr lang="fr-FR" sz="4400" b="1" dirty="0">
                <a:latin typeface="+mn-lt"/>
              </a:rPr>
              <a:t>Réponse</a:t>
            </a:r>
            <a:r>
              <a:rPr lang="fr-FR" sz="4400" kern="100" dirty="0">
                <a:latin typeface="Calibri" panose="020F0502020204030204" pitchFamily="34" charset="0"/>
                <a:ea typeface="Calibri" panose="020F0502020204030204" pitchFamily="34" charset="0"/>
                <a:cs typeface="Times New Roman" panose="02020603050405020304" pitchFamily="18" charset="0"/>
              </a:rPr>
              <a:t> : Lors d'une crise, l'État intervient par des mesures contracycliques, comme la distribution d'aides aux entreprises et la subvention des salaires pour éviter des licenciements massifs, afin de soutenir l'économie.</a:t>
            </a:r>
            <a:endParaRPr lang="fr-FR"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20</a:t>
            </a:fld>
            <a:endParaRPr lang="en-US"/>
          </a:p>
        </p:txBody>
      </p:sp>
      <p:sp>
        <p:nvSpPr>
          <p:cNvPr id="4" name="Title 3"/>
          <p:cNvSpPr>
            <a:spLocks noGrp="1"/>
          </p:cNvSpPr>
          <p:nvPr>
            <p:ph type="title"/>
          </p:nvPr>
        </p:nvSpPr>
        <p:spPr>
          <a:xfrm>
            <a:off x="119336" y="160337"/>
            <a:ext cx="10297144" cy="748383"/>
          </a:xfrm>
        </p:spPr>
        <p:txBody>
          <a:bodyPr>
            <a:normAutofit/>
          </a:bodyPr>
          <a:lstStyle/>
          <a:p>
            <a:r>
              <a:rPr lang="en-US" dirty="0">
                <a:solidFill>
                  <a:schemeClr val="bg1"/>
                </a:solidFill>
              </a:rPr>
              <a:t>Quiz</a:t>
            </a:r>
          </a:p>
        </p:txBody>
      </p:sp>
    </p:spTree>
    <p:extLst>
      <p:ext uri="{BB962C8B-B14F-4D97-AF65-F5344CB8AC3E}">
        <p14:creationId xmlns:p14="http://schemas.microsoft.com/office/powerpoint/2010/main" val="267494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 </a:t>
            </a:r>
            <a:r>
              <a:rPr lang="en-US" dirty="0" err="1"/>
              <a:t>échanges</a:t>
            </a:r>
            <a:r>
              <a:rPr lang="en-US" dirty="0"/>
              <a:t> entre les agents </a:t>
            </a:r>
            <a:r>
              <a:rPr lang="en-US" dirty="0" err="1"/>
              <a:t>economiques</a:t>
            </a:r>
            <a:endParaRPr lang="en-US" dirty="0"/>
          </a:p>
        </p:txBody>
      </p:sp>
      <p:sp>
        <p:nvSpPr>
          <p:cNvPr id="3" name="Subtitle 2"/>
          <p:cNvSpPr>
            <a:spLocks noGrp="1"/>
          </p:cNvSpPr>
          <p:nvPr>
            <p:ph type="subTitle" idx="1"/>
          </p:nvPr>
        </p:nvSpPr>
        <p:spPr>
          <a:xfrm>
            <a:off x="3287688" y="5172813"/>
            <a:ext cx="8434459" cy="480131"/>
          </a:xfrm>
        </p:spPr>
        <p:txBody>
          <a:bodyPr/>
          <a:lstStyle/>
          <a:p>
            <a:r>
              <a:rPr lang="fr-FR" dirty="0"/>
              <a:t>La base du fonctionnement de toute économie</a:t>
            </a:r>
            <a:endParaRPr lang="en-US" dirty="0"/>
          </a:p>
        </p:txBody>
      </p:sp>
      <p:sp>
        <p:nvSpPr>
          <p:cNvPr id="5" name="Text Placeholder 4"/>
          <p:cNvSpPr>
            <a:spLocks noGrp="1"/>
          </p:cNvSpPr>
          <p:nvPr>
            <p:ph type="body" sz="quarter" idx="14"/>
          </p:nvPr>
        </p:nvSpPr>
        <p:spPr/>
        <p:txBody>
          <a:bodyPr/>
          <a:lstStyle/>
          <a:p>
            <a:r>
              <a:rPr lang="en-US" dirty="0"/>
              <a:t>03</a:t>
            </a:r>
          </a:p>
        </p:txBody>
      </p:sp>
      <p:sp>
        <p:nvSpPr>
          <p:cNvPr id="4" name="Slide Number Placeholder 3"/>
          <p:cNvSpPr>
            <a:spLocks noGrp="1"/>
          </p:cNvSpPr>
          <p:nvPr>
            <p:ph type="sldNum" sz="quarter" idx="15"/>
          </p:nvPr>
        </p:nvSpPr>
        <p:spPr/>
        <p:txBody>
          <a:bodyPr/>
          <a:lstStyle/>
          <a:p>
            <a:fld id="{FC1CF07D-8B3F-4D32-B059-0039CEA46DB1}" type="slidenum">
              <a:rPr lang="en-US" smtClean="0"/>
              <a:pPr/>
              <a:t>21</a:t>
            </a:fld>
            <a:endParaRPr lang="en-US"/>
          </a:p>
        </p:txBody>
      </p:sp>
      <p:pic>
        <p:nvPicPr>
          <p:cNvPr id="7" name="Espace réservé pour une image  6">
            <a:extLst>
              <a:ext uri="{FF2B5EF4-FFF2-40B4-BE49-F238E27FC236}">
                <a16:creationId xmlns:a16="http://schemas.microsoft.com/office/drawing/2014/main" id="{A8FC4414-FCE9-053B-B778-0A8BF635407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407" r="407"/>
          <a:stretch>
            <a:fillRect/>
          </a:stretch>
        </p:blipFill>
        <p:spPr/>
      </p:pic>
    </p:spTree>
    <p:extLst>
      <p:ext uri="{BB962C8B-B14F-4D97-AF65-F5344CB8AC3E}">
        <p14:creationId xmlns:p14="http://schemas.microsoft.com/office/powerpoint/2010/main" val="3520931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dirty="0"/>
              <a:t>Les types </a:t>
            </a:r>
            <a:r>
              <a:rPr lang="en-US" dirty="0" err="1"/>
              <a:t>d’échanges</a:t>
            </a:r>
            <a:endParaRPr lang="en-US" dirty="0"/>
          </a:p>
        </p:txBody>
      </p:sp>
      <p:sp>
        <p:nvSpPr>
          <p:cNvPr id="3" name="Subtitle 2"/>
          <p:cNvSpPr>
            <a:spLocks noGrp="1"/>
          </p:cNvSpPr>
          <p:nvPr>
            <p:ph type="subTitle" idx="1"/>
          </p:nvPr>
        </p:nvSpPr>
        <p:spPr/>
        <p:txBody>
          <a:bodyPr/>
          <a:lstStyle/>
          <a:p>
            <a:r>
              <a:rPr lang="en-US" dirty="0"/>
              <a:t> </a:t>
            </a:r>
          </a:p>
        </p:txBody>
      </p:sp>
      <p:sp>
        <p:nvSpPr>
          <p:cNvPr id="5" name="Text Placeholder 4"/>
          <p:cNvSpPr>
            <a:spLocks noGrp="1"/>
          </p:cNvSpPr>
          <p:nvPr>
            <p:ph type="body" sz="quarter" idx="14"/>
          </p:nvPr>
        </p:nvSpPr>
        <p:spPr/>
        <p:txBody>
          <a:bodyPr/>
          <a:lstStyle/>
          <a:p>
            <a:r>
              <a:rPr lang="en-US" dirty="0"/>
              <a:t> </a:t>
            </a:r>
          </a:p>
        </p:txBody>
      </p:sp>
    </p:spTree>
    <p:extLst>
      <p:ext uri="{BB962C8B-B14F-4D97-AF65-F5344CB8AC3E}">
        <p14:creationId xmlns:p14="http://schemas.microsoft.com/office/powerpoint/2010/main" val="604874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5817326"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Content Placeholder 15"/>
          <p:cNvSpPr>
            <a:spLocks noGrp="1"/>
          </p:cNvSpPr>
          <p:nvPr>
            <p:ph idx="1"/>
          </p:nvPr>
        </p:nvSpPr>
        <p:spPr>
          <a:xfrm>
            <a:off x="191344" y="1340768"/>
            <a:ext cx="11809312" cy="4896544"/>
          </a:xfrm>
        </p:spPr>
        <p:txBody>
          <a:bodyPr>
            <a:normAutofit fontScale="62500" lnSpcReduction="20000"/>
          </a:bodyPr>
          <a:lstStyle/>
          <a:p>
            <a:pPr marL="0" indent="0">
              <a:buNone/>
            </a:pPr>
            <a:r>
              <a:rPr lang="fr-FR" kern="100" dirty="0">
                <a:latin typeface="Calibri" panose="020F0502020204030204" pitchFamily="34" charset="0"/>
                <a:ea typeface="Calibri" panose="020F0502020204030204" pitchFamily="34" charset="0"/>
                <a:cs typeface="Times New Roman" panose="02020603050405020304" pitchFamily="18" charset="0"/>
              </a:rPr>
              <a:t>Les échanges économiques peuvent être de plusieurs types :</a:t>
            </a:r>
          </a:p>
          <a:p>
            <a:r>
              <a:rPr lang="fr-FR" b="1" kern="100" dirty="0">
                <a:latin typeface="Calibri" panose="020F0502020204030204" pitchFamily="34" charset="0"/>
                <a:ea typeface="Calibri" panose="020F0502020204030204" pitchFamily="34" charset="0"/>
                <a:cs typeface="Times New Roman" panose="02020603050405020304" pitchFamily="18" charset="0"/>
              </a:rPr>
              <a:t>Échange de biens et services</a:t>
            </a:r>
            <a:r>
              <a:rPr lang="fr-FR" kern="100" dirty="0">
                <a:latin typeface="Calibri" panose="020F0502020204030204" pitchFamily="34" charset="0"/>
                <a:ea typeface="Calibri" panose="020F0502020204030204" pitchFamily="34" charset="0"/>
                <a:cs typeface="Times New Roman" panose="02020603050405020304" pitchFamily="18" charset="0"/>
              </a:rPr>
              <a:t> : </a:t>
            </a:r>
          </a:p>
          <a:p>
            <a:pPr lvl="1"/>
            <a:r>
              <a:rPr lang="fr-FR" kern="100" dirty="0">
                <a:latin typeface="Calibri" panose="020F0502020204030204" pitchFamily="34" charset="0"/>
                <a:ea typeface="Calibri" panose="020F0502020204030204" pitchFamily="34" charset="0"/>
                <a:cs typeface="Times New Roman" panose="02020603050405020304" pitchFamily="18" charset="0"/>
              </a:rPr>
              <a:t>Les ménages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fournissent du travail en échange d'un salaire</a:t>
            </a:r>
            <a:r>
              <a:rPr lang="fr-FR" kern="100" dirty="0">
                <a:latin typeface="Calibri" panose="020F0502020204030204" pitchFamily="34" charset="0"/>
                <a:ea typeface="Calibri" panose="020F0502020204030204" pitchFamily="34" charset="0"/>
                <a:cs typeface="Times New Roman" panose="02020603050405020304" pitchFamily="18" charset="0"/>
              </a:rPr>
              <a:t>, qu'ils utilisent pour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acheter des biens et services</a:t>
            </a:r>
            <a:r>
              <a:rPr lang="fr-FR" kern="100" dirty="0">
                <a:latin typeface="Calibri" panose="020F0502020204030204" pitchFamily="34" charset="0"/>
                <a:ea typeface="Calibri" panose="020F0502020204030204" pitchFamily="34" charset="0"/>
                <a:cs typeface="Times New Roman" panose="02020603050405020304" pitchFamily="18" charset="0"/>
              </a:rPr>
              <a:t>. </a:t>
            </a:r>
          </a:p>
          <a:p>
            <a:pPr lvl="1"/>
            <a:r>
              <a:rPr lang="fr-FR" kern="100" dirty="0">
                <a:latin typeface="Calibri" panose="020F0502020204030204" pitchFamily="34" charset="0"/>
                <a:ea typeface="Calibri" panose="020F0502020204030204" pitchFamily="34" charset="0"/>
                <a:cs typeface="Times New Roman" panose="02020603050405020304" pitchFamily="18" charset="0"/>
              </a:rPr>
              <a:t>Les entreprises, quant à elles,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achètent des matières premières et vendent des produits finis</a:t>
            </a:r>
            <a:r>
              <a:rPr lang="fr-FR" kern="100" dirty="0">
                <a:latin typeface="Calibri" panose="020F0502020204030204" pitchFamily="34" charset="0"/>
                <a:ea typeface="Calibri" panose="020F0502020204030204" pitchFamily="34" charset="0"/>
                <a:cs typeface="Times New Roman" panose="02020603050405020304" pitchFamily="18" charset="0"/>
              </a:rPr>
              <a:t>. Ce type d'échange se produit principalement sur le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marché des biens et services</a:t>
            </a:r>
            <a:r>
              <a:rPr lang="fr-FR" kern="100" dirty="0">
                <a:latin typeface="Calibri" panose="020F0502020204030204" pitchFamily="34" charset="0"/>
                <a:ea typeface="Calibri" panose="020F0502020204030204" pitchFamily="34" charset="0"/>
                <a:cs typeface="Times New Roman" panose="02020603050405020304" pitchFamily="18" charset="0"/>
              </a:rPr>
              <a:t>.</a:t>
            </a:r>
          </a:p>
          <a:p>
            <a:r>
              <a:rPr lang="fr-FR" b="1" kern="100" dirty="0">
                <a:latin typeface="Calibri" panose="020F0502020204030204" pitchFamily="34" charset="0"/>
                <a:ea typeface="Calibri" panose="020F0502020204030204" pitchFamily="34" charset="0"/>
                <a:cs typeface="Times New Roman" panose="02020603050405020304" pitchFamily="18" charset="0"/>
              </a:rPr>
              <a:t>Échange sur le marché du travail</a:t>
            </a:r>
            <a:r>
              <a:rPr lang="fr-FR" kern="100" dirty="0">
                <a:latin typeface="Calibri" panose="020F0502020204030204" pitchFamily="34" charset="0"/>
                <a:ea typeface="Calibri" panose="020F0502020204030204" pitchFamily="34" charset="0"/>
                <a:cs typeface="Times New Roman" panose="02020603050405020304" pitchFamily="18" charset="0"/>
              </a:rPr>
              <a:t> :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Les ménages offrent leur travail aux entreprises en échange d'un salaire</a:t>
            </a:r>
            <a:r>
              <a:rPr lang="fr-FR" kern="100" dirty="0">
                <a:latin typeface="Calibri" panose="020F0502020204030204" pitchFamily="34" charset="0"/>
                <a:ea typeface="Calibri" panose="020F0502020204030204" pitchFamily="34" charset="0"/>
                <a:cs typeface="Times New Roman" panose="02020603050405020304" pitchFamily="18" charset="0"/>
              </a:rPr>
              <a:t>. Le salaire est fixé en fonction de la rareté du travail, des qualifications, et des conditions du marché.</a:t>
            </a:r>
          </a:p>
          <a:p>
            <a:r>
              <a:rPr lang="fr-FR" b="1" kern="100" dirty="0">
                <a:latin typeface="Calibri" panose="020F0502020204030204" pitchFamily="34" charset="0"/>
                <a:ea typeface="Calibri" panose="020F0502020204030204" pitchFamily="34" charset="0"/>
                <a:cs typeface="Times New Roman" panose="02020603050405020304" pitchFamily="18" charset="0"/>
              </a:rPr>
              <a:t>Échange de capitaux</a:t>
            </a:r>
            <a:r>
              <a:rPr lang="fr-FR" kern="100" dirty="0">
                <a:latin typeface="Calibri" panose="020F0502020204030204" pitchFamily="34" charset="0"/>
                <a:ea typeface="Calibri" panose="020F0502020204030204" pitchFamily="34" charset="0"/>
                <a:cs typeface="Times New Roman" panose="02020603050405020304" pitchFamily="18" charset="0"/>
              </a:rPr>
              <a:t> : Ce type d'échange concerne les flux financiers entre les agents. Les ménages peuvent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prêter leur épargne aux entreprises </a:t>
            </a:r>
            <a:r>
              <a:rPr lang="fr-FR" kern="100" dirty="0">
                <a:latin typeface="Calibri" panose="020F0502020204030204" pitchFamily="34" charset="0"/>
                <a:ea typeface="Calibri" panose="020F0502020204030204" pitchFamily="34" charset="0"/>
                <a:cs typeface="Times New Roman" panose="02020603050405020304" pitchFamily="18" charset="0"/>
              </a:rPr>
              <a:t>via les banques ou les marchés financiers, tandis que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les entreprises empruntent pour financer leurs projets d'investissement</a:t>
            </a:r>
            <a:r>
              <a:rPr lang="fr-FR" kern="100" dirty="0">
                <a:latin typeface="Calibri" panose="020F0502020204030204" pitchFamily="34" charset="0"/>
                <a:ea typeface="Calibri" panose="020F0502020204030204" pitchFamily="34" charset="0"/>
                <a:cs typeface="Times New Roman" panose="02020603050405020304" pitchFamily="18" charset="0"/>
              </a:rPr>
              <a:t>.</a:t>
            </a:r>
          </a:p>
          <a:p>
            <a:pPr marL="0" indent="0">
              <a:buNone/>
            </a:pPr>
            <a:endParaRPr lang="fr-FR"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23</a:t>
            </a:fld>
            <a:endParaRPr lang="en-US"/>
          </a:p>
        </p:txBody>
      </p:sp>
      <p:sp>
        <p:nvSpPr>
          <p:cNvPr id="4" name="Title 3"/>
          <p:cNvSpPr>
            <a:spLocks noGrp="1"/>
          </p:cNvSpPr>
          <p:nvPr>
            <p:ph type="title"/>
          </p:nvPr>
        </p:nvSpPr>
        <p:spPr>
          <a:xfrm>
            <a:off x="119336" y="160337"/>
            <a:ext cx="10297144" cy="748383"/>
          </a:xfrm>
        </p:spPr>
        <p:txBody>
          <a:bodyPr>
            <a:normAutofit/>
          </a:bodyPr>
          <a:lstStyle/>
          <a:p>
            <a:r>
              <a:rPr lang="en-US" dirty="0">
                <a:solidFill>
                  <a:schemeClr val="bg1"/>
                </a:solidFill>
              </a:rPr>
              <a:t>Les types </a:t>
            </a:r>
            <a:r>
              <a:rPr lang="en-US" dirty="0" err="1">
                <a:solidFill>
                  <a:schemeClr val="bg1"/>
                </a:solidFill>
              </a:rPr>
              <a:t>d’échanges</a:t>
            </a:r>
            <a:endParaRPr lang="en-US" dirty="0">
              <a:solidFill>
                <a:schemeClr val="bg1"/>
              </a:solidFill>
            </a:endParaRPr>
          </a:p>
        </p:txBody>
      </p:sp>
    </p:spTree>
    <p:extLst>
      <p:ext uri="{BB962C8B-B14F-4D97-AF65-F5344CB8AC3E}">
        <p14:creationId xmlns:p14="http://schemas.microsoft.com/office/powerpoint/2010/main" val="13562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fade">
                                      <p:cBhvr>
                                        <p:cTn id="15" dur="500"/>
                                        <p:tgtEl>
                                          <p:spTgt spid="1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xEl>
                                              <p:pRg st="3" end="3"/>
                                            </p:txEl>
                                          </p:spTgt>
                                        </p:tgtEl>
                                        <p:attrNameLst>
                                          <p:attrName>style.visibility</p:attrName>
                                        </p:attrNameLst>
                                      </p:cBhvr>
                                      <p:to>
                                        <p:strVal val="visible"/>
                                      </p:to>
                                    </p:set>
                                    <p:animEffect transition="in" filter="fade">
                                      <p:cBhvr>
                                        <p:cTn id="18" dur="500"/>
                                        <p:tgtEl>
                                          <p:spTgt spid="1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animEffect transition="in" filter="fade">
                                      <p:cBhvr>
                                        <p:cTn id="23" dur="500"/>
                                        <p:tgtEl>
                                          <p:spTgt spid="1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xEl>
                                              <p:pRg st="5" end="5"/>
                                            </p:txEl>
                                          </p:spTgt>
                                        </p:tgtEl>
                                        <p:attrNameLst>
                                          <p:attrName>style.visibility</p:attrName>
                                        </p:attrNameLst>
                                      </p:cBhvr>
                                      <p:to>
                                        <p:strVal val="visible"/>
                                      </p:to>
                                    </p:set>
                                    <p:animEffect transition="in" filter="fade">
                                      <p:cBhvr>
                                        <p:cTn id="28"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dirty="0"/>
              <a:t>L’importance des </a:t>
            </a:r>
            <a:r>
              <a:rPr lang="en-US" dirty="0" err="1"/>
              <a:t>marchés</a:t>
            </a:r>
            <a:endParaRPr lang="en-US" dirty="0"/>
          </a:p>
        </p:txBody>
      </p:sp>
      <p:sp>
        <p:nvSpPr>
          <p:cNvPr id="3" name="Subtitle 2"/>
          <p:cNvSpPr>
            <a:spLocks noGrp="1"/>
          </p:cNvSpPr>
          <p:nvPr>
            <p:ph type="subTitle" idx="1"/>
          </p:nvPr>
        </p:nvSpPr>
        <p:spPr/>
        <p:txBody>
          <a:bodyPr/>
          <a:lstStyle/>
          <a:p>
            <a:r>
              <a:rPr lang="en-US" dirty="0"/>
              <a:t> </a:t>
            </a:r>
          </a:p>
        </p:txBody>
      </p:sp>
      <p:sp>
        <p:nvSpPr>
          <p:cNvPr id="5" name="Text Placeholder 4"/>
          <p:cNvSpPr>
            <a:spLocks noGrp="1"/>
          </p:cNvSpPr>
          <p:nvPr>
            <p:ph type="body" sz="quarter" idx="14"/>
          </p:nvPr>
        </p:nvSpPr>
        <p:spPr/>
        <p:txBody>
          <a:bodyPr/>
          <a:lstStyle/>
          <a:p>
            <a:r>
              <a:rPr lang="en-US" dirty="0"/>
              <a:t> </a:t>
            </a:r>
          </a:p>
        </p:txBody>
      </p:sp>
    </p:spTree>
    <p:extLst>
      <p:ext uri="{BB962C8B-B14F-4D97-AF65-F5344CB8AC3E}">
        <p14:creationId xmlns:p14="http://schemas.microsoft.com/office/powerpoint/2010/main" val="567118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6537406"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Content Placeholder 15"/>
          <p:cNvSpPr>
            <a:spLocks noGrp="1"/>
          </p:cNvSpPr>
          <p:nvPr>
            <p:ph idx="1"/>
          </p:nvPr>
        </p:nvSpPr>
        <p:spPr>
          <a:xfrm>
            <a:off x="191344" y="1340768"/>
            <a:ext cx="7272808" cy="4896544"/>
          </a:xfrm>
        </p:spPr>
        <p:txBody>
          <a:bodyPr>
            <a:normAutofit fontScale="85000" lnSpcReduction="20000"/>
          </a:bodyPr>
          <a:lstStyle/>
          <a:p>
            <a:pPr marL="0" indent="0">
              <a:buNone/>
            </a:pPr>
            <a:r>
              <a:rPr lang="fr-FR" kern="100" dirty="0">
                <a:latin typeface="Calibri" panose="020F0502020204030204" pitchFamily="34" charset="0"/>
                <a:ea typeface="Calibri" panose="020F0502020204030204" pitchFamily="34" charset="0"/>
                <a:cs typeface="Times New Roman" panose="02020603050405020304" pitchFamily="18" charset="0"/>
              </a:rPr>
              <a:t>Les </a:t>
            </a:r>
            <a:r>
              <a:rPr lang="fr-FR" b="1" kern="100" dirty="0">
                <a:latin typeface="Calibri" panose="020F0502020204030204" pitchFamily="34" charset="0"/>
                <a:ea typeface="Calibri" panose="020F0502020204030204" pitchFamily="34" charset="0"/>
                <a:cs typeface="Times New Roman" panose="02020603050405020304" pitchFamily="18" charset="0"/>
              </a:rPr>
              <a:t>marchés</a:t>
            </a:r>
            <a:r>
              <a:rPr lang="fr-FR" kern="100" dirty="0">
                <a:latin typeface="Calibri" panose="020F0502020204030204" pitchFamily="34" charset="0"/>
                <a:ea typeface="Calibri" panose="020F0502020204030204" pitchFamily="34" charset="0"/>
                <a:cs typeface="Times New Roman" panose="02020603050405020304" pitchFamily="18" charset="0"/>
              </a:rPr>
              <a:t> sont les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lieux où les échanges ont lieu</a:t>
            </a:r>
            <a:r>
              <a:rPr lang="fr-FR" kern="100" dirty="0">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fr-FR" kern="100" dirty="0">
                <a:latin typeface="Calibri" panose="020F0502020204030204" pitchFamily="34" charset="0"/>
                <a:ea typeface="Calibri" panose="020F0502020204030204" pitchFamily="34" charset="0"/>
                <a:cs typeface="Times New Roman" panose="02020603050405020304" pitchFamily="18" charset="0"/>
              </a:rPr>
              <a:t>Un marché est un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lieu (physique ou virtuel)</a:t>
            </a:r>
            <a:r>
              <a:rPr lang="fr-FR" kern="100" dirty="0">
                <a:latin typeface="Calibri" panose="020F0502020204030204" pitchFamily="34" charset="0"/>
                <a:ea typeface="Calibri" panose="020F0502020204030204" pitchFamily="34" charset="0"/>
                <a:cs typeface="Times New Roman" panose="02020603050405020304" pitchFamily="18" charset="0"/>
              </a:rPr>
              <a:t> où se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rencontrent des offreurs et des demandeurs </a:t>
            </a:r>
            <a:r>
              <a:rPr lang="fr-FR" kern="100" dirty="0">
                <a:latin typeface="Calibri" panose="020F0502020204030204" pitchFamily="34" charset="0"/>
                <a:ea typeface="Calibri" panose="020F0502020204030204" pitchFamily="34" charset="0"/>
                <a:cs typeface="Times New Roman" panose="02020603050405020304" pitchFamily="18" charset="0"/>
              </a:rPr>
              <a:t>pour échanger des biens, des services ou des ressources. </a:t>
            </a:r>
          </a:p>
          <a:p>
            <a:pPr marL="0" indent="0">
              <a:buNone/>
            </a:pPr>
            <a:r>
              <a:rPr lang="fr-FR" kern="100" dirty="0">
                <a:latin typeface="Calibri" panose="020F0502020204030204" pitchFamily="34" charset="0"/>
                <a:ea typeface="Calibri" panose="020F0502020204030204" pitchFamily="34" charset="0"/>
                <a:cs typeface="Times New Roman" panose="02020603050405020304" pitchFamily="18" charset="0"/>
              </a:rPr>
              <a:t>Les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offreurs sont ceux qui vendent</a:t>
            </a:r>
            <a:r>
              <a:rPr lang="fr-FR" kern="100" dirty="0">
                <a:latin typeface="Calibri" panose="020F0502020204030204" pitchFamily="34" charset="0"/>
                <a:ea typeface="Calibri" panose="020F0502020204030204" pitchFamily="34" charset="0"/>
                <a:cs typeface="Times New Roman" panose="02020603050405020304" pitchFamily="18" charset="0"/>
              </a:rPr>
              <a:t>, et les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demandeurs sont ceux qui achètent</a:t>
            </a:r>
            <a:r>
              <a:rPr lang="fr-FR" kern="100" dirty="0">
                <a:latin typeface="Calibri" panose="020F0502020204030204" pitchFamily="34" charset="0"/>
                <a:ea typeface="Calibri" panose="020F0502020204030204" pitchFamily="34" charset="0"/>
                <a:cs typeface="Times New Roman" panose="02020603050405020304" pitchFamily="18" charset="0"/>
              </a:rPr>
              <a:t>. Cet échange repose sur un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prix</a:t>
            </a:r>
            <a:r>
              <a:rPr lang="fr-FR" kern="100" dirty="0">
                <a:latin typeface="Calibri" panose="020F0502020204030204" pitchFamily="34" charset="0"/>
                <a:ea typeface="Calibri" panose="020F0502020204030204" pitchFamily="34" charset="0"/>
                <a:cs typeface="Times New Roman" panose="02020603050405020304" pitchFamily="18" charset="0"/>
              </a:rPr>
              <a:t>, qui est souvent déterminé par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la loi de l’offre et de la demande</a:t>
            </a:r>
            <a:r>
              <a:rPr lang="fr-FR" kern="100" dirty="0">
                <a:latin typeface="Calibri" panose="020F0502020204030204" pitchFamily="34" charset="0"/>
                <a:ea typeface="Calibri" panose="020F0502020204030204" pitchFamily="34" charset="0"/>
                <a:cs typeface="Times New Roman" panose="02020603050405020304" pitchFamily="18" charset="0"/>
              </a:rPr>
              <a:t>.</a:t>
            </a:r>
          </a:p>
        </p:txBody>
      </p:sp>
      <p:sp>
        <p:nvSpPr>
          <p:cNvPr id="7" name="Slide Number Placeholder 6"/>
          <p:cNvSpPr>
            <a:spLocks noGrp="1"/>
          </p:cNvSpPr>
          <p:nvPr>
            <p:ph type="sldNum" sz="quarter" idx="12"/>
          </p:nvPr>
        </p:nvSpPr>
        <p:spPr/>
        <p:txBody>
          <a:bodyPr/>
          <a:lstStyle/>
          <a:p>
            <a:fld id="{51F02384-994A-4C3C-8656-0CE2B6A3B91B}" type="slidenum">
              <a:rPr lang="en-US" smtClean="0"/>
              <a:pPr/>
              <a:t>25</a:t>
            </a:fld>
            <a:endParaRPr lang="en-US"/>
          </a:p>
        </p:txBody>
      </p:sp>
      <p:sp>
        <p:nvSpPr>
          <p:cNvPr id="4" name="Title 3"/>
          <p:cNvSpPr>
            <a:spLocks noGrp="1"/>
          </p:cNvSpPr>
          <p:nvPr>
            <p:ph type="title"/>
          </p:nvPr>
        </p:nvSpPr>
        <p:spPr>
          <a:xfrm>
            <a:off x="119336" y="160337"/>
            <a:ext cx="10297144" cy="748383"/>
          </a:xfrm>
        </p:spPr>
        <p:txBody>
          <a:bodyPr>
            <a:normAutofit/>
          </a:bodyPr>
          <a:lstStyle/>
          <a:p>
            <a:r>
              <a:rPr lang="en-US" dirty="0">
                <a:solidFill>
                  <a:schemeClr val="bg1"/>
                </a:solidFill>
              </a:rPr>
              <a:t>L’importance des </a:t>
            </a:r>
            <a:r>
              <a:rPr lang="en-US" dirty="0" err="1">
                <a:solidFill>
                  <a:schemeClr val="bg1"/>
                </a:solidFill>
              </a:rPr>
              <a:t>marchés</a:t>
            </a:r>
            <a:endParaRPr lang="en-US" dirty="0">
              <a:solidFill>
                <a:schemeClr val="bg1"/>
              </a:solidFill>
            </a:endParaRPr>
          </a:p>
        </p:txBody>
      </p:sp>
      <p:pic>
        <p:nvPicPr>
          <p:cNvPr id="3" name="Image 2">
            <a:extLst>
              <a:ext uri="{FF2B5EF4-FFF2-40B4-BE49-F238E27FC236}">
                <a16:creationId xmlns:a16="http://schemas.microsoft.com/office/drawing/2014/main" id="{648CEFCA-383B-1A16-35D0-CC84F4081D20}"/>
              </a:ext>
            </a:extLst>
          </p:cNvPr>
          <p:cNvPicPr>
            <a:picLocks noChangeAspect="1"/>
          </p:cNvPicPr>
          <p:nvPr/>
        </p:nvPicPr>
        <p:blipFill>
          <a:blip r:embed="rId3"/>
          <a:stretch>
            <a:fillRect/>
          </a:stretch>
        </p:blipFill>
        <p:spPr>
          <a:xfrm>
            <a:off x="7608168" y="2080064"/>
            <a:ext cx="4330452" cy="2697872"/>
          </a:xfrm>
          <a:prstGeom prst="rect">
            <a:avLst/>
          </a:prstGeom>
        </p:spPr>
      </p:pic>
    </p:spTree>
    <p:extLst>
      <p:ext uri="{BB962C8B-B14F-4D97-AF65-F5344CB8AC3E}">
        <p14:creationId xmlns:p14="http://schemas.microsoft.com/office/powerpoint/2010/main" val="412713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6537406"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Content Placeholder 15"/>
          <p:cNvSpPr>
            <a:spLocks noGrp="1"/>
          </p:cNvSpPr>
          <p:nvPr>
            <p:ph idx="1"/>
          </p:nvPr>
        </p:nvSpPr>
        <p:spPr>
          <a:xfrm>
            <a:off x="191344" y="1340768"/>
            <a:ext cx="11809312" cy="4896544"/>
          </a:xfrm>
        </p:spPr>
        <p:txBody>
          <a:bodyPr>
            <a:normAutofit fontScale="55000" lnSpcReduction="20000"/>
          </a:bodyPr>
          <a:lstStyle/>
          <a:p>
            <a:pPr marL="0" indent="0">
              <a:buNone/>
            </a:pPr>
            <a:r>
              <a:rPr lang="fr-FR" b="1" dirty="0">
                <a:latin typeface="+mn-lt"/>
              </a:rPr>
              <a:t>La loi de l’offre et de la demande :</a:t>
            </a:r>
          </a:p>
          <a:p>
            <a:r>
              <a:rPr lang="fr-FR" b="1" dirty="0">
                <a:latin typeface="+mn-lt"/>
              </a:rPr>
              <a:t>L’offre</a:t>
            </a:r>
            <a:r>
              <a:rPr lang="fr-FR" dirty="0">
                <a:latin typeface="+mn-lt"/>
              </a:rPr>
              <a:t> : C’est la quantité de biens ou de services que les producteurs sont prêts à vendre à un certain prix. </a:t>
            </a:r>
          </a:p>
          <a:p>
            <a:r>
              <a:rPr lang="fr-FR" b="1" dirty="0">
                <a:latin typeface="+mn-lt"/>
              </a:rPr>
              <a:t>La demande</a:t>
            </a:r>
            <a:r>
              <a:rPr lang="fr-FR" dirty="0">
                <a:latin typeface="+mn-lt"/>
              </a:rPr>
              <a:t> : C’est la quantité de biens ou de services que les consommateurs souhaitent acheter à un certain prix. </a:t>
            </a:r>
          </a:p>
          <a:p>
            <a:pPr marL="0" indent="0">
              <a:buNone/>
            </a:pPr>
            <a:r>
              <a:rPr lang="fr-FR" b="1" dirty="0">
                <a:latin typeface="+mn-lt"/>
              </a:rPr>
              <a:t>Quand la demande dépasse l’offre</a:t>
            </a:r>
            <a:r>
              <a:rPr lang="fr-FR" dirty="0">
                <a:latin typeface="+mn-lt"/>
              </a:rPr>
              <a:t> : Si beaucoup de gens veulent acheter un bien (forte demande) mais que les producteurs ne peuvent pas en produire assez (faible offre), </a:t>
            </a:r>
            <a:r>
              <a:rPr lang="fr-FR" dirty="0">
                <a:solidFill>
                  <a:schemeClr val="accent4"/>
                </a:solidFill>
                <a:latin typeface="+mn-lt"/>
              </a:rPr>
              <a:t>le prix tend à </a:t>
            </a:r>
            <a:r>
              <a:rPr lang="fr-FR" b="1" dirty="0">
                <a:solidFill>
                  <a:schemeClr val="accent4"/>
                </a:solidFill>
                <a:latin typeface="+mn-lt"/>
              </a:rPr>
              <a:t>augmenter</a:t>
            </a:r>
            <a:r>
              <a:rPr lang="fr-FR" dirty="0">
                <a:solidFill>
                  <a:schemeClr val="accent4"/>
                </a:solidFill>
                <a:latin typeface="+mn-lt"/>
              </a:rPr>
              <a:t>. </a:t>
            </a:r>
          </a:p>
          <a:p>
            <a:pPr marL="0" indent="0">
              <a:buNone/>
            </a:pPr>
            <a:r>
              <a:rPr lang="fr-FR" b="1" dirty="0">
                <a:latin typeface="+mn-lt"/>
              </a:rPr>
              <a:t>Quand l’offre dépasse la demande</a:t>
            </a:r>
            <a:r>
              <a:rPr lang="fr-FR" dirty="0">
                <a:latin typeface="+mn-lt"/>
              </a:rPr>
              <a:t> : Si les producteurs offrent plus de biens que ce que les consommateurs veulent acheter, il y a un </a:t>
            </a:r>
            <a:r>
              <a:rPr lang="fr-FR" b="1" dirty="0">
                <a:latin typeface="+mn-lt"/>
              </a:rPr>
              <a:t>excès d’offre</a:t>
            </a:r>
            <a:r>
              <a:rPr lang="fr-FR" dirty="0">
                <a:latin typeface="+mn-lt"/>
              </a:rPr>
              <a:t>. Dans ce cas</a:t>
            </a:r>
            <a:r>
              <a:rPr lang="fr-FR" b="1" dirty="0">
                <a:solidFill>
                  <a:schemeClr val="accent4"/>
                </a:solidFill>
                <a:latin typeface="+mn-lt"/>
              </a:rPr>
              <a:t>, les prix tendent à baisser</a:t>
            </a:r>
            <a:r>
              <a:rPr lang="fr-FR" dirty="0">
                <a:latin typeface="+mn-lt"/>
              </a:rPr>
              <a:t> pour que les producteurs puissent écouler leurs stocks. </a:t>
            </a:r>
          </a:p>
          <a:p>
            <a:pPr marL="0" indent="0">
              <a:buNone/>
            </a:pPr>
            <a:r>
              <a:rPr lang="fr-FR" dirty="0">
                <a:latin typeface="+mn-lt"/>
              </a:rPr>
              <a:t>Cet équilibre entre l’offre et la demande est souvent appelé le </a:t>
            </a:r>
            <a:r>
              <a:rPr lang="fr-FR" b="1" dirty="0">
                <a:solidFill>
                  <a:schemeClr val="accent4"/>
                </a:solidFill>
                <a:latin typeface="+mn-lt"/>
              </a:rPr>
              <a:t>prix d'équilibre</a:t>
            </a:r>
            <a:r>
              <a:rPr lang="fr-FR" dirty="0">
                <a:latin typeface="+mn-lt"/>
              </a:rPr>
              <a:t>. C’est le point où la quantité que les producteurs sont prêts à offrir correspond exactement à la quantité que les consommateurs veulent acheter. À ce prix-là, il n'y a ni surplus (trop de biens invendus) ni pénurie (pas assez de biens pour satisfaire la demande).</a:t>
            </a:r>
          </a:p>
        </p:txBody>
      </p:sp>
      <p:sp>
        <p:nvSpPr>
          <p:cNvPr id="7" name="Slide Number Placeholder 6"/>
          <p:cNvSpPr>
            <a:spLocks noGrp="1"/>
          </p:cNvSpPr>
          <p:nvPr>
            <p:ph type="sldNum" sz="quarter" idx="12"/>
          </p:nvPr>
        </p:nvSpPr>
        <p:spPr/>
        <p:txBody>
          <a:bodyPr/>
          <a:lstStyle/>
          <a:p>
            <a:fld id="{51F02384-994A-4C3C-8656-0CE2B6A3B91B}" type="slidenum">
              <a:rPr lang="en-US" smtClean="0"/>
              <a:pPr/>
              <a:t>26</a:t>
            </a:fld>
            <a:endParaRPr lang="en-US"/>
          </a:p>
        </p:txBody>
      </p:sp>
      <p:sp>
        <p:nvSpPr>
          <p:cNvPr id="4" name="Title 3"/>
          <p:cNvSpPr>
            <a:spLocks noGrp="1"/>
          </p:cNvSpPr>
          <p:nvPr>
            <p:ph type="title"/>
          </p:nvPr>
        </p:nvSpPr>
        <p:spPr>
          <a:xfrm>
            <a:off x="119336" y="160337"/>
            <a:ext cx="10297144" cy="748383"/>
          </a:xfrm>
        </p:spPr>
        <p:txBody>
          <a:bodyPr>
            <a:normAutofit/>
          </a:bodyPr>
          <a:lstStyle/>
          <a:p>
            <a:r>
              <a:rPr lang="en-US" dirty="0">
                <a:solidFill>
                  <a:schemeClr val="bg1"/>
                </a:solidFill>
              </a:rPr>
              <a:t>L’importance des </a:t>
            </a:r>
            <a:r>
              <a:rPr lang="en-US" dirty="0" err="1">
                <a:solidFill>
                  <a:schemeClr val="bg1"/>
                </a:solidFill>
              </a:rPr>
              <a:t>marchés</a:t>
            </a:r>
            <a:endParaRPr lang="en-US" dirty="0">
              <a:solidFill>
                <a:schemeClr val="bg1"/>
              </a:solidFill>
            </a:endParaRPr>
          </a:p>
        </p:txBody>
      </p:sp>
    </p:spTree>
    <p:extLst>
      <p:ext uri="{BB962C8B-B14F-4D97-AF65-F5344CB8AC3E}">
        <p14:creationId xmlns:p14="http://schemas.microsoft.com/office/powerpoint/2010/main" val="136314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6537406"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Content Placeholder 15"/>
          <p:cNvSpPr>
            <a:spLocks noGrp="1"/>
          </p:cNvSpPr>
          <p:nvPr>
            <p:ph idx="1"/>
          </p:nvPr>
        </p:nvSpPr>
        <p:spPr>
          <a:xfrm>
            <a:off x="191344" y="1340768"/>
            <a:ext cx="11809312" cy="4896544"/>
          </a:xfrm>
        </p:spPr>
        <p:txBody>
          <a:bodyPr>
            <a:normAutofit fontScale="62500" lnSpcReduction="20000"/>
          </a:bodyPr>
          <a:lstStyle/>
          <a:p>
            <a:pPr marL="0" indent="0">
              <a:buNone/>
            </a:pPr>
            <a:r>
              <a:rPr lang="fr-FR" kern="100" dirty="0">
                <a:latin typeface="Calibri" panose="020F0502020204030204" pitchFamily="34" charset="0"/>
                <a:ea typeface="Calibri" panose="020F0502020204030204" pitchFamily="34" charset="0"/>
                <a:cs typeface="Times New Roman" panose="02020603050405020304" pitchFamily="18" charset="0"/>
              </a:rPr>
              <a:t>Les </a:t>
            </a:r>
            <a:r>
              <a:rPr lang="fr-FR" b="1" kern="100" dirty="0">
                <a:latin typeface="Calibri" panose="020F0502020204030204" pitchFamily="34" charset="0"/>
                <a:ea typeface="Calibri" panose="020F0502020204030204" pitchFamily="34" charset="0"/>
                <a:cs typeface="Times New Roman" panose="02020603050405020304" pitchFamily="18" charset="0"/>
              </a:rPr>
              <a:t>marchés</a:t>
            </a:r>
            <a:r>
              <a:rPr lang="fr-FR" kern="100" dirty="0">
                <a:latin typeface="Calibri" panose="020F0502020204030204" pitchFamily="34" charset="0"/>
                <a:ea typeface="Calibri" panose="020F0502020204030204" pitchFamily="34" charset="0"/>
                <a:cs typeface="Times New Roman" panose="02020603050405020304" pitchFamily="18" charset="0"/>
              </a:rPr>
              <a:t> sont les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lieux où les échanges ont lieu</a:t>
            </a:r>
            <a:r>
              <a:rPr lang="fr-FR" kern="100" dirty="0">
                <a:latin typeface="Calibri" panose="020F0502020204030204" pitchFamily="34" charset="0"/>
                <a:ea typeface="Calibri" panose="020F0502020204030204" pitchFamily="34" charset="0"/>
                <a:cs typeface="Times New Roman" panose="02020603050405020304" pitchFamily="18" charset="0"/>
              </a:rPr>
              <a:t>. Ils permettent d'allouer efficacement les ressources, car les agents économiques prennent leurs décisions en fonction des informations sur les prix. </a:t>
            </a:r>
          </a:p>
          <a:p>
            <a:r>
              <a:rPr lang="fr-FR" b="1" kern="100" dirty="0">
                <a:latin typeface="Calibri" panose="020F0502020204030204" pitchFamily="34" charset="0"/>
                <a:ea typeface="Calibri" panose="020F0502020204030204" pitchFamily="34" charset="0"/>
                <a:cs typeface="Times New Roman" panose="02020603050405020304" pitchFamily="18" charset="0"/>
              </a:rPr>
              <a:t>Marché des biens et services</a:t>
            </a:r>
            <a:r>
              <a:rPr lang="fr-FR" kern="100" dirty="0">
                <a:latin typeface="Calibri" panose="020F0502020204030204" pitchFamily="34" charset="0"/>
                <a:ea typeface="Calibri" panose="020F0502020204030204" pitchFamily="34" charset="0"/>
                <a:cs typeface="Times New Roman" panose="02020603050405020304" pitchFamily="18" charset="0"/>
              </a:rPr>
              <a:t> : Il s'agit du marché où les produits et services sont échangés entre les entreprises et les consommateurs.</a:t>
            </a:r>
          </a:p>
          <a:p>
            <a:r>
              <a:rPr lang="fr-FR" b="1" kern="100" dirty="0">
                <a:latin typeface="Calibri" panose="020F0502020204030204" pitchFamily="34" charset="0"/>
                <a:ea typeface="Calibri" panose="020F0502020204030204" pitchFamily="34" charset="0"/>
                <a:cs typeface="Times New Roman" panose="02020603050405020304" pitchFamily="18" charset="0"/>
              </a:rPr>
              <a:t>Marché du travail</a:t>
            </a:r>
            <a:r>
              <a:rPr lang="fr-FR" kern="100" dirty="0">
                <a:latin typeface="Calibri" panose="020F0502020204030204" pitchFamily="34" charset="0"/>
                <a:ea typeface="Calibri" panose="020F0502020204030204" pitchFamily="34" charset="0"/>
                <a:cs typeface="Times New Roman" panose="02020603050405020304" pitchFamily="18" charset="0"/>
              </a:rPr>
              <a:t> : C'est le marché où les travailleurs (ménages) offrent leur travail aux entreprises en échange de salaires.</a:t>
            </a:r>
          </a:p>
          <a:p>
            <a:r>
              <a:rPr lang="fr-FR" b="1" kern="100" dirty="0">
                <a:latin typeface="Calibri" panose="020F0502020204030204" pitchFamily="34" charset="0"/>
                <a:ea typeface="Calibri" panose="020F0502020204030204" pitchFamily="34" charset="0"/>
                <a:cs typeface="Times New Roman" panose="02020603050405020304" pitchFamily="18" charset="0"/>
              </a:rPr>
              <a:t>Marché des capitaux</a:t>
            </a:r>
            <a:r>
              <a:rPr lang="fr-FR" kern="100" dirty="0">
                <a:latin typeface="Calibri" panose="020F0502020204030204" pitchFamily="34" charset="0"/>
                <a:ea typeface="Calibri" panose="020F0502020204030204" pitchFamily="34" charset="0"/>
                <a:cs typeface="Times New Roman" panose="02020603050405020304" pitchFamily="18" charset="0"/>
              </a:rPr>
              <a:t> : Ce marché concerne les échanges de capital entre investisseurs et emprunteurs, qu'il s'agisse de banques, de sociétés ou de particuliers.</a:t>
            </a:r>
          </a:p>
          <a:p>
            <a:pPr marL="0" indent="0">
              <a:buNone/>
            </a:pPr>
            <a:r>
              <a:rPr lang="fr-FR" kern="100" dirty="0">
                <a:latin typeface="Calibri" panose="020F0502020204030204" pitchFamily="34" charset="0"/>
                <a:ea typeface="Calibri" panose="020F0502020204030204" pitchFamily="34" charset="0"/>
                <a:cs typeface="Times New Roman" panose="02020603050405020304" pitchFamily="18" charset="0"/>
              </a:rPr>
              <a:t>Les marchés jouent un rôle fondamental dans la </a:t>
            </a:r>
            <a:r>
              <a:rPr lang="fr-FR" b="1" kern="100" dirty="0">
                <a:latin typeface="Calibri" panose="020F0502020204030204" pitchFamily="34" charset="0"/>
                <a:ea typeface="Calibri" panose="020F0502020204030204" pitchFamily="34" charset="0"/>
                <a:cs typeface="Times New Roman" panose="02020603050405020304" pitchFamily="18" charset="0"/>
              </a:rPr>
              <a:t>distribution des ressources</a:t>
            </a:r>
            <a:r>
              <a:rPr lang="fr-FR" kern="100" dirty="0">
                <a:latin typeface="Calibri" panose="020F0502020204030204" pitchFamily="34" charset="0"/>
                <a:ea typeface="Calibri" panose="020F0502020204030204" pitchFamily="34" charset="0"/>
                <a:cs typeface="Times New Roman" panose="02020603050405020304" pitchFamily="18" charset="0"/>
              </a:rPr>
              <a:t> et dans l'orientation des décisions des agents économiques. Les échanges sur ces marchés se font selon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les lois de l'offre et de la demande</a:t>
            </a:r>
            <a:r>
              <a:rPr lang="fr-FR" kern="100" dirty="0">
                <a:latin typeface="Calibri" panose="020F0502020204030204" pitchFamily="34" charset="0"/>
                <a:ea typeface="Calibri" panose="020F0502020204030204" pitchFamily="34" charset="0"/>
                <a:cs typeface="Times New Roman" panose="02020603050405020304" pitchFamily="18" charset="0"/>
              </a:rPr>
              <a:t>, qui influencent la fixation des prix et l'allocation des ressources.</a:t>
            </a:r>
          </a:p>
          <a:p>
            <a:pPr marL="0" indent="0">
              <a:buNone/>
            </a:pPr>
            <a:endParaRPr lang="fr-FR"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27</a:t>
            </a:fld>
            <a:endParaRPr lang="en-US"/>
          </a:p>
        </p:txBody>
      </p:sp>
      <p:sp>
        <p:nvSpPr>
          <p:cNvPr id="4" name="Title 3"/>
          <p:cNvSpPr>
            <a:spLocks noGrp="1"/>
          </p:cNvSpPr>
          <p:nvPr>
            <p:ph type="title"/>
          </p:nvPr>
        </p:nvSpPr>
        <p:spPr>
          <a:xfrm>
            <a:off x="119336" y="160337"/>
            <a:ext cx="10297144" cy="748383"/>
          </a:xfrm>
        </p:spPr>
        <p:txBody>
          <a:bodyPr>
            <a:normAutofit/>
          </a:bodyPr>
          <a:lstStyle/>
          <a:p>
            <a:r>
              <a:rPr lang="en-US" dirty="0">
                <a:solidFill>
                  <a:schemeClr val="bg1"/>
                </a:solidFill>
              </a:rPr>
              <a:t>L’importance des </a:t>
            </a:r>
            <a:r>
              <a:rPr lang="en-US" dirty="0" err="1">
                <a:solidFill>
                  <a:schemeClr val="bg1"/>
                </a:solidFill>
              </a:rPr>
              <a:t>marchés</a:t>
            </a:r>
            <a:endParaRPr lang="en-US" dirty="0">
              <a:solidFill>
                <a:schemeClr val="bg1"/>
              </a:solidFill>
            </a:endParaRPr>
          </a:p>
        </p:txBody>
      </p:sp>
    </p:spTree>
    <p:extLst>
      <p:ext uri="{BB962C8B-B14F-4D97-AF65-F5344CB8AC3E}">
        <p14:creationId xmlns:p14="http://schemas.microsoft.com/office/powerpoint/2010/main" val="259149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fr-FR" dirty="0"/>
              <a:t>Les avantages comparatifs et la spécialisation</a:t>
            </a:r>
            <a:endParaRPr lang="en-US" dirty="0"/>
          </a:p>
        </p:txBody>
      </p:sp>
      <p:sp>
        <p:nvSpPr>
          <p:cNvPr id="3" name="Subtitle 2"/>
          <p:cNvSpPr>
            <a:spLocks noGrp="1"/>
          </p:cNvSpPr>
          <p:nvPr>
            <p:ph type="subTitle" idx="1"/>
          </p:nvPr>
        </p:nvSpPr>
        <p:spPr/>
        <p:txBody>
          <a:bodyPr/>
          <a:lstStyle/>
          <a:p>
            <a:r>
              <a:rPr lang="en-US" dirty="0"/>
              <a:t> </a:t>
            </a:r>
          </a:p>
        </p:txBody>
      </p:sp>
      <p:sp>
        <p:nvSpPr>
          <p:cNvPr id="5" name="Text Placeholder 4"/>
          <p:cNvSpPr>
            <a:spLocks noGrp="1"/>
          </p:cNvSpPr>
          <p:nvPr>
            <p:ph type="body" sz="quarter" idx="14"/>
          </p:nvPr>
        </p:nvSpPr>
        <p:spPr/>
        <p:txBody>
          <a:bodyPr/>
          <a:lstStyle/>
          <a:p>
            <a:r>
              <a:rPr lang="en-US" dirty="0"/>
              <a:t> </a:t>
            </a:r>
          </a:p>
        </p:txBody>
      </p:sp>
    </p:spTree>
    <p:extLst>
      <p:ext uri="{BB962C8B-B14F-4D97-AF65-F5344CB8AC3E}">
        <p14:creationId xmlns:p14="http://schemas.microsoft.com/office/powerpoint/2010/main" val="3863022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6537406"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Content Placeholder 15"/>
          <p:cNvSpPr>
            <a:spLocks noGrp="1"/>
          </p:cNvSpPr>
          <p:nvPr>
            <p:ph idx="1"/>
          </p:nvPr>
        </p:nvSpPr>
        <p:spPr>
          <a:xfrm>
            <a:off x="191344" y="1340768"/>
            <a:ext cx="8280920" cy="4896544"/>
          </a:xfrm>
        </p:spPr>
        <p:txBody>
          <a:bodyPr>
            <a:normAutofit fontScale="70000" lnSpcReduction="20000"/>
          </a:bodyPr>
          <a:lstStyle/>
          <a:p>
            <a:pPr marL="0" indent="0">
              <a:buNone/>
            </a:pPr>
            <a:r>
              <a:rPr lang="fr-FR" dirty="0">
                <a:latin typeface="+mn-lt"/>
              </a:rPr>
              <a:t>Les échanges ne sont pas seulement internes à un pays, mais s'étendent au niveau international. </a:t>
            </a:r>
          </a:p>
          <a:p>
            <a:pPr marL="0" indent="0">
              <a:buNone/>
            </a:pPr>
            <a:r>
              <a:rPr lang="fr-FR" dirty="0">
                <a:latin typeface="+mn-lt"/>
              </a:rPr>
              <a:t>Les pays participent aux échanges internationaux pour </a:t>
            </a:r>
            <a:r>
              <a:rPr lang="fr-FR" b="1" dirty="0">
                <a:solidFill>
                  <a:schemeClr val="accent4"/>
                </a:solidFill>
                <a:latin typeface="+mn-lt"/>
              </a:rPr>
              <a:t>maximiser leur bien-être économique</a:t>
            </a:r>
            <a:r>
              <a:rPr lang="fr-FR" dirty="0">
                <a:latin typeface="+mn-lt"/>
              </a:rPr>
              <a:t>, en se </a:t>
            </a:r>
            <a:r>
              <a:rPr lang="fr-FR" b="1" dirty="0">
                <a:solidFill>
                  <a:schemeClr val="accent4"/>
                </a:solidFill>
                <a:latin typeface="+mn-lt"/>
              </a:rPr>
              <a:t>spécialisant</a:t>
            </a:r>
            <a:r>
              <a:rPr lang="fr-FR" dirty="0">
                <a:latin typeface="+mn-lt"/>
              </a:rPr>
              <a:t> dans la production des biens où ils disposent d’un </a:t>
            </a:r>
            <a:r>
              <a:rPr lang="fr-FR" b="1" dirty="0">
                <a:solidFill>
                  <a:schemeClr val="accent4"/>
                </a:solidFill>
                <a:latin typeface="+mn-lt"/>
              </a:rPr>
              <a:t>avantage comparatif</a:t>
            </a:r>
            <a:r>
              <a:rPr lang="fr-FR" dirty="0">
                <a:latin typeface="+mn-lt"/>
              </a:rPr>
              <a:t>. </a:t>
            </a:r>
          </a:p>
          <a:p>
            <a:pPr marL="0" indent="0">
              <a:buNone/>
            </a:pPr>
            <a:r>
              <a:rPr lang="fr-FR" dirty="0">
                <a:latin typeface="+mn-lt"/>
              </a:rPr>
              <a:t>Ce concept, développé par </a:t>
            </a:r>
            <a:r>
              <a:rPr lang="fr-FR" b="1" dirty="0">
                <a:solidFill>
                  <a:schemeClr val="accent4"/>
                </a:solidFill>
                <a:latin typeface="+mn-lt"/>
              </a:rPr>
              <a:t>David Ricardo</a:t>
            </a:r>
            <a:r>
              <a:rPr lang="fr-FR" dirty="0">
                <a:latin typeface="+mn-lt"/>
              </a:rPr>
              <a:t>, stipule que </a:t>
            </a:r>
            <a:r>
              <a:rPr lang="fr-FR" b="1" dirty="0">
                <a:solidFill>
                  <a:schemeClr val="accent4"/>
                </a:solidFill>
                <a:latin typeface="+mn-lt"/>
              </a:rPr>
              <a:t>chaque pays a intérêt à se spécialiser dans la production des biens pour lesquels il est relativement plus efficace</a:t>
            </a:r>
            <a:r>
              <a:rPr lang="fr-FR" dirty="0">
                <a:latin typeface="+mn-lt"/>
              </a:rPr>
              <a:t>.</a:t>
            </a:r>
          </a:p>
          <a:p>
            <a:pPr marL="0" indent="0">
              <a:buNone/>
            </a:pPr>
            <a:r>
              <a:rPr lang="fr-FR" dirty="0">
                <a:latin typeface="+mn-lt"/>
              </a:rPr>
              <a:t>L'échange international repose ainsi sur la division internationale du travail.</a:t>
            </a:r>
            <a:endParaRPr lang="fr-FR"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29</a:t>
            </a:fld>
            <a:endParaRPr lang="en-US"/>
          </a:p>
        </p:txBody>
      </p:sp>
      <p:sp>
        <p:nvSpPr>
          <p:cNvPr id="4" name="Title 3"/>
          <p:cNvSpPr>
            <a:spLocks noGrp="1"/>
          </p:cNvSpPr>
          <p:nvPr>
            <p:ph type="title"/>
          </p:nvPr>
        </p:nvSpPr>
        <p:spPr>
          <a:xfrm>
            <a:off x="119336" y="160337"/>
            <a:ext cx="10297144" cy="748383"/>
          </a:xfrm>
        </p:spPr>
        <p:txBody>
          <a:bodyPr>
            <a:normAutofit/>
          </a:bodyPr>
          <a:lstStyle/>
          <a:p>
            <a:r>
              <a:rPr lang="en-US" dirty="0">
                <a:solidFill>
                  <a:schemeClr val="bg1"/>
                </a:solidFill>
              </a:rPr>
              <a:t>Les A.C et la </a:t>
            </a:r>
            <a:r>
              <a:rPr lang="en-US" dirty="0" err="1">
                <a:solidFill>
                  <a:schemeClr val="bg1"/>
                </a:solidFill>
              </a:rPr>
              <a:t>spécialisation</a:t>
            </a:r>
            <a:endParaRPr lang="en-US" dirty="0">
              <a:solidFill>
                <a:schemeClr val="bg1"/>
              </a:solidFill>
            </a:endParaRPr>
          </a:p>
        </p:txBody>
      </p:sp>
      <p:pic>
        <p:nvPicPr>
          <p:cNvPr id="3" name="Image 2">
            <a:extLst>
              <a:ext uri="{FF2B5EF4-FFF2-40B4-BE49-F238E27FC236}">
                <a16:creationId xmlns:a16="http://schemas.microsoft.com/office/drawing/2014/main" id="{113A05C3-FAF0-AAE7-689E-D4EA192D4D45}"/>
              </a:ext>
            </a:extLst>
          </p:cNvPr>
          <p:cNvPicPr>
            <a:picLocks noChangeAspect="1"/>
          </p:cNvPicPr>
          <p:nvPr/>
        </p:nvPicPr>
        <p:blipFill>
          <a:blip r:embed="rId3"/>
          <a:stretch>
            <a:fillRect/>
          </a:stretch>
        </p:blipFill>
        <p:spPr>
          <a:xfrm>
            <a:off x="9300356" y="1844824"/>
            <a:ext cx="2232248" cy="2797751"/>
          </a:xfrm>
          <a:prstGeom prst="rect">
            <a:avLst/>
          </a:prstGeom>
        </p:spPr>
      </p:pic>
    </p:spTree>
    <p:extLst>
      <p:ext uri="{BB962C8B-B14F-4D97-AF65-F5344CB8AC3E}">
        <p14:creationId xmlns:p14="http://schemas.microsoft.com/office/powerpoint/2010/main" val="422944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Définitions</a:t>
            </a:r>
          </a:p>
        </p:txBody>
      </p:sp>
      <p:sp>
        <p:nvSpPr>
          <p:cNvPr id="3" name="Subtitle 2"/>
          <p:cNvSpPr>
            <a:spLocks noGrp="1"/>
          </p:cNvSpPr>
          <p:nvPr>
            <p:ph type="subTitle" idx="1"/>
          </p:nvPr>
        </p:nvSpPr>
        <p:spPr/>
        <p:txBody>
          <a:bodyPr/>
          <a:lstStyle/>
          <a:p>
            <a:r>
              <a:rPr lang="en-US" dirty="0"/>
              <a:t>LE B-A BA</a:t>
            </a:r>
          </a:p>
        </p:txBody>
      </p:sp>
      <p:sp>
        <p:nvSpPr>
          <p:cNvPr id="5" name="Text Placeholder 4"/>
          <p:cNvSpPr>
            <a:spLocks noGrp="1"/>
          </p:cNvSpPr>
          <p:nvPr>
            <p:ph type="body" sz="quarter" idx="14"/>
          </p:nvPr>
        </p:nvSpPr>
        <p:spPr/>
        <p:txBody>
          <a:bodyPr/>
          <a:lstStyle/>
          <a:p>
            <a:r>
              <a:rPr lang="en-US"/>
              <a:t>01</a:t>
            </a:r>
          </a:p>
        </p:txBody>
      </p:sp>
      <p:sp>
        <p:nvSpPr>
          <p:cNvPr id="4" name="Slide Number Placeholder 3"/>
          <p:cNvSpPr>
            <a:spLocks noGrp="1"/>
          </p:cNvSpPr>
          <p:nvPr>
            <p:ph type="sldNum" sz="quarter" idx="15"/>
          </p:nvPr>
        </p:nvSpPr>
        <p:spPr/>
        <p:txBody>
          <a:bodyPr/>
          <a:lstStyle/>
          <a:p>
            <a:fld id="{FC1CF07D-8B3F-4D32-B059-0039CEA46DB1}" type="slidenum">
              <a:rPr lang="en-US" smtClean="0"/>
              <a:pPr/>
              <a:t>3</a:t>
            </a:fld>
            <a:endParaRPr lang="en-US"/>
          </a:p>
        </p:txBody>
      </p:sp>
      <p:pic>
        <p:nvPicPr>
          <p:cNvPr id="7" name="Espace réservé pour une image  6">
            <a:extLst>
              <a:ext uri="{FF2B5EF4-FFF2-40B4-BE49-F238E27FC236}">
                <a16:creationId xmlns:a16="http://schemas.microsoft.com/office/drawing/2014/main" id="{169F9783-8493-20C3-348F-94831C59E8F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178" r="2178"/>
          <a:stretch>
            <a:fillRect/>
          </a:stretch>
        </p:blipFill>
        <p:spPr/>
      </p:pic>
    </p:spTree>
    <p:extLst>
      <p:ext uri="{BB962C8B-B14F-4D97-AF65-F5344CB8AC3E}">
        <p14:creationId xmlns:p14="http://schemas.microsoft.com/office/powerpoint/2010/main" val="2754355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6537406"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Content Placeholder 15"/>
          <p:cNvSpPr>
            <a:spLocks noGrp="1"/>
          </p:cNvSpPr>
          <p:nvPr>
            <p:ph idx="1"/>
          </p:nvPr>
        </p:nvSpPr>
        <p:spPr>
          <a:xfrm>
            <a:off x="191344" y="1340768"/>
            <a:ext cx="7344816" cy="4896544"/>
          </a:xfrm>
        </p:spPr>
        <p:txBody>
          <a:bodyPr>
            <a:normAutofit fontScale="92500" lnSpcReduction="10000"/>
          </a:bodyPr>
          <a:lstStyle/>
          <a:p>
            <a:pPr lvl="0"/>
            <a:r>
              <a:rPr lang="fr-FR" dirty="0">
                <a:latin typeface="+mn-lt"/>
              </a:rPr>
              <a:t>La </a:t>
            </a:r>
            <a:r>
              <a:rPr lang="fr-FR" b="1" dirty="0">
                <a:latin typeface="+mn-lt"/>
              </a:rPr>
              <a:t>France</a:t>
            </a:r>
            <a:r>
              <a:rPr lang="fr-FR" dirty="0">
                <a:latin typeface="+mn-lt"/>
              </a:rPr>
              <a:t> se spécialise dans des produits à haute valeur ajoutée comme les vins, le luxe, et les technologies aéronautiques.</a:t>
            </a:r>
          </a:p>
          <a:p>
            <a:pPr lvl="0"/>
            <a:r>
              <a:rPr lang="fr-FR" dirty="0">
                <a:latin typeface="+mn-lt"/>
              </a:rPr>
              <a:t>La </a:t>
            </a:r>
            <a:r>
              <a:rPr lang="fr-FR" b="1" dirty="0">
                <a:latin typeface="+mn-lt"/>
              </a:rPr>
              <a:t>Chine</a:t>
            </a:r>
            <a:r>
              <a:rPr lang="fr-FR" dirty="0">
                <a:latin typeface="+mn-lt"/>
              </a:rPr>
              <a:t> se concentre sur la production de biens manufacturés à bas coût, profitant de sa main-d'œuvre abondante et de ses infrastructures de production.</a:t>
            </a:r>
            <a:endParaRPr lang="fr-FR"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30</a:t>
            </a:fld>
            <a:endParaRPr lang="en-US"/>
          </a:p>
        </p:txBody>
      </p:sp>
      <p:sp>
        <p:nvSpPr>
          <p:cNvPr id="4" name="Title 3"/>
          <p:cNvSpPr>
            <a:spLocks noGrp="1"/>
          </p:cNvSpPr>
          <p:nvPr>
            <p:ph type="title"/>
          </p:nvPr>
        </p:nvSpPr>
        <p:spPr>
          <a:xfrm>
            <a:off x="119336" y="160337"/>
            <a:ext cx="10297144" cy="748383"/>
          </a:xfrm>
        </p:spPr>
        <p:txBody>
          <a:bodyPr>
            <a:normAutofit/>
          </a:bodyPr>
          <a:lstStyle/>
          <a:p>
            <a:r>
              <a:rPr lang="en-US" dirty="0">
                <a:solidFill>
                  <a:schemeClr val="bg1"/>
                </a:solidFill>
              </a:rPr>
              <a:t>Les A.C et la </a:t>
            </a:r>
            <a:r>
              <a:rPr lang="en-US" dirty="0" err="1">
                <a:solidFill>
                  <a:schemeClr val="bg1"/>
                </a:solidFill>
              </a:rPr>
              <a:t>spécialisation</a:t>
            </a:r>
            <a:endParaRPr lang="en-US" dirty="0">
              <a:solidFill>
                <a:schemeClr val="bg1"/>
              </a:solidFill>
            </a:endParaRPr>
          </a:p>
        </p:txBody>
      </p:sp>
      <p:pic>
        <p:nvPicPr>
          <p:cNvPr id="3" name="Image 2">
            <a:extLst>
              <a:ext uri="{FF2B5EF4-FFF2-40B4-BE49-F238E27FC236}">
                <a16:creationId xmlns:a16="http://schemas.microsoft.com/office/drawing/2014/main" id="{EA7C03AA-5175-152D-8F09-8DABF8B455D2}"/>
              </a:ext>
            </a:extLst>
          </p:cNvPr>
          <p:cNvPicPr>
            <a:picLocks noChangeAspect="1"/>
          </p:cNvPicPr>
          <p:nvPr/>
        </p:nvPicPr>
        <p:blipFill>
          <a:blip r:embed="rId3"/>
          <a:stretch>
            <a:fillRect/>
          </a:stretch>
        </p:blipFill>
        <p:spPr>
          <a:xfrm>
            <a:off x="7536160" y="1317104"/>
            <a:ext cx="3959805" cy="2111896"/>
          </a:xfrm>
          <a:prstGeom prst="rect">
            <a:avLst/>
          </a:prstGeom>
        </p:spPr>
      </p:pic>
      <p:pic>
        <p:nvPicPr>
          <p:cNvPr id="5" name="Image 4">
            <a:extLst>
              <a:ext uri="{FF2B5EF4-FFF2-40B4-BE49-F238E27FC236}">
                <a16:creationId xmlns:a16="http://schemas.microsoft.com/office/drawing/2014/main" id="{908749C4-91F1-CB82-652D-973EA8FC4411}"/>
              </a:ext>
            </a:extLst>
          </p:cNvPr>
          <p:cNvPicPr>
            <a:picLocks noChangeAspect="1"/>
          </p:cNvPicPr>
          <p:nvPr/>
        </p:nvPicPr>
        <p:blipFill>
          <a:blip r:embed="rId4"/>
          <a:stretch>
            <a:fillRect/>
          </a:stretch>
        </p:blipFill>
        <p:spPr>
          <a:xfrm>
            <a:off x="7536160" y="3789040"/>
            <a:ext cx="3959805" cy="2166274"/>
          </a:xfrm>
          <a:prstGeom prst="rect">
            <a:avLst/>
          </a:prstGeom>
        </p:spPr>
      </p:pic>
    </p:spTree>
    <p:extLst>
      <p:ext uri="{BB962C8B-B14F-4D97-AF65-F5344CB8AC3E}">
        <p14:creationId xmlns:p14="http://schemas.microsoft.com/office/powerpoint/2010/main" val="191147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fr-FR" dirty="0"/>
              <a:t>Les imperfections et les coûts de transactions</a:t>
            </a:r>
            <a:endParaRPr lang="en-US" dirty="0"/>
          </a:p>
        </p:txBody>
      </p:sp>
      <p:sp>
        <p:nvSpPr>
          <p:cNvPr id="3" name="Subtitle 2"/>
          <p:cNvSpPr>
            <a:spLocks noGrp="1"/>
          </p:cNvSpPr>
          <p:nvPr>
            <p:ph type="subTitle" idx="1"/>
          </p:nvPr>
        </p:nvSpPr>
        <p:spPr/>
        <p:txBody>
          <a:bodyPr/>
          <a:lstStyle/>
          <a:p>
            <a:r>
              <a:rPr lang="en-US" dirty="0"/>
              <a:t> </a:t>
            </a:r>
          </a:p>
        </p:txBody>
      </p:sp>
      <p:sp>
        <p:nvSpPr>
          <p:cNvPr id="5" name="Text Placeholder 4"/>
          <p:cNvSpPr>
            <a:spLocks noGrp="1"/>
          </p:cNvSpPr>
          <p:nvPr>
            <p:ph type="body" sz="quarter" idx="14"/>
          </p:nvPr>
        </p:nvSpPr>
        <p:spPr/>
        <p:txBody>
          <a:bodyPr/>
          <a:lstStyle/>
          <a:p>
            <a:r>
              <a:rPr lang="en-US" dirty="0"/>
              <a:t> </a:t>
            </a:r>
          </a:p>
        </p:txBody>
      </p:sp>
    </p:spTree>
    <p:extLst>
      <p:ext uri="{BB962C8B-B14F-4D97-AF65-F5344CB8AC3E}">
        <p14:creationId xmlns:p14="http://schemas.microsoft.com/office/powerpoint/2010/main" val="513019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6537406"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Content Placeholder 15"/>
          <p:cNvSpPr>
            <a:spLocks noGrp="1"/>
          </p:cNvSpPr>
          <p:nvPr>
            <p:ph idx="1"/>
          </p:nvPr>
        </p:nvSpPr>
        <p:spPr>
          <a:xfrm>
            <a:off x="191344" y="1340768"/>
            <a:ext cx="11809312" cy="4896544"/>
          </a:xfrm>
        </p:spPr>
        <p:txBody>
          <a:bodyPr>
            <a:normAutofit fontScale="70000" lnSpcReduction="20000"/>
          </a:bodyPr>
          <a:lstStyle/>
          <a:p>
            <a:pPr marL="0" indent="0">
              <a:buNone/>
            </a:pPr>
            <a:r>
              <a:rPr lang="fr-FR" kern="100" dirty="0">
                <a:latin typeface="Calibri" panose="020F0502020204030204" pitchFamily="34" charset="0"/>
                <a:ea typeface="Calibri" panose="020F0502020204030204" pitchFamily="34" charset="0"/>
                <a:cs typeface="Times New Roman" panose="02020603050405020304" pitchFamily="18" charset="0"/>
              </a:rPr>
              <a:t>Bien que les échanges économiques soient essentiels pour la prospérité plusieurs facteurs peuvent rendre les échanges moins efficaces :</a:t>
            </a:r>
          </a:p>
          <a:p>
            <a:r>
              <a:rPr lang="fr-FR" b="1" kern="100" dirty="0">
                <a:latin typeface="Calibri" panose="020F0502020204030204" pitchFamily="34" charset="0"/>
                <a:ea typeface="Calibri" panose="020F0502020204030204" pitchFamily="34" charset="0"/>
                <a:cs typeface="Times New Roman" panose="02020603050405020304" pitchFamily="18" charset="0"/>
              </a:rPr>
              <a:t>Les coûts de transaction</a:t>
            </a:r>
            <a:r>
              <a:rPr lang="fr-FR" kern="100" dirty="0">
                <a:latin typeface="Calibri" panose="020F0502020204030204" pitchFamily="34" charset="0"/>
                <a:ea typeface="Calibri" panose="020F0502020204030204" pitchFamily="34" charset="0"/>
                <a:cs typeface="Times New Roman" panose="02020603050405020304" pitchFamily="18" charset="0"/>
              </a:rPr>
              <a:t> : Ces coûts incluent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toutes les dépenses associées à l'échange d'un bien ou d'un service</a:t>
            </a:r>
            <a:r>
              <a:rPr lang="fr-FR" kern="100" dirty="0">
                <a:latin typeface="Calibri" panose="020F0502020204030204" pitchFamily="34" charset="0"/>
                <a:ea typeface="Calibri" panose="020F0502020204030204" pitchFamily="34" charset="0"/>
                <a:cs typeface="Times New Roman" panose="02020603050405020304" pitchFamily="18" charset="0"/>
              </a:rPr>
              <a:t>. Par exemple, les </a:t>
            </a:r>
            <a:r>
              <a:rPr lang="fr-FR" b="1" kern="100" dirty="0">
                <a:latin typeface="Calibri" panose="020F0502020204030204" pitchFamily="34" charset="0"/>
                <a:ea typeface="Calibri" panose="020F0502020204030204" pitchFamily="34" charset="0"/>
                <a:cs typeface="Times New Roman" panose="02020603050405020304" pitchFamily="18" charset="0"/>
              </a:rPr>
              <a:t>frais d’expédition</a:t>
            </a:r>
            <a:r>
              <a:rPr lang="fr-FR" kern="100" dirty="0">
                <a:latin typeface="Calibri" panose="020F0502020204030204" pitchFamily="34" charset="0"/>
                <a:ea typeface="Calibri" panose="020F0502020204030204" pitchFamily="34" charset="0"/>
                <a:cs typeface="Times New Roman" panose="02020603050405020304" pitchFamily="18" charset="0"/>
              </a:rPr>
              <a:t>, les </a:t>
            </a:r>
            <a:r>
              <a:rPr lang="fr-FR" b="1" kern="100" dirty="0">
                <a:latin typeface="Calibri" panose="020F0502020204030204" pitchFamily="34" charset="0"/>
                <a:ea typeface="Calibri" panose="020F0502020204030204" pitchFamily="34" charset="0"/>
                <a:cs typeface="Times New Roman" panose="02020603050405020304" pitchFamily="18" charset="0"/>
              </a:rPr>
              <a:t>taxes douanières. </a:t>
            </a:r>
            <a:r>
              <a:rPr lang="fr-FR" kern="100" dirty="0">
                <a:latin typeface="Calibri" panose="020F0502020204030204" pitchFamily="34" charset="0"/>
                <a:ea typeface="Calibri" panose="020F0502020204030204" pitchFamily="34" charset="0"/>
                <a:cs typeface="Times New Roman" panose="02020603050405020304" pitchFamily="18" charset="0"/>
              </a:rPr>
              <a:t> Ces coûts diminuent les gains des échanges et peuvent décourager certains échanges.</a:t>
            </a:r>
          </a:p>
          <a:p>
            <a:r>
              <a:rPr lang="fr-FR" b="1" kern="100" dirty="0">
                <a:latin typeface="Calibri" panose="020F0502020204030204" pitchFamily="34" charset="0"/>
                <a:ea typeface="Calibri" panose="020F0502020204030204" pitchFamily="34" charset="0"/>
                <a:cs typeface="Times New Roman" panose="02020603050405020304" pitchFamily="18" charset="0"/>
              </a:rPr>
              <a:t>Les asymétries d'information</a:t>
            </a:r>
            <a:r>
              <a:rPr lang="fr-FR" kern="100" dirty="0">
                <a:latin typeface="Calibri" panose="020F0502020204030204" pitchFamily="34" charset="0"/>
                <a:ea typeface="Calibri" panose="020F0502020204030204" pitchFamily="34" charset="0"/>
                <a:cs typeface="Times New Roman" panose="02020603050405020304" pitchFamily="18" charset="0"/>
              </a:rPr>
              <a:t> : C’est le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déséquilibre d’information entre les acheteurs et les vendeurs</a:t>
            </a:r>
            <a:r>
              <a:rPr lang="fr-FR" kern="100" dirty="0">
                <a:latin typeface="Calibri" panose="020F0502020204030204" pitchFamily="34" charset="0"/>
                <a:ea typeface="Calibri" panose="020F0502020204030204" pitchFamily="34" charset="0"/>
                <a:cs typeface="Times New Roman" panose="02020603050405020304" pitchFamily="18" charset="0"/>
              </a:rPr>
              <a:t>. Cela crée un risque pour les acheteurs, ce qui peut conduire à une réduction des prix et à une inefficacité du marché.</a:t>
            </a:r>
          </a:p>
          <a:p>
            <a:r>
              <a:rPr lang="fr-FR" b="1" kern="100" dirty="0">
                <a:latin typeface="Calibri" panose="020F0502020204030204" pitchFamily="34" charset="0"/>
                <a:ea typeface="Calibri" panose="020F0502020204030204" pitchFamily="34" charset="0"/>
                <a:cs typeface="Times New Roman" panose="02020603050405020304" pitchFamily="18" charset="0"/>
              </a:rPr>
              <a:t>Les externalités</a:t>
            </a:r>
            <a:r>
              <a:rPr lang="fr-FR" kern="100" dirty="0">
                <a:latin typeface="Calibri" panose="020F0502020204030204" pitchFamily="34" charset="0"/>
                <a:ea typeface="Calibri" panose="020F0502020204030204" pitchFamily="34" charset="0"/>
                <a:cs typeface="Times New Roman" panose="02020603050405020304" pitchFamily="18" charset="0"/>
              </a:rPr>
              <a:t> : C’est des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effets secondaires positifs ou négatifs sur des agents qui ne participent pas directement à l'échange</a:t>
            </a:r>
            <a:r>
              <a:rPr lang="fr-FR" kern="100" dirty="0">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fr-FR" kern="100" dirty="0">
                <a:latin typeface="Calibri" panose="020F0502020204030204" pitchFamily="34" charset="0"/>
                <a:ea typeface="Calibri" panose="020F0502020204030204" pitchFamily="34" charset="0"/>
                <a:cs typeface="Times New Roman" panose="02020603050405020304" pitchFamily="18" charset="0"/>
              </a:rPr>
              <a:t>Ces imperfections du marché peuvent justifier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une intervention de l'État</a:t>
            </a:r>
            <a:r>
              <a:rPr lang="fr-FR" kern="100" dirty="0">
                <a:latin typeface="Calibri" panose="020F0502020204030204" pitchFamily="34" charset="0"/>
                <a:ea typeface="Calibri" panose="020F0502020204030204" pitchFamily="34" charset="0"/>
                <a:cs typeface="Times New Roman" panose="02020603050405020304" pitchFamily="18" charset="0"/>
              </a:rPr>
              <a:t>.</a:t>
            </a:r>
          </a:p>
        </p:txBody>
      </p:sp>
      <p:sp>
        <p:nvSpPr>
          <p:cNvPr id="7" name="Slide Number Placeholder 6"/>
          <p:cNvSpPr>
            <a:spLocks noGrp="1"/>
          </p:cNvSpPr>
          <p:nvPr>
            <p:ph type="sldNum" sz="quarter" idx="12"/>
          </p:nvPr>
        </p:nvSpPr>
        <p:spPr/>
        <p:txBody>
          <a:bodyPr/>
          <a:lstStyle/>
          <a:p>
            <a:fld id="{51F02384-994A-4C3C-8656-0CE2B6A3B91B}" type="slidenum">
              <a:rPr lang="en-US" smtClean="0"/>
              <a:pPr/>
              <a:t>32</a:t>
            </a:fld>
            <a:endParaRPr lang="en-US"/>
          </a:p>
        </p:txBody>
      </p:sp>
      <p:sp>
        <p:nvSpPr>
          <p:cNvPr id="4" name="Title 3"/>
          <p:cNvSpPr>
            <a:spLocks noGrp="1"/>
          </p:cNvSpPr>
          <p:nvPr>
            <p:ph type="title"/>
          </p:nvPr>
        </p:nvSpPr>
        <p:spPr>
          <a:xfrm>
            <a:off x="119336" y="160337"/>
            <a:ext cx="10297144" cy="748383"/>
          </a:xfrm>
        </p:spPr>
        <p:txBody>
          <a:bodyPr>
            <a:normAutofit/>
          </a:bodyPr>
          <a:lstStyle/>
          <a:p>
            <a:r>
              <a:rPr lang="en-US" dirty="0">
                <a:solidFill>
                  <a:schemeClr val="bg1"/>
                </a:solidFill>
              </a:rPr>
              <a:t>Imperfections et C.D.T</a:t>
            </a:r>
          </a:p>
        </p:txBody>
      </p:sp>
    </p:spTree>
    <p:extLst>
      <p:ext uri="{BB962C8B-B14F-4D97-AF65-F5344CB8AC3E}">
        <p14:creationId xmlns:p14="http://schemas.microsoft.com/office/powerpoint/2010/main" val="88121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fr-FR" dirty="0"/>
              <a:t>La mondialisation</a:t>
            </a:r>
            <a:endParaRPr lang="en-US" dirty="0"/>
          </a:p>
        </p:txBody>
      </p:sp>
      <p:sp>
        <p:nvSpPr>
          <p:cNvPr id="3" name="Subtitle 2"/>
          <p:cNvSpPr>
            <a:spLocks noGrp="1"/>
          </p:cNvSpPr>
          <p:nvPr>
            <p:ph type="subTitle" idx="1"/>
          </p:nvPr>
        </p:nvSpPr>
        <p:spPr/>
        <p:txBody>
          <a:bodyPr/>
          <a:lstStyle/>
          <a:p>
            <a:r>
              <a:rPr lang="en-US" dirty="0"/>
              <a:t> </a:t>
            </a:r>
          </a:p>
        </p:txBody>
      </p:sp>
      <p:sp>
        <p:nvSpPr>
          <p:cNvPr id="5" name="Text Placeholder 4"/>
          <p:cNvSpPr>
            <a:spLocks noGrp="1"/>
          </p:cNvSpPr>
          <p:nvPr>
            <p:ph type="body" sz="quarter" idx="14"/>
          </p:nvPr>
        </p:nvSpPr>
        <p:spPr/>
        <p:txBody>
          <a:bodyPr/>
          <a:lstStyle/>
          <a:p>
            <a:r>
              <a:rPr lang="en-US" dirty="0"/>
              <a:t> </a:t>
            </a:r>
          </a:p>
        </p:txBody>
      </p:sp>
    </p:spTree>
    <p:extLst>
      <p:ext uri="{BB962C8B-B14F-4D97-AF65-F5344CB8AC3E}">
        <p14:creationId xmlns:p14="http://schemas.microsoft.com/office/powerpoint/2010/main" val="3259315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6537406"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Content Placeholder 15"/>
          <p:cNvSpPr>
            <a:spLocks noGrp="1"/>
          </p:cNvSpPr>
          <p:nvPr>
            <p:ph idx="1"/>
          </p:nvPr>
        </p:nvSpPr>
        <p:spPr>
          <a:xfrm>
            <a:off x="191344" y="1340768"/>
            <a:ext cx="11809312" cy="4896544"/>
          </a:xfrm>
        </p:spPr>
        <p:txBody>
          <a:bodyPr>
            <a:normAutofit fontScale="85000" lnSpcReduction="20000"/>
          </a:bodyPr>
          <a:lstStyle/>
          <a:p>
            <a:pPr marL="0" indent="0">
              <a:buNone/>
            </a:pPr>
            <a:r>
              <a:rPr lang="fr-FR" kern="100" dirty="0">
                <a:latin typeface="Calibri" panose="020F0502020204030204" pitchFamily="34" charset="0"/>
                <a:ea typeface="Calibri" panose="020F0502020204030204" pitchFamily="34" charset="0"/>
                <a:cs typeface="Times New Roman" panose="02020603050405020304" pitchFamily="18" charset="0"/>
              </a:rPr>
              <a:t>La mondialisation c’est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l’interconnexion croissante des pays et des régions</a:t>
            </a:r>
            <a:r>
              <a:rPr lang="fr-FR" kern="100" dirty="0">
                <a:latin typeface="Calibri" panose="020F0502020204030204" pitchFamily="34" charset="0"/>
                <a:ea typeface="Calibri" panose="020F0502020204030204" pitchFamily="34" charset="0"/>
                <a:cs typeface="Times New Roman" panose="02020603050405020304" pitchFamily="18" charset="0"/>
              </a:rPr>
              <a:t>, facilitée par des échanges commerciaux, financiers, culturels, et technologiques.</a:t>
            </a:r>
          </a:p>
          <a:p>
            <a:pPr marL="0" indent="0">
              <a:buNone/>
            </a:pPr>
            <a:r>
              <a:rPr lang="fr-FR" kern="100" dirty="0">
                <a:latin typeface="Calibri" panose="020F0502020204030204" pitchFamily="34" charset="0"/>
                <a:ea typeface="Calibri" panose="020F0502020204030204" pitchFamily="34" charset="0"/>
                <a:cs typeface="Times New Roman" panose="02020603050405020304" pitchFamily="18" charset="0"/>
              </a:rPr>
              <a:t>Elle se manifeste par des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échanges commerciaux massifs entre pays</a:t>
            </a:r>
            <a:r>
              <a:rPr lang="fr-FR" kern="100" dirty="0">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fr-FR" kern="100" dirty="0">
                <a:latin typeface="Calibri" panose="020F0502020204030204" pitchFamily="34" charset="0"/>
                <a:ea typeface="Calibri" panose="020F0502020204030204" pitchFamily="34" charset="0"/>
                <a:cs typeface="Times New Roman" panose="02020603050405020304" pitchFamily="18" charset="0"/>
              </a:rPr>
              <a:t>Les entreprises peuvent produire des biens dans différents pays et les vendre partout dans le monde. Cela a des avantages comme des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coûts de production plus faibles</a:t>
            </a:r>
            <a:r>
              <a:rPr lang="fr-FR" kern="100" dirty="0">
                <a:latin typeface="Calibri" panose="020F0502020204030204" pitchFamily="34" charset="0"/>
                <a:ea typeface="Calibri" panose="020F0502020204030204" pitchFamily="34" charset="0"/>
                <a:cs typeface="Times New Roman" panose="02020603050405020304" pitchFamily="18" charset="0"/>
              </a:rPr>
              <a:t> (parce que les entreprises peuvent délocaliser dans des pays où la main-d'œuvre est moins chère), ce qui rend les produits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plus abordables pour les consommateurs</a:t>
            </a:r>
            <a:r>
              <a:rPr lang="fr-FR" kern="1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7" name="Slide Number Placeholder 6"/>
          <p:cNvSpPr>
            <a:spLocks noGrp="1"/>
          </p:cNvSpPr>
          <p:nvPr>
            <p:ph type="sldNum" sz="quarter" idx="12"/>
          </p:nvPr>
        </p:nvSpPr>
        <p:spPr/>
        <p:txBody>
          <a:bodyPr/>
          <a:lstStyle/>
          <a:p>
            <a:fld id="{51F02384-994A-4C3C-8656-0CE2B6A3B91B}" type="slidenum">
              <a:rPr lang="en-US" smtClean="0"/>
              <a:pPr/>
              <a:t>34</a:t>
            </a:fld>
            <a:endParaRPr lang="en-US"/>
          </a:p>
        </p:txBody>
      </p:sp>
      <p:sp>
        <p:nvSpPr>
          <p:cNvPr id="4" name="Title 3"/>
          <p:cNvSpPr>
            <a:spLocks noGrp="1"/>
          </p:cNvSpPr>
          <p:nvPr>
            <p:ph type="title"/>
          </p:nvPr>
        </p:nvSpPr>
        <p:spPr>
          <a:xfrm>
            <a:off x="119336" y="160337"/>
            <a:ext cx="10297144" cy="748383"/>
          </a:xfrm>
        </p:spPr>
        <p:txBody>
          <a:bodyPr>
            <a:normAutofit/>
          </a:bodyPr>
          <a:lstStyle/>
          <a:p>
            <a:r>
              <a:rPr lang="en-US" dirty="0">
                <a:solidFill>
                  <a:schemeClr val="bg1"/>
                </a:solidFill>
              </a:rPr>
              <a:t>La </a:t>
            </a:r>
            <a:r>
              <a:rPr lang="en-US" dirty="0" err="1">
                <a:solidFill>
                  <a:schemeClr val="bg1"/>
                </a:solidFill>
              </a:rPr>
              <a:t>mondialisation</a:t>
            </a:r>
            <a:endParaRPr lang="en-US" dirty="0">
              <a:solidFill>
                <a:schemeClr val="bg1"/>
              </a:solidFill>
            </a:endParaRPr>
          </a:p>
        </p:txBody>
      </p:sp>
    </p:spTree>
    <p:extLst>
      <p:ext uri="{BB962C8B-B14F-4D97-AF65-F5344CB8AC3E}">
        <p14:creationId xmlns:p14="http://schemas.microsoft.com/office/powerpoint/2010/main" val="170156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6537406"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Content Placeholder 15"/>
          <p:cNvSpPr>
            <a:spLocks noGrp="1"/>
          </p:cNvSpPr>
          <p:nvPr>
            <p:ph idx="1"/>
          </p:nvPr>
        </p:nvSpPr>
        <p:spPr>
          <a:xfrm>
            <a:off x="191344" y="1340768"/>
            <a:ext cx="11809312" cy="4896544"/>
          </a:xfrm>
        </p:spPr>
        <p:txBody>
          <a:bodyPr>
            <a:normAutofit fontScale="70000" lnSpcReduction="20000"/>
          </a:bodyPr>
          <a:lstStyle/>
          <a:p>
            <a:pPr marL="0" indent="0">
              <a:buNone/>
            </a:pPr>
            <a:r>
              <a:rPr lang="fr-FR" kern="100" dirty="0">
                <a:latin typeface="Calibri" panose="020F0502020204030204" pitchFamily="34" charset="0"/>
                <a:ea typeface="Calibri" panose="020F0502020204030204" pitchFamily="34" charset="0"/>
                <a:cs typeface="Times New Roman" panose="02020603050405020304" pitchFamily="18" charset="0"/>
              </a:rPr>
              <a:t>La mondialisation a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amplifié l'importance des échanges internationaux</a:t>
            </a:r>
            <a:r>
              <a:rPr lang="fr-FR" kern="100" dirty="0">
                <a:latin typeface="Calibri" panose="020F0502020204030204" pitchFamily="34" charset="0"/>
                <a:ea typeface="Calibri" panose="020F0502020204030204" pitchFamily="34" charset="0"/>
                <a:cs typeface="Times New Roman" panose="02020603050405020304" pitchFamily="18" charset="0"/>
              </a:rPr>
              <a:t>. Elle a permis une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intégration accrue des marchés</a:t>
            </a:r>
            <a:r>
              <a:rPr lang="fr-FR"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 </a:t>
            </a:r>
            <a:r>
              <a:rPr lang="fr-FR" kern="100" dirty="0">
                <a:latin typeface="Calibri" panose="020F0502020204030204" pitchFamily="34" charset="0"/>
                <a:ea typeface="Calibri" panose="020F0502020204030204" pitchFamily="34" charset="0"/>
                <a:cs typeface="Times New Roman" panose="02020603050405020304" pitchFamily="18" charset="0"/>
              </a:rPr>
              <a:t>et une plus grande circulation des biens, services, capitaux et personnes. </a:t>
            </a:r>
          </a:p>
          <a:p>
            <a:pPr marL="0" indent="0">
              <a:buNone/>
            </a:pPr>
            <a:r>
              <a:rPr lang="fr-FR" kern="100" dirty="0">
                <a:latin typeface="Calibri" panose="020F0502020204030204" pitchFamily="34" charset="0"/>
                <a:ea typeface="Calibri" panose="020F0502020204030204" pitchFamily="34" charset="0"/>
                <a:cs typeface="Times New Roman" panose="02020603050405020304" pitchFamily="18" charset="0"/>
              </a:rPr>
              <a:t>Cependant, elle pose aussi des défis majeurs, notamment en matière de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déséquilibres commerciaux et d’inégalités</a:t>
            </a:r>
            <a:r>
              <a:rPr lang="fr-FR" kern="100" dirty="0">
                <a:latin typeface="Calibri" panose="020F0502020204030204" pitchFamily="34" charset="0"/>
                <a:ea typeface="Calibri" panose="020F0502020204030204" pitchFamily="34" charset="0"/>
                <a:cs typeface="Times New Roman" panose="02020603050405020304" pitchFamily="18" charset="0"/>
              </a:rPr>
              <a:t>.</a:t>
            </a:r>
          </a:p>
          <a:p>
            <a:pPr marL="0" indent="0">
              <a:buNone/>
            </a:pPr>
            <a:r>
              <a:rPr lang="fr-FR" kern="100" dirty="0">
                <a:latin typeface="Calibri" panose="020F0502020204030204" pitchFamily="34" charset="0"/>
                <a:ea typeface="Calibri" panose="020F0502020204030204" pitchFamily="34" charset="0"/>
                <a:cs typeface="Times New Roman" panose="02020603050405020304" pitchFamily="18" charset="0"/>
              </a:rPr>
              <a:t>Par exemple, les échanges entre la </a:t>
            </a:r>
            <a:r>
              <a:rPr lang="fr-FR" b="1" kern="100" dirty="0">
                <a:latin typeface="Calibri" panose="020F0502020204030204" pitchFamily="34" charset="0"/>
                <a:ea typeface="Calibri" panose="020F0502020204030204" pitchFamily="34" charset="0"/>
                <a:cs typeface="Times New Roman" panose="02020603050405020304" pitchFamily="18" charset="0"/>
              </a:rPr>
              <a:t>Chine</a:t>
            </a:r>
            <a:r>
              <a:rPr lang="fr-FR" kern="100" dirty="0">
                <a:latin typeface="Calibri" panose="020F0502020204030204" pitchFamily="34" charset="0"/>
                <a:ea typeface="Calibri" panose="020F0502020204030204" pitchFamily="34" charset="0"/>
                <a:cs typeface="Times New Roman" panose="02020603050405020304" pitchFamily="18" charset="0"/>
              </a:rPr>
              <a:t> et les </a:t>
            </a:r>
            <a:r>
              <a:rPr lang="fr-FR" b="1" kern="100" dirty="0">
                <a:latin typeface="Calibri" panose="020F0502020204030204" pitchFamily="34" charset="0"/>
                <a:ea typeface="Calibri" panose="020F0502020204030204" pitchFamily="34" charset="0"/>
                <a:cs typeface="Times New Roman" panose="02020603050405020304" pitchFamily="18" charset="0"/>
              </a:rPr>
              <a:t>États-Unis</a:t>
            </a:r>
            <a:r>
              <a:rPr lang="fr-FR" kern="100" dirty="0">
                <a:latin typeface="Calibri" panose="020F0502020204030204" pitchFamily="34" charset="0"/>
                <a:ea typeface="Calibri" panose="020F0502020204030204" pitchFamily="34" charset="0"/>
                <a:cs typeface="Times New Roman" panose="02020603050405020304" pitchFamily="18" charset="0"/>
              </a:rPr>
              <a:t> sont massifs, mais ils ont provoqué des tensions commerciales en raison du déséquilibre des échanges (les États-Unis ayant un déficit commercial important vis-à-vis de la Chine). </a:t>
            </a:r>
          </a:p>
          <a:p>
            <a:pPr marL="0" indent="0">
              <a:buNone/>
            </a:pPr>
            <a:r>
              <a:rPr lang="fr-FR" kern="100" dirty="0">
                <a:latin typeface="Calibri" panose="020F0502020204030204" pitchFamily="34" charset="0"/>
                <a:ea typeface="Calibri" panose="020F0502020204030204" pitchFamily="34" charset="0"/>
                <a:cs typeface="Times New Roman" panose="02020603050405020304" pitchFamily="18" charset="0"/>
              </a:rPr>
              <a:t>De plus, la délocalisation des emplois manufacturiers des pays développés vers les pays émergents a entraîné des pertes d'emplois dans certaines industries, augmentant les inégalités.</a:t>
            </a:r>
          </a:p>
          <a:p>
            <a:pPr marL="0" indent="0">
              <a:buNone/>
            </a:pPr>
            <a:endParaRPr lang="fr-FR"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35</a:t>
            </a:fld>
            <a:endParaRPr lang="en-US"/>
          </a:p>
        </p:txBody>
      </p:sp>
      <p:sp>
        <p:nvSpPr>
          <p:cNvPr id="4" name="Title 3"/>
          <p:cNvSpPr>
            <a:spLocks noGrp="1"/>
          </p:cNvSpPr>
          <p:nvPr>
            <p:ph type="title"/>
          </p:nvPr>
        </p:nvSpPr>
        <p:spPr>
          <a:xfrm>
            <a:off x="119336" y="160337"/>
            <a:ext cx="10297144" cy="748383"/>
          </a:xfrm>
        </p:spPr>
        <p:txBody>
          <a:bodyPr>
            <a:normAutofit/>
          </a:bodyPr>
          <a:lstStyle/>
          <a:p>
            <a:r>
              <a:rPr lang="en-US" dirty="0">
                <a:solidFill>
                  <a:schemeClr val="bg1"/>
                </a:solidFill>
              </a:rPr>
              <a:t>La </a:t>
            </a:r>
            <a:r>
              <a:rPr lang="en-US" dirty="0" err="1">
                <a:solidFill>
                  <a:schemeClr val="bg1"/>
                </a:solidFill>
              </a:rPr>
              <a:t>mondialisation</a:t>
            </a:r>
            <a:endParaRPr lang="en-US" dirty="0">
              <a:solidFill>
                <a:schemeClr val="bg1"/>
              </a:solidFill>
            </a:endParaRPr>
          </a:p>
        </p:txBody>
      </p:sp>
    </p:spTree>
    <p:extLst>
      <p:ext uri="{BB962C8B-B14F-4D97-AF65-F5344CB8AC3E}">
        <p14:creationId xmlns:p14="http://schemas.microsoft.com/office/powerpoint/2010/main" val="157852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5817326"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51F02384-994A-4C3C-8656-0CE2B6A3B91B}" type="slidenum">
              <a:rPr kumimoji="0" lang="en-US" sz="1200" b="0" i="0" u="none" strike="noStrike" kern="1200" cap="none" spc="0" normalizeH="0" baseline="0" noProof="0" smtClean="0">
                <a:ln>
                  <a:noFill/>
                </a:ln>
                <a:solidFill>
                  <a:srgbClr val="EE672F"/>
                </a:solidFill>
                <a:effectLst/>
                <a:uLnTx/>
                <a:uFillTx/>
                <a:latin typeface="Calibri" panose="020F0502020204030204"/>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srgbClr val="EE672F"/>
              </a:solidFill>
              <a:effectLst/>
              <a:uLnTx/>
              <a:uFillTx/>
              <a:latin typeface="Calibri" panose="020F0502020204030204"/>
              <a:ea typeface="+mn-ea"/>
              <a:cs typeface="+mn-cs"/>
            </a:endParaRPr>
          </a:p>
        </p:txBody>
      </p:sp>
      <p:sp>
        <p:nvSpPr>
          <p:cNvPr id="4" name="Title 3"/>
          <p:cNvSpPr>
            <a:spLocks noGrp="1"/>
          </p:cNvSpPr>
          <p:nvPr>
            <p:ph type="title"/>
          </p:nvPr>
        </p:nvSpPr>
        <p:spPr>
          <a:xfrm>
            <a:off x="119336" y="160337"/>
            <a:ext cx="10297144" cy="748383"/>
          </a:xfrm>
        </p:spPr>
        <p:txBody>
          <a:bodyPr>
            <a:normAutofit/>
          </a:bodyPr>
          <a:lstStyle/>
          <a:p>
            <a:r>
              <a:rPr lang="en-US" dirty="0">
                <a:solidFill>
                  <a:schemeClr val="bg1"/>
                </a:solidFill>
              </a:rPr>
              <a:t>Quiz</a:t>
            </a:r>
          </a:p>
        </p:txBody>
      </p:sp>
      <p:pic>
        <p:nvPicPr>
          <p:cNvPr id="6" name="Image 5">
            <a:extLst>
              <a:ext uri="{FF2B5EF4-FFF2-40B4-BE49-F238E27FC236}">
                <a16:creationId xmlns:a16="http://schemas.microsoft.com/office/drawing/2014/main" id="{60F7C7D9-70BF-59CB-FAA9-6BF4E2DF57D7}"/>
              </a:ext>
            </a:extLst>
          </p:cNvPr>
          <p:cNvPicPr>
            <a:picLocks noChangeAspect="1"/>
          </p:cNvPicPr>
          <p:nvPr/>
        </p:nvPicPr>
        <p:blipFill>
          <a:blip r:embed="rId3"/>
          <a:stretch>
            <a:fillRect/>
          </a:stretch>
        </p:blipFill>
        <p:spPr>
          <a:xfrm>
            <a:off x="3251684" y="1484784"/>
            <a:ext cx="5688632" cy="4206537"/>
          </a:xfrm>
          <a:prstGeom prst="rect">
            <a:avLst/>
          </a:prstGeom>
        </p:spPr>
      </p:pic>
    </p:spTree>
    <p:extLst>
      <p:ext uri="{BB962C8B-B14F-4D97-AF65-F5344CB8AC3E}">
        <p14:creationId xmlns:p14="http://schemas.microsoft.com/office/powerpoint/2010/main" val="6360128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5817326"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Content Placeholder 15"/>
          <p:cNvSpPr>
            <a:spLocks noGrp="1"/>
          </p:cNvSpPr>
          <p:nvPr>
            <p:ph idx="1"/>
          </p:nvPr>
        </p:nvSpPr>
        <p:spPr>
          <a:xfrm>
            <a:off x="191344" y="1340768"/>
            <a:ext cx="11809312" cy="4896544"/>
          </a:xfrm>
        </p:spPr>
        <p:txBody>
          <a:bodyPr>
            <a:normAutofit fontScale="55000" lnSpcReduction="20000"/>
          </a:bodyPr>
          <a:lstStyle/>
          <a:p>
            <a:pPr marL="0" indent="0">
              <a:buNone/>
            </a:pPr>
            <a:r>
              <a:rPr lang="fr-FR" b="1" kern="100" dirty="0">
                <a:latin typeface="+mn-lt"/>
                <a:ea typeface="Calibri" panose="020F0502020204030204" pitchFamily="34" charset="0"/>
                <a:cs typeface="Times New Roman" panose="02020603050405020304" pitchFamily="18" charset="0"/>
              </a:rPr>
              <a:t>Quels sont les trois principaux types d'échanges économiques mentionnés dans le texte ?</a:t>
            </a:r>
          </a:p>
          <a:p>
            <a:pPr marL="0" indent="0">
              <a:buNone/>
            </a:pPr>
            <a:r>
              <a:rPr lang="fr-FR" b="1" kern="100" dirty="0">
                <a:latin typeface="+mn-lt"/>
                <a:ea typeface="Calibri" panose="020F0502020204030204" pitchFamily="34" charset="0"/>
                <a:cs typeface="Times New Roman" panose="02020603050405020304" pitchFamily="18" charset="0"/>
              </a:rPr>
              <a:t>Réponse</a:t>
            </a:r>
            <a:r>
              <a:rPr lang="fr-FR" kern="100" dirty="0">
                <a:latin typeface="+mn-lt"/>
                <a:ea typeface="Calibri" panose="020F0502020204030204" pitchFamily="34" charset="0"/>
                <a:cs typeface="Times New Roman" panose="02020603050405020304" pitchFamily="18" charset="0"/>
              </a:rPr>
              <a:t> : Les trois types d'échanges économiques sont l'échange de biens et services, l'échange sur le marché du travail, et l'échange de capitaux.</a:t>
            </a:r>
          </a:p>
          <a:p>
            <a:pPr marL="0" indent="0">
              <a:buNone/>
            </a:pPr>
            <a:r>
              <a:rPr lang="fr-FR" b="1" kern="100" dirty="0">
                <a:latin typeface="+mn-lt"/>
                <a:ea typeface="Calibri" panose="020F0502020204030204" pitchFamily="34" charset="0"/>
                <a:cs typeface="Times New Roman" panose="02020603050405020304" pitchFamily="18" charset="0"/>
              </a:rPr>
              <a:t>Quel rôle jouent les marchés dans l'économie, selon le texte ?</a:t>
            </a:r>
          </a:p>
          <a:p>
            <a:pPr marL="0" indent="0">
              <a:buNone/>
            </a:pPr>
            <a:r>
              <a:rPr lang="fr-FR" b="1" kern="100" dirty="0">
                <a:latin typeface="+mn-lt"/>
                <a:ea typeface="Calibri" panose="020F0502020204030204" pitchFamily="34" charset="0"/>
                <a:cs typeface="Times New Roman" panose="02020603050405020304" pitchFamily="18" charset="0"/>
              </a:rPr>
              <a:t>Réponse</a:t>
            </a:r>
            <a:r>
              <a:rPr lang="fr-FR" kern="100" dirty="0">
                <a:latin typeface="+mn-lt"/>
                <a:ea typeface="Calibri" panose="020F0502020204030204" pitchFamily="34" charset="0"/>
                <a:cs typeface="Times New Roman" panose="02020603050405020304" pitchFamily="18" charset="0"/>
              </a:rPr>
              <a:t> : Les marchés permettent l'allocation efficace des ressources en fonction de l'offre et de la demande. Ils sont les lieux où les échanges se font et où les prix se forment librement.</a:t>
            </a:r>
          </a:p>
          <a:p>
            <a:pPr marL="0" indent="0">
              <a:buNone/>
            </a:pPr>
            <a:r>
              <a:rPr lang="fr-FR" b="1" kern="100" dirty="0">
                <a:latin typeface="+mn-lt"/>
                <a:ea typeface="Calibri" panose="020F0502020204030204" pitchFamily="34" charset="0"/>
                <a:cs typeface="Times New Roman" panose="02020603050405020304" pitchFamily="18" charset="0"/>
              </a:rPr>
              <a:t>Expliquez le concept d'avantage comparatif et comment il influence les échanges internationaux.</a:t>
            </a:r>
          </a:p>
          <a:p>
            <a:pPr marL="0" indent="0">
              <a:buNone/>
            </a:pPr>
            <a:r>
              <a:rPr lang="fr-FR" b="1" kern="100" dirty="0">
                <a:latin typeface="+mn-lt"/>
                <a:ea typeface="Calibri" panose="020F0502020204030204" pitchFamily="34" charset="0"/>
                <a:cs typeface="Times New Roman" panose="02020603050405020304" pitchFamily="18" charset="0"/>
              </a:rPr>
              <a:t>Réponse</a:t>
            </a:r>
            <a:r>
              <a:rPr lang="fr-FR" kern="100" dirty="0">
                <a:latin typeface="+mn-lt"/>
                <a:ea typeface="Calibri" panose="020F0502020204030204" pitchFamily="34" charset="0"/>
                <a:cs typeface="Times New Roman" panose="02020603050405020304" pitchFamily="18" charset="0"/>
              </a:rPr>
              <a:t> : Le concept d'avantage comparatif stipule que chaque pays doit se spécialiser dans la production des biens où il est relativement plus efficace, même s'il n'est pas le meilleur dans tous les secteurs. Cela maximise le bien-être économique par la division internationale du travail.</a:t>
            </a:r>
          </a:p>
        </p:txBody>
      </p:sp>
      <p:sp>
        <p:nvSpPr>
          <p:cNvPr id="7" name="Slide Number Placeholder 6"/>
          <p:cNvSpPr>
            <a:spLocks noGrp="1"/>
          </p:cNvSpPr>
          <p:nvPr>
            <p:ph type="sldNum" sz="quarter" idx="12"/>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51F02384-994A-4C3C-8656-0CE2B6A3B91B}" type="slidenum">
              <a:rPr kumimoji="0" lang="en-US" sz="1200" b="0" i="0" u="none" strike="noStrike" kern="1200" cap="none" spc="0" normalizeH="0" baseline="0" noProof="0" smtClean="0">
                <a:ln>
                  <a:noFill/>
                </a:ln>
                <a:solidFill>
                  <a:srgbClr val="EE672F"/>
                </a:solidFill>
                <a:effectLst/>
                <a:uLnTx/>
                <a:uFillTx/>
                <a:latin typeface="Calibri" panose="020F0502020204030204"/>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srgbClr val="EE672F"/>
              </a:solidFill>
              <a:effectLst/>
              <a:uLnTx/>
              <a:uFillTx/>
              <a:latin typeface="Calibri" panose="020F0502020204030204"/>
              <a:ea typeface="+mn-ea"/>
              <a:cs typeface="+mn-cs"/>
            </a:endParaRPr>
          </a:p>
        </p:txBody>
      </p:sp>
      <p:sp>
        <p:nvSpPr>
          <p:cNvPr id="4" name="Title 3"/>
          <p:cNvSpPr>
            <a:spLocks noGrp="1"/>
          </p:cNvSpPr>
          <p:nvPr>
            <p:ph type="title"/>
          </p:nvPr>
        </p:nvSpPr>
        <p:spPr>
          <a:xfrm>
            <a:off x="119336" y="160337"/>
            <a:ext cx="10297144" cy="748383"/>
          </a:xfrm>
        </p:spPr>
        <p:txBody>
          <a:bodyPr>
            <a:normAutofit/>
          </a:bodyPr>
          <a:lstStyle/>
          <a:p>
            <a:r>
              <a:rPr lang="en-US" dirty="0">
                <a:solidFill>
                  <a:schemeClr val="bg1"/>
                </a:solidFill>
              </a:rPr>
              <a:t>Quiz</a:t>
            </a:r>
          </a:p>
        </p:txBody>
      </p:sp>
    </p:spTree>
    <p:extLst>
      <p:ext uri="{BB962C8B-B14F-4D97-AF65-F5344CB8AC3E}">
        <p14:creationId xmlns:p14="http://schemas.microsoft.com/office/powerpoint/2010/main" val="302086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5817326"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Content Placeholder 15"/>
          <p:cNvSpPr>
            <a:spLocks noGrp="1"/>
          </p:cNvSpPr>
          <p:nvPr>
            <p:ph idx="1"/>
          </p:nvPr>
        </p:nvSpPr>
        <p:spPr>
          <a:xfrm>
            <a:off x="191344" y="1340768"/>
            <a:ext cx="11809312" cy="4896544"/>
          </a:xfrm>
        </p:spPr>
        <p:txBody>
          <a:bodyPr>
            <a:normAutofit fontScale="55000" lnSpcReduction="20000"/>
          </a:bodyPr>
          <a:lstStyle/>
          <a:p>
            <a:pPr marL="0" indent="0">
              <a:buNone/>
            </a:pPr>
            <a:r>
              <a:rPr lang="fr-FR" b="1" kern="100" dirty="0">
                <a:latin typeface="Calibri" panose="020F0502020204030204" pitchFamily="34" charset="0"/>
                <a:ea typeface="Calibri" panose="020F0502020204030204" pitchFamily="34" charset="0"/>
                <a:cs typeface="Times New Roman" panose="02020603050405020304" pitchFamily="18" charset="0"/>
              </a:rPr>
              <a:t>Quels sont les principaux problèmes qui peuvent rendre les échanges économiques moins efficaces ?</a:t>
            </a:r>
          </a:p>
          <a:p>
            <a:pPr marL="0" indent="0">
              <a:buNone/>
            </a:pPr>
            <a:r>
              <a:rPr lang="fr-FR" b="1" kern="100" dirty="0">
                <a:latin typeface="Calibri" panose="020F0502020204030204" pitchFamily="34" charset="0"/>
                <a:ea typeface="Calibri" panose="020F0502020204030204" pitchFamily="34" charset="0"/>
                <a:cs typeface="Times New Roman" panose="02020603050405020304" pitchFamily="18" charset="0"/>
              </a:rPr>
              <a:t>Réponse</a:t>
            </a:r>
            <a:r>
              <a:rPr lang="fr-FR" kern="100" dirty="0">
                <a:latin typeface="Calibri" panose="020F0502020204030204" pitchFamily="34" charset="0"/>
                <a:ea typeface="Calibri" panose="020F0502020204030204" pitchFamily="34" charset="0"/>
                <a:cs typeface="Times New Roman" panose="02020603050405020304" pitchFamily="18" charset="0"/>
              </a:rPr>
              <a:t> : Les principaux problèmes sont les coûts de transaction, les asymétries d'information, et les externalités. Ces imperfections du marché peuvent freiner ou perturber les échanges économiques.</a:t>
            </a:r>
          </a:p>
          <a:p>
            <a:pPr marL="0" indent="0">
              <a:buNone/>
            </a:pPr>
            <a:r>
              <a:rPr lang="fr-FR" b="1" kern="100" dirty="0">
                <a:latin typeface="Calibri" panose="020F0502020204030204" pitchFamily="34" charset="0"/>
                <a:ea typeface="Calibri" panose="020F0502020204030204" pitchFamily="34" charset="0"/>
                <a:cs typeface="Times New Roman" panose="02020603050405020304" pitchFamily="18" charset="0"/>
              </a:rPr>
              <a:t>Donnez un exemple d'asymétrie d'information et expliquez comment elle affecte le marché.</a:t>
            </a:r>
          </a:p>
          <a:p>
            <a:pPr marL="0" indent="0">
              <a:buNone/>
            </a:pPr>
            <a:r>
              <a:rPr lang="fr-FR" b="1" kern="100" dirty="0">
                <a:latin typeface="Calibri" panose="020F0502020204030204" pitchFamily="34" charset="0"/>
                <a:ea typeface="Calibri" panose="020F0502020204030204" pitchFamily="34" charset="0"/>
                <a:cs typeface="Times New Roman" panose="02020603050405020304" pitchFamily="18" charset="0"/>
              </a:rPr>
              <a:t>Réponse</a:t>
            </a:r>
            <a:r>
              <a:rPr lang="fr-FR" kern="100" dirty="0">
                <a:latin typeface="Calibri" panose="020F0502020204030204" pitchFamily="34" charset="0"/>
                <a:ea typeface="Calibri" panose="020F0502020204030204" pitchFamily="34" charset="0"/>
                <a:cs typeface="Times New Roman" panose="02020603050405020304" pitchFamily="18" charset="0"/>
              </a:rPr>
              <a:t> : Un exemple d'asymétrie d'information est le marché des voitures d'occasion, où les vendeurs connaissent mieux l'état des véhicules que les acheteurs. Cela peut conduire à une "sélection adverse", avec des prix plus bas et une inefficacité du marché, car les acheteurs craignent d'acheter un véhicule défectueux.</a:t>
            </a:r>
          </a:p>
          <a:p>
            <a:pPr marL="0" indent="0">
              <a:buNone/>
            </a:pPr>
            <a:r>
              <a:rPr lang="fr-FR" b="1" kern="100" dirty="0">
                <a:latin typeface="Calibri" panose="020F0502020204030204" pitchFamily="34" charset="0"/>
                <a:ea typeface="Calibri" panose="020F0502020204030204" pitchFamily="34" charset="0"/>
                <a:cs typeface="Times New Roman" panose="02020603050405020304" pitchFamily="18" charset="0"/>
              </a:rPr>
              <a:t>Quels défis la mondialisation a-t-elle apportés, selon le texte ?</a:t>
            </a:r>
          </a:p>
          <a:p>
            <a:pPr marL="0" indent="0">
              <a:buNone/>
            </a:pPr>
            <a:r>
              <a:rPr lang="fr-FR" b="1" kern="100" dirty="0">
                <a:latin typeface="Calibri" panose="020F0502020204030204" pitchFamily="34" charset="0"/>
                <a:ea typeface="Calibri" panose="020F0502020204030204" pitchFamily="34" charset="0"/>
                <a:cs typeface="Times New Roman" panose="02020603050405020304" pitchFamily="18" charset="0"/>
              </a:rPr>
              <a:t>Réponse</a:t>
            </a:r>
            <a:r>
              <a:rPr lang="fr-FR" kern="100" dirty="0">
                <a:latin typeface="Calibri" panose="020F0502020204030204" pitchFamily="34" charset="0"/>
                <a:ea typeface="Calibri" panose="020F0502020204030204" pitchFamily="34" charset="0"/>
                <a:cs typeface="Times New Roman" panose="02020603050405020304" pitchFamily="18" charset="0"/>
              </a:rPr>
              <a:t> : La mondialisation a entraîné des déséquilibres commerciaux, comme celui entre la Chine et les États-Unis, et des pertes d'emplois dans certains secteurs des pays développés, augmentant ainsi les inégalités.</a:t>
            </a:r>
          </a:p>
        </p:txBody>
      </p:sp>
      <p:sp>
        <p:nvSpPr>
          <p:cNvPr id="7" name="Slide Number Placeholder 6"/>
          <p:cNvSpPr>
            <a:spLocks noGrp="1"/>
          </p:cNvSpPr>
          <p:nvPr>
            <p:ph type="sldNum" sz="quarter" idx="12"/>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51F02384-994A-4C3C-8656-0CE2B6A3B91B}" type="slidenum">
              <a:rPr kumimoji="0" lang="en-US" sz="1200" b="0" i="0" u="none" strike="noStrike" kern="1200" cap="none" spc="0" normalizeH="0" baseline="0" noProof="0" smtClean="0">
                <a:ln>
                  <a:noFill/>
                </a:ln>
                <a:solidFill>
                  <a:srgbClr val="EE672F"/>
                </a:solidFill>
                <a:effectLst/>
                <a:uLnTx/>
                <a:uFillTx/>
                <a:latin typeface="Calibri" panose="020F0502020204030204"/>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srgbClr val="EE672F"/>
              </a:solidFill>
              <a:effectLst/>
              <a:uLnTx/>
              <a:uFillTx/>
              <a:latin typeface="Calibri" panose="020F0502020204030204"/>
              <a:ea typeface="+mn-ea"/>
              <a:cs typeface="+mn-cs"/>
            </a:endParaRPr>
          </a:p>
        </p:txBody>
      </p:sp>
      <p:sp>
        <p:nvSpPr>
          <p:cNvPr id="4" name="Title 3"/>
          <p:cNvSpPr>
            <a:spLocks noGrp="1"/>
          </p:cNvSpPr>
          <p:nvPr>
            <p:ph type="title"/>
          </p:nvPr>
        </p:nvSpPr>
        <p:spPr>
          <a:xfrm>
            <a:off x="119336" y="160337"/>
            <a:ext cx="10297144" cy="748383"/>
          </a:xfrm>
        </p:spPr>
        <p:txBody>
          <a:bodyPr>
            <a:normAutofit/>
          </a:bodyPr>
          <a:lstStyle/>
          <a:p>
            <a:r>
              <a:rPr lang="en-US" dirty="0">
                <a:solidFill>
                  <a:schemeClr val="bg1"/>
                </a:solidFill>
              </a:rPr>
              <a:t>Quiz</a:t>
            </a:r>
          </a:p>
        </p:txBody>
      </p:sp>
    </p:spTree>
    <p:extLst>
      <p:ext uri="{BB962C8B-B14F-4D97-AF65-F5344CB8AC3E}">
        <p14:creationId xmlns:p14="http://schemas.microsoft.com/office/powerpoint/2010/main" val="339030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 </a:t>
            </a:r>
            <a:r>
              <a:rPr lang="en-US" dirty="0" err="1"/>
              <a:t>rôle</a:t>
            </a:r>
            <a:r>
              <a:rPr lang="en-US" dirty="0"/>
              <a:t> des </a:t>
            </a:r>
            <a:r>
              <a:rPr lang="en-US" dirty="0" err="1"/>
              <a:t>banques</a:t>
            </a:r>
            <a:endParaRPr lang="en-US" dirty="0"/>
          </a:p>
        </p:txBody>
      </p:sp>
      <p:sp>
        <p:nvSpPr>
          <p:cNvPr id="3" name="Subtitle 2"/>
          <p:cNvSpPr>
            <a:spLocks noGrp="1"/>
          </p:cNvSpPr>
          <p:nvPr>
            <p:ph type="subTitle" idx="1"/>
          </p:nvPr>
        </p:nvSpPr>
        <p:spPr>
          <a:xfrm>
            <a:off x="3287688" y="5172813"/>
            <a:ext cx="8434459" cy="867930"/>
          </a:xfrm>
        </p:spPr>
        <p:txBody>
          <a:bodyPr/>
          <a:lstStyle/>
          <a:p>
            <a:r>
              <a:rPr lang="fr-FR" dirty="0"/>
              <a:t>La source du financement des ménages et des entreprises. </a:t>
            </a:r>
            <a:endParaRPr lang="en-US" dirty="0"/>
          </a:p>
        </p:txBody>
      </p:sp>
      <p:sp>
        <p:nvSpPr>
          <p:cNvPr id="5" name="Text Placeholder 4"/>
          <p:cNvSpPr>
            <a:spLocks noGrp="1"/>
          </p:cNvSpPr>
          <p:nvPr>
            <p:ph type="body" sz="quarter" idx="14"/>
          </p:nvPr>
        </p:nvSpPr>
        <p:spPr/>
        <p:txBody>
          <a:bodyPr/>
          <a:lstStyle/>
          <a:p>
            <a:r>
              <a:rPr lang="en-US" dirty="0"/>
              <a:t>04</a:t>
            </a:r>
          </a:p>
        </p:txBody>
      </p:sp>
      <p:sp>
        <p:nvSpPr>
          <p:cNvPr id="4" name="Slide Number Placeholder 3"/>
          <p:cNvSpPr>
            <a:spLocks noGrp="1"/>
          </p:cNvSpPr>
          <p:nvPr>
            <p:ph type="sldNum" sz="quarter" idx="15"/>
          </p:nvPr>
        </p:nvSpPr>
        <p:spPr/>
        <p:txBody>
          <a:bodyPr/>
          <a:lstStyle/>
          <a:p>
            <a:fld id="{FC1CF07D-8B3F-4D32-B059-0039CEA46DB1}" type="slidenum">
              <a:rPr lang="en-US" smtClean="0"/>
              <a:pPr/>
              <a:t>39</a:t>
            </a:fld>
            <a:endParaRPr lang="en-US"/>
          </a:p>
        </p:txBody>
      </p:sp>
      <p:pic>
        <p:nvPicPr>
          <p:cNvPr id="7" name="Espace réservé pour une image  6">
            <a:extLst>
              <a:ext uri="{FF2B5EF4-FFF2-40B4-BE49-F238E27FC236}">
                <a16:creationId xmlns:a16="http://schemas.microsoft.com/office/drawing/2014/main" id="{9E9FB3A7-0306-032E-9ADC-87A522CBE36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073" b="1073"/>
          <a:stretch>
            <a:fillRect/>
          </a:stretch>
        </p:blipFill>
        <p:spPr/>
      </p:pic>
    </p:spTree>
    <p:extLst>
      <p:ext uri="{BB962C8B-B14F-4D97-AF65-F5344CB8AC3E}">
        <p14:creationId xmlns:p14="http://schemas.microsoft.com/office/powerpoint/2010/main" val="1888891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5817326"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Content Placeholder 15"/>
          <p:cNvSpPr>
            <a:spLocks noGrp="1"/>
          </p:cNvSpPr>
          <p:nvPr>
            <p:ph idx="1"/>
          </p:nvPr>
        </p:nvSpPr>
        <p:spPr>
          <a:xfrm>
            <a:off x="191344" y="1340768"/>
            <a:ext cx="11809312" cy="4836195"/>
          </a:xfrm>
        </p:spPr>
        <p:txBody>
          <a:bodyPr>
            <a:normAutofit fontScale="55000" lnSpcReduction="20000"/>
          </a:bodyPr>
          <a:lstStyle/>
          <a:p>
            <a:pPr marL="0" lvl="0" indent="0">
              <a:buNone/>
            </a:pPr>
            <a:r>
              <a:rPr lang="fr-FR" sz="4000" b="1" kern="100" cap="all" spc="75" dirty="0">
                <a:solidFill>
                  <a:schemeClr val="accent4"/>
                </a:solidFill>
                <a:effectLst/>
                <a:latin typeface="Calibri" panose="020F0502020204030204" pitchFamily="34" charset="0"/>
                <a:cs typeface="Times New Roman" panose="02020603050405020304" pitchFamily="18" charset="0"/>
              </a:rPr>
              <a:t>Agents économiques</a:t>
            </a:r>
            <a:r>
              <a:rPr lang="fr-FR" sz="4000" kern="1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fr-FR" sz="4000" kern="100" dirty="0">
                <a:effectLst/>
                <a:latin typeface="Calibri" panose="020F0502020204030204" pitchFamily="34" charset="0"/>
                <a:ea typeface="Calibri" panose="020F0502020204030204" pitchFamily="34" charset="0"/>
                <a:cs typeface="Times New Roman" panose="02020603050405020304" pitchFamily="18" charset="0"/>
              </a:rPr>
              <a:t>Les </a:t>
            </a:r>
            <a:r>
              <a:rPr lang="fr-FR" sz="4000" b="1" kern="100" dirty="0">
                <a:effectLst/>
                <a:latin typeface="Calibri" panose="020F0502020204030204" pitchFamily="34" charset="0"/>
                <a:ea typeface="Calibri" panose="020F0502020204030204" pitchFamily="34" charset="0"/>
                <a:cs typeface="Times New Roman" panose="02020603050405020304" pitchFamily="18" charset="0"/>
              </a:rPr>
              <a:t>agents économiques</a:t>
            </a:r>
            <a:r>
              <a:rPr lang="fr-FR" sz="4000" kern="100" dirty="0">
                <a:effectLst/>
                <a:latin typeface="Calibri" panose="020F0502020204030204" pitchFamily="34" charset="0"/>
                <a:ea typeface="Calibri" panose="020F0502020204030204" pitchFamily="34" charset="0"/>
                <a:cs typeface="Times New Roman" panose="02020603050405020304" pitchFamily="18" charset="0"/>
              </a:rPr>
              <a:t> sont les acteurs qui participent à l’économie. Ils incluent :</a:t>
            </a:r>
          </a:p>
          <a:p>
            <a:r>
              <a:rPr lang="fr-FR" sz="4000" b="1" kern="100" dirty="0">
                <a:effectLst/>
                <a:latin typeface="Calibri" panose="020F0502020204030204" pitchFamily="34" charset="0"/>
                <a:ea typeface="Calibri" panose="020F0502020204030204" pitchFamily="34" charset="0"/>
                <a:cs typeface="Times New Roman" panose="02020603050405020304" pitchFamily="18" charset="0"/>
              </a:rPr>
              <a:t>Les ménages</a:t>
            </a:r>
            <a:r>
              <a:rPr lang="fr-FR" sz="4000" kern="100" dirty="0">
                <a:effectLst/>
                <a:latin typeface="Calibri" panose="020F0502020204030204" pitchFamily="34" charset="0"/>
                <a:ea typeface="Calibri" panose="020F0502020204030204" pitchFamily="34" charset="0"/>
                <a:cs typeface="Times New Roman" panose="02020603050405020304" pitchFamily="18" charset="0"/>
              </a:rPr>
              <a:t> : Ce sont les </a:t>
            </a:r>
            <a:r>
              <a:rPr lang="fr-FR" sz="4000" b="1" kern="1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individus ou groupes de personnes vivant sous un même toit</a:t>
            </a:r>
            <a:r>
              <a:rPr lang="fr-FR" sz="4000" kern="100" dirty="0">
                <a:effectLst/>
                <a:latin typeface="Calibri" panose="020F0502020204030204" pitchFamily="34" charset="0"/>
                <a:ea typeface="Calibri" panose="020F0502020204030204" pitchFamily="34" charset="0"/>
                <a:cs typeface="Times New Roman" panose="02020603050405020304" pitchFamily="18" charset="0"/>
              </a:rPr>
              <a:t>, qui travaillent, consomment, épargnent et prennent des décisions financières comme acheter une maison ou placer de l'argent à la banque.</a:t>
            </a:r>
          </a:p>
          <a:p>
            <a:r>
              <a:rPr lang="fr-FR" sz="4000" b="1" kern="100" dirty="0">
                <a:effectLst/>
                <a:latin typeface="Calibri" panose="020F0502020204030204" pitchFamily="34" charset="0"/>
                <a:ea typeface="Calibri" panose="020F0502020204030204" pitchFamily="34" charset="0"/>
                <a:cs typeface="Times New Roman" panose="02020603050405020304" pitchFamily="18" charset="0"/>
              </a:rPr>
              <a:t>Les entreprises</a:t>
            </a:r>
            <a:r>
              <a:rPr lang="fr-FR" sz="4000" kern="100" dirty="0">
                <a:effectLst/>
                <a:latin typeface="Calibri" panose="020F0502020204030204" pitchFamily="34" charset="0"/>
                <a:ea typeface="Calibri" panose="020F0502020204030204" pitchFamily="34" charset="0"/>
                <a:cs typeface="Times New Roman" panose="02020603050405020304" pitchFamily="18" charset="0"/>
              </a:rPr>
              <a:t> : Elles </a:t>
            </a:r>
            <a:r>
              <a:rPr lang="fr-FR" sz="4000" b="1" kern="1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produisent des biens ou services pour les vendre</a:t>
            </a:r>
            <a:r>
              <a:rPr lang="fr-FR" sz="4000" kern="100" dirty="0">
                <a:effectLst/>
                <a:latin typeface="Calibri" panose="020F0502020204030204" pitchFamily="34" charset="0"/>
                <a:ea typeface="Calibri" panose="020F0502020204030204" pitchFamily="34" charset="0"/>
                <a:cs typeface="Times New Roman" panose="02020603050405020304" pitchFamily="18" charset="0"/>
              </a:rPr>
              <a:t>. Elles emploient des travailleurs et investissent de l'argent pour créer plus de produits ou améliorer leurs services.</a:t>
            </a:r>
          </a:p>
          <a:p>
            <a:r>
              <a:rPr lang="fr-FR" sz="4000" b="1" kern="100" dirty="0">
                <a:effectLst/>
                <a:latin typeface="Calibri" panose="020F0502020204030204" pitchFamily="34" charset="0"/>
                <a:ea typeface="Calibri" panose="020F0502020204030204" pitchFamily="34" charset="0"/>
                <a:cs typeface="Times New Roman" panose="02020603050405020304" pitchFamily="18" charset="0"/>
              </a:rPr>
              <a:t>Les banques</a:t>
            </a:r>
            <a:r>
              <a:rPr lang="fr-FR" sz="4000" kern="100" dirty="0">
                <a:effectLst/>
                <a:latin typeface="Calibri" panose="020F0502020204030204" pitchFamily="34" charset="0"/>
                <a:ea typeface="Calibri" panose="020F0502020204030204" pitchFamily="34" charset="0"/>
                <a:cs typeface="Times New Roman" panose="02020603050405020304" pitchFamily="18" charset="0"/>
              </a:rPr>
              <a:t> : Institutions financières qui </a:t>
            </a:r>
            <a:r>
              <a:rPr lang="fr-FR" sz="4000" b="1" kern="1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facilitent les échanges d'argent entre ceux qui en ont besoin (pour un prêt) et ceux qui en ont à placer (épargne)</a:t>
            </a:r>
            <a:r>
              <a:rPr lang="fr-FR" sz="4000" kern="100" dirty="0">
                <a:effectLst/>
                <a:latin typeface="Calibri" panose="020F0502020204030204" pitchFamily="34" charset="0"/>
                <a:ea typeface="Calibri" panose="020F0502020204030204" pitchFamily="34" charset="0"/>
                <a:cs typeface="Times New Roman" panose="02020603050405020304" pitchFamily="18" charset="0"/>
              </a:rPr>
              <a:t>. Elles prêtent de l'argent aux entreprises et aux ménages, et gèrent l'argent des gens.</a:t>
            </a:r>
          </a:p>
          <a:p>
            <a:r>
              <a:rPr lang="fr-FR" sz="4000" b="1" kern="100" dirty="0">
                <a:effectLst/>
                <a:latin typeface="Calibri" panose="020F0502020204030204" pitchFamily="34" charset="0"/>
                <a:ea typeface="Calibri" panose="020F0502020204030204" pitchFamily="34" charset="0"/>
                <a:cs typeface="Times New Roman" panose="02020603050405020304" pitchFamily="18" charset="0"/>
              </a:rPr>
              <a:t>L'État</a:t>
            </a:r>
            <a:r>
              <a:rPr lang="fr-FR" sz="4000" kern="100" dirty="0">
                <a:effectLst/>
                <a:latin typeface="Calibri" panose="020F0502020204030204" pitchFamily="34" charset="0"/>
                <a:ea typeface="Calibri" panose="020F0502020204030204" pitchFamily="34" charset="0"/>
                <a:cs typeface="Times New Roman" panose="02020603050405020304" pitchFamily="18" charset="0"/>
              </a:rPr>
              <a:t> : Le gouvernement joue un rôle important en </a:t>
            </a:r>
            <a:r>
              <a:rPr lang="fr-FR" sz="4000" b="1" kern="1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contrôlant l’économie </a:t>
            </a:r>
            <a:r>
              <a:rPr lang="fr-FR" sz="4000" kern="100" dirty="0">
                <a:effectLst/>
                <a:latin typeface="Calibri" panose="020F0502020204030204" pitchFamily="34" charset="0"/>
                <a:ea typeface="Calibri" panose="020F0502020204030204" pitchFamily="34" charset="0"/>
                <a:cs typeface="Times New Roman" panose="02020603050405020304" pitchFamily="18" charset="0"/>
              </a:rPr>
              <a:t>par des lois, des impôts, des dépenses publiques et en </a:t>
            </a:r>
            <a:r>
              <a:rPr lang="fr-FR" sz="4000" b="1" kern="1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fournissant des services comme l'éducation ou la santé</a:t>
            </a:r>
            <a:r>
              <a:rPr lang="fr-FR" sz="40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nSpc>
                <a:spcPct val="100000"/>
              </a:lnSpc>
              <a:buNone/>
            </a:pPr>
            <a:endParaRPr lang="en-US" dirty="0">
              <a:latin typeface="+mn-lt"/>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4</a:t>
            </a:fld>
            <a:endParaRPr lang="en-US"/>
          </a:p>
        </p:txBody>
      </p:sp>
      <p:sp>
        <p:nvSpPr>
          <p:cNvPr id="4" name="Title 3"/>
          <p:cNvSpPr>
            <a:spLocks noGrp="1"/>
          </p:cNvSpPr>
          <p:nvPr>
            <p:ph type="title"/>
          </p:nvPr>
        </p:nvSpPr>
        <p:spPr>
          <a:xfrm>
            <a:off x="119336" y="160337"/>
            <a:ext cx="10297144" cy="748383"/>
          </a:xfrm>
        </p:spPr>
        <p:txBody>
          <a:bodyPr>
            <a:normAutofit/>
          </a:bodyPr>
          <a:lstStyle/>
          <a:p>
            <a:r>
              <a:rPr lang="en-US" dirty="0">
                <a:solidFill>
                  <a:schemeClr val="bg1"/>
                </a:solidFill>
              </a:rPr>
              <a:t>Définitions</a:t>
            </a:r>
          </a:p>
        </p:txBody>
      </p:sp>
    </p:spTree>
    <p:extLst>
      <p:ext uri="{BB962C8B-B14F-4D97-AF65-F5344CB8AC3E}">
        <p14:creationId xmlns:p14="http://schemas.microsoft.com/office/powerpoint/2010/main" val="372224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fr-FR" dirty="0"/>
              <a:t>Les 5 rôles de la banque</a:t>
            </a:r>
            <a:endParaRPr lang="en-US" dirty="0"/>
          </a:p>
        </p:txBody>
      </p:sp>
      <p:sp>
        <p:nvSpPr>
          <p:cNvPr id="3" name="Subtitle 2"/>
          <p:cNvSpPr>
            <a:spLocks noGrp="1"/>
          </p:cNvSpPr>
          <p:nvPr>
            <p:ph type="subTitle" idx="1"/>
          </p:nvPr>
        </p:nvSpPr>
        <p:spPr/>
        <p:txBody>
          <a:bodyPr/>
          <a:lstStyle/>
          <a:p>
            <a:r>
              <a:rPr lang="en-US" dirty="0"/>
              <a:t> </a:t>
            </a:r>
          </a:p>
        </p:txBody>
      </p:sp>
      <p:sp>
        <p:nvSpPr>
          <p:cNvPr id="5" name="Text Placeholder 4"/>
          <p:cNvSpPr>
            <a:spLocks noGrp="1"/>
          </p:cNvSpPr>
          <p:nvPr>
            <p:ph type="body" sz="quarter" idx="14"/>
          </p:nvPr>
        </p:nvSpPr>
        <p:spPr/>
        <p:txBody>
          <a:bodyPr/>
          <a:lstStyle/>
          <a:p>
            <a:r>
              <a:rPr lang="en-US" dirty="0"/>
              <a:t> </a:t>
            </a:r>
          </a:p>
        </p:txBody>
      </p:sp>
    </p:spTree>
    <p:extLst>
      <p:ext uri="{BB962C8B-B14F-4D97-AF65-F5344CB8AC3E}">
        <p14:creationId xmlns:p14="http://schemas.microsoft.com/office/powerpoint/2010/main" val="4293690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6537406"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Content Placeholder 15"/>
          <p:cNvSpPr>
            <a:spLocks noGrp="1"/>
          </p:cNvSpPr>
          <p:nvPr>
            <p:ph idx="1"/>
          </p:nvPr>
        </p:nvSpPr>
        <p:spPr>
          <a:xfrm>
            <a:off x="191344" y="1340768"/>
            <a:ext cx="11809312" cy="4896544"/>
          </a:xfrm>
        </p:spPr>
        <p:txBody>
          <a:bodyPr>
            <a:normAutofit fontScale="70000" lnSpcReduction="20000"/>
          </a:bodyPr>
          <a:lstStyle/>
          <a:p>
            <a:pPr marL="0" indent="0">
              <a:buNone/>
            </a:pPr>
            <a:r>
              <a:rPr lang="fr-FR" kern="100" dirty="0">
                <a:latin typeface="Calibri" panose="020F0502020204030204" pitchFamily="34" charset="0"/>
                <a:ea typeface="Calibri" panose="020F0502020204030204" pitchFamily="34" charset="0"/>
                <a:cs typeface="Times New Roman" panose="02020603050405020304" pitchFamily="18" charset="0"/>
              </a:rPr>
              <a:t>Les banques sont un intermédiaire essentiel pour gérer l’argent et faciliter les échanges financiers. Leur fonction principale est de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recevoir des dépôts d’argent de la part des particuliers et des entreprises, et de prêter cet argent à d’autres acteurs qui en ont besoin. </a:t>
            </a:r>
            <a:r>
              <a:rPr lang="fr-FR" kern="100" dirty="0">
                <a:latin typeface="Calibri" panose="020F0502020204030204" pitchFamily="34" charset="0"/>
                <a:ea typeface="Calibri" panose="020F0502020204030204" pitchFamily="34" charset="0"/>
                <a:cs typeface="Times New Roman" panose="02020603050405020304" pitchFamily="18" charset="0"/>
              </a:rPr>
              <a:t>En gros, elles assurent la circulation des fonds entre ceux qui ont un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excédent</a:t>
            </a:r>
            <a:r>
              <a:rPr lang="fr-FR" kern="100" dirty="0">
                <a:latin typeface="Calibri" panose="020F0502020204030204" pitchFamily="34" charset="0"/>
                <a:ea typeface="Calibri" panose="020F0502020204030204" pitchFamily="34" charset="0"/>
                <a:cs typeface="Times New Roman" panose="02020603050405020304" pitchFamily="18" charset="0"/>
              </a:rPr>
              <a:t> d’argent et ceux qui ont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besoin</a:t>
            </a:r>
            <a:r>
              <a:rPr lang="fr-FR" kern="100" dirty="0">
                <a:latin typeface="Calibri" panose="020F0502020204030204" pitchFamily="34" charset="0"/>
                <a:ea typeface="Calibri" panose="020F0502020204030204" pitchFamily="34" charset="0"/>
                <a:cs typeface="Times New Roman" panose="02020603050405020304" pitchFamily="18" charset="0"/>
              </a:rPr>
              <a:t> d’un financement.</a:t>
            </a:r>
          </a:p>
          <a:p>
            <a:r>
              <a:rPr lang="fr-FR" b="1" kern="100" dirty="0">
                <a:latin typeface="Calibri" panose="020F0502020204030204" pitchFamily="34" charset="0"/>
                <a:ea typeface="Calibri" panose="020F0502020204030204" pitchFamily="34" charset="0"/>
                <a:cs typeface="Times New Roman" panose="02020603050405020304" pitchFamily="18" charset="0"/>
              </a:rPr>
              <a:t>Collecte des dépôts </a:t>
            </a:r>
            <a:r>
              <a:rPr lang="fr-FR" kern="100" dirty="0">
                <a:latin typeface="Calibri" panose="020F0502020204030204" pitchFamily="34" charset="0"/>
                <a:ea typeface="Calibri" panose="020F0502020204030204" pitchFamily="34" charset="0"/>
                <a:cs typeface="Times New Roman" panose="02020603050405020304" pitchFamily="18" charset="0"/>
              </a:rPr>
              <a:t>: Les banques acceptent l’argent des particuliers et des entreprises sous forme de comptes courants ou d’épargne. Elles offrent souvent des intérêts sur ces dépôts, encourageant ainsi les gens à y placer leur argent plutôt que de le garder sous le matelas.</a:t>
            </a:r>
          </a:p>
          <a:p>
            <a:r>
              <a:rPr lang="fr-FR" b="1" kern="100" dirty="0">
                <a:latin typeface="Calibri" panose="020F0502020204030204" pitchFamily="34" charset="0"/>
                <a:ea typeface="Calibri" panose="020F0502020204030204" pitchFamily="34" charset="0"/>
                <a:cs typeface="Times New Roman" panose="02020603050405020304" pitchFamily="18" charset="0"/>
              </a:rPr>
              <a:t>Octroi de crédits et de prêts </a:t>
            </a:r>
            <a:r>
              <a:rPr lang="fr-FR" kern="100" dirty="0">
                <a:latin typeface="Calibri" panose="020F0502020204030204" pitchFamily="34" charset="0"/>
                <a:ea typeface="Calibri" panose="020F0502020204030204" pitchFamily="34" charset="0"/>
                <a:cs typeface="Times New Roman" panose="02020603050405020304" pitchFamily="18" charset="0"/>
              </a:rPr>
              <a:t>: Une autre mission clé des banques est de prêter de l’argent sous forme de crédits (comme les crédits immobiliers, les prêts à la consommation, etc.) ou d'investissements dans des entreprises. En facturant des intérêts sur ces prêts, elles génèrent leurs revenus principaux.</a:t>
            </a:r>
          </a:p>
        </p:txBody>
      </p:sp>
      <p:sp>
        <p:nvSpPr>
          <p:cNvPr id="7" name="Slide Number Placeholder 6"/>
          <p:cNvSpPr>
            <a:spLocks noGrp="1"/>
          </p:cNvSpPr>
          <p:nvPr>
            <p:ph type="sldNum" sz="quarter" idx="12"/>
          </p:nvPr>
        </p:nvSpPr>
        <p:spPr/>
        <p:txBody>
          <a:bodyPr/>
          <a:lstStyle/>
          <a:p>
            <a:fld id="{51F02384-994A-4C3C-8656-0CE2B6A3B91B}" type="slidenum">
              <a:rPr lang="en-US" smtClean="0"/>
              <a:pPr/>
              <a:t>41</a:t>
            </a:fld>
            <a:endParaRPr lang="en-US"/>
          </a:p>
        </p:txBody>
      </p:sp>
      <p:sp>
        <p:nvSpPr>
          <p:cNvPr id="4" name="Title 3"/>
          <p:cNvSpPr>
            <a:spLocks noGrp="1"/>
          </p:cNvSpPr>
          <p:nvPr>
            <p:ph type="title"/>
          </p:nvPr>
        </p:nvSpPr>
        <p:spPr>
          <a:xfrm>
            <a:off x="119336" y="160337"/>
            <a:ext cx="10297144" cy="748383"/>
          </a:xfrm>
        </p:spPr>
        <p:txBody>
          <a:bodyPr>
            <a:normAutofit/>
          </a:bodyPr>
          <a:lstStyle/>
          <a:p>
            <a:r>
              <a:rPr lang="en-US" dirty="0">
                <a:solidFill>
                  <a:schemeClr val="bg1"/>
                </a:solidFill>
              </a:rPr>
              <a:t>Les </a:t>
            </a:r>
            <a:r>
              <a:rPr lang="en-US" dirty="0" err="1">
                <a:solidFill>
                  <a:schemeClr val="bg1"/>
                </a:solidFill>
              </a:rPr>
              <a:t>rôles</a:t>
            </a:r>
            <a:r>
              <a:rPr lang="en-US" dirty="0">
                <a:solidFill>
                  <a:schemeClr val="bg1"/>
                </a:solidFill>
              </a:rPr>
              <a:t> des </a:t>
            </a:r>
            <a:r>
              <a:rPr lang="en-US" dirty="0" err="1">
                <a:solidFill>
                  <a:schemeClr val="bg1"/>
                </a:solidFill>
              </a:rPr>
              <a:t>banques</a:t>
            </a:r>
            <a:endParaRPr lang="en-US" dirty="0">
              <a:solidFill>
                <a:schemeClr val="bg1"/>
              </a:solidFill>
            </a:endParaRPr>
          </a:p>
        </p:txBody>
      </p:sp>
    </p:spTree>
    <p:extLst>
      <p:ext uri="{BB962C8B-B14F-4D97-AF65-F5344CB8AC3E}">
        <p14:creationId xmlns:p14="http://schemas.microsoft.com/office/powerpoint/2010/main" val="307936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6537406"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Content Placeholder 15"/>
          <p:cNvSpPr>
            <a:spLocks noGrp="1"/>
          </p:cNvSpPr>
          <p:nvPr>
            <p:ph idx="1"/>
          </p:nvPr>
        </p:nvSpPr>
        <p:spPr>
          <a:xfrm>
            <a:off x="191344" y="1340768"/>
            <a:ext cx="11809312" cy="4896544"/>
          </a:xfrm>
        </p:spPr>
        <p:txBody>
          <a:bodyPr>
            <a:normAutofit fontScale="77500" lnSpcReduction="20000"/>
          </a:bodyPr>
          <a:lstStyle/>
          <a:p>
            <a:r>
              <a:rPr lang="fr-FR" b="1" kern="100" dirty="0">
                <a:latin typeface="Calibri" panose="020F0502020204030204" pitchFamily="34" charset="0"/>
                <a:ea typeface="Calibri" panose="020F0502020204030204" pitchFamily="34" charset="0"/>
                <a:cs typeface="Times New Roman" panose="02020603050405020304" pitchFamily="18" charset="0"/>
              </a:rPr>
              <a:t>Faciliter les paiements </a:t>
            </a:r>
            <a:r>
              <a:rPr lang="fr-FR" kern="100" dirty="0">
                <a:latin typeface="Calibri" panose="020F0502020204030204" pitchFamily="34" charset="0"/>
                <a:ea typeface="Calibri" panose="020F0502020204030204" pitchFamily="34" charset="0"/>
                <a:cs typeface="Times New Roman" panose="02020603050405020304" pitchFamily="18" charset="0"/>
              </a:rPr>
              <a:t>: Elles permettent des transactions financières entre particuliers ou entreprises à travers divers moyens de paiement, comme les virements, les cartes de crédit ou les chèques.</a:t>
            </a:r>
          </a:p>
          <a:p>
            <a:r>
              <a:rPr lang="fr-FR" b="1" kern="100" dirty="0">
                <a:latin typeface="Calibri" panose="020F0502020204030204" pitchFamily="34" charset="0"/>
                <a:ea typeface="Calibri" panose="020F0502020204030204" pitchFamily="34" charset="0"/>
                <a:cs typeface="Times New Roman" panose="02020603050405020304" pitchFamily="18" charset="0"/>
              </a:rPr>
              <a:t>Fournir des services d’investissement </a:t>
            </a:r>
            <a:r>
              <a:rPr lang="fr-FR" kern="100" dirty="0">
                <a:latin typeface="Calibri" panose="020F0502020204030204" pitchFamily="34" charset="0"/>
                <a:ea typeface="Calibri" panose="020F0502020204030204" pitchFamily="34" charset="0"/>
                <a:cs typeface="Times New Roman" panose="02020603050405020304" pitchFamily="18" charset="0"/>
              </a:rPr>
              <a:t>: Certaines banques, appelées banques d’investissement, aident les entreprises à lever des capitaux sur les marchés financiers, à fusionner avec d’autres entreprises, ou à entrer en bourse.</a:t>
            </a:r>
          </a:p>
          <a:p>
            <a:r>
              <a:rPr lang="fr-FR" b="1" kern="100" dirty="0">
                <a:latin typeface="Calibri" panose="020F0502020204030204" pitchFamily="34" charset="0"/>
                <a:ea typeface="Calibri" panose="020F0502020204030204" pitchFamily="34" charset="0"/>
                <a:cs typeface="Times New Roman" panose="02020603050405020304" pitchFamily="18" charset="0"/>
              </a:rPr>
              <a:t>Gérer les risques </a:t>
            </a:r>
            <a:r>
              <a:rPr lang="fr-FR" kern="100" dirty="0">
                <a:latin typeface="Calibri" panose="020F0502020204030204" pitchFamily="34" charset="0"/>
                <a:ea typeface="Calibri" panose="020F0502020204030204" pitchFamily="34" charset="0"/>
                <a:cs typeface="Times New Roman" panose="02020603050405020304" pitchFamily="18" charset="0"/>
              </a:rPr>
              <a:t>: Les banques offrent aussi des services pour aider les particuliers et les entreprises à gérer les risques financiers, par exemple à travers des assurances ou des instruments financiers complexes.</a:t>
            </a:r>
          </a:p>
        </p:txBody>
      </p:sp>
      <p:sp>
        <p:nvSpPr>
          <p:cNvPr id="7" name="Slide Number Placeholder 6"/>
          <p:cNvSpPr>
            <a:spLocks noGrp="1"/>
          </p:cNvSpPr>
          <p:nvPr>
            <p:ph type="sldNum" sz="quarter" idx="12"/>
          </p:nvPr>
        </p:nvSpPr>
        <p:spPr/>
        <p:txBody>
          <a:bodyPr/>
          <a:lstStyle/>
          <a:p>
            <a:fld id="{51F02384-994A-4C3C-8656-0CE2B6A3B91B}" type="slidenum">
              <a:rPr lang="en-US" smtClean="0"/>
              <a:pPr/>
              <a:t>42</a:t>
            </a:fld>
            <a:endParaRPr lang="en-US"/>
          </a:p>
        </p:txBody>
      </p:sp>
      <p:sp>
        <p:nvSpPr>
          <p:cNvPr id="4" name="Title 3"/>
          <p:cNvSpPr>
            <a:spLocks noGrp="1"/>
          </p:cNvSpPr>
          <p:nvPr>
            <p:ph type="title"/>
          </p:nvPr>
        </p:nvSpPr>
        <p:spPr>
          <a:xfrm>
            <a:off x="119336" y="160337"/>
            <a:ext cx="10297144" cy="748383"/>
          </a:xfrm>
        </p:spPr>
        <p:txBody>
          <a:bodyPr>
            <a:normAutofit/>
          </a:bodyPr>
          <a:lstStyle/>
          <a:p>
            <a:r>
              <a:rPr lang="en-US" dirty="0">
                <a:solidFill>
                  <a:schemeClr val="bg1"/>
                </a:solidFill>
              </a:rPr>
              <a:t>Les </a:t>
            </a:r>
            <a:r>
              <a:rPr lang="en-US" dirty="0" err="1">
                <a:solidFill>
                  <a:schemeClr val="bg1"/>
                </a:solidFill>
              </a:rPr>
              <a:t>rôles</a:t>
            </a:r>
            <a:r>
              <a:rPr lang="en-US" dirty="0">
                <a:solidFill>
                  <a:schemeClr val="bg1"/>
                </a:solidFill>
              </a:rPr>
              <a:t> des </a:t>
            </a:r>
            <a:r>
              <a:rPr lang="en-US" dirty="0" err="1">
                <a:solidFill>
                  <a:schemeClr val="bg1"/>
                </a:solidFill>
              </a:rPr>
              <a:t>banques</a:t>
            </a:r>
            <a:endParaRPr lang="en-US" dirty="0">
              <a:solidFill>
                <a:schemeClr val="bg1"/>
              </a:solidFill>
            </a:endParaRPr>
          </a:p>
        </p:txBody>
      </p:sp>
    </p:spTree>
    <p:extLst>
      <p:ext uri="{BB962C8B-B14F-4D97-AF65-F5344CB8AC3E}">
        <p14:creationId xmlns:p14="http://schemas.microsoft.com/office/powerpoint/2010/main" val="306704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 </a:t>
            </a:r>
            <a:r>
              <a:rPr lang="en-US" dirty="0" err="1"/>
              <a:t>rôle</a:t>
            </a:r>
            <a:r>
              <a:rPr lang="en-US" dirty="0"/>
              <a:t> des </a:t>
            </a:r>
            <a:r>
              <a:rPr lang="en-US" dirty="0" err="1"/>
              <a:t>banques</a:t>
            </a:r>
            <a:r>
              <a:rPr lang="en-US" dirty="0"/>
              <a:t> </a:t>
            </a:r>
            <a:r>
              <a:rPr lang="en-US" dirty="0" err="1"/>
              <a:t>centrales</a:t>
            </a:r>
            <a:endParaRPr lang="en-US" dirty="0"/>
          </a:p>
        </p:txBody>
      </p:sp>
      <p:sp>
        <p:nvSpPr>
          <p:cNvPr id="3" name="Subtitle 2"/>
          <p:cNvSpPr>
            <a:spLocks noGrp="1"/>
          </p:cNvSpPr>
          <p:nvPr>
            <p:ph type="subTitle" idx="1"/>
          </p:nvPr>
        </p:nvSpPr>
        <p:spPr>
          <a:xfrm>
            <a:off x="3287688" y="5172813"/>
            <a:ext cx="8434459" cy="480131"/>
          </a:xfrm>
        </p:spPr>
        <p:txBody>
          <a:bodyPr/>
          <a:lstStyle/>
          <a:p>
            <a:r>
              <a:rPr lang="fr-FR" dirty="0"/>
              <a:t>Les banques des banques</a:t>
            </a:r>
            <a:endParaRPr lang="en-US" dirty="0"/>
          </a:p>
        </p:txBody>
      </p:sp>
      <p:sp>
        <p:nvSpPr>
          <p:cNvPr id="5" name="Text Placeholder 4"/>
          <p:cNvSpPr>
            <a:spLocks noGrp="1"/>
          </p:cNvSpPr>
          <p:nvPr>
            <p:ph type="body" sz="quarter" idx="14"/>
          </p:nvPr>
        </p:nvSpPr>
        <p:spPr/>
        <p:txBody>
          <a:bodyPr/>
          <a:lstStyle/>
          <a:p>
            <a:r>
              <a:rPr lang="en-US" dirty="0"/>
              <a:t>05</a:t>
            </a:r>
          </a:p>
        </p:txBody>
      </p:sp>
      <p:sp>
        <p:nvSpPr>
          <p:cNvPr id="4" name="Slide Number Placeholder 3"/>
          <p:cNvSpPr>
            <a:spLocks noGrp="1"/>
          </p:cNvSpPr>
          <p:nvPr>
            <p:ph type="sldNum" sz="quarter" idx="15"/>
          </p:nvPr>
        </p:nvSpPr>
        <p:spPr/>
        <p:txBody>
          <a:bodyPr/>
          <a:lstStyle/>
          <a:p>
            <a:fld id="{FC1CF07D-8B3F-4D32-B059-0039CEA46DB1}" type="slidenum">
              <a:rPr lang="en-US" smtClean="0"/>
              <a:pPr/>
              <a:t>43</a:t>
            </a:fld>
            <a:endParaRPr lang="en-US"/>
          </a:p>
        </p:txBody>
      </p:sp>
      <p:pic>
        <p:nvPicPr>
          <p:cNvPr id="7" name="Espace réservé pour une image  6">
            <a:extLst>
              <a:ext uri="{FF2B5EF4-FFF2-40B4-BE49-F238E27FC236}">
                <a16:creationId xmlns:a16="http://schemas.microsoft.com/office/drawing/2014/main" id="{3D32C8DE-850C-D609-4DC4-62D2312818A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9672" b="9672"/>
          <a:stretch>
            <a:fillRect/>
          </a:stretch>
        </p:blipFill>
        <p:spPr/>
      </p:pic>
    </p:spTree>
    <p:extLst>
      <p:ext uri="{BB962C8B-B14F-4D97-AF65-F5344CB8AC3E}">
        <p14:creationId xmlns:p14="http://schemas.microsoft.com/office/powerpoint/2010/main" val="20553404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fr-FR" dirty="0"/>
              <a:t>La politique monétaire </a:t>
            </a:r>
            <a:endParaRPr lang="en-US" dirty="0"/>
          </a:p>
        </p:txBody>
      </p:sp>
      <p:sp>
        <p:nvSpPr>
          <p:cNvPr id="3" name="Subtitle 2"/>
          <p:cNvSpPr>
            <a:spLocks noGrp="1"/>
          </p:cNvSpPr>
          <p:nvPr>
            <p:ph type="subTitle" idx="1"/>
          </p:nvPr>
        </p:nvSpPr>
        <p:spPr/>
        <p:txBody>
          <a:bodyPr/>
          <a:lstStyle/>
          <a:p>
            <a:r>
              <a:rPr lang="en-US" dirty="0"/>
              <a:t> </a:t>
            </a:r>
          </a:p>
        </p:txBody>
      </p:sp>
      <p:sp>
        <p:nvSpPr>
          <p:cNvPr id="5" name="Text Placeholder 4"/>
          <p:cNvSpPr>
            <a:spLocks noGrp="1"/>
          </p:cNvSpPr>
          <p:nvPr>
            <p:ph type="body" sz="quarter" idx="14"/>
          </p:nvPr>
        </p:nvSpPr>
        <p:spPr/>
        <p:txBody>
          <a:bodyPr/>
          <a:lstStyle/>
          <a:p>
            <a:r>
              <a:rPr lang="en-US" dirty="0"/>
              <a:t> </a:t>
            </a:r>
          </a:p>
        </p:txBody>
      </p:sp>
    </p:spTree>
    <p:extLst>
      <p:ext uri="{BB962C8B-B14F-4D97-AF65-F5344CB8AC3E}">
        <p14:creationId xmlns:p14="http://schemas.microsoft.com/office/powerpoint/2010/main" val="10202255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6537406"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Content Placeholder 15"/>
          <p:cNvSpPr>
            <a:spLocks noGrp="1"/>
          </p:cNvSpPr>
          <p:nvPr>
            <p:ph idx="1"/>
          </p:nvPr>
        </p:nvSpPr>
        <p:spPr>
          <a:xfrm>
            <a:off x="191344" y="1340768"/>
            <a:ext cx="7560840" cy="4896544"/>
          </a:xfrm>
        </p:spPr>
        <p:txBody>
          <a:bodyPr>
            <a:normAutofit fontScale="92500"/>
          </a:bodyPr>
          <a:lstStyle/>
          <a:p>
            <a:pPr marL="0" indent="0">
              <a:buNone/>
            </a:pPr>
            <a:r>
              <a:rPr lang="fr-FR" kern="100" dirty="0">
                <a:latin typeface="Calibri" panose="020F0502020204030204" pitchFamily="34" charset="0"/>
                <a:ea typeface="Calibri" panose="020F0502020204030204" pitchFamily="34" charset="0"/>
                <a:cs typeface="Times New Roman" panose="02020603050405020304" pitchFamily="18" charset="0"/>
              </a:rPr>
              <a:t>La politique monétaire, c'est l'ensemble des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actions</a:t>
            </a:r>
            <a:r>
              <a:rPr lang="fr-FR" kern="100" dirty="0">
                <a:latin typeface="Calibri" panose="020F0502020204030204" pitchFamily="34" charset="0"/>
                <a:ea typeface="Calibri" panose="020F0502020204030204" pitchFamily="34" charset="0"/>
                <a:cs typeface="Times New Roman" panose="02020603050405020304" pitchFamily="18" charset="0"/>
              </a:rPr>
              <a:t> et des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mesures</a:t>
            </a:r>
            <a:r>
              <a:rPr lang="fr-FR" kern="100" dirty="0">
                <a:latin typeface="Calibri" panose="020F0502020204030204" pitchFamily="34" charset="0"/>
                <a:ea typeface="Calibri" panose="020F0502020204030204" pitchFamily="34" charset="0"/>
                <a:cs typeface="Times New Roman" panose="02020603050405020304" pitchFamily="18" charset="0"/>
              </a:rPr>
              <a:t> prises par une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banque centrale </a:t>
            </a:r>
            <a:r>
              <a:rPr lang="fr-FR" kern="100" dirty="0">
                <a:latin typeface="Calibri" panose="020F0502020204030204" pitchFamily="34" charset="0"/>
                <a:ea typeface="Calibri" panose="020F0502020204030204" pitchFamily="34" charset="0"/>
                <a:cs typeface="Times New Roman" panose="02020603050405020304" pitchFamily="18" charset="0"/>
              </a:rPr>
              <a:t>(comme la Banque centrale européenne - BCE, ou la Réserve fédérale américaine - Fed) pour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contrôler la quantité de monnaie en circulation</a:t>
            </a:r>
            <a:r>
              <a:rPr lang="fr-FR" kern="100" dirty="0">
                <a:latin typeface="Calibri" panose="020F0502020204030204" pitchFamily="34" charset="0"/>
                <a:ea typeface="Calibri" panose="020F0502020204030204" pitchFamily="34" charset="0"/>
                <a:cs typeface="Times New Roman" panose="02020603050405020304" pitchFamily="18" charset="0"/>
              </a:rPr>
              <a:t> dans une économie et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influencer les taux d'intérêt</a:t>
            </a:r>
            <a:r>
              <a:rPr lang="fr-FR" kern="1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7" name="Slide Number Placeholder 6"/>
          <p:cNvSpPr>
            <a:spLocks noGrp="1"/>
          </p:cNvSpPr>
          <p:nvPr>
            <p:ph type="sldNum" sz="quarter" idx="12"/>
          </p:nvPr>
        </p:nvSpPr>
        <p:spPr/>
        <p:txBody>
          <a:bodyPr/>
          <a:lstStyle/>
          <a:p>
            <a:fld id="{51F02384-994A-4C3C-8656-0CE2B6A3B91B}" type="slidenum">
              <a:rPr lang="en-US" smtClean="0"/>
              <a:pPr/>
              <a:t>45</a:t>
            </a:fld>
            <a:endParaRPr lang="en-US"/>
          </a:p>
        </p:txBody>
      </p:sp>
      <p:sp>
        <p:nvSpPr>
          <p:cNvPr id="4" name="Title 3"/>
          <p:cNvSpPr>
            <a:spLocks noGrp="1"/>
          </p:cNvSpPr>
          <p:nvPr>
            <p:ph type="title"/>
          </p:nvPr>
        </p:nvSpPr>
        <p:spPr>
          <a:xfrm>
            <a:off x="119336" y="160337"/>
            <a:ext cx="10297144" cy="748383"/>
          </a:xfrm>
        </p:spPr>
        <p:txBody>
          <a:bodyPr>
            <a:normAutofit/>
          </a:bodyPr>
          <a:lstStyle/>
          <a:p>
            <a:r>
              <a:rPr lang="en-US" dirty="0">
                <a:solidFill>
                  <a:schemeClr val="bg1"/>
                </a:solidFill>
              </a:rPr>
              <a:t>La politique </a:t>
            </a:r>
            <a:r>
              <a:rPr lang="en-US" dirty="0" err="1">
                <a:solidFill>
                  <a:schemeClr val="bg1"/>
                </a:solidFill>
              </a:rPr>
              <a:t>monétaire</a:t>
            </a:r>
            <a:endParaRPr lang="en-US" dirty="0">
              <a:solidFill>
                <a:schemeClr val="bg1"/>
              </a:solidFill>
            </a:endParaRPr>
          </a:p>
        </p:txBody>
      </p:sp>
      <p:pic>
        <p:nvPicPr>
          <p:cNvPr id="3" name="Image 2">
            <a:extLst>
              <a:ext uri="{FF2B5EF4-FFF2-40B4-BE49-F238E27FC236}">
                <a16:creationId xmlns:a16="http://schemas.microsoft.com/office/drawing/2014/main" id="{2758138D-1CE1-1337-E0F9-039E4D695F3A}"/>
              </a:ext>
            </a:extLst>
          </p:cNvPr>
          <p:cNvPicPr>
            <a:picLocks noChangeAspect="1"/>
          </p:cNvPicPr>
          <p:nvPr/>
        </p:nvPicPr>
        <p:blipFill>
          <a:blip r:embed="rId3"/>
          <a:stretch>
            <a:fillRect/>
          </a:stretch>
        </p:blipFill>
        <p:spPr>
          <a:xfrm>
            <a:off x="7785056" y="2276872"/>
            <a:ext cx="4262264" cy="2397524"/>
          </a:xfrm>
          <a:prstGeom prst="rect">
            <a:avLst/>
          </a:prstGeom>
        </p:spPr>
      </p:pic>
    </p:spTree>
    <p:extLst>
      <p:ext uri="{BB962C8B-B14F-4D97-AF65-F5344CB8AC3E}">
        <p14:creationId xmlns:p14="http://schemas.microsoft.com/office/powerpoint/2010/main" val="224592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6537406"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Content Placeholder 15"/>
          <p:cNvSpPr>
            <a:spLocks noGrp="1"/>
          </p:cNvSpPr>
          <p:nvPr>
            <p:ph idx="1"/>
          </p:nvPr>
        </p:nvSpPr>
        <p:spPr>
          <a:xfrm>
            <a:off x="191344" y="1340768"/>
            <a:ext cx="11809312" cy="4896544"/>
          </a:xfrm>
        </p:spPr>
        <p:txBody>
          <a:bodyPr>
            <a:normAutofit fontScale="62500" lnSpcReduction="20000"/>
          </a:bodyPr>
          <a:lstStyle/>
          <a:p>
            <a:pPr marL="0" indent="0">
              <a:buNone/>
            </a:pPr>
            <a:r>
              <a:rPr lang="fr-FR" kern="100" dirty="0">
                <a:latin typeface="Calibri" panose="020F0502020204030204" pitchFamily="34" charset="0"/>
                <a:ea typeface="Calibri" panose="020F0502020204030204" pitchFamily="34" charset="0"/>
                <a:cs typeface="Times New Roman" panose="02020603050405020304" pitchFamily="18" charset="0"/>
              </a:rPr>
              <a:t>La politique monétaire consiste à gérer l'argent dans l’économie, en décidant si on doit en injecter plus ou moins, et à quel prix (le taux d’intérêt). En fonction de la situation économique, la banque centrale peut adopter deux types de politiques : expansionniste ou restrictive.</a:t>
            </a:r>
          </a:p>
          <a:p>
            <a:r>
              <a:rPr lang="fr-FR" b="1" kern="100" dirty="0">
                <a:latin typeface="Calibri" panose="020F0502020204030204" pitchFamily="34" charset="0"/>
                <a:ea typeface="Calibri" panose="020F0502020204030204" pitchFamily="34" charset="0"/>
                <a:cs typeface="Times New Roman" panose="02020603050405020304" pitchFamily="18" charset="0"/>
              </a:rPr>
              <a:t>Politique monétaire expansionniste </a:t>
            </a:r>
            <a:r>
              <a:rPr lang="fr-FR" kern="100" dirty="0">
                <a:latin typeface="Calibri" panose="020F0502020204030204" pitchFamily="34" charset="0"/>
                <a:ea typeface="Calibri" panose="020F0502020204030204" pitchFamily="34" charset="0"/>
                <a:cs typeface="Times New Roman" panose="02020603050405020304" pitchFamily="18" charset="0"/>
              </a:rPr>
              <a:t>: si l’économie ralentit ou si on est en récession, la banque centrale peut choisir de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baisser les taux d’intérêt </a:t>
            </a:r>
            <a:r>
              <a:rPr lang="fr-FR" kern="100" dirty="0">
                <a:latin typeface="Calibri" panose="020F0502020204030204" pitchFamily="34" charset="0"/>
                <a:ea typeface="Calibri" panose="020F0502020204030204" pitchFamily="34" charset="0"/>
                <a:cs typeface="Times New Roman" panose="02020603050405020304" pitchFamily="18" charset="0"/>
              </a:rPr>
              <a:t>et d’augmenter la quantité de monnaie en circulation. Cela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rend l’emprunt moins cher </a:t>
            </a:r>
            <a:r>
              <a:rPr lang="fr-FR" kern="100" dirty="0">
                <a:latin typeface="Calibri" panose="020F0502020204030204" pitchFamily="34" charset="0"/>
                <a:ea typeface="Calibri" panose="020F0502020204030204" pitchFamily="34" charset="0"/>
                <a:cs typeface="Times New Roman" panose="02020603050405020304" pitchFamily="18" charset="0"/>
              </a:rPr>
              <a:t>pour les particuliers et les entreprises, ce qui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stimule l'investissement et la consommation</a:t>
            </a:r>
            <a:r>
              <a:rPr lang="fr-FR" kern="100" dirty="0">
                <a:latin typeface="Calibri" panose="020F0502020204030204" pitchFamily="34" charset="0"/>
                <a:ea typeface="Calibri" panose="020F0502020204030204" pitchFamily="34" charset="0"/>
                <a:cs typeface="Times New Roman" panose="02020603050405020304" pitchFamily="18" charset="0"/>
              </a:rPr>
              <a:t>. C’est comme injecter du carburant dans l'économie pour la faire repartir.</a:t>
            </a:r>
          </a:p>
          <a:p>
            <a:r>
              <a:rPr lang="fr-FR" b="1" kern="100" dirty="0">
                <a:latin typeface="Calibri" panose="020F0502020204030204" pitchFamily="34" charset="0"/>
                <a:ea typeface="Calibri" panose="020F0502020204030204" pitchFamily="34" charset="0"/>
                <a:cs typeface="Times New Roman" panose="02020603050405020304" pitchFamily="18" charset="0"/>
              </a:rPr>
              <a:t>Politique monétaire restrictive </a:t>
            </a:r>
            <a:r>
              <a:rPr lang="fr-FR" kern="100" dirty="0">
                <a:latin typeface="Calibri" panose="020F0502020204030204" pitchFamily="34" charset="0"/>
                <a:ea typeface="Calibri" panose="020F0502020204030204" pitchFamily="34" charset="0"/>
                <a:cs typeface="Times New Roman" panose="02020603050405020304" pitchFamily="18" charset="0"/>
              </a:rPr>
              <a:t>: si l'économie "chauffe" trop rapidement, c'est-à-dire que l'inflation devient trop élevée (hausse des prix trop rapide), la banque centrale peut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augmenter les taux d’intérêt </a:t>
            </a:r>
            <a:r>
              <a:rPr lang="fr-FR" kern="100" dirty="0">
                <a:latin typeface="Calibri" panose="020F0502020204030204" pitchFamily="34" charset="0"/>
                <a:ea typeface="Calibri" panose="020F0502020204030204" pitchFamily="34" charset="0"/>
                <a:cs typeface="Times New Roman" panose="02020603050405020304" pitchFamily="18" charset="0"/>
              </a:rPr>
              <a:t>et réduire la quantité d’argent disponible. Cela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rend les crédits plus chers et incite les gens et les entreprises à épargner </a:t>
            </a:r>
            <a:r>
              <a:rPr lang="fr-FR" kern="100" dirty="0">
                <a:latin typeface="Calibri" panose="020F0502020204030204" pitchFamily="34" charset="0"/>
                <a:ea typeface="Calibri" panose="020F0502020204030204" pitchFamily="34" charset="0"/>
                <a:cs typeface="Times New Roman" panose="02020603050405020304" pitchFamily="18" charset="0"/>
              </a:rPr>
              <a:t>plutôt qu'à dépenser, ce qui freine l'économie et contrôle l'inflation.</a:t>
            </a:r>
          </a:p>
        </p:txBody>
      </p:sp>
      <p:sp>
        <p:nvSpPr>
          <p:cNvPr id="7" name="Slide Number Placeholder 6"/>
          <p:cNvSpPr>
            <a:spLocks noGrp="1"/>
          </p:cNvSpPr>
          <p:nvPr>
            <p:ph type="sldNum" sz="quarter" idx="12"/>
          </p:nvPr>
        </p:nvSpPr>
        <p:spPr/>
        <p:txBody>
          <a:bodyPr/>
          <a:lstStyle/>
          <a:p>
            <a:fld id="{51F02384-994A-4C3C-8656-0CE2B6A3B91B}" type="slidenum">
              <a:rPr lang="en-US" smtClean="0"/>
              <a:pPr/>
              <a:t>46</a:t>
            </a:fld>
            <a:endParaRPr lang="en-US"/>
          </a:p>
        </p:txBody>
      </p:sp>
      <p:sp>
        <p:nvSpPr>
          <p:cNvPr id="4" name="Title 3"/>
          <p:cNvSpPr>
            <a:spLocks noGrp="1"/>
          </p:cNvSpPr>
          <p:nvPr>
            <p:ph type="title"/>
          </p:nvPr>
        </p:nvSpPr>
        <p:spPr>
          <a:xfrm>
            <a:off x="119336" y="160337"/>
            <a:ext cx="10297144" cy="748383"/>
          </a:xfrm>
        </p:spPr>
        <p:txBody>
          <a:bodyPr>
            <a:normAutofit/>
          </a:bodyPr>
          <a:lstStyle/>
          <a:p>
            <a:r>
              <a:rPr lang="en-US" dirty="0">
                <a:solidFill>
                  <a:schemeClr val="bg1"/>
                </a:solidFill>
              </a:rPr>
              <a:t>La politique </a:t>
            </a:r>
            <a:r>
              <a:rPr lang="en-US" dirty="0" err="1">
                <a:solidFill>
                  <a:schemeClr val="bg1"/>
                </a:solidFill>
              </a:rPr>
              <a:t>monétaire</a:t>
            </a:r>
            <a:endParaRPr lang="en-US" dirty="0">
              <a:solidFill>
                <a:schemeClr val="bg1"/>
              </a:solidFill>
            </a:endParaRPr>
          </a:p>
        </p:txBody>
      </p:sp>
    </p:spTree>
    <p:extLst>
      <p:ext uri="{BB962C8B-B14F-4D97-AF65-F5344CB8AC3E}">
        <p14:creationId xmlns:p14="http://schemas.microsoft.com/office/powerpoint/2010/main" val="105814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5817326"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51F02384-994A-4C3C-8656-0CE2B6A3B91B}" type="slidenum">
              <a:rPr kumimoji="0" lang="en-US" sz="1200" b="0" i="0" u="none" strike="noStrike" kern="1200" cap="none" spc="0" normalizeH="0" baseline="0" noProof="0" smtClean="0">
                <a:ln>
                  <a:noFill/>
                </a:ln>
                <a:solidFill>
                  <a:srgbClr val="EE672F"/>
                </a:solidFill>
                <a:effectLst/>
                <a:uLnTx/>
                <a:uFillTx/>
                <a:latin typeface="Calibri" panose="020F0502020204030204"/>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srgbClr val="EE672F"/>
              </a:solidFill>
              <a:effectLst/>
              <a:uLnTx/>
              <a:uFillTx/>
              <a:latin typeface="Calibri" panose="020F0502020204030204"/>
              <a:ea typeface="+mn-ea"/>
              <a:cs typeface="+mn-cs"/>
            </a:endParaRPr>
          </a:p>
        </p:txBody>
      </p:sp>
      <p:sp>
        <p:nvSpPr>
          <p:cNvPr id="4" name="Title 3"/>
          <p:cNvSpPr>
            <a:spLocks noGrp="1"/>
          </p:cNvSpPr>
          <p:nvPr>
            <p:ph type="title"/>
          </p:nvPr>
        </p:nvSpPr>
        <p:spPr>
          <a:xfrm>
            <a:off x="119336" y="160337"/>
            <a:ext cx="10297144" cy="748383"/>
          </a:xfrm>
        </p:spPr>
        <p:txBody>
          <a:bodyPr>
            <a:normAutofit/>
          </a:bodyPr>
          <a:lstStyle/>
          <a:p>
            <a:r>
              <a:rPr lang="en-US" dirty="0">
                <a:solidFill>
                  <a:schemeClr val="bg1"/>
                </a:solidFill>
              </a:rPr>
              <a:t>Quiz</a:t>
            </a:r>
          </a:p>
        </p:txBody>
      </p:sp>
      <p:pic>
        <p:nvPicPr>
          <p:cNvPr id="6" name="Image 5">
            <a:extLst>
              <a:ext uri="{FF2B5EF4-FFF2-40B4-BE49-F238E27FC236}">
                <a16:creationId xmlns:a16="http://schemas.microsoft.com/office/drawing/2014/main" id="{60F7C7D9-70BF-59CB-FAA9-6BF4E2DF57D7}"/>
              </a:ext>
            </a:extLst>
          </p:cNvPr>
          <p:cNvPicPr>
            <a:picLocks noChangeAspect="1"/>
          </p:cNvPicPr>
          <p:nvPr/>
        </p:nvPicPr>
        <p:blipFill>
          <a:blip r:embed="rId3"/>
          <a:stretch>
            <a:fillRect/>
          </a:stretch>
        </p:blipFill>
        <p:spPr>
          <a:xfrm>
            <a:off x="3251684" y="1484784"/>
            <a:ext cx="5688632" cy="4206537"/>
          </a:xfrm>
          <a:prstGeom prst="rect">
            <a:avLst/>
          </a:prstGeom>
        </p:spPr>
      </p:pic>
    </p:spTree>
    <p:extLst>
      <p:ext uri="{BB962C8B-B14F-4D97-AF65-F5344CB8AC3E}">
        <p14:creationId xmlns:p14="http://schemas.microsoft.com/office/powerpoint/2010/main" val="42642480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5817326"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Content Placeholder 15"/>
          <p:cNvSpPr>
            <a:spLocks noGrp="1"/>
          </p:cNvSpPr>
          <p:nvPr>
            <p:ph idx="1"/>
          </p:nvPr>
        </p:nvSpPr>
        <p:spPr>
          <a:xfrm>
            <a:off x="191344" y="1340768"/>
            <a:ext cx="11809312" cy="4896544"/>
          </a:xfrm>
        </p:spPr>
        <p:txBody>
          <a:bodyPr>
            <a:normAutofit fontScale="62500" lnSpcReduction="20000"/>
          </a:bodyPr>
          <a:lstStyle/>
          <a:p>
            <a:pPr marL="0" indent="0">
              <a:buNone/>
            </a:pPr>
            <a:r>
              <a:rPr lang="fr-FR" b="1" kern="100" dirty="0">
                <a:latin typeface="Calibri" panose="020F0502020204030204" pitchFamily="34" charset="0"/>
                <a:ea typeface="Calibri" panose="020F0502020204030204" pitchFamily="34" charset="0"/>
                <a:cs typeface="Times New Roman" panose="02020603050405020304" pitchFamily="18" charset="0"/>
              </a:rPr>
              <a:t>Quel est le rôle principal des banques commerciales dans l'économie moderne ?</a:t>
            </a:r>
          </a:p>
          <a:p>
            <a:pPr marL="0" indent="0">
              <a:buNone/>
            </a:pPr>
            <a:r>
              <a:rPr lang="fr-FR" b="1" kern="100" dirty="0">
                <a:latin typeface="Calibri" panose="020F0502020204030204" pitchFamily="34" charset="0"/>
                <a:ea typeface="Calibri" panose="020F0502020204030204" pitchFamily="34" charset="0"/>
                <a:cs typeface="Times New Roman" panose="02020603050405020304" pitchFamily="18" charset="0"/>
              </a:rPr>
              <a:t>Réponse</a:t>
            </a:r>
            <a:r>
              <a:rPr lang="fr-FR" kern="100" dirty="0">
                <a:latin typeface="Calibri" panose="020F0502020204030204" pitchFamily="34" charset="0"/>
                <a:ea typeface="Calibri" panose="020F0502020204030204" pitchFamily="34" charset="0"/>
                <a:cs typeface="Times New Roman" panose="02020603050405020304" pitchFamily="18" charset="0"/>
              </a:rPr>
              <a:t> : Le rôle principal des banques commerciales est de collecter l’épargne des ménages et des entreprises et de la redistribuer sous forme de crédits pour financer les investissements et les achats.</a:t>
            </a:r>
          </a:p>
          <a:p>
            <a:pPr marL="0" indent="0">
              <a:buNone/>
            </a:pPr>
            <a:r>
              <a:rPr lang="fr-FR" b="1" kern="100" dirty="0">
                <a:latin typeface="Calibri" panose="020F0502020204030204" pitchFamily="34" charset="0"/>
                <a:ea typeface="Calibri" panose="020F0502020204030204" pitchFamily="34" charset="0"/>
                <a:cs typeface="Times New Roman" panose="02020603050405020304" pitchFamily="18" charset="0"/>
              </a:rPr>
              <a:t>Comment les banques créent-elles de la monnaie ?</a:t>
            </a:r>
          </a:p>
          <a:p>
            <a:pPr marL="0" indent="0">
              <a:buNone/>
            </a:pPr>
            <a:r>
              <a:rPr lang="fr-FR" b="1" kern="100" dirty="0">
                <a:latin typeface="Calibri" panose="020F0502020204030204" pitchFamily="34" charset="0"/>
                <a:ea typeface="Calibri" panose="020F0502020204030204" pitchFamily="34" charset="0"/>
                <a:cs typeface="Times New Roman" panose="02020603050405020304" pitchFamily="18" charset="0"/>
              </a:rPr>
              <a:t>Réponse</a:t>
            </a:r>
            <a:r>
              <a:rPr lang="fr-FR" kern="100" dirty="0">
                <a:latin typeface="Calibri" panose="020F0502020204030204" pitchFamily="34" charset="0"/>
                <a:ea typeface="Calibri" panose="020F0502020204030204" pitchFamily="34" charset="0"/>
                <a:cs typeface="Times New Roman" panose="02020603050405020304" pitchFamily="18" charset="0"/>
              </a:rPr>
              <a:t> : Les banques créent de la monnaie en accordant des crédits. Lorsqu'elles prêtent de l'argent, elles créent de la monnaie scripturale en inscrivant ce montant sur le compte de l'emprunteur, sans nécessairement utiliser les dépôts existants.</a:t>
            </a:r>
          </a:p>
          <a:p>
            <a:pPr marL="0" indent="0">
              <a:buNone/>
            </a:pPr>
            <a:r>
              <a:rPr lang="fr-FR" b="1" kern="100" dirty="0">
                <a:latin typeface="Calibri" panose="020F0502020204030204" pitchFamily="34" charset="0"/>
                <a:ea typeface="Calibri" panose="020F0502020204030204" pitchFamily="34" charset="0"/>
                <a:cs typeface="Times New Roman" panose="02020603050405020304" pitchFamily="18" charset="0"/>
              </a:rPr>
              <a:t>Quel est l'un des outils principaux des banques centrales pour influencer l'économie ?</a:t>
            </a:r>
          </a:p>
          <a:p>
            <a:pPr marL="0" indent="0">
              <a:buNone/>
            </a:pPr>
            <a:r>
              <a:rPr lang="fr-FR" b="1" kern="100" dirty="0">
                <a:latin typeface="Calibri" panose="020F0502020204030204" pitchFamily="34" charset="0"/>
                <a:ea typeface="Calibri" panose="020F0502020204030204" pitchFamily="34" charset="0"/>
                <a:cs typeface="Times New Roman" panose="02020603050405020304" pitchFamily="18" charset="0"/>
              </a:rPr>
              <a:t>Réponse</a:t>
            </a:r>
            <a:r>
              <a:rPr lang="fr-FR" kern="100" dirty="0">
                <a:latin typeface="Calibri" panose="020F0502020204030204" pitchFamily="34" charset="0"/>
                <a:ea typeface="Calibri" panose="020F0502020204030204" pitchFamily="34" charset="0"/>
                <a:cs typeface="Times New Roman" panose="02020603050405020304" pitchFamily="18" charset="0"/>
              </a:rPr>
              <a:t> : Le contrôle des taux d'intérêt est l'un des outils principaux des banques centrales. En baissant ou en augmentant les taux, elles influencent le coût des emprunts et, par conséquent, le niveau de consommation et d'investissement dans l'économie.</a:t>
            </a:r>
          </a:p>
        </p:txBody>
      </p:sp>
      <p:sp>
        <p:nvSpPr>
          <p:cNvPr id="7" name="Slide Number Placeholder 6"/>
          <p:cNvSpPr>
            <a:spLocks noGrp="1"/>
          </p:cNvSpPr>
          <p:nvPr>
            <p:ph type="sldNum" sz="quarter" idx="12"/>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51F02384-994A-4C3C-8656-0CE2B6A3B91B}" type="slidenum">
              <a:rPr kumimoji="0" lang="en-US" sz="1200" b="0" i="0" u="none" strike="noStrike" kern="1200" cap="none" spc="0" normalizeH="0" baseline="0" noProof="0" smtClean="0">
                <a:ln>
                  <a:noFill/>
                </a:ln>
                <a:solidFill>
                  <a:srgbClr val="EE672F"/>
                </a:solidFill>
                <a:effectLst/>
                <a:uLnTx/>
                <a:uFillTx/>
                <a:latin typeface="Calibri" panose="020F0502020204030204"/>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srgbClr val="EE672F"/>
              </a:solidFill>
              <a:effectLst/>
              <a:uLnTx/>
              <a:uFillTx/>
              <a:latin typeface="Calibri" panose="020F0502020204030204"/>
              <a:ea typeface="+mn-ea"/>
              <a:cs typeface="+mn-cs"/>
            </a:endParaRPr>
          </a:p>
        </p:txBody>
      </p:sp>
      <p:sp>
        <p:nvSpPr>
          <p:cNvPr id="4" name="Title 3"/>
          <p:cNvSpPr>
            <a:spLocks noGrp="1"/>
          </p:cNvSpPr>
          <p:nvPr>
            <p:ph type="title"/>
          </p:nvPr>
        </p:nvSpPr>
        <p:spPr>
          <a:xfrm>
            <a:off x="119336" y="160337"/>
            <a:ext cx="10297144" cy="748383"/>
          </a:xfrm>
        </p:spPr>
        <p:txBody>
          <a:bodyPr>
            <a:normAutofit/>
          </a:bodyPr>
          <a:lstStyle/>
          <a:p>
            <a:r>
              <a:rPr lang="en-US" dirty="0">
                <a:solidFill>
                  <a:schemeClr val="bg1"/>
                </a:solidFill>
              </a:rPr>
              <a:t>Quiz</a:t>
            </a:r>
          </a:p>
        </p:txBody>
      </p:sp>
    </p:spTree>
    <p:extLst>
      <p:ext uri="{BB962C8B-B14F-4D97-AF65-F5344CB8AC3E}">
        <p14:creationId xmlns:p14="http://schemas.microsoft.com/office/powerpoint/2010/main" val="241394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Exercices</a:t>
            </a:r>
            <a:endParaRPr lang="en-US" dirty="0"/>
          </a:p>
        </p:txBody>
      </p:sp>
      <p:sp>
        <p:nvSpPr>
          <p:cNvPr id="3" name="Subtitle 2"/>
          <p:cNvSpPr>
            <a:spLocks noGrp="1"/>
          </p:cNvSpPr>
          <p:nvPr>
            <p:ph type="subTitle" idx="1"/>
          </p:nvPr>
        </p:nvSpPr>
        <p:spPr/>
        <p:txBody>
          <a:bodyPr/>
          <a:lstStyle/>
          <a:p>
            <a:endParaRPr lang="en-US" dirty="0"/>
          </a:p>
        </p:txBody>
      </p:sp>
      <p:sp>
        <p:nvSpPr>
          <p:cNvPr id="5" name="Text Placeholder 4"/>
          <p:cNvSpPr>
            <a:spLocks noGrp="1"/>
          </p:cNvSpPr>
          <p:nvPr>
            <p:ph type="body" sz="quarter" idx="14"/>
          </p:nvPr>
        </p:nvSpPr>
        <p:spPr/>
        <p:txBody>
          <a:bodyPr/>
          <a:lstStyle/>
          <a:p>
            <a:r>
              <a:rPr lang="en-US" dirty="0"/>
              <a:t> </a:t>
            </a:r>
          </a:p>
        </p:txBody>
      </p:sp>
      <p:sp>
        <p:nvSpPr>
          <p:cNvPr id="4" name="Slide Number Placeholder 3"/>
          <p:cNvSpPr>
            <a:spLocks noGrp="1"/>
          </p:cNvSpPr>
          <p:nvPr>
            <p:ph type="sldNum" sz="quarter" idx="12"/>
          </p:nvPr>
        </p:nvSpPr>
        <p:spPr/>
        <p:txBody>
          <a:bodyPr/>
          <a:lstStyle/>
          <a:p>
            <a:fld id="{FC1CF07D-8B3F-4D32-B059-0039CEA46DB1}" type="slidenum">
              <a:rPr lang="en-US" smtClean="0"/>
              <a:pPr/>
              <a:t>49</a:t>
            </a:fld>
            <a:endParaRPr lang="en-US"/>
          </a:p>
        </p:txBody>
      </p:sp>
      <p:pic>
        <p:nvPicPr>
          <p:cNvPr id="7" name="Espace réservé pour une image  6">
            <a:extLst>
              <a:ext uri="{FF2B5EF4-FFF2-40B4-BE49-F238E27FC236}">
                <a16:creationId xmlns:a16="http://schemas.microsoft.com/office/drawing/2014/main" id="{89AD87CE-F9A9-9746-D87E-9A95A2B0557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9016" b="9016"/>
          <a:stretch>
            <a:fillRect/>
          </a:stretch>
        </p:blipFill>
        <p:spPr/>
      </p:pic>
    </p:spTree>
    <p:extLst>
      <p:ext uri="{BB962C8B-B14F-4D97-AF65-F5344CB8AC3E}">
        <p14:creationId xmlns:p14="http://schemas.microsoft.com/office/powerpoint/2010/main" val="263601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5817326"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Content Placeholder 15"/>
          <p:cNvSpPr>
            <a:spLocks noGrp="1"/>
          </p:cNvSpPr>
          <p:nvPr>
            <p:ph idx="1"/>
          </p:nvPr>
        </p:nvSpPr>
        <p:spPr>
          <a:xfrm>
            <a:off x="191344" y="1340768"/>
            <a:ext cx="11809312" cy="4896544"/>
          </a:xfrm>
        </p:spPr>
        <p:txBody>
          <a:bodyPr>
            <a:normAutofit fontScale="55000" lnSpcReduction="20000"/>
          </a:bodyPr>
          <a:lstStyle/>
          <a:p>
            <a:pPr marL="0" lvl="0" indent="0">
              <a:buNone/>
            </a:pPr>
            <a:r>
              <a:rPr lang="fr-FR" b="1" kern="100" cap="all" spc="75" dirty="0">
                <a:solidFill>
                  <a:schemeClr val="accent4"/>
                </a:solidFill>
                <a:latin typeface="Calibri" panose="020F0502020204030204" pitchFamily="34" charset="0"/>
                <a:cs typeface="Times New Roman" panose="02020603050405020304" pitchFamily="18" charset="0"/>
              </a:rPr>
              <a:t>Échange</a:t>
            </a:r>
          </a:p>
          <a:p>
            <a:r>
              <a:rPr lang="fr-FR" kern="100" dirty="0">
                <a:latin typeface="Calibri" panose="020F0502020204030204" pitchFamily="34" charset="0"/>
                <a:ea typeface="Calibri" panose="020F0502020204030204" pitchFamily="34" charset="0"/>
                <a:cs typeface="Times New Roman" panose="02020603050405020304" pitchFamily="18" charset="0"/>
              </a:rPr>
              <a:t>L'</a:t>
            </a:r>
            <a:r>
              <a:rPr lang="fr-FR" b="1" kern="100" dirty="0">
                <a:latin typeface="Calibri" panose="020F0502020204030204" pitchFamily="34" charset="0"/>
                <a:ea typeface="Calibri" panose="020F0502020204030204" pitchFamily="34" charset="0"/>
                <a:cs typeface="Times New Roman" panose="02020603050405020304" pitchFamily="18" charset="0"/>
              </a:rPr>
              <a:t>échange</a:t>
            </a:r>
            <a:r>
              <a:rPr lang="fr-FR" kern="100" dirty="0">
                <a:latin typeface="Calibri" panose="020F0502020204030204" pitchFamily="34" charset="0"/>
                <a:ea typeface="Calibri" panose="020F0502020204030204" pitchFamily="34" charset="0"/>
                <a:cs typeface="Times New Roman" panose="02020603050405020304" pitchFamily="18" charset="0"/>
              </a:rPr>
              <a:t> désigne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toute transaction où quelque chose est donné en contrepartie d’autre chose</a:t>
            </a:r>
            <a:r>
              <a:rPr lang="fr-FR" kern="100" dirty="0">
                <a:latin typeface="Calibri" panose="020F0502020204030204" pitchFamily="34" charset="0"/>
                <a:ea typeface="Calibri" panose="020F0502020204030204" pitchFamily="34" charset="0"/>
                <a:cs typeface="Times New Roman" panose="02020603050405020304" pitchFamily="18" charset="0"/>
              </a:rPr>
              <a:t>, comme de l'argent contre un bien (par exemple, acheter une voiture) ou un service (payer un coiffeur). </a:t>
            </a:r>
          </a:p>
          <a:p>
            <a:pPr marL="0" indent="0">
              <a:buNone/>
            </a:pPr>
            <a:r>
              <a:rPr lang="fr-FR" b="1" kern="100" cap="all" spc="75" dirty="0">
                <a:solidFill>
                  <a:schemeClr val="accent4"/>
                </a:solidFill>
                <a:latin typeface="Calibri" panose="020F0502020204030204" pitchFamily="34" charset="0"/>
                <a:cs typeface="Times New Roman" panose="02020603050405020304" pitchFamily="18" charset="0"/>
              </a:rPr>
              <a:t>Banque</a:t>
            </a:r>
          </a:p>
          <a:p>
            <a:r>
              <a:rPr lang="fr-FR" kern="100" dirty="0">
                <a:latin typeface="Calibri" panose="020F0502020204030204" pitchFamily="34" charset="0"/>
                <a:ea typeface="Calibri" panose="020F0502020204030204" pitchFamily="34" charset="0"/>
                <a:cs typeface="Times New Roman" panose="02020603050405020304" pitchFamily="18" charset="0"/>
              </a:rPr>
              <a:t>Une </a:t>
            </a:r>
            <a:r>
              <a:rPr lang="fr-FR" b="1" kern="100" dirty="0">
                <a:latin typeface="Calibri" panose="020F0502020204030204" pitchFamily="34" charset="0"/>
                <a:ea typeface="Calibri" panose="020F0502020204030204" pitchFamily="34" charset="0"/>
                <a:cs typeface="Times New Roman" panose="02020603050405020304" pitchFamily="18" charset="0"/>
              </a:rPr>
              <a:t>banque</a:t>
            </a:r>
            <a:r>
              <a:rPr lang="fr-FR" kern="100" dirty="0">
                <a:latin typeface="Calibri" panose="020F0502020204030204" pitchFamily="34" charset="0"/>
                <a:ea typeface="Calibri" panose="020F0502020204030204" pitchFamily="34" charset="0"/>
                <a:cs typeface="Times New Roman" panose="02020603050405020304" pitchFamily="18" charset="0"/>
              </a:rPr>
              <a:t> est une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institution où les gens et les entreprises déposent leur argent, empruntent pour financer des projets</a:t>
            </a:r>
            <a:r>
              <a:rPr lang="fr-FR" kern="100" dirty="0">
                <a:latin typeface="Calibri" panose="020F0502020204030204" pitchFamily="34" charset="0"/>
                <a:ea typeface="Calibri" panose="020F0502020204030204" pitchFamily="34" charset="0"/>
                <a:cs typeface="Times New Roman" panose="02020603050405020304" pitchFamily="18" charset="0"/>
              </a:rPr>
              <a:t> (comme acheter une maison ou créer une entreprise),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et où les paiements sont facilités</a:t>
            </a:r>
            <a:r>
              <a:rPr lang="fr-FR" kern="100" dirty="0">
                <a:latin typeface="Calibri" panose="020F0502020204030204" pitchFamily="34" charset="0"/>
                <a:ea typeface="Calibri" panose="020F0502020204030204" pitchFamily="34" charset="0"/>
                <a:cs typeface="Times New Roman" panose="02020603050405020304" pitchFamily="18" charset="0"/>
              </a:rPr>
              <a:t>. Elle permet de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faire circuler l’argent dans l’économie</a:t>
            </a:r>
            <a:r>
              <a:rPr lang="fr-FR" kern="100" dirty="0">
                <a:latin typeface="Calibri" panose="020F0502020204030204" pitchFamily="34" charset="0"/>
                <a:ea typeface="Calibri" panose="020F0502020204030204" pitchFamily="34" charset="0"/>
                <a:cs typeface="Times New Roman" panose="02020603050405020304" pitchFamily="18" charset="0"/>
              </a:rPr>
              <a:t>, entre ceux qui épargnent et ceux qui empruntent.</a:t>
            </a:r>
          </a:p>
          <a:p>
            <a:pPr marL="0" indent="0">
              <a:buNone/>
            </a:pPr>
            <a:r>
              <a:rPr lang="fr-FR" b="1" kern="100" cap="all" spc="75" dirty="0">
                <a:solidFill>
                  <a:schemeClr val="accent4"/>
                </a:solidFill>
                <a:latin typeface="Calibri" panose="020F0502020204030204" pitchFamily="34" charset="0"/>
                <a:cs typeface="Times New Roman" panose="02020603050405020304" pitchFamily="18" charset="0"/>
              </a:rPr>
              <a:t>Banque centrale</a:t>
            </a:r>
          </a:p>
          <a:p>
            <a:r>
              <a:rPr lang="fr-FR" kern="100" dirty="0">
                <a:latin typeface="Calibri" panose="020F0502020204030204" pitchFamily="34" charset="0"/>
                <a:ea typeface="Calibri" panose="020F0502020204030204" pitchFamily="34" charset="0"/>
                <a:cs typeface="Times New Roman" panose="02020603050405020304" pitchFamily="18" charset="0"/>
              </a:rPr>
              <a:t>La </a:t>
            </a:r>
            <a:r>
              <a:rPr lang="fr-FR" b="1" kern="100" dirty="0">
                <a:latin typeface="Calibri" panose="020F0502020204030204" pitchFamily="34" charset="0"/>
                <a:ea typeface="Calibri" panose="020F0502020204030204" pitchFamily="34" charset="0"/>
                <a:cs typeface="Times New Roman" panose="02020603050405020304" pitchFamily="18" charset="0"/>
              </a:rPr>
              <a:t>banque centrale</a:t>
            </a:r>
            <a:r>
              <a:rPr lang="fr-FR" kern="100" dirty="0">
                <a:latin typeface="Calibri" panose="020F0502020204030204" pitchFamily="34" charset="0"/>
                <a:ea typeface="Calibri" panose="020F0502020204030204" pitchFamily="34" charset="0"/>
                <a:cs typeface="Times New Roman" panose="02020603050405020304" pitchFamily="18" charset="0"/>
              </a:rPr>
              <a:t> est l'institution qui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contrôle la quantité de monnaie dans un pays et veille à ce que l'économie fonctionne correctement</a:t>
            </a:r>
            <a:r>
              <a:rPr lang="fr-FR" kern="100" dirty="0">
                <a:latin typeface="Calibri" panose="020F0502020204030204" pitchFamily="34" charset="0"/>
                <a:ea typeface="Calibri" panose="020F0502020204030204" pitchFamily="34" charset="0"/>
                <a:cs typeface="Times New Roman" panose="02020603050405020304" pitchFamily="18" charset="0"/>
              </a:rPr>
              <a:t>. Elle peut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influencer les taux d’intérêt </a:t>
            </a:r>
            <a:r>
              <a:rPr lang="fr-FR" kern="100" dirty="0">
                <a:latin typeface="Calibri" panose="020F0502020204030204" pitchFamily="34" charset="0"/>
                <a:ea typeface="Calibri" panose="020F0502020204030204" pitchFamily="34" charset="0"/>
                <a:cs typeface="Times New Roman" panose="02020603050405020304" pitchFamily="18" charset="0"/>
              </a:rPr>
              <a:t>(le prix à payer pour emprunter de l’argent) et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intervenir pour éviter que l'inflation ne devienne trop élevée </a:t>
            </a:r>
            <a:r>
              <a:rPr lang="fr-FR" kern="100" dirty="0">
                <a:latin typeface="Calibri" panose="020F0502020204030204" pitchFamily="34" charset="0"/>
                <a:ea typeface="Calibri" panose="020F0502020204030204" pitchFamily="34" charset="0"/>
                <a:cs typeface="Times New Roman" panose="02020603050405020304" pitchFamily="18" charset="0"/>
              </a:rPr>
              <a:t>(inflation = hausse des prix) ou pour sauver les banques en difficulté.</a:t>
            </a:r>
            <a:endParaRPr lang="en-US" dirty="0">
              <a:latin typeface="+mn-lt"/>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5</a:t>
            </a:fld>
            <a:endParaRPr lang="en-US"/>
          </a:p>
        </p:txBody>
      </p:sp>
      <p:sp>
        <p:nvSpPr>
          <p:cNvPr id="4" name="Title 3"/>
          <p:cNvSpPr>
            <a:spLocks noGrp="1"/>
          </p:cNvSpPr>
          <p:nvPr>
            <p:ph type="title"/>
          </p:nvPr>
        </p:nvSpPr>
        <p:spPr>
          <a:xfrm>
            <a:off x="119336" y="160337"/>
            <a:ext cx="10297144" cy="748383"/>
          </a:xfrm>
        </p:spPr>
        <p:txBody>
          <a:bodyPr>
            <a:normAutofit/>
          </a:bodyPr>
          <a:lstStyle/>
          <a:p>
            <a:r>
              <a:rPr lang="en-US" dirty="0">
                <a:solidFill>
                  <a:schemeClr val="bg1"/>
                </a:solidFill>
              </a:rPr>
              <a:t>Définitions</a:t>
            </a:r>
          </a:p>
        </p:txBody>
      </p:sp>
    </p:spTree>
    <p:extLst>
      <p:ext uri="{BB962C8B-B14F-4D97-AF65-F5344CB8AC3E}">
        <p14:creationId xmlns:p14="http://schemas.microsoft.com/office/powerpoint/2010/main" val="205029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 PRINCIPAUX AGENTS ECONOMIQUES</a:t>
            </a:r>
          </a:p>
        </p:txBody>
      </p:sp>
      <p:sp>
        <p:nvSpPr>
          <p:cNvPr id="3" name="Subtitle 2"/>
          <p:cNvSpPr>
            <a:spLocks noGrp="1"/>
          </p:cNvSpPr>
          <p:nvPr>
            <p:ph type="subTitle" idx="1"/>
          </p:nvPr>
        </p:nvSpPr>
        <p:spPr>
          <a:xfrm>
            <a:off x="3287688" y="5172813"/>
            <a:ext cx="8434459" cy="867930"/>
          </a:xfrm>
        </p:spPr>
        <p:txBody>
          <a:bodyPr/>
          <a:lstStyle/>
          <a:p>
            <a:r>
              <a:rPr lang="fr-FR" dirty="0"/>
              <a:t>Vue d’ensemble des acteurs économiques clés et de leurs rôles</a:t>
            </a:r>
            <a:endParaRPr lang="en-US" dirty="0"/>
          </a:p>
        </p:txBody>
      </p:sp>
      <p:sp>
        <p:nvSpPr>
          <p:cNvPr id="5" name="Text Placeholder 4"/>
          <p:cNvSpPr>
            <a:spLocks noGrp="1"/>
          </p:cNvSpPr>
          <p:nvPr>
            <p:ph type="body" sz="quarter" idx="14"/>
          </p:nvPr>
        </p:nvSpPr>
        <p:spPr/>
        <p:txBody>
          <a:bodyPr/>
          <a:lstStyle/>
          <a:p>
            <a:r>
              <a:rPr lang="en-US" dirty="0"/>
              <a:t>02</a:t>
            </a:r>
          </a:p>
        </p:txBody>
      </p:sp>
      <p:sp>
        <p:nvSpPr>
          <p:cNvPr id="4" name="Slide Number Placeholder 3"/>
          <p:cNvSpPr>
            <a:spLocks noGrp="1"/>
          </p:cNvSpPr>
          <p:nvPr>
            <p:ph type="sldNum" sz="quarter" idx="15"/>
          </p:nvPr>
        </p:nvSpPr>
        <p:spPr/>
        <p:txBody>
          <a:bodyPr/>
          <a:lstStyle/>
          <a:p>
            <a:fld id="{FC1CF07D-8B3F-4D32-B059-0039CEA46DB1}" type="slidenum">
              <a:rPr lang="en-US" smtClean="0"/>
              <a:pPr/>
              <a:t>6</a:t>
            </a:fld>
            <a:endParaRPr lang="en-US"/>
          </a:p>
        </p:txBody>
      </p:sp>
      <p:pic>
        <p:nvPicPr>
          <p:cNvPr id="7" name="Espace réservé pour une image  6">
            <a:extLst>
              <a:ext uri="{FF2B5EF4-FFF2-40B4-BE49-F238E27FC236}">
                <a16:creationId xmlns:a16="http://schemas.microsoft.com/office/drawing/2014/main" id="{E52F2058-DA05-B8AE-32EF-623B9F5BAE4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282" r="3282"/>
          <a:stretch>
            <a:fillRect/>
          </a:stretch>
        </p:blipFill>
        <p:spPr/>
      </p:pic>
    </p:spTree>
    <p:extLst>
      <p:ext uri="{BB962C8B-B14F-4D97-AF65-F5344CB8AC3E}">
        <p14:creationId xmlns:p14="http://schemas.microsoft.com/office/powerpoint/2010/main" val="1744949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5817326"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Content Placeholder 15"/>
          <p:cNvSpPr>
            <a:spLocks noGrp="1"/>
          </p:cNvSpPr>
          <p:nvPr>
            <p:ph idx="1"/>
          </p:nvPr>
        </p:nvSpPr>
        <p:spPr>
          <a:xfrm>
            <a:off x="191344" y="1340768"/>
            <a:ext cx="7056784" cy="4896544"/>
          </a:xfrm>
        </p:spPr>
        <p:txBody>
          <a:bodyPr>
            <a:normAutofit fontScale="85000" lnSpcReduction="20000"/>
          </a:bodyPr>
          <a:lstStyle/>
          <a:p>
            <a:pPr marL="0" indent="0">
              <a:buNone/>
            </a:pPr>
            <a:r>
              <a:rPr lang="fr-FR" kern="100" dirty="0">
                <a:latin typeface="Calibri" panose="020F0502020204030204" pitchFamily="34" charset="0"/>
                <a:ea typeface="Calibri" panose="020F0502020204030204" pitchFamily="34" charset="0"/>
                <a:cs typeface="Times New Roman" panose="02020603050405020304" pitchFamily="18" charset="0"/>
              </a:rPr>
              <a:t>Les agents économiques forment les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piliers</a:t>
            </a:r>
            <a:r>
              <a:rPr lang="fr-FR" kern="100" dirty="0">
                <a:latin typeface="Calibri" panose="020F0502020204030204" pitchFamily="34" charset="0"/>
                <a:ea typeface="Calibri" panose="020F0502020204030204" pitchFamily="34" charset="0"/>
                <a:cs typeface="Times New Roman" panose="02020603050405020304" pitchFamily="18" charset="0"/>
              </a:rPr>
              <a:t> de toute activité économique. </a:t>
            </a:r>
          </a:p>
          <a:p>
            <a:pPr marL="0" indent="0">
              <a:buNone/>
            </a:pPr>
            <a:r>
              <a:rPr lang="fr-FR" kern="100" dirty="0">
                <a:latin typeface="Calibri" panose="020F0502020204030204" pitchFamily="34" charset="0"/>
                <a:ea typeface="Calibri" panose="020F0502020204030204" pitchFamily="34" charset="0"/>
                <a:cs typeface="Times New Roman" panose="02020603050405020304" pitchFamily="18" charset="0"/>
              </a:rPr>
              <a:t>Ils se regroupent principalement en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trois</a:t>
            </a:r>
            <a:r>
              <a:rPr lang="fr-FR" kern="100" dirty="0">
                <a:latin typeface="Calibri" panose="020F0502020204030204" pitchFamily="34" charset="0"/>
                <a:ea typeface="Calibri" panose="020F0502020204030204" pitchFamily="34" charset="0"/>
                <a:cs typeface="Times New Roman" panose="02020603050405020304" pitchFamily="18" charset="0"/>
              </a:rPr>
              <a:t> grandes catégories : les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ménages</a:t>
            </a:r>
            <a:r>
              <a:rPr lang="fr-FR" kern="100" dirty="0">
                <a:latin typeface="Calibri" panose="020F0502020204030204" pitchFamily="34" charset="0"/>
                <a:ea typeface="Calibri" panose="020F0502020204030204" pitchFamily="34" charset="0"/>
                <a:cs typeface="Times New Roman" panose="02020603050405020304" pitchFamily="18" charset="0"/>
              </a:rPr>
              <a:t>, les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entreprises</a:t>
            </a:r>
            <a:r>
              <a:rPr lang="fr-FR" kern="100" dirty="0">
                <a:latin typeface="Calibri" panose="020F0502020204030204" pitchFamily="34" charset="0"/>
                <a:ea typeface="Calibri" panose="020F0502020204030204" pitchFamily="34" charset="0"/>
                <a:cs typeface="Times New Roman" panose="02020603050405020304" pitchFamily="18" charset="0"/>
              </a:rPr>
              <a:t> et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l'État</a:t>
            </a:r>
            <a:r>
              <a:rPr lang="fr-FR" kern="100" dirty="0">
                <a:latin typeface="Calibri" panose="020F0502020204030204" pitchFamily="34" charset="0"/>
                <a:ea typeface="Calibri" panose="020F0502020204030204" pitchFamily="34" charset="0"/>
                <a:cs typeface="Times New Roman" panose="02020603050405020304" pitchFamily="18" charset="0"/>
              </a:rPr>
              <a:t>, auxquels s'ajoutent les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banques</a:t>
            </a:r>
            <a:r>
              <a:rPr lang="fr-FR" kern="100" dirty="0">
                <a:latin typeface="Calibri" panose="020F0502020204030204" pitchFamily="34" charset="0"/>
                <a:ea typeface="Calibri" panose="020F0502020204030204" pitchFamily="34" charset="0"/>
                <a:cs typeface="Times New Roman" panose="02020603050405020304" pitchFamily="18" charset="0"/>
              </a:rPr>
              <a:t> et autres institutions financières. </a:t>
            </a:r>
          </a:p>
          <a:p>
            <a:pPr marL="0" indent="0">
              <a:buNone/>
            </a:pPr>
            <a:r>
              <a:rPr lang="fr-FR" kern="100" dirty="0">
                <a:latin typeface="Calibri" panose="020F0502020204030204" pitchFamily="34" charset="0"/>
                <a:ea typeface="Calibri" panose="020F0502020204030204" pitchFamily="34" charset="0"/>
                <a:cs typeface="Times New Roman" panose="02020603050405020304" pitchFamily="18" charset="0"/>
              </a:rPr>
              <a:t>Leurs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interactions</a:t>
            </a:r>
            <a:r>
              <a:rPr lang="fr-FR" kern="100" dirty="0">
                <a:latin typeface="Calibri" panose="020F0502020204030204" pitchFamily="34" charset="0"/>
                <a:ea typeface="Calibri" panose="020F0502020204030204" pitchFamily="34" charset="0"/>
                <a:cs typeface="Times New Roman" panose="02020603050405020304" pitchFamily="18" charset="0"/>
              </a:rPr>
              <a:t> déterminent en grande partie le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fonctionnement de l'économie </a:t>
            </a:r>
            <a:r>
              <a:rPr lang="fr-FR" kern="100" dirty="0">
                <a:latin typeface="Calibri" panose="020F0502020204030204" pitchFamily="34" charset="0"/>
                <a:ea typeface="Calibri" panose="020F0502020204030204" pitchFamily="34" charset="0"/>
                <a:cs typeface="Times New Roman" panose="02020603050405020304" pitchFamily="18" charset="0"/>
              </a:rPr>
              <a:t>dans son ensemble.</a:t>
            </a:r>
          </a:p>
          <a:p>
            <a:pPr marL="0" lvl="0" indent="0">
              <a:buNone/>
            </a:pPr>
            <a:endParaRPr lang="en-US" dirty="0">
              <a:latin typeface="+mn-lt"/>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7</a:t>
            </a:fld>
            <a:endParaRPr lang="en-US"/>
          </a:p>
        </p:txBody>
      </p:sp>
      <p:sp>
        <p:nvSpPr>
          <p:cNvPr id="4" name="Title 3"/>
          <p:cNvSpPr>
            <a:spLocks noGrp="1"/>
          </p:cNvSpPr>
          <p:nvPr>
            <p:ph type="title"/>
          </p:nvPr>
        </p:nvSpPr>
        <p:spPr>
          <a:xfrm>
            <a:off x="119336" y="160337"/>
            <a:ext cx="10297144" cy="748383"/>
          </a:xfrm>
        </p:spPr>
        <p:txBody>
          <a:bodyPr>
            <a:normAutofit/>
          </a:bodyPr>
          <a:lstStyle/>
          <a:p>
            <a:r>
              <a:rPr lang="en-US" dirty="0">
                <a:solidFill>
                  <a:schemeClr val="bg1"/>
                </a:solidFill>
              </a:rPr>
              <a:t>Les </a:t>
            </a:r>
            <a:r>
              <a:rPr lang="en-US" dirty="0" err="1">
                <a:solidFill>
                  <a:schemeClr val="bg1"/>
                </a:solidFill>
              </a:rPr>
              <a:t>principaux</a:t>
            </a:r>
            <a:r>
              <a:rPr lang="en-US" dirty="0">
                <a:solidFill>
                  <a:schemeClr val="bg1"/>
                </a:solidFill>
              </a:rPr>
              <a:t> A.E</a:t>
            </a:r>
          </a:p>
        </p:txBody>
      </p:sp>
      <p:pic>
        <p:nvPicPr>
          <p:cNvPr id="6" name="Graphique 5">
            <a:extLst>
              <a:ext uri="{FF2B5EF4-FFF2-40B4-BE49-F238E27FC236}">
                <a16:creationId xmlns:a16="http://schemas.microsoft.com/office/drawing/2014/main" id="{CA3BEB8E-F199-E215-A894-F4A737C946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42382" y="1340768"/>
            <a:ext cx="6096000" cy="3386667"/>
          </a:xfrm>
          <a:prstGeom prst="rect">
            <a:avLst/>
          </a:prstGeom>
        </p:spPr>
      </p:pic>
    </p:spTree>
    <p:extLst>
      <p:ext uri="{BB962C8B-B14F-4D97-AF65-F5344CB8AC3E}">
        <p14:creationId xmlns:p14="http://schemas.microsoft.com/office/powerpoint/2010/main" val="149630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dirty="0"/>
              <a:t>Les ménages</a:t>
            </a:r>
          </a:p>
        </p:txBody>
      </p:sp>
      <p:sp>
        <p:nvSpPr>
          <p:cNvPr id="3" name="Subtitle 2"/>
          <p:cNvSpPr>
            <a:spLocks noGrp="1"/>
          </p:cNvSpPr>
          <p:nvPr>
            <p:ph type="subTitle" idx="1"/>
          </p:nvPr>
        </p:nvSpPr>
        <p:spPr/>
        <p:txBody>
          <a:bodyPr/>
          <a:lstStyle/>
          <a:p>
            <a:r>
              <a:rPr lang="en-US" dirty="0"/>
              <a:t> </a:t>
            </a:r>
          </a:p>
        </p:txBody>
      </p:sp>
      <p:sp>
        <p:nvSpPr>
          <p:cNvPr id="5" name="Text Placeholder 4"/>
          <p:cNvSpPr>
            <a:spLocks noGrp="1"/>
          </p:cNvSpPr>
          <p:nvPr>
            <p:ph type="body" sz="quarter" idx="14"/>
          </p:nvPr>
        </p:nvSpPr>
        <p:spPr/>
        <p:txBody>
          <a:bodyPr/>
          <a:lstStyle/>
          <a:p>
            <a:r>
              <a:rPr lang="en-US" dirty="0"/>
              <a:t> </a:t>
            </a:r>
          </a:p>
        </p:txBody>
      </p:sp>
    </p:spTree>
    <p:extLst>
      <p:ext uri="{BB962C8B-B14F-4D97-AF65-F5344CB8AC3E}">
        <p14:creationId xmlns:p14="http://schemas.microsoft.com/office/powerpoint/2010/main" val="1289346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5817326"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Content Placeholder 15"/>
          <p:cNvSpPr>
            <a:spLocks noGrp="1"/>
          </p:cNvSpPr>
          <p:nvPr>
            <p:ph idx="1"/>
          </p:nvPr>
        </p:nvSpPr>
        <p:spPr>
          <a:xfrm>
            <a:off x="191344" y="1340768"/>
            <a:ext cx="8064896" cy="4896544"/>
          </a:xfrm>
        </p:spPr>
        <p:txBody>
          <a:bodyPr>
            <a:normAutofit fontScale="85000" lnSpcReduction="20000"/>
          </a:bodyPr>
          <a:lstStyle/>
          <a:p>
            <a:pPr marL="0" lvl="0" indent="0">
              <a:buNone/>
            </a:pPr>
            <a:r>
              <a:rPr lang="fr-FR" dirty="0">
                <a:latin typeface="+mn-lt"/>
              </a:rPr>
              <a:t>Les ménages sont à la fois des </a:t>
            </a:r>
            <a:r>
              <a:rPr lang="fr-FR" b="1" dirty="0">
                <a:solidFill>
                  <a:schemeClr val="accent4"/>
                </a:solidFill>
                <a:latin typeface="+mn-lt"/>
              </a:rPr>
              <a:t>consommateurs</a:t>
            </a:r>
            <a:r>
              <a:rPr lang="fr-FR" dirty="0">
                <a:latin typeface="+mn-lt"/>
              </a:rPr>
              <a:t> et des </a:t>
            </a:r>
            <a:r>
              <a:rPr lang="fr-FR" b="1" dirty="0">
                <a:solidFill>
                  <a:schemeClr val="accent4"/>
                </a:solidFill>
                <a:latin typeface="+mn-lt"/>
              </a:rPr>
              <a:t>producteurs</a:t>
            </a:r>
            <a:r>
              <a:rPr lang="fr-FR" dirty="0">
                <a:latin typeface="+mn-lt"/>
              </a:rPr>
              <a:t>. </a:t>
            </a:r>
          </a:p>
          <a:p>
            <a:pPr marL="0" lvl="0" indent="0">
              <a:buNone/>
            </a:pPr>
            <a:r>
              <a:rPr lang="fr-FR" dirty="0">
                <a:latin typeface="+mn-lt"/>
              </a:rPr>
              <a:t>D'un côté, ils </a:t>
            </a:r>
            <a:r>
              <a:rPr lang="fr-FR" b="1" dirty="0">
                <a:solidFill>
                  <a:schemeClr val="accent4"/>
                </a:solidFill>
                <a:latin typeface="+mn-lt"/>
              </a:rPr>
              <a:t>consomment</a:t>
            </a:r>
            <a:r>
              <a:rPr lang="fr-FR" dirty="0">
                <a:latin typeface="+mn-lt"/>
              </a:rPr>
              <a:t> des biens et des services pour répondre à leurs besoins et à leurs désirs.</a:t>
            </a:r>
          </a:p>
          <a:p>
            <a:pPr marL="0" lvl="0" indent="0">
              <a:buNone/>
            </a:pPr>
            <a:r>
              <a:rPr lang="fr-FR" dirty="0">
                <a:latin typeface="+mn-lt"/>
              </a:rPr>
              <a:t>D'un autre côté, ils </a:t>
            </a:r>
            <a:r>
              <a:rPr lang="fr-FR" b="1" dirty="0">
                <a:solidFill>
                  <a:schemeClr val="accent4"/>
                </a:solidFill>
                <a:latin typeface="+mn-lt"/>
              </a:rPr>
              <a:t>offrent leur travail</a:t>
            </a:r>
            <a:r>
              <a:rPr lang="fr-FR" dirty="0">
                <a:latin typeface="+mn-lt"/>
              </a:rPr>
              <a:t>, en échange d’un </a:t>
            </a:r>
            <a:r>
              <a:rPr lang="fr-FR" b="1" dirty="0">
                <a:solidFill>
                  <a:schemeClr val="accent4"/>
                </a:solidFill>
                <a:latin typeface="+mn-lt"/>
              </a:rPr>
              <a:t>salaire</a:t>
            </a:r>
            <a:r>
              <a:rPr lang="fr-FR" dirty="0">
                <a:latin typeface="+mn-lt"/>
              </a:rPr>
              <a:t>. </a:t>
            </a:r>
          </a:p>
          <a:p>
            <a:pPr marL="0" lvl="0" indent="0">
              <a:buNone/>
            </a:pPr>
            <a:r>
              <a:rPr lang="fr-FR" dirty="0">
                <a:latin typeface="+mn-lt"/>
              </a:rPr>
              <a:t>Ce </a:t>
            </a:r>
            <a:r>
              <a:rPr lang="fr-FR" b="1" dirty="0">
                <a:solidFill>
                  <a:schemeClr val="accent4"/>
                </a:solidFill>
                <a:latin typeface="+mn-lt"/>
              </a:rPr>
              <a:t>salaire</a:t>
            </a:r>
            <a:r>
              <a:rPr lang="fr-FR" dirty="0">
                <a:latin typeface="+mn-lt"/>
              </a:rPr>
              <a:t> constitue pour eux un </a:t>
            </a:r>
            <a:r>
              <a:rPr lang="fr-FR" b="1" dirty="0">
                <a:solidFill>
                  <a:schemeClr val="accent4"/>
                </a:solidFill>
                <a:latin typeface="+mn-lt"/>
              </a:rPr>
              <a:t>revenu</a:t>
            </a:r>
            <a:r>
              <a:rPr lang="fr-FR" dirty="0">
                <a:latin typeface="+mn-lt"/>
              </a:rPr>
              <a:t>, qui est ensuite utilisé pour </a:t>
            </a:r>
            <a:r>
              <a:rPr lang="fr-FR" b="1" dirty="0">
                <a:solidFill>
                  <a:schemeClr val="accent4"/>
                </a:solidFill>
                <a:latin typeface="+mn-lt"/>
              </a:rPr>
              <a:t>consommer</a:t>
            </a:r>
            <a:r>
              <a:rPr lang="fr-FR" dirty="0">
                <a:latin typeface="+mn-lt"/>
              </a:rPr>
              <a:t>, </a:t>
            </a:r>
            <a:r>
              <a:rPr lang="fr-FR" b="1" dirty="0">
                <a:solidFill>
                  <a:schemeClr val="accent4"/>
                </a:solidFill>
                <a:latin typeface="+mn-lt"/>
              </a:rPr>
              <a:t>épargner</a:t>
            </a:r>
            <a:r>
              <a:rPr lang="fr-FR" dirty="0">
                <a:latin typeface="+mn-lt"/>
              </a:rPr>
              <a:t> ou </a:t>
            </a:r>
            <a:r>
              <a:rPr lang="fr-FR" b="1" dirty="0">
                <a:solidFill>
                  <a:schemeClr val="accent4"/>
                </a:solidFill>
                <a:latin typeface="+mn-lt"/>
              </a:rPr>
              <a:t>investir</a:t>
            </a:r>
            <a:r>
              <a:rPr lang="fr-FR" dirty="0">
                <a:latin typeface="+mn-lt"/>
              </a:rPr>
              <a:t>.</a:t>
            </a:r>
            <a:endParaRPr lang="en-US" dirty="0">
              <a:latin typeface="+mn-lt"/>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9</a:t>
            </a:fld>
            <a:endParaRPr lang="en-US"/>
          </a:p>
        </p:txBody>
      </p:sp>
      <p:sp>
        <p:nvSpPr>
          <p:cNvPr id="4" name="Title 3"/>
          <p:cNvSpPr>
            <a:spLocks noGrp="1"/>
          </p:cNvSpPr>
          <p:nvPr>
            <p:ph type="title"/>
          </p:nvPr>
        </p:nvSpPr>
        <p:spPr>
          <a:xfrm>
            <a:off x="119336" y="160337"/>
            <a:ext cx="10297144" cy="748383"/>
          </a:xfrm>
        </p:spPr>
        <p:txBody>
          <a:bodyPr>
            <a:normAutofit/>
          </a:bodyPr>
          <a:lstStyle/>
          <a:p>
            <a:r>
              <a:rPr lang="en-US" dirty="0">
                <a:solidFill>
                  <a:schemeClr val="bg1"/>
                </a:solidFill>
              </a:rPr>
              <a:t>Les ménages</a:t>
            </a:r>
          </a:p>
        </p:txBody>
      </p:sp>
      <p:pic>
        <p:nvPicPr>
          <p:cNvPr id="3" name="Image 2">
            <a:extLst>
              <a:ext uri="{FF2B5EF4-FFF2-40B4-BE49-F238E27FC236}">
                <a16:creationId xmlns:a16="http://schemas.microsoft.com/office/drawing/2014/main" id="{3679E58D-9018-8E08-D9A3-4B68FAA54B75}"/>
              </a:ext>
            </a:extLst>
          </p:cNvPr>
          <p:cNvPicPr>
            <a:picLocks noChangeAspect="1"/>
          </p:cNvPicPr>
          <p:nvPr/>
        </p:nvPicPr>
        <p:blipFill>
          <a:blip r:embed="rId3"/>
          <a:stretch>
            <a:fillRect/>
          </a:stretch>
        </p:blipFill>
        <p:spPr>
          <a:xfrm>
            <a:off x="7968208" y="1988840"/>
            <a:ext cx="4176464" cy="2959528"/>
          </a:xfrm>
          <a:prstGeom prst="rect">
            <a:avLst/>
          </a:prstGeom>
        </p:spPr>
      </p:pic>
    </p:spTree>
    <p:extLst>
      <p:ext uri="{BB962C8B-B14F-4D97-AF65-F5344CB8AC3E}">
        <p14:creationId xmlns:p14="http://schemas.microsoft.com/office/powerpoint/2010/main" val="180280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theme/theme1.xml><?xml version="1.0" encoding="utf-8"?>
<a:theme xmlns:a="http://schemas.openxmlformats.org/drawingml/2006/main" name="Custom Design - Showeet">
  <a:themeElements>
    <a:clrScheme name="Sho-CORPORATE">
      <a:dk1>
        <a:sysClr val="windowText" lastClr="000000"/>
      </a:dk1>
      <a:lt1>
        <a:sysClr val="window" lastClr="FFFFFF"/>
      </a:lt1>
      <a:dk2>
        <a:srgbClr val="31302B"/>
      </a:dk2>
      <a:lt2>
        <a:srgbClr val="E7E6E6"/>
      </a:lt2>
      <a:accent1>
        <a:srgbClr val="0D96C5"/>
      </a:accent1>
      <a:accent2>
        <a:srgbClr val="EE672F"/>
      </a:accent2>
      <a:accent3>
        <a:srgbClr val="63554F"/>
      </a:accent3>
      <a:accent4>
        <a:srgbClr val="C14800"/>
      </a:accent4>
      <a:accent5>
        <a:srgbClr val="026F94"/>
      </a:accent5>
      <a:accent6>
        <a:srgbClr val="56C2E6"/>
      </a:accent6>
      <a:hlink>
        <a:srgbClr val="F79E63"/>
      </a:hlink>
      <a:folHlink>
        <a:srgbClr val="F79E6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howeet theme">
  <a:themeElements>
    <a:clrScheme name="6">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howeet">
  <a:themeElements>
    <a:clrScheme name="Sho-RETRO">
      <a:dk1>
        <a:srgbClr val="231F20"/>
      </a:dk1>
      <a:lt1>
        <a:sysClr val="window" lastClr="FFFFFF"/>
      </a:lt1>
      <a:dk2>
        <a:srgbClr val="1E2631"/>
      </a:dk2>
      <a:lt2>
        <a:srgbClr val="E9DEDB"/>
      </a:lt2>
      <a:accent1>
        <a:srgbClr val="CD5727"/>
      </a:accent1>
      <a:accent2>
        <a:srgbClr val="B54923"/>
      </a:accent2>
      <a:accent3>
        <a:srgbClr val="933416"/>
      </a:accent3>
      <a:accent4>
        <a:srgbClr val="231F20"/>
      </a:accent4>
      <a:accent5>
        <a:srgbClr val="E9DEDB"/>
      </a:accent5>
      <a:accent6>
        <a:srgbClr val="1E2631"/>
      </a:accent6>
      <a:hlink>
        <a:srgbClr val="7F7F7F"/>
      </a:hlink>
      <a:folHlink>
        <a:srgbClr val="7F7F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66354</TotalTime>
  <Words>3950</Words>
  <Application>Microsoft Office PowerPoint</Application>
  <PresentationFormat>Grand écran</PresentationFormat>
  <Paragraphs>343</Paragraphs>
  <Slides>49</Slides>
  <Notes>49</Notes>
  <HiddenSlides>0</HiddenSlides>
  <MMClips>0</MMClips>
  <ScaleCrop>false</ScaleCrop>
  <HeadingPairs>
    <vt:vector size="6" baseType="variant">
      <vt:variant>
        <vt:lpstr>Polices utilisées</vt:lpstr>
      </vt:variant>
      <vt:variant>
        <vt:i4>5</vt:i4>
      </vt:variant>
      <vt:variant>
        <vt:lpstr>Thème</vt:lpstr>
      </vt:variant>
      <vt:variant>
        <vt:i4>3</vt:i4>
      </vt:variant>
      <vt:variant>
        <vt:lpstr>Titres des diapositives</vt:lpstr>
      </vt:variant>
      <vt:variant>
        <vt:i4>49</vt:i4>
      </vt:variant>
    </vt:vector>
  </HeadingPairs>
  <TitlesOfParts>
    <vt:vector size="57" baseType="lpstr">
      <vt:lpstr>Arial</vt:lpstr>
      <vt:lpstr>Calibri</vt:lpstr>
      <vt:lpstr>Calibri Light</vt:lpstr>
      <vt:lpstr>Open Sans</vt:lpstr>
      <vt:lpstr>Roboto</vt:lpstr>
      <vt:lpstr>Custom Design - Showeet</vt:lpstr>
      <vt:lpstr>Showeet theme</vt:lpstr>
      <vt:lpstr>showeet</vt:lpstr>
      <vt:lpstr>Les agents économiques et leurs rôles,  Les échanges et le rôle des banques</vt:lpstr>
      <vt:lpstr>PLAN DE COURS</vt:lpstr>
      <vt:lpstr>Définitions</vt:lpstr>
      <vt:lpstr>Définitions</vt:lpstr>
      <vt:lpstr>Définitions</vt:lpstr>
      <vt:lpstr>LES PRINCIPAUX AGENTS ECONOMIQUES</vt:lpstr>
      <vt:lpstr>Les principaux A.E</vt:lpstr>
      <vt:lpstr>Les ménages</vt:lpstr>
      <vt:lpstr>Les ménages</vt:lpstr>
      <vt:lpstr>Les ménages</vt:lpstr>
      <vt:lpstr>Les entreprises</vt:lpstr>
      <vt:lpstr>Les entreprises</vt:lpstr>
      <vt:lpstr>Les entreprises</vt:lpstr>
      <vt:lpstr>L’Etat</vt:lpstr>
      <vt:lpstr>L’Etat</vt:lpstr>
      <vt:lpstr>L’Etat</vt:lpstr>
      <vt:lpstr>L’Etat</vt:lpstr>
      <vt:lpstr>Quiz</vt:lpstr>
      <vt:lpstr>Quiz</vt:lpstr>
      <vt:lpstr>Quiz</vt:lpstr>
      <vt:lpstr>Les échanges entre les agents economiques</vt:lpstr>
      <vt:lpstr>Les types d’échanges</vt:lpstr>
      <vt:lpstr>Les types d’échanges</vt:lpstr>
      <vt:lpstr>L’importance des marchés</vt:lpstr>
      <vt:lpstr>L’importance des marchés</vt:lpstr>
      <vt:lpstr>L’importance des marchés</vt:lpstr>
      <vt:lpstr>L’importance des marchés</vt:lpstr>
      <vt:lpstr>Les avantages comparatifs et la spécialisation</vt:lpstr>
      <vt:lpstr>Les A.C et la spécialisation</vt:lpstr>
      <vt:lpstr>Les A.C et la spécialisation</vt:lpstr>
      <vt:lpstr>Les imperfections et les coûts de transactions</vt:lpstr>
      <vt:lpstr>Imperfections et C.D.T</vt:lpstr>
      <vt:lpstr>La mondialisation</vt:lpstr>
      <vt:lpstr>La mondialisation</vt:lpstr>
      <vt:lpstr>La mondialisation</vt:lpstr>
      <vt:lpstr>Quiz</vt:lpstr>
      <vt:lpstr>Quiz</vt:lpstr>
      <vt:lpstr>Quiz</vt:lpstr>
      <vt:lpstr>Le rôle des banques</vt:lpstr>
      <vt:lpstr>Les 5 rôles de la banque</vt:lpstr>
      <vt:lpstr>Les rôles des banques</vt:lpstr>
      <vt:lpstr>Les rôles des banques</vt:lpstr>
      <vt:lpstr>Le rôle des banques centrales</vt:lpstr>
      <vt:lpstr>La politique monétaire </vt:lpstr>
      <vt:lpstr>La politique monétaire</vt:lpstr>
      <vt:lpstr>La politique monétaire</vt:lpstr>
      <vt:lpstr>Quiz</vt:lpstr>
      <vt:lpstr>Quiz</vt:lpstr>
      <vt:lpstr>Exercices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 Business PowerPoint Template</dc:title>
  <dc:creator>showeet.com</dc:creator>
  <dc:description>© Copyright Showeet.com</dc:description>
  <cp:lastModifiedBy>galactus</cp:lastModifiedBy>
  <cp:revision>4</cp:revision>
  <dcterms:created xsi:type="dcterms:W3CDTF">2011-05-09T14:18:21Z</dcterms:created>
  <dcterms:modified xsi:type="dcterms:W3CDTF">2024-09-22T14:53:52Z</dcterms:modified>
  <cp:category>Templates</cp:category>
</cp:coreProperties>
</file>