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37"/>
  </p:notesMasterIdLst>
  <p:handoutMasterIdLst>
    <p:handoutMasterId r:id="rId38"/>
  </p:handoutMasterIdLst>
  <p:sldIdLst>
    <p:sldId id="810" r:id="rId4"/>
    <p:sldId id="819" r:id="rId5"/>
    <p:sldId id="847" r:id="rId6"/>
    <p:sldId id="848" r:id="rId7"/>
    <p:sldId id="840" r:id="rId8"/>
    <p:sldId id="830" r:id="rId9"/>
    <p:sldId id="849" r:id="rId10"/>
    <p:sldId id="850" r:id="rId11"/>
    <p:sldId id="851" r:id="rId12"/>
    <p:sldId id="852" r:id="rId13"/>
    <p:sldId id="853" r:id="rId14"/>
    <p:sldId id="854" r:id="rId15"/>
    <p:sldId id="855" r:id="rId16"/>
    <p:sldId id="857" r:id="rId17"/>
    <p:sldId id="858" r:id="rId18"/>
    <p:sldId id="859" r:id="rId19"/>
    <p:sldId id="856" r:id="rId20"/>
    <p:sldId id="860" r:id="rId21"/>
    <p:sldId id="862" r:id="rId22"/>
    <p:sldId id="832" r:id="rId23"/>
    <p:sldId id="861" r:id="rId24"/>
    <p:sldId id="863" r:id="rId25"/>
    <p:sldId id="864" r:id="rId26"/>
    <p:sldId id="865" r:id="rId27"/>
    <p:sldId id="866" r:id="rId28"/>
    <p:sldId id="867" r:id="rId29"/>
    <p:sldId id="868" r:id="rId30"/>
    <p:sldId id="870" r:id="rId31"/>
    <p:sldId id="869" r:id="rId32"/>
    <p:sldId id="871" r:id="rId33"/>
    <p:sldId id="872" r:id="rId34"/>
    <p:sldId id="873" r:id="rId35"/>
    <p:sldId id="874" r:id="rId36"/>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0"/>
            <p14:sldId id="819"/>
            <p14:sldId id="847"/>
            <p14:sldId id="848"/>
            <p14:sldId id="840"/>
            <p14:sldId id="830"/>
            <p14:sldId id="849"/>
            <p14:sldId id="850"/>
            <p14:sldId id="851"/>
            <p14:sldId id="852"/>
            <p14:sldId id="853"/>
            <p14:sldId id="854"/>
            <p14:sldId id="855"/>
            <p14:sldId id="857"/>
            <p14:sldId id="858"/>
            <p14:sldId id="859"/>
            <p14:sldId id="856"/>
            <p14:sldId id="860"/>
            <p14:sldId id="862"/>
            <p14:sldId id="832"/>
            <p14:sldId id="861"/>
            <p14:sldId id="863"/>
            <p14:sldId id="864"/>
            <p14:sldId id="865"/>
            <p14:sldId id="866"/>
            <p14:sldId id="867"/>
            <p14:sldId id="868"/>
            <p14:sldId id="870"/>
            <p14:sldId id="869"/>
            <p14:sldId id="871"/>
            <p14:sldId id="872"/>
            <p14:sldId id="873"/>
            <p14:sldId id="874"/>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D1"/>
    <a:srgbClr val="403C36"/>
    <a:srgbClr val="3A4446"/>
    <a:srgbClr val="24221F"/>
    <a:srgbClr val="DDDAD8"/>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9/11/2024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9/11/2024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47517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209959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70676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27302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22923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86842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201094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185301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144963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82844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89027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298663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17275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2632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56310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2912820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4243483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947129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2465027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299536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2773082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966588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208138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24984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302559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38881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91982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19650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144856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0" y="3225452"/>
            <a:ext cx="8128000" cy="1067644"/>
          </a:xfrm>
        </p:spPr>
        <p:txBody>
          <a:bodyPr>
            <a:normAutofit fontScale="90000"/>
          </a:bodyPr>
          <a:lstStyle/>
          <a:p>
            <a:r>
              <a:rPr lang="fr-FR" dirty="0"/>
              <a:t>Comment choisir une structure juridique pour l’entreprise ?</a:t>
            </a:r>
          </a:p>
        </p:txBody>
      </p:sp>
      <p:sp>
        <p:nvSpPr>
          <p:cNvPr id="5" name="Subtitle 4"/>
          <p:cNvSpPr>
            <a:spLocks noGrp="1"/>
          </p:cNvSpPr>
          <p:nvPr>
            <p:ph type="subTitle" idx="1"/>
          </p:nvPr>
        </p:nvSpPr>
        <p:spPr/>
        <p:txBody>
          <a:bodyPr>
            <a:normAutofit lnSpcReduction="10000"/>
          </a:bodyPr>
          <a:lstStyle/>
          <a:p>
            <a:r>
              <a:rPr lang="en-US" dirty="0" err="1"/>
              <a:t>Chapitre</a:t>
            </a:r>
            <a:r>
              <a:rPr lang="en-US" dirty="0"/>
              <a:t> 2</a:t>
            </a:r>
          </a:p>
        </p:txBody>
      </p:sp>
      <p:pic>
        <p:nvPicPr>
          <p:cNvPr id="6" name="Espace réservé pour une image  5">
            <a:extLst>
              <a:ext uri="{FF2B5EF4-FFF2-40B4-BE49-F238E27FC236}">
                <a16:creationId xmlns:a16="http://schemas.microsoft.com/office/drawing/2014/main" id="{2D3E97D0-F5FD-79D5-BC59-ABFAF7B6CC0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08" b="10008"/>
          <a:stretch>
            <a:fillRect/>
          </a:stretch>
        </p:blipFill>
        <p:spPr/>
      </p:pic>
    </p:spTree>
    <p:extLst>
      <p:ext uri="{BB962C8B-B14F-4D97-AF65-F5344CB8AC3E}">
        <p14:creationId xmlns:p14="http://schemas.microsoft.com/office/powerpoint/2010/main" val="264609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1"/>
            <a:ext cx="11545590" cy="4351338"/>
          </a:xfrm>
        </p:spPr>
        <p:txBody>
          <a:bodyPr>
            <a:normAutofit fontScale="62500" lnSpcReduction="20000"/>
          </a:bodyPr>
          <a:lstStyle/>
          <a:p>
            <a:pPr marL="0" indent="0">
              <a:buNone/>
            </a:pPr>
            <a:r>
              <a:rPr lang="fr-FR" dirty="0"/>
              <a:t>Le choix de la structure juridique a un impact déterminant sur plusieurs aspects essentiels de l'activité de l'entreprise. Il influence de manière directe :</a:t>
            </a:r>
          </a:p>
          <a:p>
            <a:pPr>
              <a:buFont typeface="Arial" panose="020B0604020202020204" pitchFamily="34" charset="0"/>
              <a:buChar char="•"/>
            </a:pPr>
            <a:r>
              <a:rPr lang="fr-FR" b="1" dirty="0">
                <a:solidFill>
                  <a:schemeClr val="accent4"/>
                </a:solidFill>
              </a:rPr>
              <a:t>La répartition des responsabilités</a:t>
            </a:r>
            <a:endParaRPr lang="fr-FR" dirty="0">
              <a:solidFill>
                <a:schemeClr val="accent4"/>
              </a:solidFill>
            </a:endParaRPr>
          </a:p>
          <a:p>
            <a:pPr>
              <a:buFont typeface="Arial" panose="020B0604020202020204" pitchFamily="34" charset="0"/>
              <a:buChar char="•"/>
            </a:pPr>
            <a:r>
              <a:rPr lang="fr-FR" b="1" dirty="0">
                <a:solidFill>
                  <a:schemeClr val="accent4"/>
                </a:solidFill>
              </a:rPr>
              <a:t>Les obligations fiscales</a:t>
            </a:r>
            <a:endParaRPr lang="fr-FR" dirty="0">
              <a:solidFill>
                <a:schemeClr val="accent4"/>
              </a:solidFill>
            </a:endParaRPr>
          </a:p>
          <a:p>
            <a:pPr>
              <a:buFont typeface="Arial" panose="020B0604020202020204" pitchFamily="34" charset="0"/>
              <a:buChar char="•"/>
            </a:pPr>
            <a:r>
              <a:rPr lang="fr-FR" b="1" dirty="0">
                <a:solidFill>
                  <a:schemeClr val="accent4"/>
                </a:solidFill>
              </a:rPr>
              <a:t>Le régime social des dirigeants et des salariés</a:t>
            </a:r>
            <a:endParaRPr lang="fr-FR" dirty="0">
              <a:solidFill>
                <a:schemeClr val="accent4"/>
              </a:solidFill>
            </a:endParaRPr>
          </a:p>
          <a:p>
            <a:pPr>
              <a:buFont typeface="Arial" panose="020B0604020202020204" pitchFamily="34" charset="0"/>
              <a:buChar char="•"/>
            </a:pPr>
            <a:r>
              <a:rPr lang="fr-FR" b="1" dirty="0">
                <a:solidFill>
                  <a:schemeClr val="accent4"/>
                </a:solidFill>
              </a:rPr>
              <a:t>Les possibilités de financement</a:t>
            </a:r>
            <a:endParaRPr lang="fr-FR" dirty="0">
              <a:solidFill>
                <a:schemeClr val="accent4"/>
              </a:solidFill>
            </a:endParaRPr>
          </a:p>
          <a:p>
            <a:pPr>
              <a:buFont typeface="Arial" panose="020B0604020202020204" pitchFamily="34" charset="0"/>
              <a:buChar char="•"/>
            </a:pPr>
            <a:r>
              <a:rPr lang="fr-FR" b="1" dirty="0">
                <a:solidFill>
                  <a:schemeClr val="accent4"/>
                </a:solidFill>
              </a:rPr>
              <a:t>Les modes de gouvernance</a:t>
            </a:r>
            <a:endParaRPr lang="fr-FR" dirty="0">
              <a:solidFill>
                <a:schemeClr val="accent4"/>
              </a:solidFill>
            </a:endParaRPr>
          </a:p>
          <a:p>
            <a:pPr marL="0" indent="0">
              <a:buNone/>
            </a:pPr>
            <a:r>
              <a:rPr lang="fr-FR" dirty="0"/>
              <a:t>C’est une décision stratégique qui conditionne le bon fonctionnement et la pérennité de l'entreprise.</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choix de la structure</a:t>
            </a:r>
          </a:p>
        </p:txBody>
      </p:sp>
      <p:pic>
        <p:nvPicPr>
          <p:cNvPr id="2" name="Image 1">
            <a:extLst>
              <a:ext uri="{FF2B5EF4-FFF2-40B4-BE49-F238E27FC236}">
                <a16:creationId xmlns:a16="http://schemas.microsoft.com/office/drawing/2014/main" id="{905A0E1C-C7C9-30A8-1905-F50CA2A7F775}"/>
              </a:ext>
            </a:extLst>
          </p:cNvPr>
          <p:cNvPicPr>
            <a:picLocks noChangeAspect="1"/>
          </p:cNvPicPr>
          <p:nvPr/>
        </p:nvPicPr>
        <p:blipFill>
          <a:blip r:embed="rId3"/>
          <a:stretch>
            <a:fillRect/>
          </a:stretch>
        </p:blipFill>
        <p:spPr>
          <a:xfrm>
            <a:off x="7694199" y="2132856"/>
            <a:ext cx="4114743" cy="2304256"/>
          </a:xfrm>
          <a:prstGeom prst="rect">
            <a:avLst/>
          </a:prstGeom>
        </p:spPr>
      </p:pic>
    </p:spTree>
    <p:extLst>
      <p:ext uri="{BB962C8B-B14F-4D97-AF65-F5344CB8AC3E}">
        <p14:creationId xmlns:p14="http://schemas.microsoft.com/office/powerpoint/2010/main" val="15157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55000" lnSpcReduction="20000"/>
          </a:bodyPr>
          <a:lstStyle/>
          <a:p>
            <a:pPr marL="0" indent="0">
              <a:buNone/>
            </a:pPr>
            <a:r>
              <a:rPr lang="fr-FR" b="1" dirty="0"/>
              <a:t>Les critères déterminants dans le choix du statut juridique :</a:t>
            </a:r>
            <a:endParaRPr lang="fr-FR" dirty="0"/>
          </a:p>
          <a:p>
            <a:pPr>
              <a:buFont typeface="Arial" panose="020B0604020202020204" pitchFamily="34" charset="0"/>
              <a:buChar char="•"/>
            </a:pPr>
            <a:r>
              <a:rPr lang="fr-FR" b="1" dirty="0">
                <a:solidFill>
                  <a:schemeClr val="accent4"/>
                </a:solidFill>
              </a:rPr>
              <a:t>Travail en solo ou en équipe</a:t>
            </a:r>
            <a:r>
              <a:rPr lang="fr-FR" dirty="0">
                <a:solidFill>
                  <a:schemeClr val="accent4"/>
                </a:solidFill>
              </a:rPr>
              <a:t> </a:t>
            </a:r>
            <a:r>
              <a:rPr lang="fr-FR" dirty="0"/>
              <a:t>: Le statut dépend de la volonté de créer seul ou avec des partenaires.</a:t>
            </a:r>
          </a:p>
          <a:p>
            <a:pPr>
              <a:buFont typeface="Arial" panose="020B0604020202020204" pitchFamily="34" charset="0"/>
              <a:buChar char="•"/>
            </a:pPr>
            <a:r>
              <a:rPr lang="fr-FR" b="1" dirty="0">
                <a:solidFill>
                  <a:schemeClr val="accent4"/>
                </a:solidFill>
              </a:rPr>
              <a:t>Responsabilité des dirigeants </a:t>
            </a:r>
            <a:r>
              <a:rPr lang="fr-FR" dirty="0"/>
              <a:t>: La forme juridique détermine le niveau de responsabilité personnelle des entrepreneurs vis-à-vis des dettes de l'entreprise.</a:t>
            </a:r>
          </a:p>
          <a:p>
            <a:pPr>
              <a:buFont typeface="Arial" panose="020B0604020202020204" pitchFamily="34" charset="0"/>
              <a:buChar char="•"/>
            </a:pPr>
            <a:r>
              <a:rPr lang="fr-FR" b="1" dirty="0">
                <a:solidFill>
                  <a:schemeClr val="accent4"/>
                </a:solidFill>
              </a:rPr>
              <a:t>Régime fiscal </a:t>
            </a:r>
            <a:r>
              <a:rPr lang="fr-FR" b="1" dirty="0">
                <a:solidFill>
                  <a:schemeClr val="tx1"/>
                </a:solidFill>
              </a:rPr>
              <a:t>: </a:t>
            </a:r>
            <a:r>
              <a:rPr lang="fr-FR" dirty="0"/>
              <a:t>Chaque type de structure influence directement l'imposition de l'entreprise et de ses dirigeants.</a:t>
            </a:r>
          </a:p>
          <a:p>
            <a:pPr>
              <a:buFont typeface="Arial" panose="020B0604020202020204" pitchFamily="34" charset="0"/>
              <a:buChar char="•"/>
            </a:pPr>
            <a:r>
              <a:rPr lang="fr-FR" b="1" dirty="0">
                <a:solidFill>
                  <a:schemeClr val="accent4"/>
                </a:solidFill>
              </a:rPr>
              <a:t>Protection sociale du dirigeant </a:t>
            </a:r>
            <a:r>
              <a:rPr lang="fr-FR" dirty="0"/>
              <a:t>: Le statut choisi impacte le régime social et les cotisations du chef d'entreprise.</a:t>
            </a:r>
          </a:p>
          <a:p>
            <a:pPr>
              <a:buFont typeface="Arial" panose="020B0604020202020204" pitchFamily="34" charset="0"/>
              <a:buChar char="•"/>
            </a:pPr>
            <a:r>
              <a:rPr lang="fr-FR" b="1" dirty="0">
                <a:solidFill>
                  <a:schemeClr val="accent4"/>
                </a:solidFill>
              </a:rPr>
              <a:t>Capacité de financement </a:t>
            </a:r>
            <a:r>
              <a:rPr lang="fr-FR" dirty="0"/>
              <a:t>: Certaines structures facilitent l'accès à des financements externes.</a:t>
            </a:r>
          </a:p>
          <a:p>
            <a:pPr>
              <a:buFont typeface="Arial" panose="020B0604020202020204" pitchFamily="34" charset="0"/>
              <a:buChar char="•"/>
            </a:pPr>
            <a:r>
              <a:rPr lang="fr-FR" b="1" dirty="0">
                <a:solidFill>
                  <a:schemeClr val="accent4"/>
                </a:solidFill>
              </a:rPr>
              <a:t>Mode de gouvernance </a:t>
            </a:r>
            <a:r>
              <a:rPr lang="fr-FR" dirty="0"/>
              <a:t>: Le choix de la structure juridique conditionne l'organisation et les prises de décision au sein de l'entreprise.</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choix de la structure</a:t>
            </a:r>
          </a:p>
        </p:txBody>
      </p:sp>
    </p:spTree>
    <p:extLst>
      <p:ext uri="{BB962C8B-B14F-4D97-AF65-F5344CB8AC3E}">
        <p14:creationId xmlns:p14="http://schemas.microsoft.com/office/powerpoint/2010/main" val="16411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 tableau </a:t>
            </a:r>
            <a:r>
              <a:rPr lang="en-US" dirty="0" err="1"/>
              <a:t>comparatif</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i="1" dirty="0" err="1"/>
              <a:t>Let’s</a:t>
            </a:r>
            <a:r>
              <a:rPr lang="fr-FR" i="1" dirty="0"/>
              <a:t> </a:t>
            </a:r>
            <a:r>
              <a:rPr lang="fr-FR" i="1" dirty="0" err="1"/>
              <a:t>make</a:t>
            </a:r>
            <a:r>
              <a:rPr lang="fr-FR" i="1" dirty="0"/>
              <a:t> a </a:t>
            </a:r>
            <a:r>
              <a:rPr lang="fr-FR" i="1" dirty="0" err="1"/>
              <a:t>choice</a:t>
            </a:r>
            <a:r>
              <a:rPr lang="fr-FR" i="1" dirty="0"/>
              <a:t> !</a:t>
            </a:r>
            <a:endParaRPr lang="en-US" i="1" dirty="0"/>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12</a:t>
            </a:fld>
            <a:endParaRPr lang="en-US"/>
          </a:p>
        </p:txBody>
      </p:sp>
      <p:pic>
        <p:nvPicPr>
          <p:cNvPr id="10" name="Espace réservé pour une image  9">
            <a:extLst>
              <a:ext uri="{FF2B5EF4-FFF2-40B4-BE49-F238E27FC236}">
                <a16:creationId xmlns:a16="http://schemas.microsoft.com/office/drawing/2014/main" id="{2A52FCE6-57E1-6E99-8980-EC4F8FEB7EB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672" r="8672"/>
          <a:stretch>
            <a:fillRect/>
          </a:stretch>
        </p:blipFill>
        <p:spPr/>
      </p:pic>
    </p:spTree>
    <p:extLst>
      <p:ext uri="{BB962C8B-B14F-4D97-AF65-F5344CB8AC3E}">
        <p14:creationId xmlns:p14="http://schemas.microsoft.com/office/powerpoint/2010/main" val="403984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77500" lnSpcReduction="20000"/>
          </a:bodyPr>
          <a:lstStyle/>
          <a:p>
            <a:pPr marL="0" indent="0">
              <a:buNone/>
            </a:pPr>
            <a:r>
              <a:rPr lang="fr-FR" b="1" dirty="0"/>
              <a:t>Types de structures juridiques :</a:t>
            </a:r>
            <a:endParaRPr lang="fr-FR" dirty="0"/>
          </a:p>
          <a:p>
            <a:pPr>
              <a:buFont typeface="Arial" panose="020B0604020202020204" pitchFamily="34" charset="0"/>
              <a:buChar char="•"/>
            </a:pPr>
            <a:r>
              <a:rPr lang="fr-FR" b="1" dirty="0"/>
              <a:t>Structure individuelle</a:t>
            </a:r>
            <a:endParaRPr lang="fr-FR" dirty="0"/>
          </a:p>
          <a:p>
            <a:pPr marL="742950" lvl="1" indent="-285750">
              <a:buFont typeface="Arial" panose="020B0604020202020204" pitchFamily="34" charset="0"/>
              <a:buChar char="•"/>
            </a:pPr>
            <a:r>
              <a:rPr lang="fr-FR" b="1" dirty="0"/>
              <a:t>Entreprise individuelle </a:t>
            </a:r>
            <a:r>
              <a:rPr lang="fr-FR" b="1" dirty="0">
                <a:highlight>
                  <a:srgbClr val="FBDED1"/>
                </a:highlight>
              </a:rPr>
              <a:t>(EI)</a:t>
            </a:r>
            <a:endParaRPr lang="fr-FR" dirty="0">
              <a:highlight>
                <a:srgbClr val="FBDED1"/>
              </a:highlight>
            </a:endParaRPr>
          </a:p>
          <a:p>
            <a:pPr marL="742950" lvl="1" indent="-285750"/>
            <a:r>
              <a:rPr lang="fr-FR" b="1" dirty="0"/>
              <a:t>Société par actions simplifiée unipersonnelle </a:t>
            </a:r>
            <a:r>
              <a:rPr lang="fr-FR" b="1" dirty="0">
                <a:highlight>
                  <a:srgbClr val="FBDED1"/>
                </a:highlight>
              </a:rPr>
              <a:t>(SASU)</a:t>
            </a:r>
          </a:p>
          <a:p>
            <a:pPr marL="742950" lvl="1" indent="-285750"/>
            <a:r>
              <a:rPr lang="fr-FR" b="1" dirty="0"/>
              <a:t>Entreprise unipersonnelle à responsabilité limitée </a:t>
            </a:r>
            <a:r>
              <a:rPr lang="fr-FR" b="1" dirty="0">
                <a:highlight>
                  <a:srgbClr val="FBDED1"/>
                </a:highlight>
              </a:rPr>
              <a:t>(EURL)</a:t>
            </a:r>
          </a:p>
          <a:p>
            <a:pPr>
              <a:buFont typeface="Arial" panose="020B0604020202020204" pitchFamily="34" charset="0"/>
              <a:buChar char="•"/>
            </a:pPr>
            <a:r>
              <a:rPr lang="fr-FR" b="1" dirty="0"/>
              <a:t>Structure collective</a:t>
            </a:r>
            <a:endParaRPr lang="fr-FR" dirty="0"/>
          </a:p>
          <a:p>
            <a:pPr marL="742950" lvl="1" indent="-285750"/>
            <a:r>
              <a:rPr lang="fr-FR" b="1" dirty="0"/>
              <a:t>Société à responsabilité limitée </a:t>
            </a:r>
            <a:r>
              <a:rPr lang="fr-FR" b="1" dirty="0">
                <a:highlight>
                  <a:srgbClr val="FBDED1"/>
                </a:highlight>
              </a:rPr>
              <a:t>(SARL)</a:t>
            </a:r>
          </a:p>
          <a:p>
            <a:pPr marL="742950" lvl="1" indent="-285750"/>
            <a:r>
              <a:rPr lang="fr-FR" b="1" dirty="0"/>
              <a:t>Société par actions simplifiée </a:t>
            </a:r>
            <a:r>
              <a:rPr lang="fr-FR" b="1" dirty="0">
                <a:highlight>
                  <a:srgbClr val="FBDED1"/>
                </a:highlight>
              </a:rPr>
              <a:t>(SAS)</a:t>
            </a:r>
          </a:p>
          <a:p>
            <a:pPr marL="742950" lvl="1" indent="-285750">
              <a:buFont typeface="Arial" panose="020B0604020202020204" pitchFamily="34" charset="0"/>
              <a:buChar char="•"/>
            </a:pPr>
            <a:r>
              <a:rPr lang="fr-FR" b="1" dirty="0"/>
              <a:t>Société anonyme </a:t>
            </a:r>
            <a:r>
              <a:rPr lang="fr-FR" b="1" dirty="0">
                <a:highlight>
                  <a:srgbClr val="FBDED1"/>
                </a:highlight>
              </a:rPr>
              <a:t>(SA)</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tableau </a:t>
            </a:r>
            <a:r>
              <a:rPr lang="en-US" dirty="0" err="1"/>
              <a:t>comparatif</a:t>
            </a:r>
            <a:endParaRPr lang="en-US" dirty="0"/>
          </a:p>
        </p:txBody>
      </p:sp>
      <p:pic>
        <p:nvPicPr>
          <p:cNvPr id="2" name="Image 1">
            <a:extLst>
              <a:ext uri="{FF2B5EF4-FFF2-40B4-BE49-F238E27FC236}">
                <a16:creationId xmlns:a16="http://schemas.microsoft.com/office/drawing/2014/main" id="{19B4BE2A-FF44-9082-C313-227EBBAE2191}"/>
              </a:ext>
            </a:extLst>
          </p:cNvPr>
          <p:cNvPicPr>
            <a:picLocks noChangeAspect="1"/>
          </p:cNvPicPr>
          <p:nvPr/>
        </p:nvPicPr>
        <p:blipFill>
          <a:blip r:embed="rId3"/>
          <a:stretch>
            <a:fillRect/>
          </a:stretch>
        </p:blipFill>
        <p:spPr>
          <a:xfrm>
            <a:off x="8172264" y="4149080"/>
            <a:ext cx="3338736" cy="1908644"/>
          </a:xfrm>
          <a:prstGeom prst="rect">
            <a:avLst/>
          </a:prstGeom>
        </p:spPr>
      </p:pic>
    </p:spTree>
    <p:extLst>
      <p:ext uri="{BB962C8B-B14F-4D97-AF65-F5344CB8AC3E}">
        <p14:creationId xmlns:p14="http://schemas.microsoft.com/office/powerpoint/2010/main" val="25442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fade">
                                      <p:cBhvr>
                                        <p:cTn id="29" dur="500"/>
                                        <p:tgtEl>
                                          <p:spTgt spid="1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fade">
                                      <p:cBhvr>
                                        <p:cTn id="3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70000" lnSpcReduction="20000"/>
          </a:bodyPr>
          <a:lstStyle/>
          <a:p>
            <a:pPr marL="0" indent="0">
              <a:buNone/>
            </a:pPr>
            <a:r>
              <a:rPr lang="fr-FR" b="1" dirty="0">
                <a:highlight>
                  <a:srgbClr val="FBDED1"/>
                </a:highlight>
              </a:rPr>
              <a:t>Régime social du dirigeant : TNS ou assimilé salarié</a:t>
            </a:r>
          </a:p>
          <a:p>
            <a:pPr marL="0" indent="0">
              <a:buNone/>
            </a:pPr>
            <a:r>
              <a:rPr lang="fr-FR" dirty="0"/>
              <a:t>Le régime social du dirigeant détermine à quel type de protection sociale le chef d'entreprise est affilié, ce qui impacte notamment les cotisations sociales et les prestations de santé et de retraite.</a:t>
            </a:r>
          </a:p>
          <a:p>
            <a:pPr>
              <a:buFont typeface="Arial" panose="020B0604020202020204" pitchFamily="34" charset="0"/>
              <a:buChar char="•"/>
            </a:pPr>
            <a:r>
              <a:rPr lang="fr-FR" b="1" dirty="0">
                <a:solidFill>
                  <a:schemeClr val="accent4"/>
                </a:solidFill>
              </a:rPr>
              <a:t>Travailleur non salarié (TNS)</a:t>
            </a:r>
            <a:r>
              <a:rPr lang="fr-FR" dirty="0">
                <a:solidFill>
                  <a:schemeClr val="accent4"/>
                </a:solidFill>
              </a:rPr>
              <a:t> </a:t>
            </a:r>
            <a:r>
              <a:rPr lang="fr-FR" dirty="0"/>
              <a:t>: Les dirigeants qui relèvent du régime des TNS paient des cotisations sociales moins élevées que les assimilés salariés, mais bénéficient d'une couverture sociale plus limitée. Ils sont affiliés à la </a:t>
            </a:r>
            <a:r>
              <a:rPr lang="fr-FR" b="1" dirty="0"/>
              <a:t>Sécurité Sociale des Indépendants</a:t>
            </a:r>
            <a:r>
              <a:rPr lang="fr-FR" dirty="0"/>
              <a:t> (SSI).</a:t>
            </a:r>
          </a:p>
          <a:p>
            <a:pPr>
              <a:buFont typeface="Arial" panose="020B0604020202020204" pitchFamily="34" charset="0"/>
              <a:buChar char="•"/>
            </a:pPr>
            <a:r>
              <a:rPr lang="fr-FR" b="1" dirty="0">
                <a:solidFill>
                  <a:schemeClr val="accent4"/>
                </a:solidFill>
              </a:rPr>
              <a:t>Assimilé salarié</a:t>
            </a:r>
            <a:r>
              <a:rPr lang="fr-FR" dirty="0">
                <a:solidFill>
                  <a:schemeClr val="accent4"/>
                </a:solidFill>
              </a:rPr>
              <a:t> </a:t>
            </a:r>
            <a:r>
              <a:rPr lang="fr-FR" dirty="0"/>
              <a:t>: Les dirigeants assimilés salariés bénéficient d’une couverture sociale similaire à celle des salariés, incluant l’assurance chômage, mais leurs cotisations sociales sont plus élevées. Ils cotisent au régime général de la Sécurité sociale.</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tableau </a:t>
            </a:r>
            <a:r>
              <a:rPr lang="en-US" dirty="0" err="1"/>
              <a:t>comparatif</a:t>
            </a:r>
            <a:r>
              <a:rPr lang="en-US" dirty="0"/>
              <a:t> : Nota bene</a:t>
            </a:r>
          </a:p>
        </p:txBody>
      </p:sp>
    </p:spTree>
    <p:extLst>
      <p:ext uri="{BB962C8B-B14F-4D97-AF65-F5344CB8AC3E}">
        <p14:creationId xmlns:p14="http://schemas.microsoft.com/office/powerpoint/2010/main" val="364462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55000" lnSpcReduction="20000"/>
          </a:bodyPr>
          <a:lstStyle/>
          <a:p>
            <a:pPr marL="0" indent="0">
              <a:buNone/>
            </a:pPr>
            <a:r>
              <a:rPr lang="pt-BR" b="1" dirty="0">
                <a:highlight>
                  <a:srgbClr val="FBDED1"/>
                </a:highlight>
              </a:rPr>
              <a:t>Régime fiscal : IR ou IS</a:t>
            </a:r>
            <a:endParaRPr lang="fr-FR" dirty="0">
              <a:highlight>
                <a:srgbClr val="FBDED1"/>
              </a:highlight>
            </a:endParaRPr>
          </a:p>
          <a:p>
            <a:pPr marL="0" indent="0">
              <a:buNone/>
            </a:pPr>
            <a:r>
              <a:rPr lang="fr-FR" dirty="0"/>
              <a:t>Le régime fiscal de l'entreprise détermine comment les bénéfices de l’entreprise sont imposés : soit à l’impôt sur le revenu (IR), soit à l’impôt sur les sociétés (IS).</a:t>
            </a:r>
          </a:p>
          <a:p>
            <a:pPr>
              <a:buFont typeface="Arial" panose="020B0604020202020204" pitchFamily="34" charset="0"/>
              <a:buChar char="•"/>
            </a:pPr>
            <a:r>
              <a:rPr lang="fr-FR" b="1" dirty="0">
                <a:solidFill>
                  <a:schemeClr val="accent4"/>
                </a:solidFill>
              </a:rPr>
              <a:t>Impôt sur le revenu (IR)</a:t>
            </a:r>
            <a:r>
              <a:rPr lang="fr-FR" dirty="0">
                <a:solidFill>
                  <a:schemeClr val="accent4"/>
                </a:solidFill>
              </a:rPr>
              <a:t> </a:t>
            </a:r>
            <a:r>
              <a:rPr lang="fr-FR" dirty="0"/>
              <a:t>: Dans ce régime, les bénéfices de l’entreprise sont directement imposés dans la déclaration personnelle de revenus du dirigeant, au titre des bénéfices industriels et commerciaux (BIC), bénéfices non commerciaux (BNC), ou bénéfices agricoles (BA). Cela signifie que l'entrepreneur est imposé à son taux marginal d'imposition. Ce régime est avantageux pour les petites entreprises, car les bénéfices sont imposés à des taux progressifs, mais l’inconvénient est qu’il peut entraîner une imposition élevée si les revenus sont importants.</a:t>
            </a:r>
          </a:p>
          <a:p>
            <a:pPr>
              <a:buFont typeface="Arial" panose="020B0604020202020204" pitchFamily="34" charset="0"/>
              <a:buChar char="•"/>
            </a:pPr>
            <a:r>
              <a:rPr lang="fr-FR" b="1" dirty="0">
                <a:solidFill>
                  <a:schemeClr val="accent4"/>
                </a:solidFill>
              </a:rPr>
              <a:t>Impôt sur les sociétés (IS)</a:t>
            </a:r>
            <a:r>
              <a:rPr lang="fr-FR" dirty="0">
                <a:solidFill>
                  <a:schemeClr val="accent4"/>
                </a:solidFill>
              </a:rPr>
              <a:t> </a:t>
            </a:r>
            <a:r>
              <a:rPr lang="fr-FR" dirty="0"/>
              <a:t>: Les bénéfices sont imposés au nom de la société, avec un taux d’imposition qui peut varier en fonction du montant des bénéfices (taux réduit de 15 % sur les premiers 42 500 €, puis un taux de 25 %). Les dirigeants sont ensuite imposés personnellement sur les salaires ou les dividendes qu’ils perçoivent. Ce régime est souvent avantageux pour les entreprises avec des bénéfices importants, car le taux d’imposition de l’IS est généralement plus bas que celui de l’IR sur les hauts revenus. De plus, l’entrepreneur peut optimiser sa rémunération entre salaire et dividendes.</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tableau </a:t>
            </a:r>
            <a:r>
              <a:rPr lang="en-US" dirty="0" err="1"/>
              <a:t>comparatif</a:t>
            </a:r>
            <a:r>
              <a:rPr lang="en-US" dirty="0"/>
              <a:t> : Nota bene</a:t>
            </a:r>
          </a:p>
        </p:txBody>
      </p:sp>
    </p:spTree>
    <p:extLst>
      <p:ext uri="{BB962C8B-B14F-4D97-AF65-F5344CB8AC3E}">
        <p14:creationId xmlns:p14="http://schemas.microsoft.com/office/powerpoint/2010/main" val="22614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70000" lnSpcReduction="20000"/>
          </a:bodyPr>
          <a:lstStyle/>
          <a:p>
            <a:pPr marL="0" indent="0">
              <a:buNone/>
            </a:pPr>
            <a:r>
              <a:rPr lang="fr-FR" b="1" dirty="0">
                <a:highlight>
                  <a:srgbClr val="FBDED1"/>
                </a:highlight>
              </a:rPr>
              <a:t>Responsabilité des associés : limitée ou illimitée</a:t>
            </a:r>
          </a:p>
          <a:p>
            <a:pPr marL="0" indent="0">
              <a:buNone/>
            </a:pPr>
            <a:r>
              <a:rPr lang="fr-FR" dirty="0"/>
              <a:t>La responsabilité des associés désigne l’étendue des biens personnels des entrepreneurs qui peuvent être engagés en cas de dettes de l’entreprise.</a:t>
            </a:r>
          </a:p>
          <a:p>
            <a:pPr>
              <a:buFont typeface="Arial" panose="020B0604020202020204" pitchFamily="34" charset="0"/>
              <a:buChar char="•"/>
            </a:pPr>
            <a:r>
              <a:rPr lang="fr-FR" b="1" dirty="0">
                <a:solidFill>
                  <a:schemeClr val="accent4"/>
                </a:solidFill>
              </a:rPr>
              <a:t>Responsabilité limitée</a:t>
            </a:r>
            <a:r>
              <a:rPr lang="fr-FR" dirty="0">
                <a:solidFill>
                  <a:schemeClr val="accent4"/>
                </a:solidFill>
              </a:rPr>
              <a:t> </a:t>
            </a:r>
            <a:r>
              <a:rPr lang="fr-FR" dirty="0"/>
              <a:t>: Les associés ne sont responsables qu’à hauteur de leurs apports dans l’entreprise. Cela signifie que, en cas de dettes, leur patrimoine personnel est protégé et seul le capital investi dans l’entreprise est en jeu.</a:t>
            </a:r>
          </a:p>
          <a:p>
            <a:pPr>
              <a:buFont typeface="Arial" panose="020B0604020202020204" pitchFamily="34" charset="0"/>
              <a:buChar char="•"/>
            </a:pPr>
            <a:r>
              <a:rPr lang="fr-FR" b="1" dirty="0">
                <a:solidFill>
                  <a:schemeClr val="accent4"/>
                </a:solidFill>
              </a:rPr>
              <a:t>Responsabilité illimitée</a:t>
            </a:r>
            <a:r>
              <a:rPr lang="fr-FR" dirty="0">
                <a:solidFill>
                  <a:schemeClr val="accent4"/>
                </a:solidFill>
              </a:rPr>
              <a:t> </a:t>
            </a:r>
            <a:r>
              <a:rPr lang="fr-FR" dirty="0"/>
              <a:t>: Les associés ou le dirigeant sont responsables sur l’ensemble de leur patrimoine personnel. Cela signifie qu’en cas de dettes, les créanciers peuvent saisir les biens personnels (maison, voiture, etc.) pour rembourser les dettes de l’entreprise.</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tableau </a:t>
            </a:r>
            <a:r>
              <a:rPr lang="en-US" dirty="0" err="1"/>
              <a:t>comparatif</a:t>
            </a:r>
            <a:r>
              <a:rPr lang="en-US" dirty="0"/>
              <a:t> : Nota bene</a:t>
            </a:r>
          </a:p>
        </p:txBody>
      </p:sp>
    </p:spTree>
    <p:extLst>
      <p:ext uri="{BB962C8B-B14F-4D97-AF65-F5344CB8AC3E}">
        <p14:creationId xmlns:p14="http://schemas.microsoft.com/office/powerpoint/2010/main" val="424161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tableau </a:t>
            </a:r>
            <a:r>
              <a:rPr lang="en-US" dirty="0" err="1"/>
              <a:t>comparatif</a:t>
            </a:r>
            <a:endParaRPr lang="en-US" dirty="0"/>
          </a:p>
        </p:txBody>
      </p:sp>
      <p:graphicFrame>
        <p:nvGraphicFramePr>
          <p:cNvPr id="8" name="Tableau 7">
            <a:extLst>
              <a:ext uri="{FF2B5EF4-FFF2-40B4-BE49-F238E27FC236}">
                <a16:creationId xmlns:a16="http://schemas.microsoft.com/office/drawing/2014/main" id="{57C83243-B544-61C1-0850-5D64D6FCE400}"/>
              </a:ext>
            </a:extLst>
          </p:cNvPr>
          <p:cNvGraphicFramePr>
            <a:graphicFrameLocks noGrp="1"/>
          </p:cNvGraphicFramePr>
          <p:nvPr>
            <p:extLst>
              <p:ext uri="{D42A27DB-BD31-4B8C-83A1-F6EECF244321}">
                <p14:modId xmlns:p14="http://schemas.microsoft.com/office/powerpoint/2010/main" val="885597443"/>
              </p:ext>
            </p:extLst>
          </p:nvPr>
        </p:nvGraphicFramePr>
        <p:xfrm>
          <a:off x="257731" y="1052736"/>
          <a:ext cx="11522593" cy="5093237"/>
        </p:xfrm>
        <a:graphic>
          <a:graphicData uri="http://schemas.openxmlformats.org/drawingml/2006/table">
            <a:tbl>
              <a:tblPr/>
              <a:tblGrid>
                <a:gridCol w="2188222">
                  <a:extLst>
                    <a:ext uri="{9D8B030D-6E8A-4147-A177-3AD203B41FA5}">
                      <a16:colId xmlns:a16="http://schemas.microsoft.com/office/drawing/2014/main" val="211931748"/>
                    </a:ext>
                  </a:extLst>
                </a:gridCol>
                <a:gridCol w="2631986">
                  <a:extLst>
                    <a:ext uri="{9D8B030D-6E8A-4147-A177-3AD203B41FA5}">
                      <a16:colId xmlns:a16="http://schemas.microsoft.com/office/drawing/2014/main" val="543144029"/>
                    </a:ext>
                  </a:extLst>
                </a:gridCol>
                <a:gridCol w="3963283">
                  <a:extLst>
                    <a:ext uri="{9D8B030D-6E8A-4147-A177-3AD203B41FA5}">
                      <a16:colId xmlns:a16="http://schemas.microsoft.com/office/drawing/2014/main" val="1312769026"/>
                    </a:ext>
                  </a:extLst>
                </a:gridCol>
                <a:gridCol w="2739102">
                  <a:extLst>
                    <a:ext uri="{9D8B030D-6E8A-4147-A177-3AD203B41FA5}">
                      <a16:colId xmlns:a16="http://schemas.microsoft.com/office/drawing/2014/main" val="3238580567"/>
                    </a:ext>
                  </a:extLst>
                </a:gridCol>
              </a:tblGrid>
              <a:tr h="4527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fr-FR" sz="2000" b="1" u="none" strike="noStrike" dirty="0">
                          <a:effectLst/>
                        </a:rPr>
                        <a:t>Critère</a:t>
                      </a:r>
                      <a:endParaRPr lang="fr-FR" sz="2000" b="1" i="0" u="none" strike="noStrike" dirty="0">
                        <a:solidFill>
                          <a:srgbClr val="FFFFFF"/>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fr-FR" sz="2000" b="1" u="none" strike="noStrike" dirty="0">
                          <a:effectLst/>
                        </a:rPr>
                        <a:t>Entreprise Individuelle</a:t>
                      </a:r>
                      <a:endParaRPr lang="fr-FR" sz="2000" b="1" i="0" u="none" strike="noStrike" dirty="0">
                        <a:solidFill>
                          <a:srgbClr val="FFFFFF"/>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fr-FR" sz="2000" b="1" u="none" strike="noStrike" dirty="0">
                          <a:effectLst/>
                        </a:rPr>
                        <a:t>SASU</a:t>
                      </a:r>
                      <a:endParaRPr lang="fr-FR" sz="2000" b="1" i="0" u="none" strike="noStrike" dirty="0">
                        <a:solidFill>
                          <a:srgbClr val="FFFFFF"/>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fr-FR" sz="2000" b="1" u="none" strike="noStrike" dirty="0">
                          <a:effectLst/>
                        </a:rPr>
                        <a:t>EURL</a:t>
                      </a:r>
                      <a:endParaRPr lang="fr-FR" sz="2000" b="1" i="0" u="none" strike="noStrike" dirty="0">
                        <a:solidFill>
                          <a:srgbClr val="FFFFFF"/>
                        </a:solidFill>
                        <a:effectLst/>
                        <a:latin typeface="Calibri" panose="020F0502020204030204" pitchFamily="34"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492165034"/>
                  </a:ext>
                </a:extLst>
              </a:tr>
              <a:tr h="773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b="1" u="none" strike="noStrike" dirty="0">
                          <a:effectLst/>
                        </a:rPr>
                        <a:t>Volonté de réaliser son projet</a:t>
                      </a:r>
                      <a:endParaRPr lang="fr-FR" sz="2000" b="1"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Seul</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Seul</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Seul</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02502494"/>
                  </a:ext>
                </a:extLst>
              </a:tr>
              <a:tr h="773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b="1" u="none" strike="noStrike" dirty="0">
                          <a:effectLst/>
                        </a:rPr>
                        <a:t>Responsabilité des associés</a:t>
                      </a:r>
                      <a:endParaRPr lang="fr-FR" sz="2000" b="1"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Illimitée</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Limitée aux apports</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Limitée aux apports</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66939388"/>
                  </a:ext>
                </a:extLst>
              </a:tr>
              <a:tr h="773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b="1" u="none" strike="noStrike">
                          <a:effectLst/>
                        </a:rPr>
                        <a:t>Régime fiscal</a:t>
                      </a:r>
                      <a:endParaRPr lang="fr-FR" sz="2000" b="1"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IR</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IS (option IR possible sous conditions)</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IS (option IR possible sous conditions)</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960358816"/>
                  </a:ext>
                </a:extLst>
              </a:tr>
              <a:tr h="773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b="1" u="none" strike="noStrike" dirty="0">
                          <a:effectLst/>
                        </a:rPr>
                        <a:t>Régime social du dirigeant</a:t>
                      </a:r>
                      <a:endParaRPr lang="fr-FR" sz="2000" b="1"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TNS</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Assimilé salarié</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TNS</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73719809"/>
                  </a:ext>
                </a:extLst>
              </a:tr>
              <a:tr h="773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b="1" u="none" strike="noStrike">
                          <a:effectLst/>
                        </a:rPr>
                        <a:t>Capacité de financement</a:t>
                      </a:r>
                      <a:endParaRPr lang="fr-FR" sz="2000" b="1"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Limitée (fonds propres uniquement)</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Très élevée (émission d'actions flexible)</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Moyenne (parts sociales)</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20775915"/>
                  </a:ext>
                </a:extLst>
              </a:tr>
              <a:tr h="773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b="1" u="none" strike="noStrike" dirty="0">
                          <a:effectLst/>
                        </a:rPr>
                        <a:t>Gouvernance</a:t>
                      </a:r>
                      <a:endParaRPr lang="fr-FR" sz="2000" b="1"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a:effectLst/>
                        </a:rPr>
                        <a:t>Simple (gérant unique)</a:t>
                      </a:r>
                      <a:endParaRPr lang="fr-FR" sz="2000" b="0" i="0" u="none" strike="noStrike">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Flexible (organes de direction à définir dans les statuts)</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2000" u="none" strike="noStrike" dirty="0">
                          <a:effectLst/>
                        </a:rPr>
                        <a:t>Simple (gérant unique)</a:t>
                      </a:r>
                      <a:endParaRPr lang="fr-FR" sz="2000" b="0" i="0" u="none" strike="noStrike" dirty="0">
                        <a:solidFill>
                          <a:srgbClr val="000000"/>
                        </a:solidFill>
                        <a:effectLst/>
                        <a:latin typeface="Calibri" panose="020F0502020204030204" pitchFamily="34" charset="0"/>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171075525"/>
                  </a:ext>
                </a:extLst>
              </a:tr>
            </a:tbl>
          </a:graphicData>
        </a:graphic>
      </p:graphicFrame>
    </p:spTree>
    <p:extLst>
      <p:ext uri="{BB962C8B-B14F-4D97-AF65-F5344CB8AC3E}">
        <p14:creationId xmlns:p14="http://schemas.microsoft.com/office/powerpoint/2010/main" val="133874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 tableau </a:t>
            </a:r>
            <a:r>
              <a:rPr lang="en-US" dirty="0" err="1"/>
              <a:t>comparatif</a:t>
            </a:r>
            <a:endParaRPr lang="en-US" dirty="0"/>
          </a:p>
        </p:txBody>
      </p:sp>
      <p:pic>
        <p:nvPicPr>
          <p:cNvPr id="2" name="Image 1">
            <a:extLst>
              <a:ext uri="{FF2B5EF4-FFF2-40B4-BE49-F238E27FC236}">
                <a16:creationId xmlns:a16="http://schemas.microsoft.com/office/drawing/2014/main" id="{811094AA-695D-EBEA-E4E5-9439650D826F}"/>
              </a:ext>
            </a:extLst>
          </p:cNvPr>
          <p:cNvPicPr>
            <a:picLocks noChangeAspect="1"/>
          </p:cNvPicPr>
          <p:nvPr/>
        </p:nvPicPr>
        <p:blipFill>
          <a:blip r:embed="rId3"/>
          <a:stretch>
            <a:fillRect/>
          </a:stretch>
        </p:blipFill>
        <p:spPr>
          <a:xfrm>
            <a:off x="136643" y="792251"/>
            <a:ext cx="11918713" cy="5273497"/>
          </a:xfrm>
          <a:prstGeom prst="rect">
            <a:avLst/>
          </a:prstGeom>
        </p:spPr>
      </p:pic>
    </p:spTree>
    <p:extLst>
      <p:ext uri="{BB962C8B-B14F-4D97-AF65-F5344CB8AC3E}">
        <p14:creationId xmlns:p14="http://schemas.microsoft.com/office/powerpoint/2010/main" val="349321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Entreprendre</a:t>
            </a:r>
            <a:r>
              <a:rPr lang="en-US" dirty="0"/>
              <a:t> </a:t>
            </a:r>
            <a:r>
              <a:rPr lang="en-US" dirty="0" err="1"/>
              <a:t>en</a:t>
            </a:r>
            <a:r>
              <a:rPr lang="en-US" dirty="0"/>
              <a:t> solo </a:t>
            </a:r>
            <a:r>
              <a:rPr lang="en-US" dirty="0" err="1"/>
              <a:t>ou</a:t>
            </a:r>
            <a:r>
              <a:rPr lang="en-US" dirty="0"/>
              <a:t> a </a:t>
            </a:r>
            <a:r>
              <a:rPr lang="en-US" dirty="0" err="1"/>
              <a:t>plusieurs</a:t>
            </a:r>
            <a:endParaRPr lang="en-US" dirty="0"/>
          </a:p>
        </p:txBody>
      </p:sp>
      <p:sp>
        <p:nvSpPr>
          <p:cNvPr id="3" name="Subtitle 2"/>
          <p:cNvSpPr>
            <a:spLocks noGrp="1"/>
          </p:cNvSpPr>
          <p:nvPr>
            <p:ph type="subTitle" idx="1"/>
          </p:nvPr>
        </p:nvSpPr>
        <p:spPr>
          <a:xfrm>
            <a:off x="3287688" y="5172813"/>
            <a:ext cx="8434459" cy="480131"/>
          </a:xfrm>
        </p:spPr>
        <p:txBody>
          <a:bodyPr/>
          <a:lstStyle/>
          <a:p>
            <a:r>
              <a:rPr lang="fr-FR" i="1" dirty="0"/>
              <a:t>On y va les copains !</a:t>
            </a:r>
            <a:endParaRPr lang="en-US" i="1" dirty="0"/>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19</a:t>
            </a:fld>
            <a:endParaRPr lang="en-US"/>
          </a:p>
        </p:txBody>
      </p:sp>
      <p:pic>
        <p:nvPicPr>
          <p:cNvPr id="9" name="Espace réservé pour une image  8">
            <a:extLst>
              <a:ext uri="{FF2B5EF4-FFF2-40B4-BE49-F238E27FC236}">
                <a16:creationId xmlns:a16="http://schemas.microsoft.com/office/drawing/2014/main" id="{07BADEDA-441F-4E17-EC30-EEF3F5241D5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896" r="6896"/>
          <a:stretch>
            <a:fillRect/>
          </a:stretch>
        </p:blipFill>
        <p:spPr/>
      </p:pic>
    </p:spTree>
    <p:extLst>
      <p:ext uri="{BB962C8B-B14F-4D97-AF65-F5344CB8AC3E}">
        <p14:creationId xmlns:p14="http://schemas.microsoft.com/office/powerpoint/2010/main" val="299218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1"/>
            <a:ext cx="11545590" cy="4351338"/>
          </a:xfrm>
        </p:spPr>
        <p:txBody>
          <a:bodyPr/>
          <a:lstStyle/>
          <a:p>
            <a:pPr marL="0" indent="0">
              <a:lnSpc>
                <a:spcPct val="100000"/>
              </a:lnSpc>
              <a:buNone/>
            </a:pPr>
            <a:r>
              <a:rPr lang="fr-FR" sz="3200" dirty="0"/>
              <a:t>A l’issu de ce chapitre, vous devez être capable de : </a:t>
            </a:r>
          </a:p>
          <a:p>
            <a:pPr>
              <a:lnSpc>
                <a:spcPct val="100000"/>
              </a:lnSpc>
            </a:pPr>
            <a:r>
              <a:rPr lang="fr-FR" sz="3200" b="1" dirty="0">
                <a:solidFill>
                  <a:schemeClr val="accent4"/>
                </a:solidFill>
              </a:rPr>
              <a:t>Justifier</a:t>
            </a:r>
            <a:r>
              <a:rPr lang="fr-FR" sz="3200" dirty="0"/>
              <a:t> le choix d’une structure juridique d’entreprise adaptée à une situation donnée</a:t>
            </a:r>
          </a:p>
          <a:p>
            <a:pPr marL="0" indent="0">
              <a:lnSpc>
                <a:spcPct val="100000"/>
              </a:lnSpc>
              <a:buNone/>
            </a:pPr>
            <a:endParaRPr lang="en-US"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Objectifs</a:t>
            </a:r>
            <a:endParaRPr lang="en-US" dirty="0"/>
          </a:p>
        </p:txBody>
      </p:sp>
      <p:pic>
        <p:nvPicPr>
          <p:cNvPr id="2" name="Image 1">
            <a:extLst>
              <a:ext uri="{FF2B5EF4-FFF2-40B4-BE49-F238E27FC236}">
                <a16:creationId xmlns:a16="http://schemas.microsoft.com/office/drawing/2014/main" id="{378D379D-27C8-B21A-EAC1-DF5B2DE7531C}"/>
              </a:ext>
            </a:extLst>
          </p:cNvPr>
          <p:cNvPicPr>
            <a:picLocks noChangeAspect="1"/>
          </p:cNvPicPr>
          <p:nvPr/>
        </p:nvPicPr>
        <p:blipFill>
          <a:blip r:embed="rId3"/>
          <a:stretch>
            <a:fillRect/>
          </a:stretch>
        </p:blipFill>
        <p:spPr>
          <a:xfrm>
            <a:off x="3790400" y="2933355"/>
            <a:ext cx="4730906" cy="3188484"/>
          </a:xfrm>
          <a:prstGeom prst="rect">
            <a:avLst/>
          </a:prstGeom>
        </p:spPr>
      </p:pic>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err="1"/>
              <a:t>Entreprendre</a:t>
            </a:r>
            <a:r>
              <a:rPr lang="en-US" dirty="0"/>
              <a:t> </a:t>
            </a:r>
            <a:r>
              <a:rPr lang="en-US" dirty="0" err="1"/>
              <a:t>en</a:t>
            </a:r>
            <a:r>
              <a:rPr lang="en-US" dirty="0"/>
              <a:t> solo</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8934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a:ea typeface="+mn-ea"/>
                <a:cs typeface="+mn-cs"/>
              </a:rPr>
              <a:t>ENTREPRISE INDIVIDUELLE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highlight>
                  <a:srgbClr val="FBDED1"/>
                </a:highlight>
                <a:uLnTx/>
                <a:uFillTx/>
                <a:latin typeface="Calibri" panose="020F0502020204030204"/>
                <a:ea typeface="+mn-ea"/>
                <a:cs typeface="+mn-cs"/>
              </a:rPr>
              <a:t>Avantages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Petite entreprise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Idéale pour des lancements d'activité sans formalités complexes.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Indépendance</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 Convient aux freelances, artisans, commerçants, et professions libérales.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Faibles besoins en financement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Adaptée aux activités nécessitant peu d'investissements.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highlight>
                  <a:srgbClr val="FBDED1"/>
                </a:highlight>
                <a:latin typeface="Calibri" panose="020F0502020204030204"/>
              </a:rPr>
              <a:t>Inconvénients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Responsabilité illimitée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Risque pour les biens personnels en cas de dettes.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Financement limité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Difficultés d'accès aux financements externes.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Impossibilité de s'associer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Limite les opportunités de croissance collaborative.</a:t>
            </a:r>
            <a:endParaRPr kumimoji="0" lang="fr-GP"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Entreprendre</a:t>
            </a:r>
            <a:r>
              <a:rPr lang="en-US" dirty="0"/>
              <a:t> </a:t>
            </a:r>
            <a:r>
              <a:rPr lang="en-US" dirty="0" err="1"/>
              <a:t>en</a:t>
            </a:r>
            <a:r>
              <a:rPr lang="en-US" dirty="0"/>
              <a:t> solo</a:t>
            </a:r>
          </a:p>
        </p:txBody>
      </p:sp>
    </p:spTree>
    <p:extLst>
      <p:ext uri="{BB962C8B-B14F-4D97-AF65-F5344CB8AC3E}">
        <p14:creationId xmlns:p14="http://schemas.microsoft.com/office/powerpoint/2010/main" val="12232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a:ea typeface="+mn-ea"/>
                <a:cs typeface="+mn-cs"/>
              </a:rPr>
              <a:t>EURL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highlight>
                  <a:srgbClr val="FBDED1"/>
                </a:highlight>
                <a:latin typeface="Calibri" panose="020F0502020204030204"/>
              </a:rPr>
              <a:t>Avantages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Responsabilité limitée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Idéale pour les entrepreneurs souhaitant limiter leur responsabilité tout en conservant une gestion simple.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Structuration</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 Convient aux petites entreprises ou auto-entrepreneurs qui veulent structurer leur activité.</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Activités adaptées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Bien adaptée aux entreprises de services ou artisanales nécessitant une structure simple.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highlight>
                  <a:srgbClr val="FBDED1"/>
                </a:highlight>
                <a:latin typeface="Calibri" panose="020F0502020204030204"/>
              </a:rPr>
              <a:t>Inconvénients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Régime social du gérant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Affiliation au régime des TNS, ce qui peut entraîner une protection sociale moins avantageuse.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Attractivité pour les investisseurs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Moins attractive pour les investisseurs en raison de la rigidité dans la gestion et la transmission des parts.</a:t>
            </a:r>
          </a:p>
          <a:p>
            <a:pPr marL="0" indent="0">
              <a:buNone/>
            </a:pP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Entreprendre</a:t>
            </a:r>
            <a:r>
              <a:rPr lang="en-US" dirty="0"/>
              <a:t> </a:t>
            </a:r>
            <a:r>
              <a:rPr lang="en-US" dirty="0" err="1"/>
              <a:t>en</a:t>
            </a:r>
            <a:r>
              <a:rPr lang="en-US" dirty="0"/>
              <a:t> solo</a:t>
            </a:r>
          </a:p>
        </p:txBody>
      </p:sp>
    </p:spTree>
    <p:extLst>
      <p:ext uri="{BB962C8B-B14F-4D97-AF65-F5344CB8AC3E}">
        <p14:creationId xmlns:p14="http://schemas.microsoft.com/office/powerpoint/2010/main" val="368840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srgbClr val="C00000"/>
                </a:solidFill>
                <a:effectLst/>
                <a:uLnTx/>
                <a:uFillTx/>
                <a:latin typeface="Calibri" panose="020F0502020204030204"/>
                <a:ea typeface="+mn-ea"/>
                <a:cs typeface="+mn-cs"/>
              </a:rPr>
              <a:t>SASU</a:t>
            </a:r>
            <a:endParaRPr kumimoji="0" lang="fr-FR" sz="24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Avantages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Flexibilité</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 Idéale pour les entrepreneurs solitaires souhaitant bénéficier de la flexibilité d'une SAS et pouvant évoluer vers une SAS.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Évolution</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 Convient aux entrepreneurs prévoyant d'accueillir des associés ou de structurer leur activité.</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Protection du patrimoine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Responsabilité limitée aux apports, protégeant ainsi le patrimoine personnel du dirigeant.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Inconvénients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Coût de gestion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Plus coûteuse à gérer comparée à une entreprise individuelle ou une EURL.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Complexité statutaire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Nécessite des statuts rédigés avec soin.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Absence de TNS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Le dirigeant est assimilé salarié, entraînant des cotisations sociales plus élevées par rapport à un TNS.</a:t>
            </a:r>
          </a:p>
          <a:p>
            <a:pPr marL="0" indent="0">
              <a:buNone/>
            </a:pP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Entreprendre</a:t>
            </a:r>
            <a:r>
              <a:rPr lang="en-US" dirty="0"/>
              <a:t> </a:t>
            </a:r>
            <a:r>
              <a:rPr lang="en-US" dirty="0" err="1"/>
              <a:t>en</a:t>
            </a:r>
            <a:r>
              <a:rPr lang="en-US" dirty="0"/>
              <a:t> solo</a:t>
            </a:r>
          </a:p>
        </p:txBody>
      </p:sp>
    </p:spTree>
    <p:extLst>
      <p:ext uri="{BB962C8B-B14F-4D97-AF65-F5344CB8AC3E}">
        <p14:creationId xmlns:p14="http://schemas.microsoft.com/office/powerpoint/2010/main" val="16825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err="1"/>
              <a:t>Entreprendre</a:t>
            </a:r>
            <a:r>
              <a:rPr lang="en-US" dirty="0"/>
              <a:t> à </a:t>
            </a:r>
            <a:r>
              <a:rPr lang="en-US" dirty="0" err="1"/>
              <a:t>plusieurs</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36695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a:ea typeface="+mn-ea"/>
                <a:cs typeface="+mn-cs"/>
              </a:rPr>
              <a:t>SARL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Avantages</a:t>
            </a:r>
          </a:p>
          <a:p>
            <a:pPr>
              <a:lnSpc>
                <a:spcPct val="100000"/>
              </a:lnSpc>
              <a:spcBef>
                <a:spcPts val="0"/>
              </a:spcBef>
              <a:spcAft>
                <a:spcPts val="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Petites et moyennes entreprises familiales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Idéale pour les entreprises familiales grâce à la restriction de la cession de parts sociales.</a:t>
            </a:r>
          </a:p>
          <a:p>
            <a:pPr>
              <a:lnSpc>
                <a:spcPct val="100000"/>
              </a:lnSpc>
              <a:spcBef>
                <a:spcPts val="0"/>
              </a:spcBef>
              <a:spcAft>
                <a:spcPts val="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Plusieurs associés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Convient aux entreprises avec jusqu'à 100 associés, souhaitant une gestion collective avec responsabilité limitée.</a:t>
            </a:r>
          </a:p>
          <a:p>
            <a:pPr>
              <a:lnSpc>
                <a:spcPct val="100000"/>
              </a:lnSpc>
              <a:spcBef>
                <a:spcPts val="0"/>
              </a:spcBef>
              <a:spcAft>
                <a:spcPts val="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Flexibilité sectorielle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Adaptée aux activités commerciales, artisanales, ou de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Protection du patrimoine : Responsabilité limitée des associés à leurs apports.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Inconvénients</a:t>
            </a:r>
          </a:p>
          <a:p>
            <a:pPr>
              <a:lnSpc>
                <a:spcPct val="100000"/>
              </a:lnSpc>
              <a:spcBef>
                <a:spcPts val="0"/>
              </a:spcBef>
              <a:spcAft>
                <a:spcPts val="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Rigidité de gestion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Moins de souplesse par rapport à la SAS, notamment concernant la transmission des parts et la gestion.</a:t>
            </a:r>
          </a:p>
          <a:p>
            <a:pPr>
              <a:lnSpc>
                <a:spcPct val="100000"/>
              </a:lnSpc>
              <a:spcBef>
                <a:spcPts val="0"/>
              </a:spcBef>
              <a:spcAft>
                <a:spcPts val="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Attractivité pour les investisseurs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Moins attrayante pour les investisseurs en raison des complexités liées à l'entrée de nouveaux associés.</a:t>
            </a:r>
          </a:p>
          <a:p>
            <a:pPr>
              <a:lnSpc>
                <a:spcPct val="100000"/>
              </a:lnSpc>
              <a:spcBef>
                <a:spcPts val="0"/>
              </a:spcBef>
              <a:spcAft>
                <a:spcPts val="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Régime social du gérant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Le gérant majoritaire est affilié au régime des TNS.</a:t>
            </a:r>
          </a:p>
          <a:p>
            <a:pPr marL="0" indent="0">
              <a:buNone/>
            </a:pP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Entreprendre</a:t>
            </a:r>
            <a:r>
              <a:rPr lang="en-US" dirty="0"/>
              <a:t> à </a:t>
            </a:r>
            <a:r>
              <a:rPr lang="en-US" dirty="0" err="1"/>
              <a:t>plusieurs</a:t>
            </a:r>
            <a:endParaRPr lang="en-US" dirty="0"/>
          </a:p>
        </p:txBody>
      </p:sp>
    </p:spTree>
    <p:extLst>
      <p:ext uri="{BB962C8B-B14F-4D97-AF65-F5344CB8AC3E}">
        <p14:creationId xmlns:p14="http://schemas.microsoft.com/office/powerpoint/2010/main" val="29056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fade">
                                      <p:cBhvr>
                                        <p:cTn id="37" dur="500"/>
                                        <p:tgtEl>
                                          <p:spTgt spid="1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9" end="9"/>
                                            </p:txEl>
                                          </p:spTgt>
                                        </p:tgtEl>
                                        <p:attrNameLst>
                                          <p:attrName>style.visibility</p:attrName>
                                        </p:attrNameLst>
                                      </p:cBhvr>
                                      <p:to>
                                        <p:strVal val="visible"/>
                                      </p:to>
                                    </p:set>
                                    <p:animEffect transition="in" filter="fade">
                                      <p:cBhvr>
                                        <p:cTn id="42" dur="500"/>
                                        <p:tgtEl>
                                          <p:spTgt spid="1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animEffect transition="in" filter="fade">
                                      <p:cBhvr>
                                        <p:cTn id="47" dur="500"/>
                                        <p:tgtEl>
                                          <p:spTgt spid="1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11" end="11"/>
                                            </p:txEl>
                                          </p:spTgt>
                                        </p:tgtEl>
                                        <p:attrNameLst>
                                          <p:attrName>style.visibility</p:attrName>
                                        </p:attrNameLst>
                                      </p:cBhvr>
                                      <p:to>
                                        <p:strVal val="visible"/>
                                      </p:to>
                                    </p:set>
                                    <p:animEffect transition="in" filter="fade">
                                      <p:cBhvr>
                                        <p:cTn id="5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a:ea typeface="+mn-ea"/>
                <a:cs typeface="+mn-cs"/>
              </a:rPr>
              <a:t>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Avantages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Grandes entreprises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Conçue pour les entreprises de grande taille avec des besoins de financement importants, souvent dans des secteurs industriels ou commerciaux.</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Levée de fonds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Permet de lever des fonds par appel public à l’épargne.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Sociétés cotées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Structure standard pour les entreprises cotées en bourse, avec une réglementation stricte et protection des actionnaires.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Multiples actionnaires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Adaptée lorsque la gouvernance doit être répartie entre de nombreux actionnaires.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Inconvénients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Complexité et coûts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Création et gestion complexes et coûteuses, avec un capital social minimum élevé et obligation de commissaire aux comptes.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Gouvernance rigide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Imposition d'une structure de gouvernance qui ralentit la prise de décision.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Obligations de transparence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Soumise à des obligations de transparence et de publication des comptes, particulièrement contraignantes pour les sociétés cotées.</a:t>
            </a:r>
          </a:p>
          <a:p>
            <a:pPr marL="0" indent="0">
              <a:buNone/>
            </a:pP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Entreprendre</a:t>
            </a:r>
            <a:r>
              <a:rPr lang="en-US" dirty="0"/>
              <a:t> à </a:t>
            </a:r>
            <a:r>
              <a:rPr lang="en-US" dirty="0" err="1"/>
              <a:t>plusieurs</a:t>
            </a:r>
            <a:endParaRPr lang="en-US" dirty="0"/>
          </a:p>
        </p:txBody>
      </p:sp>
    </p:spTree>
    <p:extLst>
      <p:ext uri="{BB962C8B-B14F-4D97-AF65-F5344CB8AC3E}">
        <p14:creationId xmlns:p14="http://schemas.microsoft.com/office/powerpoint/2010/main" val="37587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fade">
                                      <p:cBhvr>
                                        <p:cTn id="37" dur="500"/>
                                        <p:tgtEl>
                                          <p:spTgt spid="1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9" end="9"/>
                                            </p:txEl>
                                          </p:spTgt>
                                        </p:tgtEl>
                                        <p:attrNameLst>
                                          <p:attrName>style.visibility</p:attrName>
                                        </p:attrNameLst>
                                      </p:cBhvr>
                                      <p:to>
                                        <p:strVal val="visible"/>
                                      </p:to>
                                    </p:set>
                                    <p:animEffect transition="in" filter="fade">
                                      <p:cBhvr>
                                        <p:cTn id="42" dur="500"/>
                                        <p:tgtEl>
                                          <p:spTgt spid="1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animEffect transition="in" filter="fade">
                                      <p:cBhvr>
                                        <p:cTn id="47" dur="500"/>
                                        <p:tgtEl>
                                          <p:spTgt spid="1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11" end="11"/>
                                            </p:txEl>
                                          </p:spTgt>
                                        </p:tgtEl>
                                        <p:attrNameLst>
                                          <p:attrName>style.visibility</p:attrName>
                                        </p:attrNameLst>
                                      </p:cBhvr>
                                      <p:to>
                                        <p:strVal val="visible"/>
                                      </p:to>
                                    </p:set>
                                    <p:animEffect transition="in" filter="fade">
                                      <p:cBhvr>
                                        <p:cTn id="5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0"/>
            <a:ext cx="11545590" cy="4911973"/>
          </a:xfrm>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a:ea typeface="+mn-ea"/>
                <a:cs typeface="+mn-cs"/>
              </a:rPr>
              <a:t>SAS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Avantages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Startups</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 Offre une grande flexibilité, idéale pour les secteurs en évolution rapide.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Attraction d'investisseurs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Flexibilité statutaire qui facilite l'entrée de nouveaux investisseurs.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Croissance rapide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Adaptée aux entreprises prévoyant une croissance rapide et nécessitant des fonds externes tout en gardant le contrôle de la gouvernance.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b="1" dirty="0">
                <a:solidFill>
                  <a:prstClr val="black"/>
                </a:solidFill>
                <a:highlight>
                  <a:srgbClr val="FBDED1"/>
                </a:highlight>
                <a:latin typeface="Calibri" panose="020F0502020204030204"/>
              </a:rPr>
              <a:t>Inconvénients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Coût de création et de gestion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Plus coûteuse à créer et à gérer que d'autres structures comme la SARL, en raison des besoins en capital et des obligations légales.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Complexité des statuts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Nécessite des statuts bien rédigés, souvent avec l'aide d'un professionnel, ce qui peut compliquer la création pour les non-initiés.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Responsabilité des dirigeants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Bien que limitée aux apports, les dirigeants peuvent être tenus responsables en cas de faute de gestion.</a:t>
            </a:r>
          </a:p>
          <a:p>
            <a:pPr marL="0" indent="0">
              <a:buNone/>
            </a:pPr>
            <a:endParaRPr lang="fr-FR" dirty="0"/>
          </a:p>
        </p:txBody>
      </p:sp>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Entreprendre</a:t>
            </a:r>
            <a:r>
              <a:rPr lang="en-US" dirty="0"/>
              <a:t> à </a:t>
            </a:r>
            <a:r>
              <a:rPr lang="en-US" dirty="0" err="1"/>
              <a:t>plusieurs</a:t>
            </a:r>
            <a:endParaRPr lang="en-US" dirty="0"/>
          </a:p>
        </p:txBody>
      </p:sp>
    </p:spTree>
    <p:extLst>
      <p:ext uri="{BB962C8B-B14F-4D97-AF65-F5344CB8AC3E}">
        <p14:creationId xmlns:p14="http://schemas.microsoft.com/office/powerpoint/2010/main" val="383402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 pratique</a:t>
            </a:r>
          </a:p>
        </p:txBody>
      </p:sp>
      <p:sp>
        <p:nvSpPr>
          <p:cNvPr id="3" name="Subtitle 2"/>
          <p:cNvSpPr>
            <a:spLocks noGrp="1"/>
          </p:cNvSpPr>
          <p:nvPr>
            <p:ph type="subTitle" idx="1"/>
          </p:nvPr>
        </p:nvSpPr>
        <p:spPr>
          <a:xfrm>
            <a:off x="3287688" y="5172813"/>
            <a:ext cx="8434459" cy="480131"/>
          </a:xfrm>
        </p:spPr>
        <p:txBody>
          <a:bodyPr/>
          <a:lstStyle/>
          <a:p>
            <a:r>
              <a:rPr lang="fr-FR" i="1" dirty="0"/>
              <a:t>Le travail c’est la santé !</a:t>
            </a:r>
            <a:endParaRPr lang="en-US" i="1" dirty="0"/>
          </a:p>
        </p:txBody>
      </p:sp>
      <p:sp>
        <p:nvSpPr>
          <p:cNvPr id="5" name="Text Placeholder 4"/>
          <p:cNvSpPr>
            <a:spLocks noGrp="1"/>
          </p:cNvSpPr>
          <p:nvPr>
            <p:ph type="body" sz="quarter" idx="14"/>
          </p:nvPr>
        </p:nvSpPr>
        <p:spPr/>
        <p:txBody>
          <a:bodyPr/>
          <a:lstStyle/>
          <a:p>
            <a:r>
              <a:rPr lang="en-US" dirty="0"/>
              <a:t>05</a:t>
            </a:r>
          </a:p>
        </p:txBody>
      </p:sp>
      <p:sp>
        <p:nvSpPr>
          <p:cNvPr id="4" name="Slide Number Placeholder 3"/>
          <p:cNvSpPr>
            <a:spLocks noGrp="1"/>
          </p:cNvSpPr>
          <p:nvPr>
            <p:ph type="sldNum" sz="quarter" idx="15"/>
          </p:nvPr>
        </p:nvSpPr>
        <p:spPr/>
        <p:txBody>
          <a:bodyPr/>
          <a:lstStyle/>
          <a:p>
            <a:fld id="{FC1CF07D-8B3F-4D32-B059-0039CEA46DB1}" type="slidenum">
              <a:rPr lang="en-US" smtClean="0"/>
              <a:pPr/>
              <a:t>28</a:t>
            </a:fld>
            <a:endParaRPr lang="en-US"/>
          </a:p>
        </p:txBody>
      </p:sp>
      <p:pic>
        <p:nvPicPr>
          <p:cNvPr id="10" name="Espace réservé pour une image  9">
            <a:extLst>
              <a:ext uri="{FF2B5EF4-FFF2-40B4-BE49-F238E27FC236}">
                <a16:creationId xmlns:a16="http://schemas.microsoft.com/office/drawing/2014/main" id="{DCA21800-8582-DFD5-07D5-3336E16DC45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67" r="3567"/>
          <a:stretch>
            <a:fillRect/>
          </a:stretch>
        </p:blipFill>
        <p:spPr/>
      </p:pic>
    </p:spTree>
    <p:extLst>
      <p:ext uri="{BB962C8B-B14F-4D97-AF65-F5344CB8AC3E}">
        <p14:creationId xmlns:p14="http://schemas.microsoft.com/office/powerpoint/2010/main" val="176993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Cas pratique</a:t>
            </a:r>
          </a:p>
        </p:txBody>
      </p:sp>
      <p:sp>
        <p:nvSpPr>
          <p:cNvPr id="3" name="Subtitle 2"/>
          <p:cNvSpPr>
            <a:spLocks noGrp="1"/>
          </p:cNvSpPr>
          <p:nvPr>
            <p:ph type="subTitle" idx="1"/>
          </p:nvPr>
        </p:nvSpPr>
        <p:spPr/>
        <p:txBody>
          <a:bodyPr/>
          <a:lstStyle/>
          <a:p>
            <a:r>
              <a:rPr lang="en-US" dirty="0"/>
              <a:t>Page 9 du document word</a:t>
            </a:r>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30633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1"/>
            <a:ext cx="11545590" cy="4351338"/>
          </a:xfrm>
        </p:spPr>
        <p:txBody>
          <a:bodyPr>
            <a:normAutofit fontScale="62500" lnSpcReduction="20000"/>
          </a:bodyPr>
          <a:lstStyle/>
          <a:p>
            <a:pPr marL="0" indent="0">
              <a:buNone/>
            </a:pPr>
            <a:r>
              <a:rPr lang="fr-FR" sz="5100" dirty="0"/>
              <a:t>Le choix d'une structure juridique appropriée pour une entreprise informatique est crucial pour plusieurs raisons essentielles :</a:t>
            </a:r>
          </a:p>
          <a:p>
            <a:pPr>
              <a:buFont typeface="+mj-lt"/>
              <a:buAutoNum type="arabicPeriod"/>
            </a:pPr>
            <a:r>
              <a:rPr lang="fr-FR" sz="5100" b="1" dirty="0">
                <a:solidFill>
                  <a:schemeClr val="accent4"/>
                </a:solidFill>
              </a:rPr>
              <a:t>Responsabilité juridique et protection des actifs </a:t>
            </a:r>
          </a:p>
          <a:p>
            <a:pPr>
              <a:buFont typeface="+mj-lt"/>
              <a:buAutoNum type="arabicPeriod"/>
            </a:pPr>
            <a:r>
              <a:rPr lang="fr-FR" sz="5100" b="1" dirty="0">
                <a:solidFill>
                  <a:schemeClr val="accent4"/>
                </a:solidFill>
              </a:rPr>
              <a:t>Optimisation fiscale  </a:t>
            </a:r>
          </a:p>
          <a:p>
            <a:pPr>
              <a:buFont typeface="+mj-lt"/>
              <a:buAutoNum type="arabicPeriod"/>
            </a:pPr>
            <a:r>
              <a:rPr lang="fr-FR" sz="5100" b="1" dirty="0">
                <a:solidFill>
                  <a:schemeClr val="accent4"/>
                </a:solidFill>
              </a:rPr>
              <a:t>Capacité de financement </a:t>
            </a:r>
          </a:p>
          <a:p>
            <a:pPr>
              <a:buFont typeface="+mj-lt"/>
              <a:buAutoNum type="arabicPeriod"/>
            </a:pPr>
            <a:r>
              <a:rPr lang="fr-FR" sz="5100" b="1" dirty="0">
                <a:solidFill>
                  <a:schemeClr val="accent4"/>
                </a:solidFill>
              </a:rPr>
              <a:t>Organisation interne et gouvernance</a:t>
            </a:r>
          </a:p>
          <a:p>
            <a:pPr>
              <a:buFont typeface="+mj-lt"/>
              <a:buAutoNum type="arabicPeriod"/>
            </a:pPr>
            <a:r>
              <a:rPr lang="fr-FR" sz="5100" b="1" dirty="0">
                <a:solidFill>
                  <a:schemeClr val="accent4"/>
                </a:solidFill>
              </a:rPr>
              <a:t>Régulation et conformité</a:t>
            </a:r>
            <a:endParaRPr lang="en-US" b="1" dirty="0">
              <a:solidFill>
                <a:schemeClr val="accent4"/>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3</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Pourquoi</a:t>
            </a:r>
            <a:r>
              <a:rPr lang="en-US" dirty="0"/>
              <a:t> ?</a:t>
            </a:r>
          </a:p>
        </p:txBody>
      </p:sp>
      <p:pic>
        <p:nvPicPr>
          <p:cNvPr id="3" name="Image 2">
            <a:extLst>
              <a:ext uri="{FF2B5EF4-FFF2-40B4-BE49-F238E27FC236}">
                <a16:creationId xmlns:a16="http://schemas.microsoft.com/office/drawing/2014/main" id="{78BFA5F5-2DE4-5149-D71D-3426C8C91C0E}"/>
              </a:ext>
            </a:extLst>
          </p:cNvPr>
          <p:cNvPicPr>
            <a:picLocks noChangeAspect="1"/>
          </p:cNvPicPr>
          <p:nvPr/>
        </p:nvPicPr>
        <p:blipFill>
          <a:blip r:embed="rId3"/>
          <a:stretch>
            <a:fillRect/>
          </a:stretch>
        </p:blipFill>
        <p:spPr>
          <a:xfrm>
            <a:off x="8795195" y="2724556"/>
            <a:ext cx="2954779" cy="2949225"/>
          </a:xfrm>
          <a:prstGeom prst="rect">
            <a:avLst/>
          </a:prstGeom>
        </p:spPr>
      </p:pic>
    </p:spTree>
    <p:extLst>
      <p:ext uri="{BB962C8B-B14F-4D97-AF65-F5344CB8AC3E}">
        <p14:creationId xmlns:p14="http://schemas.microsoft.com/office/powerpoint/2010/main" val="275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L’Economie</a:t>
            </a:r>
            <a:r>
              <a:rPr lang="en-US" dirty="0"/>
              <a:t> </a:t>
            </a:r>
            <a:r>
              <a:rPr lang="en-US" dirty="0" err="1"/>
              <a:t>sociale</a:t>
            </a:r>
            <a:r>
              <a:rPr lang="en-US" dirty="0"/>
              <a:t> et </a:t>
            </a:r>
            <a:r>
              <a:rPr lang="en-US" dirty="0" err="1"/>
              <a:t>solidaire</a:t>
            </a:r>
            <a:endParaRPr lang="en-US" dirty="0"/>
          </a:p>
        </p:txBody>
      </p:sp>
      <p:sp>
        <p:nvSpPr>
          <p:cNvPr id="3" name="Subtitle 2"/>
          <p:cNvSpPr>
            <a:spLocks noGrp="1"/>
          </p:cNvSpPr>
          <p:nvPr>
            <p:ph type="subTitle" idx="1"/>
          </p:nvPr>
        </p:nvSpPr>
        <p:spPr>
          <a:xfrm>
            <a:off x="3287688" y="5172813"/>
            <a:ext cx="8434459" cy="867930"/>
          </a:xfrm>
        </p:spPr>
        <p:txBody>
          <a:bodyPr/>
          <a:lstStyle/>
          <a:p>
            <a:r>
              <a:rPr lang="fr-FR" b="1" i="1" dirty="0"/>
              <a:t>Sois gentil</a:t>
            </a:r>
            <a:r>
              <a:rPr lang="fr-FR" i="1" dirty="0"/>
              <a:t>, </a:t>
            </a:r>
            <a:r>
              <a:rPr lang="fr-FR" b="1" i="1" dirty="0"/>
              <a:t>pas méchant</a:t>
            </a:r>
            <a:r>
              <a:rPr lang="fr-FR" i="1" dirty="0"/>
              <a:t>. c'est pas </a:t>
            </a:r>
            <a:r>
              <a:rPr lang="fr-FR" b="1" i="1" dirty="0"/>
              <a:t>gentil</a:t>
            </a:r>
            <a:r>
              <a:rPr lang="fr-FR" i="1" dirty="0"/>
              <a:t> d'être méchant...</a:t>
            </a:r>
            <a:endParaRPr lang="en-US" i="1" dirty="0"/>
          </a:p>
        </p:txBody>
      </p:sp>
      <p:sp>
        <p:nvSpPr>
          <p:cNvPr id="5" name="Text Placeholder 4"/>
          <p:cNvSpPr>
            <a:spLocks noGrp="1"/>
          </p:cNvSpPr>
          <p:nvPr>
            <p:ph type="body" sz="quarter" idx="14"/>
          </p:nvPr>
        </p:nvSpPr>
        <p:spPr/>
        <p:txBody>
          <a:bodyPr/>
          <a:lstStyle/>
          <a:p>
            <a:r>
              <a:rPr lang="en-US" dirty="0"/>
              <a:t>06</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30</a:t>
            </a:fld>
            <a:endParaRPr lang="en-US"/>
          </a:p>
        </p:txBody>
      </p:sp>
      <p:pic>
        <p:nvPicPr>
          <p:cNvPr id="10" name="Espace réservé pour une image  9">
            <a:extLst>
              <a:ext uri="{FF2B5EF4-FFF2-40B4-BE49-F238E27FC236}">
                <a16:creationId xmlns:a16="http://schemas.microsoft.com/office/drawing/2014/main" id="{DCA21800-8582-DFD5-07D5-3336E16DC45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67" r="3567"/>
          <a:stretch>
            <a:fillRect/>
          </a:stretch>
        </p:blipFill>
        <p:spPr/>
      </p:pic>
    </p:spTree>
    <p:extLst>
      <p:ext uri="{BB962C8B-B14F-4D97-AF65-F5344CB8AC3E}">
        <p14:creationId xmlns:p14="http://schemas.microsoft.com/office/powerpoint/2010/main" val="13651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L’ESS</a:t>
            </a:r>
          </a:p>
        </p:txBody>
      </p:sp>
      <p:pic>
        <p:nvPicPr>
          <p:cNvPr id="5" name="Image 4">
            <a:extLst>
              <a:ext uri="{FF2B5EF4-FFF2-40B4-BE49-F238E27FC236}">
                <a16:creationId xmlns:a16="http://schemas.microsoft.com/office/drawing/2014/main" id="{0432C7FB-1C96-FC1A-0DD9-D87737FCDA1A}"/>
              </a:ext>
            </a:extLst>
          </p:cNvPr>
          <p:cNvPicPr>
            <a:picLocks noChangeAspect="1"/>
          </p:cNvPicPr>
          <p:nvPr/>
        </p:nvPicPr>
        <p:blipFill>
          <a:blip r:embed="rId3"/>
          <a:stretch>
            <a:fillRect/>
          </a:stretch>
        </p:blipFill>
        <p:spPr>
          <a:xfrm>
            <a:off x="0" y="1097280"/>
            <a:ext cx="12192000" cy="4663440"/>
          </a:xfrm>
          <a:prstGeom prst="rect">
            <a:avLst/>
          </a:prstGeom>
        </p:spPr>
      </p:pic>
    </p:spTree>
    <p:extLst>
      <p:ext uri="{BB962C8B-B14F-4D97-AF65-F5344CB8AC3E}">
        <p14:creationId xmlns:p14="http://schemas.microsoft.com/office/powerpoint/2010/main" val="369397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L’ESS</a:t>
            </a:r>
          </a:p>
        </p:txBody>
      </p:sp>
      <p:pic>
        <p:nvPicPr>
          <p:cNvPr id="2" name="Image 1">
            <a:extLst>
              <a:ext uri="{FF2B5EF4-FFF2-40B4-BE49-F238E27FC236}">
                <a16:creationId xmlns:a16="http://schemas.microsoft.com/office/drawing/2014/main" id="{FFDBBE9E-1EE5-1A1B-5C2B-9148B9EA6D80}"/>
              </a:ext>
            </a:extLst>
          </p:cNvPr>
          <p:cNvPicPr>
            <a:picLocks noChangeAspect="1"/>
          </p:cNvPicPr>
          <p:nvPr/>
        </p:nvPicPr>
        <p:blipFill>
          <a:blip r:embed="rId3"/>
          <a:stretch>
            <a:fillRect/>
          </a:stretch>
        </p:blipFill>
        <p:spPr>
          <a:xfrm>
            <a:off x="0" y="1139952"/>
            <a:ext cx="12192000" cy="4578096"/>
          </a:xfrm>
          <a:prstGeom prst="rect">
            <a:avLst/>
          </a:prstGeom>
        </p:spPr>
      </p:pic>
    </p:spTree>
    <p:extLst>
      <p:ext uri="{BB962C8B-B14F-4D97-AF65-F5344CB8AC3E}">
        <p14:creationId xmlns:p14="http://schemas.microsoft.com/office/powerpoint/2010/main" val="3113577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L’ESS</a:t>
            </a:r>
          </a:p>
        </p:txBody>
      </p:sp>
      <p:pic>
        <p:nvPicPr>
          <p:cNvPr id="3" name="Image 2">
            <a:extLst>
              <a:ext uri="{FF2B5EF4-FFF2-40B4-BE49-F238E27FC236}">
                <a16:creationId xmlns:a16="http://schemas.microsoft.com/office/drawing/2014/main" id="{AFE5771C-C299-2F15-30B5-D37F2A53839F}"/>
              </a:ext>
            </a:extLst>
          </p:cNvPr>
          <p:cNvPicPr>
            <a:picLocks noChangeAspect="1"/>
          </p:cNvPicPr>
          <p:nvPr/>
        </p:nvPicPr>
        <p:blipFill>
          <a:blip r:embed="rId3"/>
          <a:stretch>
            <a:fillRect/>
          </a:stretch>
        </p:blipFill>
        <p:spPr>
          <a:xfrm>
            <a:off x="0" y="1280160"/>
            <a:ext cx="12192000" cy="4297680"/>
          </a:xfrm>
          <a:prstGeom prst="rect">
            <a:avLst/>
          </a:prstGeom>
        </p:spPr>
      </p:pic>
    </p:spTree>
    <p:extLst>
      <p:ext uri="{BB962C8B-B14F-4D97-AF65-F5344CB8AC3E}">
        <p14:creationId xmlns:p14="http://schemas.microsoft.com/office/powerpoint/2010/main" val="129795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1"/>
            <a:ext cx="11545590" cy="4351338"/>
          </a:xfrm>
        </p:spPr>
        <p:txBody>
          <a:bodyPr>
            <a:normAutofit/>
          </a:bodyPr>
          <a:lstStyle/>
          <a:p>
            <a:r>
              <a:rPr lang="fr-FR" b="1" dirty="0">
                <a:solidFill>
                  <a:schemeClr val="accent4"/>
                </a:solidFill>
              </a:rPr>
              <a:t>Les facteurs de choix d’une structure juridique</a:t>
            </a:r>
          </a:p>
          <a:p>
            <a:r>
              <a:rPr lang="fr-FR" b="1" dirty="0">
                <a:solidFill>
                  <a:schemeClr val="accent4"/>
                </a:solidFill>
              </a:rPr>
              <a:t>L’entreprise individuelle et les structures sociétaires (SA, SAS, EURL/SARL)</a:t>
            </a:r>
          </a:p>
          <a:p>
            <a:r>
              <a:rPr lang="fr-FR" b="1" dirty="0">
                <a:solidFill>
                  <a:schemeClr val="accent4"/>
                </a:solidFill>
              </a:rPr>
              <a:t>Les formes juridiques de l’économie sociale et solidaire </a:t>
            </a:r>
          </a:p>
          <a:p>
            <a:pPr marL="0" indent="0">
              <a:buNone/>
            </a:pPr>
            <a:endParaRPr lang="en-US" b="1" dirty="0">
              <a:solidFill>
                <a:schemeClr val="accent4"/>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a:t>Notions </a:t>
            </a:r>
            <a:r>
              <a:rPr lang="en-US" dirty="0" err="1"/>
              <a:t>clés</a:t>
            </a:r>
            <a:endParaRPr lang="en-US" dirty="0"/>
          </a:p>
        </p:txBody>
      </p:sp>
    </p:spTree>
    <p:extLst>
      <p:ext uri="{BB962C8B-B14F-4D97-AF65-F5344CB8AC3E}">
        <p14:creationId xmlns:p14="http://schemas.microsoft.com/office/powerpoint/2010/main" val="34902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68780" y="184482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Définitions</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32676" y="184482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68780" y="3070537"/>
            <a:ext cx="4212468" cy="861774"/>
            <a:chOff x="2063552" y="2564904"/>
            <a:chExt cx="3744416" cy="861774"/>
          </a:xfrm>
        </p:grpSpPr>
        <p:sp>
          <p:nvSpPr>
            <p:cNvPr id="29" name="TextBox 28"/>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1"/>
                  </a:solidFill>
                </a:rPr>
                <a:t>Importance du choix de la structure</a:t>
              </a: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32676" y="307053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68780" y="4296251"/>
            <a:ext cx="4212468" cy="792088"/>
            <a:chOff x="2063552" y="2564904"/>
            <a:chExt cx="3744416" cy="792088"/>
          </a:xfrm>
        </p:grpSpPr>
        <p:sp>
          <p:nvSpPr>
            <p:cNvPr id="34" name="TextBox 33"/>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2"/>
                  </a:solidFill>
                </a:rPr>
                <a:t>Tableau </a:t>
              </a:r>
              <a:r>
                <a:rPr lang="en-US" sz="2800" b="1" dirty="0" err="1">
                  <a:solidFill>
                    <a:schemeClr val="accent2"/>
                  </a:solidFill>
                </a:rPr>
                <a:t>comparatif</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32676" y="429625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24125" y="1844824"/>
            <a:ext cx="4212468" cy="861774"/>
            <a:chOff x="2063552" y="2564904"/>
            <a:chExt cx="3744416" cy="861774"/>
          </a:xfrm>
        </p:grpSpPr>
        <p:sp>
          <p:nvSpPr>
            <p:cNvPr id="52" name="TextBox 51"/>
            <p:cNvSpPr txBox="1"/>
            <p:nvPr/>
          </p:nvSpPr>
          <p:spPr>
            <a:xfrm>
              <a:off x="2063552" y="2564904"/>
              <a:ext cx="3744416" cy="861774"/>
            </a:xfrm>
            <a:prstGeom prst="rect">
              <a:avLst/>
            </a:prstGeom>
            <a:noFill/>
          </p:spPr>
          <p:txBody>
            <a:bodyPr wrap="square" tIns="0" bIns="0" rtlCol="0">
              <a:spAutoFit/>
            </a:bodyPr>
            <a:lstStyle/>
            <a:p>
              <a:r>
                <a:rPr lang="en-US" sz="2800" b="1" dirty="0" err="1">
                  <a:solidFill>
                    <a:schemeClr val="tx2"/>
                  </a:solidFill>
                </a:rPr>
                <a:t>Entreprendre</a:t>
              </a:r>
              <a:r>
                <a:rPr lang="en-US" sz="2800" b="1" dirty="0">
                  <a:solidFill>
                    <a:schemeClr val="tx2"/>
                  </a:solidFill>
                </a:rPr>
                <a:t> </a:t>
              </a:r>
              <a:r>
                <a:rPr lang="en-US" sz="2800" b="1" dirty="0" err="1">
                  <a:solidFill>
                    <a:schemeClr val="tx2"/>
                  </a:solidFill>
                </a:rPr>
                <a:t>en</a:t>
              </a:r>
              <a:r>
                <a:rPr lang="en-US" sz="2800" b="1" dirty="0">
                  <a:solidFill>
                    <a:schemeClr val="tx2"/>
                  </a:solidFill>
                </a:rPr>
                <a:t> solo </a:t>
              </a:r>
              <a:r>
                <a:rPr lang="en-US" sz="2800" b="1" dirty="0" err="1">
                  <a:solidFill>
                    <a:schemeClr val="tx2"/>
                  </a:solidFill>
                </a:rPr>
                <a:t>ou</a:t>
              </a:r>
              <a:r>
                <a:rPr lang="en-US" sz="2800" b="1" dirty="0">
                  <a:solidFill>
                    <a:schemeClr val="tx2"/>
                  </a:solidFill>
                </a:rPr>
                <a:t> à </a:t>
              </a:r>
              <a:r>
                <a:rPr lang="en-US" sz="2800" b="1" dirty="0" err="1">
                  <a:solidFill>
                    <a:schemeClr val="tx2"/>
                  </a:solidFill>
                </a:rPr>
                <a:t>plusieurs</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88021" y="184482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24125" y="3070537"/>
            <a:ext cx="4212468" cy="792088"/>
            <a:chOff x="2063552" y="2564904"/>
            <a:chExt cx="3744416" cy="792088"/>
          </a:xfrm>
        </p:grpSpPr>
        <p:sp>
          <p:nvSpPr>
            <p:cNvPr id="48" name="TextBox 47"/>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Cas pratiques</a:t>
              </a: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88021" y="307053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42" name="Group 41"/>
          <p:cNvGrpSpPr/>
          <p:nvPr/>
        </p:nvGrpSpPr>
        <p:grpSpPr>
          <a:xfrm>
            <a:off x="7124125" y="4296251"/>
            <a:ext cx="4212468" cy="792088"/>
            <a:chOff x="2063552" y="2564904"/>
            <a:chExt cx="3744416" cy="792088"/>
          </a:xfrm>
        </p:grpSpPr>
        <p:sp>
          <p:nvSpPr>
            <p:cNvPr id="44" name="TextBox 43"/>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accent2"/>
                  </a:solidFill>
                </a:rPr>
                <a:t>Entreprendre</a:t>
              </a:r>
              <a:r>
                <a:rPr lang="en-US" sz="2800" b="1" dirty="0">
                  <a:solidFill>
                    <a:schemeClr val="accent2"/>
                  </a:solidFill>
                </a:rPr>
                <a:t> dans </a:t>
              </a:r>
              <a:r>
                <a:rPr lang="en-US" sz="2800" b="1" dirty="0" err="1">
                  <a:solidFill>
                    <a:schemeClr val="accent2"/>
                  </a:solidFill>
                </a:rPr>
                <a:t>l’ESS</a:t>
              </a:r>
              <a:endParaRPr lang="en-US" sz="2800" b="1" dirty="0">
                <a:solidFill>
                  <a:schemeClr val="accent2"/>
                </a:solidFill>
              </a:endParaRPr>
            </a:p>
          </p:txBody>
        </p:sp>
        <p:sp>
          <p:nvSpPr>
            <p:cNvPr id="45" name="TextBox 4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43" name="Rectangle 42"/>
          <p:cNvSpPr/>
          <p:nvPr/>
        </p:nvSpPr>
        <p:spPr>
          <a:xfrm>
            <a:off x="6188021" y="429625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06</a:t>
            </a:r>
          </a:p>
        </p:txBody>
      </p:sp>
      <p:grpSp>
        <p:nvGrpSpPr>
          <p:cNvPr id="14" name="Group 13"/>
          <p:cNvGrpSpPr/>
          <p:nvPr/>
        </p:nvGrpSpPr>
        <p:grpSpPr>
          <a:xfrm>
            <a:off x="1328720" y="267084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584065" y="2670844"/>
            <a:ext cx="0" cy="1591474"/>
            <a:chOff x="1317803" y="3030884"/>
            <a:chExt cx="0" cy="1591474"/>
          </a:xfrm>
        </p:grpSpPr>
        <p:cxnSp>
          <p:nvCxnSpPr>
            <p:cNvPr id="60" name="Straight Connector 59"/>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5</a:t>
            </a:fld>
            <a:endParaRPr lang="en-US"/>
          </a:p>
        </p:txBody>
      </p:sp>
    </p:spTree>
    <p:extLst>
      <p:ext uri="{BB962C8B-B14F-4D97-AF65-F5344CB8AC3E}">
        <p14:creationId xmlns:p14="http://schemas.microsoft.com/office/powerpoint/2010/main" val="394325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Définitions</a:t>
            </a:r>
            <a:r>
              <a:rPr lang="en-US" dirty="0"/>
              <a:t> des notions </a:t>
            </a:r>
            <a:r>
              <a:rPr lang="en-US" dirty="0" err="1"/>
              <a:t>cles</a:t>
            </a:r>
            <a:endParaRPr lang="en-US" dirty="0"/>
          </a:p>
        </p:txBody>
      </p:sp>
      <p:sp>
        <p:nvSpPr>
          <p:cNvPr id="3" name="Subtitle 2"/>
          <p:cNvSpPr>
            <a:spLocks noGrp="1"/>
          </p:cNvSpPr>
          <p:nvPr>
            <p:ph type="subTitle" idx="1"/>
          </p:nvPr>
        </p:nvSpPr>
        <p:spPr>
          <a:xfrm>
            <a:off x="3287688" y="5172813"/>
            <a:ext cx="8434459" cy="867930"/>
          </a:xfrm>
        </p:spPr>
        <p:txBody>
          <a:bodyPr/>
          <a:lstStyle/>
          <a:p>
            <a:r>
              <a:rPr lang="fr-FR" i="1" dirty="0"/>
              <a:t>Ce que l'on conçoit bien s'énonce clairement, Et les mots pour le dire arrivent aisément.</a:t>
            </a:r>
            <a:endParaRPr lang="en-US" i="1" dirty="0"/>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6</a:t>
            </a:fld>
            <a:endParaRPr lang="en-US"/>
          </a:p>
        </p:txBody>
      </p:sp>
      <p:pic>
        <p:nvPicPr>
          <p:cNvPr id="10" name="Espace réservé pour une image  9">
            <a:extLst>
              <a:ext uri="{FF2B5EF4-FFF2-40B4-BE49-F238E27FC236}">
                <a16:creationId xmlns:a16="http://schemas.microsoft.com/office/drawing/2014/main" id="{7BA3973E-E009-3177-122F-29254C5295C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8" r="2178"/>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1"/>
            <a:ext cx="11545590" cy="4351338"/>
          </a:xfrm>
        </p:spPr>
        <p:txBody>
          <a:bodyPr>
            <a:normAutofit fontScale="70000" lnSpcReduction="20000"/>
          </a:bodyPr>
          <a:lstStyle/>
          <a:p>
            <a:r>
              <a:rPr lang="fr-FR" b="1" dirty="0">
                <a:solidFill>
                  <a:schemeClr val="tx1"/>
                </a:solidFill>
                <a:highlight>
                  <a:srgbClr val="FBDED1"/>
                </a:highlight>
              </a:rPr>
              <a:t>Structure juridique </a:t>
            </a:r>
            <a:r>
              <a:rPr lang="fr-FR" dirty="0">
                <a:solidFill>
                  <a:schemeClr val="tx1"/>
                </a:solidFill>
              </a:rPr>
              <a:t>: L'ensemble des règles légales qui régissent l'organisation et le fonctionnement d'une entreprise. </a:t>
            </a:r>
          </a:p>
          <a:p>
            <a:endParaRPr lang="fr-FR" dirty="0">
              <a:solidFill>
                <a:schemeClr val="tx1"/>
              </a:solidFill>
            </a:endParaRPr>
          </a:p>
          <a:p>
            <a:r>
              <a:rPr lang="fr-FR" b="1" dirty="0">
                <a:solidFill>
                  <a:schemeClr val="tx1"/>
                </a:solidFill>
                <a:highlight>
                  <a:srgbClr val="FBDED1"/>
                </a:highlight>
              </a:rPr>
              <a:t>Entreprise individuelle </a:t>
            </a:r>
            <a:r>
              <a:rPr lang="fr-FR" dirty="0">
                <a:solidFill>
                  <a:schemeClr val="tx1"/>
                </a:solidFill>
              </a:rPr>
              <a:t>: Une forme juridique où l'entrepreneur exerce son activité en son nom propre, sans créer de société distincte.</a:t>
            </a:r>
          </a:p>
          <a:p>
            <a:endParaRPr lang="fr-FR" dirty="0">
              <a:solidFill>
                <a:schemeClr val="tx1"/>
              </a:solidFill>
            </a:endParaRPr>
          </a:p>
          <a:p>
            <a:r>
              <a:rPr lang="fr-FR" b="1" dirty="0">
                <a:solidFill>
                  <a:schemeClr val="tx1"/>
                </a:solidFill>
                <a:highlight>
                  <a:srgbClr val="FBDED1"/>
                </a:highlight>
              </a:rPr>
              <a:t>Société Anonyme (SA) </a:t>
            </a:r>
            <a:r>
              <a:rPr lang="fr-FR" dirty="0">
                <a:solidFill>
                  <a:schemeClr val="tx1"/>
                </a:solidFill>
              </a:rPr>
              <a:t>: Une forme juridique de société de capitaux où les responsabilités des actionnaires sont limitées à leurs apports. Elle est destinée à des projets de grande envergure avec des investissements significatifs.</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320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383058" y="1253331"/>
            <a:ext cx="11545590" cy="4351338"/>
          </a:xfrm>
        </p:spPr>
        <p:txBody>
          <a:bodyPr>
            <a:normAutofit fontScale="47500" lnSpcReduction="20000"/>
          </a:bodyPr>
          <a:lstStyle/>
          <a:p>
            <a:pPr marL="0" indent="0">
              <a:buNone/>
            </a:pPr>
            <a:r>
              <a:rPr lang="fr-FR" sz="5800" b="1" dirty="0">
                <a:solidFill>
                  <a:schemeClr val="tx1"/>
                </a:solidFill>
                <a:highlight>
                  <a:srgbClr val="FBDED1"/>
                </a:highlight>
              </a:rPr>
              <a:t>Société par Actions Simplifiée (SAS)</a:t>
            </a:r>
            <a:r>
              <a:rPr lang="fr-FR" sz="5100" dirty="0">
                <a:solidFill>
                  <a:schemeClr val="tx1"/>
                </a:solidFill>
              </a:rPr>
              <a:t> : Une forme juridique flexible adaptée aux petites et moyennes entreprises, offrant une grande liberté statutaire et des responsabilités limitées. Sa version unipersonnelle se nomme SASU.</a:t>
            </a:r>
          </a:p>
          <a:p>
            <a:pPr marL="0" indent="0">
              <a:buNone/>
            </a:pPr>
            <a:endParaRPr lang="fr-FR" sz="5100" dirty="0">
              <a:solidFill>
                <a:schemeClr val="tx1"/>
              </a:solidFill>
            </a:endParaRPr>
          </a:p>
          <a:p>
            <a:pPr marL="0" indent="0">
              <a:buNone/>
            </a:pPr>
            <a:r>
              <a:rPr lang="fr-FR" sz="5800" b="1" dirty="0">
                <a:solidFill>
                  <a:schemeClr val="tx1"/>
                </a:solidFill>
                <a:highlight>
                  <a:srgbClr val="FBDED1"/>
                </a:highlight>
              </a:rPr>
              <a:t>Société à Responsabilité Limitée (SARL) </a:t>
            </a:r>
            <a:r>
              <a:rPr lang="fr-FR" sz="5100" dirty="0">
                <a:solidFill>
                  <a:schemeClr val="tx1"/>
                </a:solidFill>
              </a:rPr>
              <a:t>: Une forme de société où la responsabilité des associés est limitée à leurs apports. Elle est généralement utilisée pour des entreprises de taille petite à moyenne. Sa version unipersonnelle se nomme EURL.</a:t>
            </a:r>
          </a:p>
          <a:p>
            <a:pPr marL="0" indent="0">
              <a:buNone/>
            </a:pPr>
            <a:endParaRPr lang="fr-FR" sz="5100" dirty="0">
              <a:solidFill>
                <a:schemeClr val="tx1"/>
              </a:solidFill>
            </a:endParaRPr>
          </a:p>
          <a:p>
            <a:pPr marL="0" indent="0">
              <a:buNone/>
            </a:pPr>
            <a:r>
              <a:rPr lang="fr-FR" sz="5800" b="1" dirty="0">
                <a:solidFill>
                  <a:schemeClr val="tx1"/>
                </a:solidFill>
                <a:highlight>
                  <a:srgbClr val="FBDED1"/>
                </a:highlight>
              </a:rPr>
              <a:t>Économie sociale et solidaire (ESS) </a:t>
            </a:r>
            <a:r>
              <a:rPr lang="fr-FR" sz="5100" dirty="0">
                <a:solidFill>
                  <a:schemeClr val="tx1"/>
                </a:solidFill>
              </a:rPr>
              <a:t>: Un ensemble de structures (coopératives, mutuelles, associations) dont l'objectif est de concilier activité économique et équité sociale.</a:t>
            </a:r>
          </a:p>
          <a:p>
            <a:pPr marL="0" indent="0">
              <a:buNone/>
            </a:pPr>
            <a:endParaRPr lang="en-US" dirty="0">
              <a:solidFill>
                <a:schemeClr val="tx1"/>
              </a:solidFill>
            </a:endParaRPr>
          </a:p>
        </p:txBody>
      </p:sp>
      <p:sp>
        <p:nvSpPr>
          <p:cNvPr id="7" name="Slide Number Placeholder 6"/>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p:cNvSpPr>
            <a:spLocks noGrp="1"/>
          </p:cNvSpPr>
          <p:nvPr>
            <p:ph type="title"/>
          </p:nvPr>
        </p:nvSpPr>
        <p:spPr>
          <a:xfrm>
            <a:off x="263352" y="213160"/>
            <a:ext cx="9578280" cy="523001"/>
          </a:xfrm>
        </p:spPr>
        <p:txBody>
          <a:bodyPr>
            <a:normAutofit fontScale="90000"/>
          </a:bodyPr>
          <a:lstStyle/>
          <a:p>
            <a:r>
              <a:rPr lang="en-US" dirty="0" err="1"/>
              <a:t>Définitions</a:t>
            </a:r>
            <a:endParaRPr lang="en-US" dirty="0"/>
          </a:p>
        </p:txBody>
      </p:sp>
    </p:spTree>
    <p:extLst>
      <p:ext uri="{BB962C8B-B14F-4D97-AF65-F5344CB8AC3E}">
        <p14:creationId xmlns:p14="http://schemas.microsoft.com/office/powerpoint/2010/main" val="86658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L’Importance</a:t>
            </a:r>
            <a:r>
              <a:rPr lang="en-US" dirty="0"/>
              <a:t> du choix de la structure</a:t>
            </a:r>
          </a:p>
        </p:txBody>
      </p:sp>
      <p:sp>
        <p:nvSpPr>
          <p:cNvPr id="3" name="Subtitle 2"/>
          <p:cNvSpPr>
            <a:spLocks noGrp="1"/>
          </p:cNvSpPr>
          <p:nvPr>
            <p:ph type="subTitle" idx="1"/>
          </p:nvPr>
        </p:nvSpPr>
        <p:spPr>
          <a:xfrm>
            <a:off x="3287688" y="5172813"/>
            <a:ext cx="8434459" cy="480131"/>
          </a:xfrm>
        </p:spPr>
        <p:txBody>
          <a:bodyPr/>
          <a:lstStyle/>
          <a:p>
            <a:r>
              <a:rPr lang="fr-FR" i="1" dirty="0"/>
              <a:t>Si t’as faux, t’es mort !</a:t>
            </a:r>
            <a:endParaRPr lang="en-US" i="1" dirty="0"/>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9</a:t>
            </a:fld>
            <a:endParaRPr lang="en-US"/>
          </a:p>
        </p:txBody>
      </p:sp>
      <p:pic>
        <p:nvPicPr>
          <p:cNvPr id="9" name="Espace réservé pour une image  8">
            <a:extLst>
              <a:ext uri="{FF2B5EF4-FFF2-40B4-BE49-F238E27FC236}">
                <a16:creationId xmlns:a16="http://schemas.microsoft.com/office/drawing/2014/main" id="{8A81DF61-A53D-F42C-A9F2-FC4100929A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754" b="19754"/>
          <a:stretch>
            <a:fillRect/>
          </a:stretch>
        </p:blipFill>
        <p:spPr/>
      </p:pic>
    </p:spTree>
    <p:extLst>
      <p:ext uri="{BB962C8B-B14F-4D97-AF65-F5344CB8AC3E}">
        <p14:creationId xmlns:p14="http://schemas.microsoft.com/office/powerpoint/2010/main" val="2991597166"/>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65026</TotalTime>
  <Words>2328</Words>
  <Application>Microsoft Office PowerPoint</Application>
  <PresentationFormat>Grand écran</PresentationFormat>
  <Paragraphs>305</Paragraphs>
  <Slides>33</Slides>
  <Notes>33</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33</vt:i4>
      </vt:variant>
    </vt:vector>
  </HeadingPairs>
  <TitlesOfParts>
    <vt:vector size="41" baseType="lpstr">
      <vt:lpstr>Arial</vt:lpstr>
      <vt:lpstr>Calibri</vt:lpstr>
      <vt:lpstr>Calibri Light</vt:lpstr>
      <vt:lpstr>Open Sans</vt:lpstr>
      <vt:lpstr>Roboto</vt:lpstr>
      <vt:lpstr>Custom Design - Showeet</vt:lpstr>
      <vt:lpstr>Showeet theme</vt:lpstr>
      <vt:lpstr>showeet</vt:lpstr>
      <vt:lpstr>Comment choisir une structure juridique pour l’entreprise ?</vt:lpstr>
      <vt:lpstr>Objectifs</vt:lpstr>
      <vt:lpstr>Pourquoi ?</vt:lpstr>
      <vt:lpstr>Notions clés</vt:lpstr>
      <vt:lpstr>Plan</vt:lpstr>
      <vt:lpstr>Définitions des notions cles</vt:lpstr>
      <vt:lpstr>Définitions</vt:lpstr>
      <vt:lpstr>Définitions</vt:lpstr>
      <vt:lpstr>L’Importance du choix de la structure</vt:lpstr>
      <vt:lpstr>Le choix de la structure</vt:lpstr>
      <vt:lpstr>Le choix de la structure</vt:lpstr>
      <vt:lpstr>Le tableau comparatif</vt:lpstr>
      <vt:lpstr>Le tableau comparatif</vt:lpstr>
      <vt:lpstr>Le tableau comparatif : Nota bene</vt:lpstr>
      <vt:lpstr>Le tableau comparatif : Nota bene</vt:lpstr>
      <vt:lpstr>Le tableau comparatif : Nota bene</vt:lpstr>
      <vt:lpstr>Le tableau comparatif</vt:lpstr>
      <vt:lpstr>Le tableau comparatif</vt:lpstr>
      <vt:lpstr>Entreprendre en solo ou a plusieurs</vt:lpstr>
      <vt:lpstr>Entreprendre en solo</vt:lpstr>
      <vt:lpstr>Entreprendre en solo</vt:lpstr>
      <vt:lpstr>Entreprendre en solo</vt:lpstr>
      <vt:lpstr>Entreprendre en solo</vt:lpstr>
      <vt:lpstr>Entreprendre à plusieurs</vt:lpstr>
      <vt:lpstr>Entreprendre à plusieurs</vt:lpstr>
      <vt:lpstr>Entreprendre à plusieurs</vt:lpstr>
      <vt:lpstr>Entreprendre à plusieurs</vt:lpstr>
      <vt:lpstr>Cas pratique</vt:lpstr>
      <vt:lpstr>Cas pratique</vt:lpstr>
      <vt:lpstr>L’Economie sociale et solidaire</vt:lpstr>
      <vt:lpstr>L’ESS</vt:lpstr>
      <vt:lpstr>L’ESS</vt:lpstr>
      <vt:lpstr>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1</cp:revision>
  <dcterms:created xsi:type="dcterms:W3CDTF">2011-05-09T14:18:21Z</dcterms:created>
  <dcterms:modified xsi:type="dcterms:W3CDTF">2024-09-11T22:39:13Z</dcterms:modified>
  <cp:category>Templates</cp:category>
</cp:coreProperties>
</file>