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43"/>
  </p:notesMasterIdLst>
  <p:handoutMasterIdLst>
    <p:handoutMasterId r:id="rId44"/>
  </p:handoutMasterIdLst>
  <p:sldIdLst>
    <p:sldId id="815" r:id="rId4"/>
    <p:sldId id="819" r:id="rId5"/>
    <p:sldId id="853" r:id="rId6"/>
    <p:sldId id="854" r:id="rId7"/>
    <p:sldId id="840" r:id="rId8"/>
    <p:sldId id="830" r:id="rId9"/>
    <p:sldId id="852" r:id="rId10"/>
    <p:sldId id="847" r:id="rId11"/>
    <p:sldId id="848" r:id="rId12"/>
    <p:sldId id="850" r:id="rId13"/>
    <p:sldId id="849" r:id="rId14"/>
    <p:sldId id="832" r:id="rId15"/>
    <p:sldId id="851" r:id="rId16"/>
    <p:sldId id="855" r:id="rId17"/>
    <p:sldId id="856" r:id="rId18"/>
    <p:sldId id="857" r:id="rId19"/>
    <p:sldId id="858" r:id="rId20"/>
    <p:sldId id="859" r:id="rId21"/>
    <p:sldId id="860" r:id="rId22"/>
    <p:sldId id="862" r:id="rId23"/>
    <p:sldId id="861" r:id="rId24"/>
    <p:sldId id="864" r:id="rId25"/>
    <p:sldId id="863" r:id="rId26"/>
    <p:sldId id="865" r:id="rId27"/>
    <p:sldId id="866" r:id="rId28"/>
    <p:sldId id="867" r:id="rId29"/>
    <p:sldId id="868" r:id="rId30"/>
    <p:sldId id="869" r:id="rId31"/>
    <p:sldId id="870" r:id="rId32"/>
    <p:sldId id="871" r:id="rId33"/>
    <p:sldId id="872" r:id="rId34"/>
    <p:sldId id="873" r:id="rId35"/>
    <p:sldId id="874" r:id="rId36"/>
    <p:sldId id="876" r:id="rId37"/>
    <p:sldId id="875" r:id="rId38"/>
    <p:sldId id="877" r:id="rId39"/>
    <p:sldId id="878" r:id="rId40"/>
    <p:sldId id="879" r:id="rId41"/>
    <p:sldId id="880" r:id="rId42"/>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19"/>
            <p14:sldId id="853"/>
            <p14:sldId id="854"/>
            <p14:sldId id="840"/>
            <p14:sldId id="830"/>
            <p14:sldId id="852"/>
            <p14:sldId id="847"/>
            <p14:sldId id="848"/>
            <p14:sldId id="850"/>
            <p14:sldId id="849"/>
            <p14:sldId id="832"/>
            <p14:sldId id="851"/>
            <p14:sldId id="855"/>
            <p14:sldId id="856"/>
            <p14:sldId id="857"/>
            <p14:sldId id="858"/>
            <p14:sldId id="859"/>
            <p14:sldId id="860"/>
            <p14:sldId id="862"/>
            <p14:sldId id="861"/>
            <p14:sldId id="864"/>
            <p14:sldId id="863"/>
            <p14:sldId id="865"/>
            <p14:sldId id="866"/>
            <p14:sldId id="867"/>
            <p14:sldId id="868"/>
            <p14:sldId id="869"/>
            <p14:sldId id="870"/>
            <p14:sldId id="871"/>
            <p14:sldId id="872"/>
            <p14:sldId id="873"/>
            <p14:sldId id="874"/>
            <p14:sldId id="876"/>
            <p14:sldId id="875"/>
            <p14:sldId id="877"/>
            <p14:sldId id="878"/>
            <p14:sldId id="879"/>
            <p14:sldId id="880"/>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9/14/2024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9/14/2024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92434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3322581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196496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289198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96244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249995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Toutes les réponses précédentes (bonne réponse).</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278117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Toutes les réponses précédentes (bonne réponse).</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2550396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205822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480424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371931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175966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2148907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350645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120112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2599991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755186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4378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00504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232948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482921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397790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806141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201031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3715571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230587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3286136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3990914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4099999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399512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90120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91160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32837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01669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4000" dirty="0"/>
              <a:t>LA PROTECTION DES ACTIFS IMMATERIELS</a:t>
            </a:r>
            <a:endParaRPr lang="en-US" sz="4000" dirty="0"/>
          </a:p>
        </p:txBody>
      </p:sp>
      <p:sp>
        <p:nvSpPr>
          <p:cNvPr id="16" name="Text Placeholder 15"/>
          <p:cNvSpPr>
            <a:spLocks noGrp="1"/>
          </p:cNvSpPr>
          <p:nvPr>
            <p:ph type="subTitle" idx="1"/>
          </p:nvPr>
        </p:nvSpPr>
        <p:spPr/>
        <p:txBody>
          <a:bodyPr>
            <a:noAutofit/>
          </a:bodyPr>
          <a:lstStyle/>
          <a:p>
            <a:r>
              <a:rPr lang="en-US" dirty="0" err="1"/>
              <a:t>Chapitre</a:t>
            </a:r>
            <a:r>
              <a:rPr lang="en-US" dirty="0"/>
              <a:t> 3</a:t>
            </a:r>
          </a:p>
        </p:txBody>
      </p:sp>
      <p:pic>
        <p:nvPicPr>
          <p:cNvPr id="5" name="Espace réservé pour une image  4">
            <a:extLst>
              <a:ext uri="{FF2B5EF4-FFF2-40B4-BE49-F238E27FC236}">
                <a16:creationId xmlns:a16="http://schemas.microsoft.com/office/drawing/2014/main" id="{404CFAF6-59B3-4E38-9C39-5B5E0CCD45B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477" b="27477"/>
          <a:stretch>
            <a:fillRect/>
          </a:stretch>
        </p:blipFill>
        <p:spPr/>
      </p:pic>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lnSpcReduction="10000"/>
          </a:bodyPr>
          <a:lstStyle/>
          <a:p>
            <a:pPr>
              <a:lnSpc>
                <a:spcPct val="100000"/>
              </a:lnSpc>
            </a:pPr>
            <a:r>
              <a:rPr lang="fr-FR" b="1" dirty="0">
                <a:solidFill>
                  <a:schemeClr val="accent4"/>
                </a:solidFill>
              </a:rPr>
              <a:t>Nom de domaine </a:t>
            </a:r>
            <a:r>
              <a:rPr lang="fr-FR" dirty="0"/>
              <a:t>: Une adresse unique qui identifie un site web sur Internet (ex. : www.monentreprise.fr). </a:t>
            </a:r>
          </a:p>
          <a:p>
            <a:pPr>
              <a:lnSpc>
                <a:spcPct val="100000"/>
              </a:lnSpc>
            </a:pPr>
            <a:r>
              <a:rPr lang="fr-FR" b="1" dirty="0">
                <a:solidFill>
                  <a:schemeClr val="accent4"/>
                </a:solidFill>
              </a:rPr>
              <a:t>Base de données </a:t>
            </a:r>
            <a:r>
              <a:rPr lang="fr-FR" dirty="0"/>
              <a:t>: Un ensemble d’informations structuré de manière à être facilement accessible et manipulable. </a:t>
            </a:r>
          </a:p>
          <a:p>
            <a:pPr>
              <a:lnSpc>
                <a:spcPct val="100000"/>
              </a:lnSpc>
            </a:pPr>
            <a:r>
              <a:rPr lang="fr-FR" b="1" dirty="0">
                <a:solidFill>
                  <a:schemeClr val="accent4"/>
                </a:solidFill>
              </a:rPr>
              <a:t>Logiciel</a:t>
            </a:r>
            <a:r>
              <a:rPr lang="fr-FR" dirty="0"/>
              <a:t> : Un programme informatique protégé par le droit d’auteur, qui inclut également les interfaces, les codes source et les fonctionnalités. </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p:cNvSpPr>
            <a:spLocks noGrp="1"/>
          </p:cNvSpPr>
          <p:nvPr>
            <p:ph type="title"/>
          </p:nvPr>
        </p:nvSpPr>
        <p:spPr>
          <a:xfrm>
            <a:off x="191344" y="136525"/>
            <a:ext cx="10657184" cy="700187"/>
          </a:xfrm>
        </p:spPr>
        <p:txBody>
          <a:bodyPr/>
          <a:lstStyle/>
          <a:p>
            <a:r>
              <a:rPr lang="en-US" dirty="0" err="1"/>
              <a:t>Définitions</a:t>
            </a:r>
            <a:endParaRPr lang="en-US" dirty="0"/>
          </a:p>
        </p:txBody>
      </p:sp>
    </p:spTree>
    <p:extLst>
      <p:ext uri="{BB962C8B-B14F-4D97-AF65-F5344CB8AC3E}">
        <p14:creationId xmlns:p14="http://schemas.microsoft.com/office/powerpoint/2010/main" val="3433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Droits </a:t>
            </a:r>
            <a:r>
              <a:rPr lang="en-US" dirty="0" err="1"/>
              <a:t>d’auteurs</a:t>
            </a:r>
            <a:r>
              <a:rPr lang="en-US" dirty="0"/>
              <a:t> et </a:t>
            </a:r>
            <a:r>
              <a:rPr lang="en-US" dirty="0" err="1"/>
              <a:t>actifs</a:t>
            </a:r>
            <a:r>
              <a:rPr lang="en-US" dirty="0"/>
              <a:t> </a:t>
            </a:r>
            <a:r>
              <a:rPr lang="en-US" dirty="0" err="1"/>
              <a:t>immateriels</a:t>
            </a:r>
            <a:endParaRPr lang="en-US" dirty="0"/>
          </a:p>
        </p:txBody>
      </p:sp>
      <p:sp>
        <p:nvSpPr>
          <p:cNvPr id="3" name="Subtitle 2"/>
          <p:cNvSpPr>
            <a:spLocks noGrp="1"/>
          </p:cNvSpPr>
          <p:nvPr>
            <p:ph type="subTitle" idx="1"/>
          </p:nvPr>
        </p:nvSpPr>
        <p:spPr>
          <a:xfrm>
            <a:off x="3287688" y="5172813"/>
            <a:ext cx="8434459" cy="480131"/>
          </a:xfrm>
        </p:spPr>
        <p:txBody>
          <a:bodyPr/>
          <a:lstStyle/>
          <a:p>
            <a:r>
              <a:rPr lang="en-US" i="1" dirty="0"/>
              <a:t>B**** Better Have My Money !</a:t>
            </a:r>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11</a:t>
            </a:fld>
            <a:endParaRPr lang="en-US"/>
          </a:p>
        </p:txBody>
      </p:sp>
      <p:pic>
        <p:nvPicPr>
          <p:cNvPr id="12" name="Espace réservé pour une image  11">
            <a:extLst>
              <a:ext uri="{FF2B5EF4-FFF2-40B4-BE49-F238E27FC236}">
                <a16:creationId xmlns:a16="http://schemas.microsoft.com/office/drawing/2014/main" id="{DF97D4D2-9030-C5E4-8BBB-061742AEA97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28" r="3528"/>
          <a:stretch>
            <a:fillRect/>
          </a:stretch>
        </p:blipFill>
        <p:spPr/>
      </p:pic>
    </p:spTree>
    <p:extLst>
      <p:ext uri="{BB962C8B-B14F-4D97-AF65-F5344CB8AC3E}">
        <p14:creationId xmlns:p14="http://schemas.microsoft.com/office/powerpoint/2010/main" val="387758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Définition du droit d’auteur</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934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nSpc>
                <a:spcPct val="100000"/>
              </a:lnSpc>
              <a:buNone/>
            </a:pPr>
            <a:r>
              <a:rPr lang="fr-FR" dirty="0"/>
              <a:t>Le droit d'auteur est un ensemble de règles juridiques visant à protéger les œuvres de l'esprit. Il se compose de deux volets principaux :</a:t>
            </a:r>
          </a:p>
          <a:p>
            <a:pPr>
              <a:lnSpc>
                <a:spcPct val="100000"/>
              </a:lnSpc>
            </a:pPr>
            <a:r>
              <a:rPr lang="fr-FR" b="1" dirty="0">
                <a:solidFill>
                  <a:schemeClr val="accent4"/>
                </a:solidFill>
              </a:rPr>
              <a:t>Droit moral </a:t>
            </a:r>
            <a:r>
              <a:rPr lang="fr-FR" dirty="0"/>
              <a:t>: Il permet à l’auteur de revendiquer la paternité de son œuvre et de s'opposer à toute modification ou déformation qui pourrait nuire à son intégrité. Ce droit est perpétuel, inaliénable et imprescriptible.</a:t>
            </a:r>
          </a:p>
          <a:p>
            <a:pPr>
              <a:lnSpc>
                <a:spcPct val="100000"/>
              </a:lnSpc>
            </a:pPr>
            <a:r>
              <a:rPr lang="fr-FR" b="1" dirty="0">
                <a:solidFill>
                  <a:schemeClr val="accent4"/>
                </a:solidFill>
              </a:rPr>
              <a:t>Droits patrimoniaux </a:t>
            </a:r>
            <a:r>
              <a:rPr lang="fr-FR" dirty="0"/>
              <a:t>: Ils permettent à l’auteur d’exploiter commercialement son œuvre par la reproduction, la représentation, ou l’adaptation. Ces droits sont limités dans le temps (généralement 70 ans après la mort de l'auteur) et peuvent être cédés ou concédés sous licence.</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191344" y="136525"/>
            <a:ext cx="10657184" cy="700187"/>
          </a:xfrm>
        </p:spPr>
        <p:txBody>
          <a:bodyPr/>
          <a:lstStyle/>
          <a:p>
            <a:r>
              <a:rPr lang="en-US" dirty="0" err="1"/>
              <a:t>Définition</a:t>
            </a:r>
            <a:r>
              <a:rPr lang="en-US" dirty="0"/>
              <a:t> du droit </a:t>
            </a:r>
            <a:r>
              <a:rPr lang="en-US" dirty="0" err="1"/>
              <a:t>d’auteur</a:t>
            </a:r>
            <a:endParaRPr lang="en-US" dirty="0"/>
          </a:p>
        </p:txBody>
      </p:sp>
    </p:spTree>
    <p:extLst>
      <p:ext uri="{BB962C8B-B14F-4D97-AF65-F5344CB8AC3E}">
        <p14:creationId xmlns:p14="http://schemas.microsoft.com/office/powerpoint/2010/main" val="1486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Importance pour l’entreprise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29767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112568"/>
          </a:xfrm>
        </p:spPr>
        <p:txBody>
          <a:bodyPr>
            <a:normAutofit fontScale="55000" lnSpcReduction="20000"/>
          </a:bodyPr>
          <a:lstStyle/>
          <a:p>
            <a:pPr marL="0" indent="0">
              <a:lnSpc>
                <a:spcPct val="100000"/>
              </a:lnSpc>
              <a:buNone/>
            </a:pPr>
            <a:r>
              <a:rPr lang="fr-FR" dirty="0"/>
              <a:t>Pourquoi le droit d'auteur est crucial pour une entreprise :</a:t>
            </a:r>
          </a:p>
          <a:p>
            <a:pPr>
              <a:lnSpc>
                <a:spcPct val="100000"/>
              </a:lnSpc>
            </a:pPr>
            <a:r>
              <a:rPr lang="fr-FR" b="1" dirty="0">
                <a:solidFill>
                  <a:schemeClr val="accent4"/>
                </a:solidFill>
              </a:rPr>
              <a:t>Protection de l’investissement </a:t>
            </a:r>
            <a:r>
              <a:rPr lang="fr-FR" dirty="0"/>
              <a:t>: Le développement d’un logiciel, d’un site web ou d’une base de données représente un investissement en temps, en ressources humaines et en technologies. Le droit d’auteur permet de protéger cet investissement contre toute utilisation illégale.</a:t>
            </a:r>
          </a:p>
          <a:p>
            <a:pPr>
              <a:lnSpc>
                <a:spcPct val="100000"/>
              </a:lnSpc>
            </a:pPr>
            <a:r>
              <a:rPr lang="fr-FR" b="1" dirty="0">
                <a:solidFill>
                  <a:schemeClr val="accent4"/>
                </a:solidFill>
              </a:rPr>
              <a:t>Contrôle de l’usage </a:t>
            </a:r>
            <a:r>
              <a:rPr lang="fr-FR" dirty="0"/>
              <a:t>: Il confère à l’entreprise un contrôle total sur l'exploitation de ses œuvres (reproduction, distribution, modification). Cela empêche des tiers de copier ou d’utiliser ces créations sans autorisation.</a:t>
            </a:r>
          </a:p>
          <a:p>
            <a:pPr>
              <a:lnSpc>
                <a:spcPct val="100000"/>
              </a:lnSpc>
            </a:pPr>
            <a:r>
              <a:rPr lang="fr-FR" b="1" dirty="0">
                <a:solidFill>
                  <a:schemeClr val="accent4"/>
                </a:solidFill>
              </a:rPr>
              <a:t>Monétisation des créations </a:t>
            </a:r>
            <a:r>
              <a:rPr lang="fr-FR" dirty="0"/>
              <a:t>: Grâce au droit d'auteur, l'entreprise peut générer des revenus en concédant des licences d’utilisation ou en vendant ses créations sans céder la propriété intellectuelle totale.</a:t>
            </a:r>
          </a:p>
          <a:p>
            <a:pPr>
              <a:lnSpc>
                <a:spcPct val="100000"/>
              </a:lnSpc>
            </a:pPr>
            <a:r>
              <a:rPr lang="fr-FR" b="1" dirty="0">
                <a:solidFill>
                  <a:schemeClr val="accent4"/>
                </a:solidFill>
              </a:rPr>
              <a:t>Avantage concurrentiel </a:t>
            </a:r>
            <a:r>
              <a:rPr lang="fr-FR" dirty="0"/>
              <a:t>: Protéger les actifs immatériels permet de maintenir une position unique sur le marché, en évitant que des concurrents ne profitent gratuitement du travail créatif de l’entreprise.</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191344" y="136525"/>
            <a:ext cx="10657184" cy="700187"/>
          </a:xfrm>
        </p:spPr>
        <p:txBody>
          <a:bodyPr/>
          <a:lstStyle/>
          <a:p>
            <a:r>
              <a:rPr lang="fr-FR" dirty="0"/>
              <a:t>Importance pour l’entreprise</a:t>
            </a:r>
            <a:endParaRPr lang="en-US" dirty="0"/>
          </a:p>
        </p:txBody>
      </p:sp>
    </p:spTree>
    <p:extLst>
      <p:ext uri="{BB962C8B-B14F-4D97-AF65-F5344CB8AC3E}">
        <p14:creationId xmlns:p14="http://schemas.microsoft.com/office/powerpoint/2010/main" val="23514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62500" lnSpcReduction="20000"/>
          </a:bodyPr>
          <a:lstStyle/>
          <a:p>
            <a:pPr marL="0" indent="0">
              <a:lnSpc>
                <a:spcPct val="100000"/>
              </a:lnSpc>
              <a:buNone/>
            </a:pPr>
            <a:r>
              <a:rPr lang="fr-FR" dirty="0" err="1"/>
              <a:t>DevSolutions</a:t>
            </a:r>
            <a:r>
              <a:rPr lang="fr-FR" dirty="0"/>
              <a:t> développe un logiciel innovant pour la gestion des ressources d’une entreprise. Grâce au droit d’auteur, </a:t>
            </a:r>
            <a:r>
              <a:rPr lang="fr-FR" b="1" dirty="0">
                <a:solidFill>
                  <a:schemeClr val="accent4"/>
                </a:solidFill>
              </a:rPr>
              <a:t>elle détient tous les droits sur ce logiciel </a:t>
            </a:r>
            <a:r>
              <a:rPr lang="fr-FR" dirty="0"/>
              <a:t>: elle peut décider </a:t>
            </a:r>
            <a:r>
              <a:rPr lang="fr-FR" b="1" dirty="0">
                <a:solidFill>
                  <a:schemeClr val="accent4"/>
                </a:solidFill>
              </a:rPr>
              <a:t>qui a le droit de l’utiliser</a:t>
            </a:r>
            <a:r>
              <a:rPr lang="fr-FR" dirty="0"/>
              <a:t>, </a:t>
            </a:r>
            <a:r>
              <a:rPr lang="fr-FR" b="1" dirty="0">
                <a:solidFill>
                  <a:schemeClr val="accent4"/>
                </a:solidFill>
              </a:rPr>
              <a:t>dans quelles conditions </a:t>
            </a:r>
            <a:r>
              <a:rPr lang="fr-FR" dirty="0"/>
              <a:t>(contrat de licence), et elle peut interdire toute </a:t>
            </a:r>
            <a:r>
              <a:rPr lang="fr-FR" b="1" dirty="0">
                <a:solidFill>
                  <a:schemeClr val="accent4"/>
                </a:solidFill>
              </a:rPr>
              <a:t>reproduction</a:t>
            </a:r>
            <a:r>
              <a:rPr lang="fr-FR" dirty="0"/>
              <a:t>, </a:t>
            </a:r>
            <a:r>
              <a:rPr lang="fr-FR" b="1" dirty="0">
                <a:solidFill>
                  <a:schemeClr val="accent4"/>
                </a:solidFill>
              </a:rPr>
              <a:t>vente</a:t>
            </a:r>
            <a:r>
              <a:rPr lang="fr-FR" dirty="0"/>
              <a:t> ou </a:t>
            </a:r>
            <a:r>
              <a:rPr lang="fr-FR" b="1" dirty="0">
                <a:solidFill>
                  <a:schemeClr val="accent4"/>
                </a:solidFill>
              </a:rPr>
              <a:t>modification</a:t>
            </a:r>
            <a:r>
              <a:rPr lang="fr-FR" dirty="0"/>
              <a:t> </a:t>
            </a:r>
            <a:r>
              <a:rPr lang="fr-FR" b="1" dirty="0">
                <a:solidFill>
                  <a:schemeClr val="accent4"/>
                </a:solidFill>
              </a:rPr>
              <a:t>sans son autorisation</a:t>
            </a:r>
            <a:r>
              <a:rPr lang="fr-FR" dirty="0"/>
              <a:t>.</a:t>
            </a:r>
          </a:p>
          <a:p>
            <a:pPr marL="0" indent="0">
              <a:lnSpc>
                <a:spcPct val="100000"/>
              </a:lnSpc>
              <a:buNone/>
            </a:pPr>
            <a:r>
              <a:rPr lang="fr-FR" dirty="0"/>
              <a:t>Si </a:t>
            </a:r>
            <a:r>
              <a:rPr lang="fr-FR" dirty="0" err="1"/>
              <a:t>DevSolutions</a:t>
            </a:r>
            <a:r>
              <a:rPr lang="fr-FR" dirty="0"/>
              <a:t> </a:t>
            </a:r>
            <a:r>
              <a:rPr lang="fr-FR" b="1" dirty="0">
                <a:solidFill>
                  <a:schemeClr val="accent4"/>
                </a:solidFill>
              </a:rPr>
              <a:t>néglige de faire respecter ses droits </a:t>
            </a:r>
            <a:r>
              <a:rPr lang="fr-FR" dirty="0"/>
              <a:t>et que le logiciel est copié par un concurrent qui l’utilise sans autorisation, l’entreprise subit une </a:t>
            </a:r>
            <a:r>
              <a:rPr lang="fr-FR" b="1" dirty="0">
                <a:solidFill>
                  <a:schemeClr val="accent4"/>
                </a:solidFill>
              </a:rPr>
              <a:t>perte directe </a:t>
            </a:r>
            <a:r>
              <a:rPr lang="fr-FR" dirty="0"/>
              <a:t>: son concurrent profite de son travail sans avoir investi dans sa création. De plus, le marché pourrait être inondé de versions illégales, ce qui </a:t>
            </a:r>
            <a:r>
              <a:rPr lang="fr-FR" b="1" dirty="0">
                <a:solidFill>
                  <a:schemeClr val="accent4"/>
                </a:solidFill>
              </a:rPr>
              <a:t>dévalorise l’œuvre </a:t>
            </a:r>
            <a:r>
              <a:rPr lang="fr-FR" dirty="0"/>
              <a:t>et </a:t>
            </a:r>
            <a:r>
              <a:rPr lang="fr-FR" b="1" dirty="0">
                <a:solidFill>
                  <a:schemeClr val="accent4"/>
                </a:solidFill>
              </a:rPr>
              <a:t>réduit sa rentabilité</a:t>
            </a:r>
            <a:r>
              <a:rPr lang="fr-FR" dirty="0"/>
              <a:t>.</a:t>
            </a:r>
          </a:p>
          <a:p>
            <a:pPr marL="0" indent="0">
              <a:lnSpc>
                <a:spcPct val="100000"/>
              </a:lnSpc>
              <a:buNone/>
            </a:pPr>
            <a:r>
              <a:rPr lang="fr-FR" dirty="0"/>
              <a:t>Pour protéger ses actifs, </a:t>
            </a:r>
            <a:r>
              <a:rPr lang="fr-FR" dirty="0" err="1"/>
              <a:t>DevSolutions</a:t>
            </a:r>
            <a:r>
              <a:rPr lang="fr-FR" dirty="0"/>
              <a:t> doit donc être </a:t>
            </a:r>
            <a:r>
              <a:rPr lang="fr-FR" b="1" dirty="0">
                <a:solidFill>
                  <a:schemeClr val="accent4"/>
                </a:solidFill>
              </a:rPr>
              <a:t>proactive</a:t>
            </a:r>
            <a:r>
              <a:rPr lang="fr-FR" dirty="0"/>
              <a:t> : elle peut </a:t>
            </a:r>
            <a:r>
              <a:rPr lang="fr-FR" b="1" dirty="0">
                <a:solidFill>
                  <a:schemeClr val="accent4"/>
                </a:solidFill>
              </a:rPr>
              <a:t>déposer le code source auprès d’un organisme comme l’INPI </a:t>
            </a:r>
            <a:r>
              <a:rPr lang="fr-FR" dirty="0"/>
              <a:t>pour renforcer la preuve de création et stipuler dans les contrats de travail ou de prestation que les droits sur le logiciel appartiennent </a:t>
            </a:r>
            <a:r>
              <a:rPr lang="fr-FR" b="1" dirty="0">
                <a:solidFill>
                  <a:schemeClr val="accent4"/>
                </a:solidFill>
              </a:rPr>
              <a:t>exclusivement à l’entreprise</a:t>
            </a:r>
            <a:r>
              <a:rPr lang="fr-FR" dirty="0"/>
              <a:t>. Si une violation survient, elle pourra </a:t>
            </a:r>
            <a:r>
              <a:rPr lang="fr-FR" b="1" dirty="0">
                <a:solidFill>
                  <a:schemeClr val="accent4"/>
                </a:solidFill>
              </a:rPr>
              <a:t>engager une action en contrefaçon</a:t>
            </a:r>
            <a:r>
              <a:rPr lang="fr-FR" dirty="0"/>
              <a:t>, demander des </a:t>
            </a:r>
            <a:r>
              <a:rPr lang="fr-FR" b="1" dirty="0">
                <a:solidFill>
                  <a:schemeClr val="accent4"/>
                </a:solidFill>
              </a:rPr>
              <a:t>dommages et intérêts</a:t>
            </a:r>
            <a:r>
              <a:rPr lang="fr-FR" dirty="0"/>
              <a:t>, et obtenir l’arrêt de l’exploitation illicite.</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191344" y="136525"/>
            <a:ext cx="10657184" cy="700187"/>
          </a:xfrm>
        </p:spPr>
        <p:txBody>
          <a:bodyPr/>
          <a:lstStyle/>
          <a:p>
            <a:r>
              <a:rPr lang="fr-FR" dirty="0"/>
              <a:t>Cas : </a:t>
            </a:r>
            <a:r>
              <a:rPr lang="fr-FR" dirty="0" err="1"/>
              <a:t>DevSolutions</a:t>
            </a:r>
            <a:endParaRPr lang="en-US" dirty="0"/>
          </a:p>
        </p:txBody>
      </p:sp>
    </p:spTree>
    <p:extLst>
      <p:ext uri="{BB962C8B-B14F-4D97-AF65-F5344CB8AC3E}">
        <p14:creationId xmlns:p14="http://schemas.microsoft.com/office/powerpoint/2010/main" val="27526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6264696" cy="5040560"/>
          </a:xfrm>
        </p:spPr>
        <p:txBody>
          <a:bodyPr>
            <a:normAutofit fontScale="92500" lnSpcReduction="10000"/>
          </a:bodyPr>
          <a:lstStyle/>
          <a:p>
            <a:pPr marL="0" indent="0">
              <a:lnSpc>
                <a:spcPct val="100000"/>
              </a:lnSpc>
              <a:buNone/>
            </a:pPr>
            <a:r>
              <a:rPr lang="fr-FR" b="1" i="1" dirty="0"/>
              <a:t>Que se passerait-il si Samsung copiait le design d’Apple ?</a:t>
            </a:r>
          </a:p>
          <a:p>
            <a:pPr marL="0" indent="0">
              <a:lnSpc>
                <a:spcPct val="100000"/>
              </a:lnSpc>
              <a:buNone/>
            </a:pPr>
            <a:r>
              <a:rPr lang="fr-FR" i="1" dirty="0"/>
              <a:t>Options possibles :</a:t>
            </a:r>
          </a:p>
          <a:p>
            <a:pPr marL="0" indent="0">
              <a:lnSpc>
                <a:spcPct val="100000"/>
              </a:lnSpc>
              <a:buNone/>
            </a:pPr>
            <a:r>
              <a:rPr lang="fr-FR" i="1" dirty="0"/>
              <a:t>    </a:t>
            </a:r>
            <a:r>
              <a:rPr lang="fr-FR" b="1" i="1" dirty="0">
                <a:solidFill>
                  <a:schemeClr val="accent4"/>
                </a:solidFill>
              </a:rPr>
              <a:t>A. Perte de clients</a:t>
            </a:r>
          </a:p>
          <a:p>
            <a:pPr marL="0" indent="0">
              <a:lnSpc>
                <a:spcPct val="100000"/>
              </a:lnSpc>
              <a:buNone/>
            </a:pPr>
            <a:r>
              <a:rPr lang="fr-FR" b="1" i="1" dirty="0">
                <a:solidFill>
                  <a:schemeClr val="accent4"/>
                </a:solidFill>
              </a:rPr>
              <a:t>    B. Diminution des revenus</a:t>
            </a:r>
          </a:p>
          <a:p>
            <a:pPr marL="0" indent="0">
              <a:lnSpc>
                <a:spcPct val="100000"/>
              </a:lnSpc>
              <a:buNone/>
            </a:pPr>
            <a:r>
              <a:rPr lang="fr-FR" b="1" i="1" dirty="0">
                <a:solidFill>
                  <a:schemeClr val="accent4"/>
                </a:solidFill>
              </a:rPr>
              <a:t>    C. Baisse de l’avantage concurrentiel</a:t>
            </a:r>
            <a:endParaRPr lang="en-US" b="1" i="1" dirty="0">
              <a:solidFill>
                <a:schemeClr val="accent4"/>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191344" y="136525"/>
            <a:ext cx="10657184" cy="700187"/>
          </a:xfrm>
        </p:spPr>
        <p:txBody>
          <a:bodyPr/>
          <a:lstStyle/>
          <a:p>
            <a:r>
              <a:rPr lang="fr-FR" dirty="0"/>
              <a:t>Question ? </a:t>
            </a:r>
            <a:endParaRPr lang="en-US" dirty="0"/>
          </a:p>
        </p:txBody>
      </p:sp>
      <p:pic>
        <p:nvPicPr>
          <p:cNvPr id="2" name="Image 1">
            <a:extLst>
              <a:ext uri="{FF2B5EF4-FFF2-40B4-BE49-F238E27FC236}">
                <a16:creationId xmlns:a16="http://schemas.microsoft.com/office/drawing/2014/main" id="{D997A7EE-5008-4823-C684-88E9469D2A81}"/>
              </a:ext>
            </a:extLst>
          </p:cNvPr>
          <p:cNvPicPr>
            <a:picLocks noChangeAspect="1"/>
          </p:cNvPicPr>
          <p:nvPr/>
        </p:nvPicPr>
        <p:blipFill>
          <a:blip r:embed="rId3"/>
          <a:stretch>
            <a:fillRect/>
          </a:stretch>
        </p:blipFill>
        <p:spPr>
          <a:xfrm>
            <a:off x="6744072" y="1747837"/>
            <a:ext cx="5048250" cy="3362325"/>
          </a:xfrm>
          <a:prstGeom prst="rect">
            <a:avLst/>
          </a:prstGeom>
        </p:spPr>
      </p:pic>
    </p:spTree>
    <p:extLst>
      <p:ext uri="{BB962C8B-B14F-4D97-AF65-F5344CB8AC3E}">
        <p14:creationId xmlns:p14="http://schemas.microsoft.com/office/powerpoint/2010/main" val="321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191344" y="136525"/>
            <a:ext cx="10657184" cy="700187"/>
          </a:xfrm>
        </p:spPr>
        <p:txBody>
          <a:bodyPr/>
          <a:lstStyle/>
          <a:p>
            <a:r>
              <a:rPr lang="fr-FR" dirty="0" err="1"/>
              <a:t>MindMap</a:t>
            </a:r>
            <a:endParaRPr lang="en-US" dirty="0"/>
          </a:p>
        </p:txBody>
      </p:sp>
      <p:pic>
        <p:nvPicPr>
          <p:cNvPr id="6" name="Image 5">
            <a:extLst>
              <a:ext uri="{FF2B5EF4-FFF2-40B4-BE49-F238E27FC236}">
                <a16:creationId xmlns:a16="http://schemas.microsoft.com/office/drawing/2014/main" id="{F15C1740-A6C7-7DBB-82EF-673210EDE046}"/>
              </a:ext>
            </a:extLst>
          </p:cNvPr>
          <p:cNvPicPr>
            <a:picLocks noChangeAspect="1"/>
          </p:cNvPicPr>
          <p:nvPr/>
        </p:nvPicPr>
        <p:blipFill>
          <a:blip r:embed="rId3"/>
          <a:stretch>
            <a:fillRect/>
          </a:stretch>
        </p:blipFill>
        <p:spPr>
          <a:xfrm>
            <a:off x="335360" y="929428"/>
            <a:ext cx="11018439" cy="5244201"/>
          </a:xfrm>
          <a:prstGeom prst="rect">
            <a:avLst/>
          </a:prstGeom>
        </p:spPr>
      </p:pic>
    </p:spTree>
    <p:extLst>
      <p:ext uri="{BB962C8B-B14F-4D97-AF65-F5344CB8AC3E}">
        <p14:creationId xmlns:p14="http://schemas.microsoft.com/office/powerpoint/2010/main" val="426911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Noms de Domaine et leur Protection</a:t>
            </a:r>
            <a:endParaRPr lang="en-US" dirty="0"/>
          </a:p>
        </p:txBody>
      </p:sp>
      <p:sp>
        <p:nvSpPr>
          <p:cNvPr id="3" name="Subtitle 2"/>
          <p:cNvSpPr>
            <a:spLocks noGrp="1"/>
          </p:cNvSpPr>
          <p:nvPr>
            <p:ph type="subTitle" idx="1"/>
          </p:nvPr>
        </p:nvSpPr>
        <p:spPr>
          <a:xfrm>
            <a:off x="3287688" y="5172813"/>
            <a:ext cx="8434459" cy="480131"/>
          </a:xfrm>
        </p:spPr>
        <p:txBody>
          <a:bodyPr/>
          <a:lstStyle/>
          <a:p>
            <a:r>
              <a:rPr lang="en-US" i="1" dirty="0"/>
              <a:t>We need protection !</a:t>
            </a:r>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19</a:t>
            </a:fld>
            <a:endParaRPr lang="en-US"/>
          </a:p>
        </p:txBody>
      </p:sp>
      <p:pic>
        <p:nvPicPr>
          <p:cNvPr id="9" name="Espace réservé pour une image  8">
            <a:extLst>
              <a:ext uri="{FF2B5EF4-FFF2-40B4-BE49-F238E27FC236}">
                <a16:creationId xmlns:a16="http://schemas.microsoft.com/office/drawing/2014/main" id="{3A5DFEDA-7421-7078-D753-F48177442F7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157" r="9157"/>
          <a:stretch>
            <a:fillRect/>
          </a:stretch>
        </p:blipFill>
        <p:spPr/>
      </p:pic>
    </p:spTree>
    <p:extLst>
      <p:ext uri="{BB962C8B-B14F-4D97-AF65-F5344CB8AC3E}">
        <p14:creationId xmlns:p14="http://schemas.microsoft.com/office/powerpoint/2010/main" val="281645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7920880" cy="5040560"/>
          </a:xfrm>
        </p:spPr>
        <p:txBody>
          <a:bodyPr>
            <a:normAutofit fontScale="77500" lnSpcReduction="20000"/>
          </a:bodyPr>
          <a:lstStyle/>
          <a:p>
            <a:pPr>
              <a:lnSpc>
                <a:spcPct val="100000"/>
              </a:lnSpc>
            </a:pPr>
            <a:r>
              <a:rPr lang="fr-FR" dirty="0">
                <a:solidFill>
                  <a:schemeClr val="tx1"/>
                </a:solidFill>
              </a:rPr>
              <a:t>Les actifs immatériels sont devenus des </a:t>
            </a:r>
            <a:r>
              <a:rPr lang="fr-FR" b="1" dirty="0">
                <a:solidFill>
                  <a:schemeClr val="accent4"/>
                </a:solidFill>
              </a:rPr>
              <a:t>éléments essentiels </a:t>
            </a:r>
            <a:r>
              <a:rPr lang="fr-FR" dirty="0">
                <a:solidFill>
                  <a:schemeClr val="tx1"/>
                </a:solidFill>
              </a:rPr>
              <a:t>du patrimoine des entreprises dans l'ère numérique. </a:t>
            </a:r>
          </a:p>
          <a:p>
            <a:pPr>
              <a:lnSpc>
                <a:spcPct val="100000"/>
              </a:lnSpc>
            </a:pPr>
            <a:r>
              <a:rPr lang="fr-FR" dirty="0">
                <a:solidFill>
                  <a:schemeClr val="tx1"/>
                </a:solidFill>
              </a:rPr>
              <a:t>Ces biens, tels que les logiciels, les bases de données, ou encore les noms de domaine, nécessitent une </a:t>
            </a:r>
            <a:r>
              <a:rPr lang="fr-FR" b="1" dirty="0">
                <a:solidFill>
                  <a:schemeClr val="accent4"/>
                </a:solidFill>
              </a:rPr>
              <a:t>protection juridique spécifique</a:t>
            </a:r>
            <a:r>
              <a:rPr lang="fr-FR" dirty="0">
                <a:solidFill>
                  <a:schemeClr val="tx1"/>
                </a:solidFill>
              </a:rPr>
              <a:t> pour assurer leur </a:t>
            </a:r>
            <a:r>
              <a:rPr lang="fr-FR" b="1" dirty="0">
                <a:solidFill>
                  <a:schemeClr val="accent4"/>
                </a:solidFill>
              </a:rPr>
              <a:t>valorisation</a:t>
            </a:r>
            <a:r>
              <a:rPr lang="fr-FR" dirty="0">
                <a:solidFill>
                  <a:schemeClr val="tx1"/>
                </a:solidFill>
              </a:rPr>
              <a:t> et leur </a:t>
            </a:r>
            <a:r>
              <a:rPr lang="fr-FR" b="1" dirty="0">
                <a:solidFill>
                  <a:schemeClr val="accent4"/>
                </a:solidFill>
              </a:rPr>
              <a:t>exploitation</a:t>
            </a:r>
            <a:r>
              <a:rPr lang="fr-FR" dirty="0">
                <a:solidFill>
                  <a:schemeClr val="tx1"/>
                </a:solidFill>
              </a:rPr>
              <a:t> en toute </a:t>
            </a:r>
            <a:r>
              <a:rPr lang="fr-FR" b="1" dirty="0">
                <a:solidFill>
                  <a:schemeClr val="accent4"/>
                </a:solidFill>
              </a:rPr>
              <a:t>sécurité</a:t>
            </a:r>
            <a:r>
              <a:rPr lang="fr-FR" dirty="0">
                <a:solidFill>
                  <a:schemeClr val="tx1"/>
                </a:solidFill>
              </a:rPr>
              <a:t>. </a:t>
            </a:r>
          </a:p>
          <a:p>
            <a:pPr>
              <a:lnSpc>
                <a:spcPct val="100000"/>
              </a:lnSpc>
            </a:pPr>
            <a:r>
              <a:rPr lang="fr-FR" dirty="0">
                <a:solidFill>
                  <a:schemeClr val="tx1"/>
                </a:solidFill>
              </a:rPr>
              <a:t>Le cadre légal est indispensable pour </a:t>
            </a:r>
            <a:r>
              <a:rPr lang="fr-FR" b="1" dirty="0">
                <a:solidFill>
                  <a:schemeClr val="accent4"/>
                </a:solidFill>
              </a:rPr>
              <a:t>éviter les abus</a:t>
            </a:r>
            <a:r>
              <a:rPr lang="fr-FR" dirty="0">
                <a:solidFill>
                  <a:schemeClr val="tx1"/>
                </a:solidFill>
              </a:rPr>
              <a:t>, les </a:t>
            </a:r>
            <a:r>
              <a:rPr lang="fr-FR" b="1" dirty="0">
                <a:solidFill>
                  <a:schemeClr val="accent4"/>
                </a:solidFill>
              </a:rPr>
              <a:t>copies</a:t>
            </a:r>
            <a:r>
              <a:rPr lang="fr-FR" dirty="0">
                <a:solidFill>
                  <a:schemeClr val="tx1"/>
                </a:solidFill>
              </a:rPr>
              <a:t> </a:t>
            </a:r>
            <a:r>
              <a:rPr lang="fr-FR" b="1" dirty="0">
                <a:solidFill>
                  <a:schemeClr val="accent4"/>
                </a:solidFill>
              </a:rPr>
              <a:t>illégales</a:t>
            </a:r>
            <a:r>
              <a:rPr lang="fr-FR" dirty="0">
                <a:solidFill>
                  <a:schemeClr val="tx1"/>
                </a:solidFill>
              </a:rPr>
              <a:t>, ou </a:t>
            </a:r>
            <a:r>
              <a:rPr lang="fr-FR" b="1" dirty="0">
                <a:solidFill>
                  <a:schemeClr val="accent4"/>
                </a:solidFill>
              </a:rPr>
              <a:t>l'exploitation non autorisée </a:t>
            </a:r>
            <a:r>
              <a:rPr lang="fr-FR" dirty="0">
                <a:solidFill>
                  <a:schemeClr val="tx1"/>
                </a:solidFill>
              </a:rPr>
              <a:t>de ces créations.</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2</a:t>
            </a:fld>
            <a:endParaRPr lang="en-US"/>
          </a:p>
        </p:txBody>
      </p:sp>
      <p:sp>
        <p:nvSpPr>
          <p:cNvPr id="4" name="Title 3"/>
          <p:cNvSpPr>
            <a:spLocks noGrp="1"/>
          </p:cNvSpPr>
          <p:nvPr>
            <p:ph type="title"/>
          </p:nvPr>
        </p:nvSpPr>
        <p:spPr>
          <a:xfrm>
            <a:off x="191344" y="136525"/>
            <a:ext cx="10657184" cy="700187"/>
          </a:xfrm>
        </p:spPr>
        <p:txBody>
          <a:bodyPr/>
          <a:lstStyle/>
          <a:p>
            <a:r>
              <a:rPr lang="en-US" dirty="0"/>
              <a:t>Aperçu du </a:t>
            </a:r>
            <a:r>
              <a:rPr lang="en-US" dirty="0" err="1"/>
              <a:t>sujet</a:t>
            </a:r>
            <a:endParaRPr lang="en-US" dirty="0"/>
          </a:p>
        </p:txBody>
      </p:sp>
      <p:pic>
        <p:nvPicPr>
          <p:cNvPr id="2" name="Image 1">
            <a:extLst>
              <a:ext uri="{FF2B5EF4-FFF2-40B4-BE49-F238E27FC236}">
                <a16:creationId xmlns:a16="http://schemas.microsoft.com/office/drawing/2014/main" id="{5F7CCDCA-DB3D-BDCA-EEEE-451F40298E38}"/>
              </a:ext>
            </a:extLst>
          </p:cNvPr>
          <p:cNvPicPr>
            <a:picLocks noChangeAspect="1"/>
          </p:cNvPicPr>
          <p:nvPr/>
        </p:nvPicPr>
        <p:blipFill>
          <a:blip r:embed="rId3"/>
          <a:stretch>
            <a:fillRect/>
          </a:stretch>
        </p:blipFill>
        <p:spPr>
          <a:xfrm>
            <a:off x="8120094" y="2236949"/>
            <a:ext cx="3590177" cy="2384102"/>
          </a:xfrm>
          <a:prstGeom prst="rect">
            <a:avLst/>
          </a:prstGeom>
        </p:spPr>
      </p:pic>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Qu'est-ce qu'un Nom de Domaine ?</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0235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0000" lnSpcReduction="20000"/>
          </a:bodyPr>
          <a:lstStyle/>
          <a:p>
            <a:pPr marL="0" indent="0">
              <a:lnSpc>
                <a:spcPct val="100000"/>
              </a:lnSpc>
              <a:buNone/>
            </a:pPr>
            <a:r>
              <a:rPr lang="fr-FR" dirty="0"/>
              <a:t>Un nom de domaine est une </a:t>
            </a:r>
            <a:r>
              <a:rPr lang="fr-FR" b="1" dirty="0">
                <a:solidFill>
                  <a:schemeClr val="accent4"/>
                </a:solidFill>
              </a:rPr>
              <a:t>adresse unique </a:t>
            </a:r>
            <a:r>
              <a:rPr lang="fr-FR" dirty="0"/>
              <a:t>qui permet de </a:t>
            </a:r>
            <a:r>
              <a:rPr lang="fr-FR" b="1" dirty="0">
                <a:solidFill>
                  <a:schemeClr val="accent4"/>
                </a:solidFill>
              </a:rPr>
              <a:t>localiser un site web </a:t>
            </a:r>
            <a:r>
              <a:rPr lang="fr-FR" dirty="0"/>
              <a:t>sur Internet (ex. : www.google.com). C'est l'équivalent numérique d'une adresse physique et un élément clé de l'identité en ligne d'une entreprise.</a:t>
            </a:r>
          </a:p>
          <a:p>
            <a:pPr marL="0" indent="0">
              <a:lnSpc>
                <a:spcPct val="100000"/>
              </a:lnSpc>
              <a:buNone/>
            </a:pPr>
            <a:r>
              <a:rPr lang="fr-FR" b="1" dirty="0"/>
              <a:t>Lien entre nom de domaine et image de marque :</a:t>
            </a:r>
          </a:p>
          <a:p>
            <a:pPr>
              <a:lnSpc>
                <a:spcPct val="100000"/>
              </a:lnSpc>
            </a:pPr>
            <a:r>
              <a:rPr lang="fr-FR" b="1" dirty="0">
                <a:solidFill>
                  <a:schemeClr val="accent4"/>
                </a:solidFill>
              </a:rPr>
              <a:t>Identité numérique </a:t>
            </a:r>
            <a:r>
              <a:rPr lang="fr-FR" dirty="0"/>
              <a:t>: Un nom de domaine bien choisi reflète directement l’identité et la réputation de l'entreprise, tout comme une marque.</a:t>
            </a:r>
          </a:p>
          <a:p>
            <a:pPr>
              <a:lnSpc>
                <a:spcPct val="100000"/>
              </a:lnSpc>
            </a:pPr>
            <a:r>
              <a:rPr lang="fr-FR" b="1" dirty="0">
                <a:solidFill>
                  <a:schemeClr val="accent4"/>
                </a:solidFill>
              </a:rPr>
              <a:t>Visibilité en ligne </a:t>
            </a:r>
            <a:r>
              <a:rPr lang="fr-FR" dirty="0"/>
              <a:t>: C'est la première chose que les clients ou partenaires voient en ligne. Un nom de domaine mémorable et pertinent renforce la crédibilité et la notoriété de l’entreprise.</a:t>
            </a:r>
          </a:p>
          <a:p>
            <a:pPr>
              <a:lnSpc>
                <a:spcPct val="100000"/>
              </a:lnSpc>
            </a:pPr>
            <a:r>
              <a:rPr lang="fr-FR" b="1" dirty="0">
                <a:solidFill>
                  <a:schemeClr val="accent4"/>
                </a:solidFill>
              </a:rPr>
              <a:t>Confiance des clients </a:t>
            </a:r>
            <a:r>
              <a:rPr lang="fr-FR" dirty="0"/>
              <a:t>: Un nom de domaine officiel et bien protégé inspire confiance et aide à éviter la confusion avec des sites frauduleux.</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191344" y="136525"/>
            <a:ext cx="10657184" cy="700187"/>
          </a:xfrm>
        </p:spPr>
        <p:txBody>
          <a:bodyPr/>
          <a:lstStyle/>
          <a:p>
            <a:r>
              <a:rPr lang="fr-FR" dirty="0"/>
              <a:t>Qu'est-ce qu'un Nom de Domaine ?</a:t>
            </a:r>
            <a:endParaRPr lang="en-US" dirty="0"/>
          </a:p>
        </p:txBody>
      </p:sp>
    </p:spTree>
    <p:extLst>
      <p:ext uri="{BB962C8B-B14F-4D97-AF65-F5344CB8AC3E}">
        <p14:creationId xmlns:p14="http://schemas.microsoft.com/office/powerpoint/2010/main" val="26336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Pourquoi Protéger ?</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75904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7500" lnSpcReduction="20000"/>
          </a:bodyPr>
          <a:lstStyle/>
          <a:p>
            <a:pPr marL="0" indent="0">
              <a:lnSpc>
                <a:spcPct val="100000"/>
              </a:lnSpc>
              <a:buNone/>
            </a:pPr>
            <a:r>
              <a:rPr lang="fr-FR" b="1" dirty="0"/>
              <a:t>Raisons de protéger un nom de domaine :</a:t>
            </a:r>
          </a:p>
          <a:p>
            <a:pPr>
              <a:lnSpc>
                <a:spcPct val="100000"/>
              </a:lnSpc>
            </a:pPr>
            <a:r>
              <a:rPr lang="fr-FR" b="1" dirty="0">
                <a:solidFill>
                  <a:schemeClr val="accent4"/>
                </a:solidFill>
              </a:rPr>
              <a:t>Préserver l'identité numérique </a:t>
            </a:r>
            <a:r>
              <a:rPr lang="fr-FR" dirty="0"/>
              <a:t>: Sans protection, des tiers peuvent enregistrer des noms de domaine similaires pour détourner du trafic, causant une confusion auprès des clients.</a:t>
            </a:r>
          </a:p>
          <a:p>
            <a:pPr>
              <a:lnSpc>
                <a:spcPct val="100000"/>
              </a:lnSpc>
            </a:pPr>
            <a:r>
              <a:rPr lang="fr-FR" b="1" dirty="0">
                <a:solidFill>
                  <a:schemeClr val="accent4"/>
                </a:solidFill>
              </a:rPr>
              <a:t>Éviter le cybersquatting </a:t>
            </a:r>
            <a:r>
              <a:rPr lang="fr-FR" dirty="0"/>
              <a:t>: Pratique consistant à enregistrer des noms de domaine proches ou identiques à des marques reconnues pour en tirer profit.</a:t>
            </a:r>
          </a:p>
          <a:p>
            <a:pPr>
              <a:lnSpc>
                <a:spcPct val="100000"/>
              </a:lnSpc>
            </a:pPr>
            <a:r>
              <a:rPr lang="fr-FR" b="1" dirty="0">
                <a:solidFill>
                  <a:schemeClr val="accent4"/>
                </a:solidFill>
              </a:rPr>
              <a:t>Assurer l'exclusivité d'usage </a:t>
            </a:r>
            <a:r>
              <a:rPr lang="fr-FR" dirty="0"/>
              <a:t>: Un nom de domaine bien protégé garantit que l'entreprise est la seule à l'utiliser pour ses activités commerciales, évitant ainsi que des concurrents ne capitalisent sur sa réputation.</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191344" y="136525"/>
            <a:ext cx="10657184" cy="700187"/>
          </a:xfrm>
        </p:spPr>
        <p:txBody>
          <a:bodyPr/>
          <a:lstStyle/>
          <a:p>
            <a:r>
              <a:rPr lang="fr-FR" dirty="0"/>
              <a:t>Pourquoi Protéger ?</a:t>
            </a:r>
            <a:endParaRPr lang="en-US" dirty="0"/>
          </a:p>
        </p:txBody>
      </p:sp>
    </p:spTree>
    <p:extLst>
      <p:ext uri="{BB962C8B-B14F-4D97-AF65-F5344CB8AC3E}">
        <p14:creationId xmlns:p14="http://schemas.microsoft.com/office/powerpoint/2010/main" val="7741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62500" lnSpcReduction="20000"/>
          </a:bodyPr>
          <a:lstStyle/>
          <a:p>
            <a:pPr marL="0" indent="0">
              <a:lnSpc>
                <a:spcPct val="100000"/>
              </a:lnSpc>
              <a:buNone/>
            </a:pPr>
            <a:r>
              <a:rPr lang="fr-FR" dirty="0" err="1"/>
              <a:t>LuxEnergie</a:t>
            </a:r>
            <a:r>
              <a:rPr lang="fr-FR" dirty="0"/>
              <a:t> est spécialisée dans l'énergie renouvelable, Elle enregistre le nom de domaine </a:t>
            </a:r>
            <a:r>
              <a:rPr lang="fr-FR" b="1" dirty="0">
                <a:solidFill>
                  <a:schemeClr val="accent4"/>
                </a:solidFill>
              </a:rPr>
              <a:t>luxeenergie.com </a:t>
            </a:r>
            <a:r>
              <a:rPr lang="fr-FR" dirty="0"/>
              <a:t>pour son site web principal. En raison de la notoriété croissante de l'entreprise, un concurrent tente d'enregistrer un nom de domaine similaire : </a:t>
            </a:r>
            <a:r>
              <a:rPr lang="fr-FR" b="1" dirty="0">
                <a:solidFill>
                  <a:schemeClr val="accent4"/>
                </a:solidFill>
              </a:rPr>
              <a:t>luxeenergie.fr. </a:t>
            </a:r>
            <a:r>
              <a:rPr lang="fr-FR" dirty="0"/>
              <a:t>L’objectif du concurrent est clair : </a:t>
            </a:r>
            <a:r>
              <a:rPr lang="fr-FR" b="1" dirty="0">
                <a:solidFill>
                  <a:schemeClr val="accent4"/>
                </a:solidFill>
              </a:rPr>
              <a:t>attirer une partie des clients </a:t>
            </a:r>
            <a:r>
              <a:rPr lang="fr-FR" dirty="0"/>
              <a:t>qui recherchent le site officiel de </a:t>
            </a:r>
            <a:r>
              <a:rPr lang="fr-FR" dirty="0" err="1"/>
              <a:t>LuxEnergie</a:t>
            </a:r>
            <a:r>
              <a:rPr lang="fr-FR" dirty="0"/>
              <a:t> pour les rediriger vers ses propres produits.</a:t>
            </a:r>
          </a:p>
          <a:p>
            <a:pPr marL="0" indent="0">
              <a:lnSpc>
                <a:spcPct val="100000"/>
              </a:lnSpc>
              <a:buNone/>
            </a:pPr>
            <a:r>
              <a:rPr lang="fr-FR" dirty="0"/>
              <a:t>Si </a:t>
            </a:r>
            <a:r>
              <a:rPr lang="fr-FR" dirty="0" err="1"/>
              <a:t>LuxEnergie</a:t>
            </a:r>
            <a:r>
              <a:rPr lang="fr-FR" dirty="0"/>
              <a:t> n'a pas enregistré la version .</a:t>
            </a:r>
            <a:r>
              <a:rPr lang="fr-FR" dirty="0" err="1"/>
              <a:t>fr</a:t>
            </a:r>
            <a:r>
              <a:rPr lang="fr-FR" dirty="0"/>
              <a:t> de son nom de domaine, elle peut se retrouver dans une situation délicate. Les clients, croyant visiter le site officiel, </a:t>
            </a:r>
            <a:r>
              <a:rPr lang="fr-FR" b="1" dirty="0">
                <a:solidFill>
                  <a:schemeClr val="accent4"/>
                </a:solidFill>
              </a:rPr>
              <a:t>pourraient être trompés</a:t>
            </a:r>
            <a:r>
              <a:rPr lang="fr-FR" dirty="0"/>
              <a:t>, ce qui </a:t>
            </a:r>
            <a:r>
              <a:rPr lang="fr-FR" b="1" dirty="0">
                <a:solidFill>
                  <a:schemeClr val="accent4"/>
                </a:solidFill>
              </a:rPr>
              <a:t>nuirait à l'image de </a:t>
            </a:r>
            <a:r>
              <a:rPr lang="fr-FR" b="1" dirty="0" err="1">
                <a:solidFill>
                  <a:schemeClr val="accent4"/>
                </a:solidFill>
              </a:rPr>
              <a:t>LuxEnergie</a:t>
            </a:r>
            <a:r>
              <a:rPr lang="fr-FR" dirty="0"/>
              <a:t>. Heureusement, en se basant sur la notoriété de la marque "</a:t>
            </a:r>
            <a:r>
              <a:rPr lang="fr-FR" dirty="0" err="1"/>
              <a:t>LuxEnergie</a:t>
            </a:r>
            <a:r>
              <a:rPr lang="fr-FR" dirty="0"/>
              <a:t>" et les protections associées à son nom de domaine principal, l’entreprise </a:t>
            </a:r>
            <a:r>
              <a:rPr lang="fr-FR" b="1" dirty="0">
                <a:solidFill>
                  <a:schemeClr val="accent4"/>
                </a:solidFill>
              </a:rPr>
              <a:t>peut initier une action en justice pour contrefaçon de marque et cybersquatting</a:t>
            </a:r>
            <a:r>
              <a:rPr lang="fr-FR" dirty="0"/>
              <a:t>, ou utiliser la procédure UDRP pour récupérer le nom de domaine.</a:t>
            </a:r>
          </a:p>
          <a:p>
            <a:pPr marL="0" indent="0">
              <a:lnSpc>
                <a:spcPct val="100000"/>
              </a:lnSpc>
              <a:buNone/>
            </a:pPr>
            <a:r>
              <a:rPr lang="fr-FR" dirty="0"/>
              <a:t>Pour éviter ce genre de situation, </a:t>
            </a:r>
            <a:r>
              <a:rPr lang="fr-FR" dirty="0" err="1"/>
              <a:t>LuxEnergie</a:t>
            </a:r>
            <a:r>
              <a:rPr lang="fr-FR" dirty="0"/>
              <a:t> aurait pu, dès le départ, </a:t>
            </a:r>
            <a:r>
              <a:rPr lang="fr-FR" b="1" dirty="0">
                <a:solidFill>
                  <a:schemeClr val="accent4"/>
                </a:solidFill>
              </a:rPr>
              <a:t>anticiper</a:t>
            </a:r>
            <a:r>
              <a:rPr lang="fr-FR" dirty="0"/>
              <a:t> en enregistrant non seulement luxeenergie.com, mais aussi les variantes .</a:t>
            </a:r>
            <a:r>
              <a:rPr lang="fr-FR" dirty="0" err="1"/>
              <a:t>fr</a:t>
            </a:r>
            <a:r>
              <a:rPr lang="fr-FR" dirty="0"/>
              <a:t>, .net, et même les erreurs d'orthographe courantes ou des termes associés (ex. : luxenergie-renewable.com).</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a:xfrm>
            <a:off x="191344" y="136525"/>
            <a:ext cx="10657184" cy="700187"/>
          </a:xfrm>
        </p:spPr>
        <p:txBody>
          <a:bodyPr/>
          <a:lstStyle/>
          <a:p>
            <a:r>
              <a:rPr lang="fr-FR" dirty="0"/>
              <a:t>Cas </a:t>
            </a:r>
            <a:r>
              <a:rPr lang="fr-FR" dirty="0" err="1"/>
              <a:t>LuxEnergie</a:t>
            </a:r>
            <a:r>
              <a:rPr lang="fr-FR" dirty="0"/>
              <a:t> </a:t>
            </a:r>
            <a:endParaRPr lang="en-US" dirty="0"/>
          </a:p>
        </p:txBody>
      </p:sp>
    </p:spTree>
    <p:extLst>
      <p:ext uri="{BB962C8B-B14F-4D97-AF65-F5344CB8AC3E}">
        <p14:creationId xmlns:p14="http://schemas.microsoft.com/office/powerpoint/2010/main" val="34551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Conseils pour protéger</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50993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0000" lnSpcReduction="20000"/>
          </a:bodyPr>
          <a:lstStyle/>
          <a:p>
            <a:pPr marL="0" indent="0">
              <a:lnSpc>
                <a:spcPct val="100000"/>
              </a:lnSpc>
              <a:buNone/>
            </a:pPr>
            <a:r>
              <a:rPr lang="fr-FR" b="1" dirty="0"/>
              <a:t>Quelles mesures pouvez-vous prendre pour protéger votre nom de domaine ?</a:t>
            </a:r>
          </a:p>
          <a:p>
            <a:pPr>
              <a:lnSpc>
                <a:spcPct val="100000"/>
              </a:lnSpc>
            </a:pPr>
            <a:r>
              <a:rPr lang="fr-FR" b="1" dirty="0">
                <a:solidFill>
                  <a:schemeClr val="accent4"/>
                </a:solidFill>
              </a:rPr>
              <a:t>Enregistrer toutes les variantes principales </a:t>
            </a:r>
            <a:r>
              <a:rPr lang="fr-FR" dirty="0"/>
              <a:t>: Enregistrez le nom de domaine dans différentes extensions (.com, .</a:t>
            </a:r>
            <a:r>
              <a:rPr lang="fr-FR" dirty="0" err="1"/>
              <a:t>fr</a:t>
            </a:r>
            <a:r>
              <a:rPr lang="fr-FR" dirty="0"/>
              <a:t>, .net) pour éviter que d’autres ne le fassent à votre place.</a:t>
            </a:r>
          </a:p>
          <a:p>
            <a:pPr>
              <a:lnSpc>
                <a:spcPct val="100000"/>
              </a:lnSpc>
            </a:pPr>
            <a:r>
              <a:rPr lang="fr-FR" b="1" dirty="0">
                <a:solidFill>
                  <a:schemeClr val="accent4"/>
                </a:solidFill>
              </a:rPr>
              <a:t>Mettre en place une veille active </a:t>
            </a:r>
            <a:r>
              <a:rPr lang="fr-FR" dirty="0"/>
              <a:t>: Surveillez régulièrement les nouveaux enregistrements de noms de domaine proches du vôtre.</a:t>
            </a:r>
          </a:p>
          <a:p>
            <a:pPr>
              <a:lnSpc>
                <a:spcPct val="100000"/>
              </a:lnSpc>
            </a:pPr>
            <a:r>
              <a:rPr lang="fr-FR" b="1" dirty="0">
                <a:solidFill>
                  <a:schemeClr val="accent4"/>
                </a:solidFill>
              </a:rPr>
              <a:t>Utiliser des services de protection </a:t>
            </a:r>
            <a:r>
              <a:rPr lang="fr-FR" dirty="0"/>
              <a:t>: Des services spécialisés permettent de surveiller et d'alerter sur toute tentative de cybersquatting.</a:t>
            </a:r>
          </a:p>
          <a:p>
            <a:pPr>
              <a:lnSpc>
                <a:spcPct val="100000"/>
              </a:lnSpc>
            </a:pPr>
            <a:r>
              <a:rPr lang="fr-FR" b="1" dirty="0">
                <a:solidFill>
                  <a:schemeClr val="accent4"/>
                </a:solidFill>
              </a:rPr>
              <a:t>Agir en cas de litige </a:t>
            </a:r>
            <a:r>
              <a:rPr lang="fr-FR" dirty="0"/>
              <a:t>: Utilisez la procédure UDRP (Uniform Domain-Name Dispute-</a:t>
            </a:r>
            <a:r>
              <a:rPr lang="fr-FR" dirty="0" err="1"/>
              <a:t>Resolution</a:t>
            </a:r>
            <a:r>
              <a:rPr lang="fr-FR" dirty="0"/>
              <a:t> Policy) pour récupérer un nom de domaine enregistré abusivement.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191344" y="136525"/>
            <a:ext cx="10657184" cy="700187"/>
          </a:xfrm>
        </p:spPr>
        <p:txBody>
          <a:bodyPr/>
          <a:lstStyle/>
          <a:p>
            <a:r>
              <a:rPr lang="fr-FR" dirty="0"/>
              <a:t>Conseils pour Protéger</a:t>
            </a:r>
            <a:endParaRPr lang="en-US" dirty="0"/>
          </a:p>
        </p:txBody>
      </p:sp>
    </p:spTree>
    <p:extLst>
      <p:ext uri="{BB962C8B-B14F-4D97-AF65-F5344CB8AC3E}">
        <p14:creationId xmlns:p14="http://schemas.microsoft.com/office/powerpoint/2010/main" val="307097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Bases de Données et leur Protection</a:t>
            </a:r>
            <a:endParaRPr lang="en-US" dirty="0"/>
          </a:p>
        </p:txBody>
      </p:sp>
      <p:sp>
        <p:nvSpPr>
          <p:cNvPr id="3" name="Subtitle 2"/>
          <p:cNvSpPr>
            <a:spLocks noGrp="1"/>
          </p:cNvSpPr>
          <p:nvPr>
            <p:ph type="subTitle" idx="1"/>
          </p:nvPr>
        </p:nvSpPr>
        <p:spPr>
          <a:xfrm>
            <a:off x="3287688" y="5172813"/>
            <a:ext cx="8434459" cy="480131"/>
          </a:xfrm>
        </p:spPr>
        <p:txBody>
          <a:bodyPr/>
          <a:lstStyle/>
          <a:p>
            <a:r>
              <a:rPr lang="en-US" i="1" dirty="0"/>
              <a:t>We also need protection !</a:t>
            </a:r>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27</a:t>
            </a:fld>
            <a:endParaRPr lang="en-US"/>
          </a:p>
        </p:txBody>
      </p:sp>
      <p:pic>
        <p:nvPicPr>
          <p:cNvPr id="10" name="Espace réservé pour une image  9">
            <a:extLst>
              <a:ext uri="{FF2B5EF4-FFF2-40B4-BE49-F238E27FC236}">
                <a16:creationId xmlns:a16="http://schemas.microsoft.com/office/drawing/2014/main" id="{1EB246CA-44DE-DD6C-01BA-28E3D32DA15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95" r="3495"/>
          <a:stretch>
            <a:fillRect/>
          </a:stretch>
        </p:blipFill>
        <p:spPr/>
      </p:pic>
    </p:spTree>
    <p:extLst>
      <p:ext uri="{BB962C8B-B14F-4D97-AF65-F5344CB8AC3E}">
        <p14:creationId xmlns:p14="http://schemas.microsoft.com/office/powerpoint/2010/main" val="354860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Qu'est-ce qu'une Base de Données ?</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5357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70000" lnSpcReduction="20000"/>
          </a:bodyPr>
          <a:lstStyle/>
          <a:p>
            <a:pPr marL="0" indent="0">
              <a:lnSpc>
                <a:spcPct val="100000"/>
              </a:lnSpc>
              <a:buNone/>
            </a:pPr>
            <a:r>
              <a:rPr lang="fr-FR" b="1" dirty="0"/>
              <a:t>Qu'est-ce qu'une Base de Données ?</a:t>
            </a:r>
          </a:p>
          <a:p>
            <a:pPr marL="0" indent="0">
              <a:lnSpc>
                <a:spcPct val="100000"/>
              </a:lnSpc>
              <a:buNone/>
            </a:pPr>
            <a:r>
              <a:rPr lang="fr-FR" dirty="0"/>
              <a:t>Une base de données est un </a:t>
            </a:r>
            <a:r>
              <a:rPr lang="fr-FR" b="1" dirty="0">
                <a:solidFill>
                  <a:schemeClr val="accent4"/>
                </a:solidFill>
              </a:rPr>
              <a:t>ensemble structuré d’informations, organisé de manière à faciliter leur accès, gestion et mise à jour</a:t>
            </a:r>
            <a:r>
              <a:rPr lang="fr-FR" dirty="0"/>
              <a:t>. Elle peut contenir des informations telles que des données clients, des informations produits ou des données techniques.</a:t>
            </a:r>
          </a:p>
          <a:p>
            <a:pPr marL="0" indent="0">
              <a:lnSpc>
                <a:spcPct val="100000"/>
              </a:lnSpc>
              <a:buNone/>
            </a:pPr>
            <a:r>
              <a:rPr lang="fr-FR" b="1" dirty="0"/>
              <a:t>Protections juridiques des Bases de Données :</a:t>
            </a:r>
          </a:p>
          <a:p>
            <a:pPr>
              <a:lnSpc>
                <a:spcPct val="100000"/>
              </a:lnSpc>
            </a:pPr>
            <a:r>
              <a:rPr lang="fr-FR" b="1" dirty="0">
                <a:solidFill>
                  <a:schemeClr val="accent4"/>
                </a:solidFill>
              </a:rPr>
              <a:t>Droit d’auteur </a:t>
            </a:r>
            <a:r>
              <a:rPr lang="fr-FR" dirty="0"/>
              <a:t>: Protège la structure originale de la base de données, si elle reflète un effort créatif dans son organisation ou présentation.</a:t>
            </a:r>
          </a:p>
          <a:p>
            <a:pPr>
              <a:lnSpc>
                <a:spcPct val="100000"/>
              </a:lnSpc>
            </a:pPr>
            <a:r>
              <a:rPr lang="fr-FR" b="1" dirty="0">
                <a:solidFill>
                  <a:schemeClr val="accent4"/>
                </a:solidFill>
              </a:rPr>
              <a:t>Droit sui generis </a:t>
            </a:r>
            <a:r>
              <a:rPr lang="fr-FR" dirty="0"/>
              <a:t>: Protège les investissements (financiers, techniques, humains) réalisés pour la constitution de la base, en interdisant l'extraction et la réutilisation de parties substantielles sans autorisation.</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p:cNvSpPr>
            <a:spLocks noGrp="1"/>
          </p:cNvSpPr>
          <p:nvPr>
            <p:ph type="title"/>
          </p:nvPr>
        </p:nvSpPr>
        <p:spPr>
          <a:xfrm>
            <a:off x="191344" y="136525"/>
            <a:ext cx="10657184" cy="700187"/>
          </a:xfrm>
        </p:spPr>
        <p:txBody>
          <a:bodyPr/>
          <a:lstStyle/>
          <a:p>
            <a:r>
              <a:rPr lang="fr-FR" dirty="0"/>
              <a:t>Qu'est-ce qu'une Base de Données ?</a:t>
            </a:r>
            <a:endParaRPr lang="en-US" dirty="0"/>
          </a:p>
        </p:txBody>
      </p:sp>
    </p:spTree>
    <p:extLst>
      <p:ext uri="{BB962C8B-B14F-4D97-AF65-F5344CB8AC3E}">
        <p14:creationId xmlns:p14="http://schemas.microsoft.com/office/powerpoint/2010/main" val="6248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8208912" cy="5040560"/>
          </a:xfrm>
        </p:spPr>
        <p:txBody>
          <a:bodyPr>
            <a:normAutofit fontScale="77500" lnSpcReduction="20000"/>
          </a:bodyPr>
          <a:lstStyle/>
          <a:p>
            <a:pPr>
              <a:lnSpc>
                <a:spcPct val="100000"/>
              </a:lnSpc>
            </a:pPr>
            <a:r>
              <a:rPr lang="fr-FR" b="1" dirty="0">
                <a:solidFill>
                  <a:schemeClr val="accent4"/>
                </a:solidFill>
              </a:rPr>
              <a:t>Garantir l'exclusivité </a:t>
            </a:r>
            <a:r>
              <a:rPr lang="fr-FR" dirty="0">
                <a:solidFill>
                  <a:schemeClr val="tx1"/>
                </a:solidFill>
              </a:rPr>
              <a:t>: Protéger ces actifs permet de maintenir un avantage concurrentiel en empêchant leur exploitation par des tiers.</a:t>
            </a:r>
          </a:p>
          <a:p>
            <a:pPr>
              <a:lnSpc>
                <a:spcPct val="100000"/>
              </a:lnSpc>
            </a:pPr>
            <a:r>
              <a:rPr lang="fr-FR" b="1" dirty="0">
                <a:solidFill>
                  <a:schemeClr val="accent4"/>
                </a:solidFill>
              </a:rPr>
              <a:t>Préserver les investissements </a:t>
            </a:r>
            <a:r>
              <a:rPr lang="fr-FR" dirty="0">
                <a:solidFill>
                  <a:schemeClr val="tx1"/>
                </a:solidFill>
              </a:rPr>
              <a:t>: Le temps, les ressources et les efforts investis dans la création de logiciels, de bases de données ou de sites web doivent être protégés contre le piratage ou l'usage frauduleux.</a:t>
            </a:r>
          </a:p>
          <a:p>
            <a:pPr>
              <a:lnSpc>
                <a:spcPct val="100000"/>
              </a:lnSpc>
            </a:pPr>
            <a:r>
              <a:rPr lang="fr-FR" b="1" dirty="0">
                <a:solidFill>
                  <a:schemeClr val="accent4"/>
                </a:solidFill>
              </a:rPr>
              <a:t>Valorisation commerciale </a:t>
            </a:r>
            <a:r>
              <a:rPr lang="fr-FR" dirty="0">
                <a:solidFill>
                  <a:schemeClr val="tx1"/>
                </a:solidFill>
              </a:rPr>
              <a:t>: Les entreprises peuvent monétiser leurs actifs immatériels grâce à des licences ou à la vente d’usages limités.</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Importance de la protection des actifs </a:t>
            </a:r>
            <a:r>
              <a:rPr lang="fr-FR" dirty="0" err="1"/>
              <a:t>immat</a:t>
            </a:r>
            <a:endParaRPr lang="en-US" dirty="0"/>
          </a:p>
        </p:txBody>
      </p:sp>
      <p:pic>
        <p:nvPicPr>
          <p:cNvPr id="2" name="Image 1">
            <a:extLst>
              <a:ext uri="{FF2B5EF4-FFF2-40B4-BE49-F238E27FC236}">
                <a16:creationId xmlns:a16="http://schemas.microsoft.com/office/drawing/2014/main" id="{E126E97C-A8D9-E835-7CDB-3F13300B0161}"/>
              </a:ext>
            </a:extLst>
          </p:cNvPr>
          <p:cNvPicPr>
            <a:picLocks noChangeAspect="1"/>
          </p:cNvPicPr>
          <p:nvPr/>
        </p:nvPicPr>
        <p:blipFill>
          <a:blip r:embed="rId3"/>
          <a:stretch>
            <a:fillRect/>
          </a:stretch>
        </p:blipFill>
        <p:spPr>
          <a:xfrm>
            <a:off x="9358935" y="1930524"/>
            <a:ext cx="2259106" cy="3429000"/>
          </a:xfrm>
          <a:prstGeom prst="rect">
            <a:avLst/>
          </a:prstGeom>
        </p:spPr>
      </p:pic>
    </p:spTree>
    <p:extLst>
      <p:ext uri="{BB962C8B-B14F-4D97-AF65-F5344CB8AC3E}">
        <p14:creationId xmlns:p14="http://schemas.microsoft.com/office/powerpoint/2010/main" val="24926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55000" lnSpcReduction="20000"/>
          </a:bodyPr>
          <a:lstStyle/>
          <a:p>
            <a:pPr marL="0" indent="0">
              <a:lnSpc>
                <a:spcPct val="100000"/>
              </a:lnSpc>
              <a:buNone/>
            </a:pPr>
            <a:r>
              <a:rPr lang="fr-FR" dirty="0"/>
              <a:t>Une société de marketing digital appelée "</a:t>
            </a:r>
            <a:r>
              <a:rPr lang="fr-FR" dirty="0" err="1"/>
              <a:t>DataMark"a</a:t>
            </a:r>
            <a:r>
              <a:rPr lang="fr-FR" dirty="0"/>
              <a:t> développé au fil des années une base de données regroupant des informations détaillées sur des millions de clients potentiels (noms, adresses e-mail, préférences d'achat, comportements en ligne, etc.). Cette base est devenue un </a:t>
            </a:r>
            <a:r>
              <a:rPr lang="fr-FR" b="1" dirty="0">
                <a:solidFill>
                  <a:schemeClr val="accent4"/>
                </a:solidFill>
              </a:rPr>
              <a:t>atout stratégique </a:t>
            </a:r>
            <a:r>
              <a:rPr lang="fr-FR" dirty="0"/>
              <a:t>pour </a:t>
            </a:r>
            <a:r>
              <a:rPr lang="fr-FR" dirty="0" err="1"/>
              <a:t>DataMark</a:t>
            </a:r>
            <a:r>
              <a:rPr lang="fr-FR" dirty="0"/>
              <a:t>, car elle lui permet de proposer des </a:t>
            </a:r>
            <a:r>
              <a:rPr lang="fr-FR" b="1" dirty="0">
                <a:solidFill>
                  <a:schemeClr val="accent4"/>
                </a:solidFill>
              </a:rPr>
              <a:t>campagnes marketing ciblées et efficaces</a:t>
            </a:r>
            <a:r>
              <a:rPr lang="fr-FR" dirty="0"/>
              <a:t>.</a:t>
            </a:r>
          </a:p>
          <a:p>
            <a:pPr marL="0" indent="0">
              <a:lnSpc>
                <a:spcPct val="100000"/>
              </a:lnSpc>
              <a:buNone/>
            </a:pPr>
            <a:r>
              <a:rPr lang="fr-FR" dirty="0"/>
              <a:t>Grâce à la protection par le droit sui generis du producteur de bases de données, </a:t>
            </a:r>
            <a:r>
              <a:rPr lang="fr-FR" dirty="0" err="1"/>
              <a:t>DataMark</a:t>
            </a:r>
            <a:r>
              <a:rPr lang="fr-FR" dirty="0"/>
              <a:t> bénéficie d’un </a:t>
            </a:r>
            <a:r>
              <a:rPr lang="fr-FR" b="1" dirty="0">
                <a:solidFill>
                  <a:schemeClr val="accent4"/>
                </a:solidFill>
              </a:rPr>
              <a:t>monopole sur l'extraction et la réutilisation de ces informations</a:t>
            </a:r>
            <a:r>
              <a:rPr lang="fr-FR" dirty="0"/>
              <a:t>. Cela signifie qu'une autre entreprise ne peut pas copier ou extraire une partie substantielle de cette base de données, même si les données elles-mêmes (noms, adresses, etc.) ne sont pas en soi originales. Si une société concurrente tente de récupérer une partie significative des informations de cette base, </a:t>
            </a:r>
            <a:r>
              <a:rPr lang="fr-FR" dirty="0" err="1"/>
              <a:t>DataMark</a:t>
            </a:r>
            <a:r>
              <a:rPr lang="fr-FR" dirty="0"/>
              <a:t> pourrait </a:t>
            </a:r>
            <a:r>
              <a:rPr lang="fr-FR" b="1" dirty="0">
                <a:solidFill>
                  <a:schemeClr val="accent4"/>
                </a:solidFill>
              </a:rPr>
              <a:t>engager une action en justice pour violation de son droit de producteur</a:t>
            </a:r>
            <a:r>
              <a:rPr lang="fr-FR" dirty="0"/>
              <a:t> de base de données.</a:t>
            </a:r>
          </a:p>
          <a:p>
            <a:pPr marL="0" indent="0">
              <a:lnSpc>
                <a:spcPct val="100000"/>
              </a:lnSpc>
              <a:buNone/>
            </a:pPr>
            <a:r>
              <a:rPr lang="fr-FR" dirty="0"/>
              <a:t>De plus, </a:t>
            </a:r>
            <a:r>
              <a:rPr lang="fr-FR" dirty="0" err="1"/>
              <a:t>DataMark</a:t>
            </a:r>
            <a:r>
              <a:rPr lang="fr-FR" dirty="0"/>
              <a:t> peut exploiter commercialement cette base en </a:t>
            </a:r>
            <a:r>
              <a:rPr lang="fr-FR" b="1" dirty="0">
                <a:solidFill>
                  <a:schemeClr val="accent4"/>
                </a:solidFill>
              </a:rPr>
              <a:t>concédant des licences </a:t>
            </a:r>
            <a:r>
              <a:rPr lang="fr-FR" dirty="0"/>
              <a:t>à d'autres entreprises, leur permettant d'accéder à certaines informations sous conditions (par exemple, en échange de redevances ou de frais d'abonnement). Cette valorisation économique n'est possible que parce que </a:t>
            </a:r>
            <a:r>
              <a:rPr lang="fr-FR" dirty="0" err="1"/>
              <a:t>DataMark</a:t>
            </a:r>
            <a:r>
              <a:rPr lang="fr-FR" dirty="0"/>
              <a:t> a pris le soin de </a:t>
            </a:r>
            <a:r>
              <a:rPr lang="fr-FR" b="1" dirty="0">
                <a:solidFill>
                  <a:schemeClr val="accent4"/>
                </a:solidFill>
              </a:rPr>
              <a:t>protéger sa base de données</a:t>
            </a:r>
            <a:r>
              <a:rPr lang="fr-FR" dirty="0"/>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191344" y="136525"/>
            <a:ext cx="10657184" cy="700187"/>
          </a:xfrm>
        </p:spPr>
        <p:txBody>
          <a:bodyPr/>
          <a:lstStyle/>
          <a:p>
            <a:r>
              <a:rPr lang="fr-FR" dirty="0"/>
              <a:t>Cas : </a:t>
            </a:r>
            <a:r>
              <a:rPr lang="fr-FR" dirty="0" err="1"/>
              <a:t>DataMark</a:t>
            </a:r>
            <a:endParaRPr lang="en-US" dirty="0"/>
          </a:p>
        </p:txBody>
      </p:sp>
    </p:spTree>
    <p:extLst>
      <p:ext uri="{BB962C8B-B14F-4D97-AF65-F5344CB8AC3E}">
        <p14:creationId xmlns:p14="http://schemas.microsoft.com/office/powerpoint/2010/main" val="27861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Quels sont les avantages de protéger une base de données ?</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99404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20000"/>
          </a:bodyPr>
          <a:lstStyle/>
          <a:p>
            <a:pPr>
              <a:lnSpc>
                <a:spcPct val="100000"/>
              </a:lnSpc>
            </a:pPr>
            <a:r>
              <a:rPr lang="fr-FR" b="1" dirty="0">
                <a:solidFill>
                  <a:schemeClr val="accent4"/>
                </a:solidFill>
              </a:rPr>
              <a:t>Protection contre la concurrence </a:t>
            </a:r>
            <a:r>
              <a:rPr lang="fr-FR" dirty="0"/>
              <a:t>: Les entreprises concurrentes ne peuvent pas copier ou exploiter les données sans autorisation.</a:t>
            </a:r>
          </a:p>
          <a:p>
            <a:pPr>
              <a:lnSpc>
                <a:spcPct val="100000"/>
              </a:lnSpc>
            </a:pPr>
            <a:r>
              <a:rPr lang="fr-FR" b="1" dirty="0">
                <a:solidFill>
                  <a:schemeClr val="accent4"/>
                </a:solidFill>
              </a:rPr>
              <a:t>Valorisation des données </a:t>
            </a:r>
            <a:r>
              <a:rPr lang="fr-FR" dirty="0"/>
              <a:t>: Une base de données protégée peut être monétisée via des licences d’utilisation ou des services d’accès payants.</a:t>
            </a:r>
          </a:p>
          <a:p>
            <a:pPr>
              <a:lnSpc>
                <a:spcPct val="100000"/>
              </a:lnSpc>
            </a:pPr>
            <a:r>
              <a:rPr lang="fr-FR" b="1" dirty="0">
                <a:solidFill>
                  <a:schemeClr val="accent4"/>
                </a:solidFill>
              </a:rPr>
              <a:t>Avantage concurrentiel </a:t>
            </a:r>
            <a:r>
              <a:rPr lang="fr-FR" dirty="0"/>
              <a:t>: Les données organisées et protégées permettent à l’entreprise de rester compétitive en exploitant des informations stratégiques exclusives.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191344" y="136525"/>
            <a:ext cx="10657184" cy="700187"/>
          </a:xfrm>
        </p:spPr>
        <p:txBody>
          <a:bodyPr>
            <a:normAutofit fontScale="90000"/>
          </a:bodyPr>
          <a:lstStyle/>
          <a:p>
            <a:r>
              <a:rPr lang="fr-FR" dirty="0"/>
              <a:t>Quels sont les avantages de protéger une BDD ?</a:t>
            </a:r>
            <a:endParaRPr lang="en-US" dirty="0"/>
          </a:p>
        </p:txBody>
      </p:sp>
    </p:spTree>
    <p:extLst>
      <p:ext uri="{BB962C8B-B14F-4D97-AF65-F5344CB8AC3E}">
        <p14:creationId xmlns:p14="http://schemas.microsoft.com/office/powerpoint/2010/main" val="29690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Protection des logiciels par le droit d'auteur</a:t>
            </a:r>
            <a:endParaRPr lang="en-US" dirty="0"/>
          </a:p>
        </p:txBody>
      </p:sp>
      <p:sp>
        <p:nvSpPr>
          <p:cNvPr id="3" name="Subtitle 2"/>
          <p:cNvSpPr>
            <a:spLocks noGrp="1"/>
          </p:cNvSpPr>
          <p:nvPr>
            <p:ph type="subTitle" idx="1"/>
          </p:nvPr>
        </p:nvSpPr>
        <p:spPr>
          <a:xfrm>
            <a:off x="3287688" y="5172813"/>
            <a:ext cx="8434459" cy="480131"/>
          </a:xfrm>
        </p:spPr>
        <p:txBody>
          <a:bodyPr/>
          <a:lstStyle/>
          <a:p>
            <a:r>
              <a:rPr lang="en-US" i="1" dirty="0"/>
              <a:t>Software is soft !</a:t>
            </a:r>
          </a:p>
        </p:txBody>
      </p:sp>
      <p:sp>
        <p:nvSpPr>
          <p:cNvPr id="5" name="Text Placeholder 4"/>
          <p:cNvSpPr>
            <a:spLocks noGrp="1"/>
          </p:cNvSpPr>
          <p:nvPr>
            <p:ph type="body" sz="quarter" idx="14"/>
          </p:nvPr>
        </p:nvSpPr>
        <p:spPr/>
        <p:txBody>
          <a:bodyPr/>
          <a:lstStyle/>
          <a:p>
            <a:r>
              <a:rPr lang="en-US" dirty="0"/>
              <a:t>05</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33</a:t>
            </a:fld>
            <a:endParaRPr lang="en-US"/>
          </a:p>
        </p:txBody>
      </p:sp>
      <p:pic>
        <p:nvPicPr>
          <p:cNvPr id="9" name="Espace réservé pour une image  8">
            <a:extLst>
              <a:ext uri="{FF2B5EF4-FFF2-40B4-BE49-F238E27FC236}">
                <a16:creationId xmlns:a16="http://schemas.microsoft.com/office/drawing/2014/main" id="{6A2F8BCE-0DF6-1170-FFA8-6A5E8D97843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28" r="928"/>
          <a:stretch>
            <a:fillRect/>
          </a:stretch>
        </p:blipFill>
        <p:spPr/>
      </p:pic>
    </p:spTree>
    <p:extLst>
      <p:ext uri="{BB962C8B-B14F-4D97-AF65-F5344CB8AC3E}">
        <p14:creationId xmlns:p14="http://schemas.microsoft.com/office/powerpoint/2010/main" val="151797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85000" lnSpcReduction="20000"/>
          </a:bodyPr>
          <a:lstStyle/>
          <a:p>
            <a:pPr marL="0" indent="0">
              <a:lnSpc>
                <a:spcPct val="100000"/>
              </a:lnSpc>
              <a:buNone/>
            </a:pPr>
            <a:r>
              <a:rPr lang="fr-FR" dirty="0">
                <a:solidFill>
                  <a:schemeClr val="tx1"/>
                </a:solidFill>
              </a:rPr>
              <a:t>Les logiciels sont considérés comme des œuvres de l’esprit et sont donc protégés par le droit d’auteur. Cette protection couvre :</a:t>
            </a:r>
          </a:p>
          <a:p>
            <a:pPr>
              <a:lnSpc>
                <a:spcPct val="100000"/>
              </a:lnSpc>
            </a:pPr>
            <a:r>
              <a:rPr lang="fr-FR" dirty="0">
                <a:solidFill>
                  <a:schemeClr val="accent4"/>
                </a:solidFill>
              </a:rPr>
              <a:t>    </a:t>
            </a:r>
            <a:r>
              <a:rPr lang="fr-FR" b="1" dirty="0">
                <a:solidFill>
                  <a:schemeClr val="accent4"/>
                </a:solidFill>
              </a:rPr>
              <a:t>Le code source du logiciel.</a:t>
            </a:r>
          </a:p>
          <a:p>
            <a:pPr>
              <a:lnSpc>
                <a:spcPct val="100000"/>
              </a:lnSpc>
            </a:pPr>
            <a:r>
              <a:rPr lang="fr-FR" b="1" dirty="0">
                <a:solidFill>
                  <a:schemeClr val="accent4"/>
                </a:solidFill>
              </a:rPr>
              <a:t>    La structure et l’organisation du programme.</a:t>
            </a:r>
          </a:p>
          <a:p>
            <a:pPr>
              <a:lnSpc>
                <a:spcPct val="100000"/>
              </a:lnSpc>
            </a:pPr>
            <a:r>
              <a:rPr lang="fr-FR" b="1" dirty="0">
                <a:solidFill>
                  <a:schemeClr val="accent4"/>
                </a:solidFill>
              </a:rPr>
              <a:t>    L'interface utilisateur s'il y a un effort créatif.</a:t>
            </a:r>
          </a:p>
          <a:p>
            <a:pPr>
              <a:lnSpc>
                <a:spcPct val="100000"/>
              </a:lnSpc>
            </a:pPr>
            <a:endParaRPr lang="fr-FR" dirty="0">
              <a:solidFill>
                <a:schemeClr val="tx1"/>
              </a:solidFill>
            </a:endParaRPr>
          </a:p>
          <a:p>
            <a:pPr marL="0" indent="0">
              <a:lnSpc>
                <a:spcPct val="100000"/>
              </a:lnSpc>
              <a:buNone/>
            </a:pPr>
            <a:r>
              <a:rPr lang="fr-FR" dirty="0">
                <a:solidFill>
                  <a:schemeClr val="tx1"/>
                </a:solidFill>
              </a:rPr>
              <a:t>Cela empêche toute copie, modification ou distribution sans autorisation, protégeant ainsi l'investissement de l'entreprise.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Protection des logiciels par le droit d'auteur</a:t>
            </a:r>
            <a:endParaRPr lang="en-US" dirty="0"/>
          </a:p>
        </p:txBody>
      </p:sp>
    </p:spTree>
    <p:extLst>
      <p:ext uri="{BB962C8B-B14F-4D97-AF65-F5344CB8AC3E}">
        <p14:creationId xmlns:p14="http://schemas.microsoft.com/office/powerpoint/2010/main" val="29973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Types de licences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61136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62500" lnSpcReduction="20000"/>
          </a:bodyPr>
          <a:lstStyle/>
          <a:p>
            <a:pPr marL="0" indent="0">
              <a:lnSpc>
                <a:spcPct val="100000"/>
              </a:lnSpc>
              <a:buNone/>
            </a:pPr>
            <a:r>
              <a:rPr lang="fr-FR" dirty="0">
                <a:solidFill>
                  <a:schemeClr val="tx1"/>
                </a:solidFill>
              </a:rPr>
              <a:t>Les logiciels sont souvent distribués sous différentes licences, définissant précisément ce que les utilisateurs peuvent ou ne peuvent pas faire. Voici les principaux types :</a:t>
            </a:r>
          </a:p>
          <a:p>
            <a:pPr>
              <a:lnSpc>
                <a:spcPct val="100000"/>
              </a:lnSpc>
            </a:pPr>
            <a:r>
              <a:rPr lang="fr-FR" b="1" dirty="0">
                <a:solidFill>
                  <a:schemeClr val="accent4"/>
                </a:solidFill>
              </a:rPr>
              <a:t>Licence utilisateur unique </a:t>
            </a:r>
            <a:r>
              <a:rPr lang="fr-FR" dirty="0">
                <a:solidFill>
                  <a:schemeClr val="tx1"/>
                </a:solidFill>
              </a:rPr>
              <a:t>: L'utilisation du logiciel est limitée à une seule personne ou machine.</a:t>
            </a:r>
          </a:p>
          <a:p>
            <a:pPr>
              <a:lnSpc>
                <a:spcPct val="100000"/>
              </a:lnSpc>
            </a:pPr>
            <a:r>
              <a:rPr lang="fr-FR" b="1" dirty="0">
                <a:solidFill>
                  <a:schemeClr val="accent4"/>
                </a:solidFill>
              </a:rPr>
              <a:t>Licence multi-utilisateurs </a:t>
            </a:r>
            <a:r>
              <a:rPr lang="fr-FR" dirty="0">
                <a:solidFill>
                  <a:schemeClr val="tx1"/>
                </a:solidFill>
              </a:rPr>
              <a:t>: Le logiciel peut être utilisé par plusieurs utilisateurs ou sur plusieurs machines, selon les termes du contrat.</a:t>
            </a:r>
          </a:p>
          <a:p>
            <a:pPr>
              <a:lnSpc>
                <a:spcPct val="100000"/>
              </a:lnSpc>
            </a:pPr>
            <a:r>
              <a:rPr lang="fr-FR" b="1" dirty="0">
                <a:solidFill>
                  <a:schemeClr val="accent4"/>
                </a:solidFill>
              </a:rPr>
              <a:t>Licence Open Source </a:t>
            </a:r>
            <a:r>
              <a:rPr lang="fr-FR" dirty="0">
                <a:solidFill>
                  <a:schemeClr val="tx1"/>
                </a:solidFill>
              </a:rPr>
              <a:t>: Le code source du logiciel est rendu accessible, permettant à d'autres de le modifier et de le redistribuer, sous certaines conditions.</a:t>
            </a:r>
          </a:p>
          <a:p>
            <a:pPr>
              <a:lnSpc>
                <a:spcPct val="100000"/>
              </a:lnSpc>
            </a:pPr>
            <a:r>
              <a:rPr lang="fr-FR" b="1" dirty="0">
                <a:solidFill>
                  <a:schemeClr val="accent4"/>
                </a:solidFill>
              </a:rPr>
              <a:t>Licence SaaS </a:t>
            </a:r>
            <a:r>
              <a:rPr lang="fr-FR" dirty="0">
                <a:solidFill>
                  <a:schemeClr val="tx1"/>
                </a:solidFill>
              </a:rPr>
              <a:t>(Software as a Service) : Le logiciel est accessible en ligne via un abonnement, sans installation locale sur l’ordinateur.</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Types de licences</a:t>
            </a:r>
            <a:endParaRPr lang="en-US" dirty="0"/>
          </a:p>
        </p:txBody>
      </p:sp>
    </p:spTree>
    <p:extLst>
      <p:ext uri="{BB962C8B-B14F-4D97-AF65-F5344CB8AC3E}">
        <p14:creationId xmlns:p14="http://schemas.microsoft.com/office/powerpoint/2010/main" val="14836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62500" lnSpcReduction="20000"/>
          </a:bodyPr>
          <a:lstStyle/>
          <a:p>
            <a:pPr marL="0" indent="0">
              <a:lnSpc>
                <a:spcPct val="100000"/>
              </a:lnSpc>
              <a:buNone/>
            </a:pPr>
            <a:r>
              <a:rPr lang="fr-FR" dirty="0" err="1">
                <a:solidFill>
                  <a:schemeClr val="tx1"/>
                </a:solidFill>
              </a:rPr>
              <a:t>ProManage</a:t>
            </a:r>
            <a:r>
              <a:rPr lang="fr-FR" dirty="0">
                <a:solidFill>
                  <a:schemeClr val="tx1"/>
                </a:solidFill>
              </a:rPr>
              <a:t> décide d'acheter une licence pour un logiciel de gestion de projets appelé "</a:t>
            </a:r>
            <a:r>
              <a:rPr lang="fr-FR" dirty="0" err="1">
                <a:solidFill>
                  <a:schemeClr val="tx1"/>
                </a:solidFill>
              </a:rPr>
              <a:t>ProjectMaster</a:t>
            </a:r>
            <a:r>
              <a:rPr lang="fr-FR" dirty="0">
                <a:solidFill>
                  <a:schemeClr val="tx1"/>
                </a:solidFill>
              </a:rPr>
              <a:t>". Plutôt que de devenir propriétaire du logiciel, </a:t>
            </a:r>
            <a:r>
              <a:rPr lang="fr-FR" dirty="0" err="1">
                <a:solidFill>
                  <a:schemeClr val="tx1"/>
                </a:solidFill>
              </a:rPr>
              <a:t>ProManage</a:t>
            </a:r>
            <a:r>
              <a:rPr lang="fr-FR" dirty="0">
                <a:solidFill>
                  <a:schemeClr val="tx1"/>
                </a:solidFill>
              </a:rPr>
              <a:t> obtient une licence d’utilisation. </a:t>
            </a:r>
          </a:p>
          <a:p>
            <a:pPr marL="0" indent="0">
              <a:lnSpc>
                <a:spcPct val="100000"/>
              </a:lnSpc>
              <a:buNone/>
            </a:pPr>
            <a:r>
              <a:rPr lang="fr-FR" dirty="0">
                <a:solidFill>
                  <a:schemeClr val="tx1"/>
                </a:solidFill>
              </a:rPr>
              <a:t>Ce contrat de licence stipule que </a:t>
            </a:r>
            <a:r>
              <a:rPr lang="fr-FR" dirty="0" err="1">
                <a:solidFill>
                  <a:schemeClr val="tx1"/>
                </a:solidFill>
              </a:rPr>
              <a:t>ProManage</a:t>
            </a:r>
            <a:r>
              <a:rPr lang="fr-FR" dirty="0">
                <a:solidFill>
                  <a:schemeClr val="tx1"/>
                </a:solidFill>
              </a:rPr>
              <a:t> peut installer </a:t>
            </a:r>
            <a:r>
              <a:rPr lang="fr-FR" dirty="0" err="1">
                <a:solidFill>
                  <a:schemeClr val="tx1"/>
                </a:solidFill>
              </a:rPr>
              <a:t>ProjectMaster</a:t>
            </a:r>
            <a:r>
              <a:rPr lang="fr-FR" dirty="0">
                <a:solidFill>
                  <a:schemeClr val="tx1"/>
                </a:solidFill>
              </a:rPr>
              <a:t> sur un maximum de 10 postes de travail dans ses bureaux et que seules les personnes autorisées par l’entreprise peuvent l'utiliser. Si </a:t>
            </a:r>
            <a:r>
              <a:rPr lang="fr-FR" dirty="0" err="1">
                <a:solidFill>
                  <a:schemeClr val="tx1"/>
                </a:solidFill>
              </a:rPr>
              <a:t>ProManage</a:t>
            </a:r>
            <a:r>
              <a:rPr lang="fr-FR" dirty="0">
                <a:solidFill>
                  <a:schemeClr val="tx1"/>
                </a:solidFill>
              </a:rPr>
              <a:t> souhaite étendre l'utilisation du logiciel à 20 postes, elle devra acheter des licences supplémentaires.</a:t>
            </a:r>
          </a:p>
          <a:p>
            <a:pPr marL="0" indent="0">
              <a:lnSpc>
                <a:spcPct val="100000"/>
              </a:lnSpc>
              <a:buNone/>
            </a:pPr>
            <a:r>
              <a:rPr lang="fr-FR" dirty="0">
                <a:solidFill>
                  <a:schemeClr val="tx1"/>
                </a:solidFill>
              </a:rPr>
              <a:t>En outre, la licence peut interdire certaines actions spécifiques : par exemple, elle peut interdire à </a:t>
            </a:r>
            <a:r>
              <a:rPr lang="fr-FR" dirty="0" err="1">
                <a:solidFill>
                  <a:schemeClr val="tx1"/>
                </a:solidFill>
              </a:rPr>
              <a:t>ProManage</a:t>
            </a:r>
            <a:r>
              <a:rPr lang="fr-FR" dirty="0">
                <a:solidFill>
                  <a:schemeClr val="tx1"/>
                </a:solidFill>
              </a:rPr>
              <a:t> de modifier le code source de </a:t>
            </a:r>
            <a:r>
              <a:rPr lang="fr-FR" dirty="0" err="1">
                <a:solidFill>
                  <a:schemeClr val="tx1"/>
                </a:solidFill>
              </a:rPr>
              <a:t>ProjectMaster</a:t>
            </a:r>
            <a:r>
              <a:rPr lang="fr-FR" dirty="0">
                <a:solidFill>
                  <a:schemeClr val="tx1"/>
                </a:solidFill>
              </a:rPr>
              <a:t> ou de le revendre à une autre entreprise. Si </a:t>
            </a:r>
            <a:r>
              <a:rPr lang="fr-FR" dirty="0" err="1">
                <a:solidFill>
                  <a:schemeClr val="tx1"/>
                </a:solidFill>
              </a:rPr>
              <a:t>ProManage</a:t>
            </a:r>
            <a:r>
              <a:rPr lang="fr-FR" dirty="0">
                <a:solidFill>
                  <a:schemeClr val="tx1"/>
                </a:solidFill>
              </a:rPr>
              <a:t> enfreint ces conditions, elle pourrait être tenue responsable d'une violation de la licence, exposée à des poursuites judiciaires et à des sanctions financières.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Cas : </a:t>
            </a:r>
            <a:r>
              <a:rPr lang="fr-FR" dirty="0" err="1"/>
              <a:t>ProManage</a:t>
            </a:r>
            <a:r>
              <a:rPr lang="fr-FR" dirty="0"/>
              <a:t> et </a:t>
            </a:r>
            <a:r>
              <a:rPr lang="fr-FR" dirty="0" err="1"/>
              <a:t>ProjectMaster</a:t>
            </a:r>
            <a:endParaRPr lang="en-US" dirty="0"/>
          </a:p>
        </p:txBody>
      </p:sp>
    </p:spTree>
    <p:extLst>
      <p:ext uri="{BB962C8B-B14F-4D97-AF65-F5344CB8AC3E}">
        <p14:creationId xmlns:p14="http://schemas.microsoft.com/office/powerpoint/2010/main" val="9000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20000"/>
          </a:bodyPr>
          <a:lstStyle/>
          <a:p>
            <a:pPr>
              <a:lnSpc>
                <a:spcPct val="100000"/>
              </a:lnSpc>
            </a:pPr>
            <a:r>
              <a:rPr lang="fr-FR" b="1" dirty="0">
                <a:solidFill>
                  <a:schemeClr val="accent4"/>
                </a:solidFill>
              </a:rPr>
              <a:t>Revenus continus </a:t>
            </a:r>
            <a:r>
              <a:rPr lang="fr-FR" dirty="0">
                <a:solidFill>
                  <a:schemeClr val="tx1"/>
                </a:solidFill>
              </a:rPr>
              <a:t>: Les licences permettent de générer des revenus réguliers, notamment via des abonnements (ex : SaaS).</a:t>
            </a:r>
          </a:p>
          <a:p>
            <a:pPr>
              <a:lnSpc>
                <a:spcPct val="100000"/>
              </a:lnSpc>
            </a:pPr>
            <a:r>
              <a:rPr lang="fr-FR" b="1" dirty="0">
                <a:solidFill>
                  <a:schemeClr val="accent4"/>
                </a:solidFill>
              </a:rPr>
              <a:t>Protection contre le piratage </a:t>
            </a:r>
            <a:r>
              <a:rPr lang="fr-FR" dirty="0">
                <a:solidFill>
                  <a:schemeClr val="tx1"/>
                </a:solidFill>
              </a:rPr>
              <a:t>: La licence précise qui peut utiliser le logiciel et dans quelles conditions, réduisant les risques de copie ou d'utilisation non autorisée.</a:t>
            </a:r>
          </a:p>
          <a:p>
            <a:pPr>
              <a:lnSpc>
                <a:spcPct val="100000"/>
              </a:lnSpc>
            </a:pPr>
            <a:r>
              <a:rPr lang="fr-FR" b="1" dirty="0">
                <a:solidFill>
                  <a:schemeClr val="accent4"/>
                </a:solidFill>
              </a:rPr>
              <a:t>Contrôle de la distribution </a:t>
            </a:r>
            <a:r>
              <a:rPr lang="fr-FR" dirty="0">
                <a:solidFill>
                  <a:schemeClr val="tx1"/>
                </a:solidFill>
              </a:rPr>
              <a:t>: Le créateur garde un contrôle total sur la diffusion de son logiciel et peut définir des limites d'utilisation.</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Avantages des licences logicielles</a:t>
            </a:r>
            <a:endParaRPr lang="en-US" dirty="0"/>
          </a:p>
        </p:txBody>
      </p:sp>
    </p:spTree>
    <p:extLst>
      <p:ext uri="{BB962C8B-B14F-4D97-AF65-F5344CB8AC3E}">
        <p14:creationId xmlns:p14="http://schemas.microsoft.com/office/powerpoint/2010/main" val="29038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EXERCICES</a:t>
            </a:r>
            <a:endParaRPr lang="en-US" dirty="0"/>
          </a:p>
        </p:txBody>
      </p:sp>
      <p:sp>
        <p:nvSpPr>
          <p:cNvPr id="3" name="Subtitle 2"/>
          <p:cNvSpPr>
            <a:spLocks noGrp="1"/>
          </p:cNvSpPr>
          <p:nvPr>
            <p:ph type="subTitle" idx="1"/>
          </p:nvPr>
        </p:nvSpPr>
        <p:spPr>
          <a:xfrm>
            <a:off x="3287688" y="5172813"/>
            <a:ext cx="8434459" cy="480131"/>
          </a:xfrm>
        </p:spPr>
        <p:txBody>
          <a:bodyPr/>
          <a:lstStyle/>
          <a:p>
            <a:r>
              <a:rPr lang="en-US" i="1" dirty="0"/>
              <a:t>Play hard, Work hard !</a:t>
            </a:r>
          </a:p>
        </p:txBody>
      </p:sp>
      <p:sp>
        <p:nvSpPr>
          <p:cNvPr id="5" name="Text Placeholder 4"/>
          <p:cNvSpPr>
            <a:spLocks noGrp="1"/>
          </p:cNvSpPr>
          <p:nvPr>
            <p:ph type="body" sz="quarter" idx="14"/>
          </p:nvPr>
        </p:nvSpPr>
        <p:spPr/>
        <p:txBody>
          <a:bodyPr/>
          <a:lstStyle/>
          <a:p>
            <a:r>
              <a:rPr lang="en-US" dirty="0"/>
              <a:t>06</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39</a:t>
            </a:fld>
            <a:endParaRPr lang="en-US"/>
          </a:p>
        </p:txBody>
      </p:sp>
      <p:pic>
        <p:nvPicPr>
          <p:cNvPr id="10" name="Espace réservé pour une image  9">
            <a:extLst>
              <a:ext uri="{FF2B5EF4-FFF2-40B4-BE49-F238E27FC236}">
                <a16:creationId xmlns:a16="http://schemas.microsoft.com/office/drawing/2014/main" id="{4402F88D-AAAB-F306-2ECF-780A33B1D01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754" b="19754"/>
          <a:stretch>
            <a:fillRect/>
          </a:stretch>
        </p:blipFill>
        <p:spPr/>
      </p:pic>
    </p:spTree>
    <p:extLst>
      <p:ext uri="{BB962C8B-B14F-4D97-AF65-F5344CB8AC3E}">
        <p14:creationId xmlns:p14="http://schemas.microsoft.com/office/powerpoint/2010/main" val="322145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8136904" cy="5040560"/>
          </a:xfrm>
        </p:spPr>
        <p:txBody>
          <a:bodyPr>
            <a:normAutofit fontScale="70000" lnSpcReduction="20000"/>
          </a:bodyPr>
          <a:lstStyle/>
          <a:p>
            <a:pPr>
              <a:lnSpc>
                <a:spcPct val="100000"/>
              </a:lnSpc>
            </a:pPr>
            <a:r>
              <a:rPr lang="fr-FR" b="1" dirty="0">
                <a:solidFill>
                  <a:schemeClr val="accent4"/>
                </a:solidFill>
              </a:rPr>
              <a:t>Comprendre</a:t>
            </a:r>
            <a:r>
              <a:rPr lang="fr-FR" dirty="0">
                <a:solidFill>
                  <a:schemeClr val="tx1"/>
                </a:solidFill>
              </a:rPr>
              <a:t> le droit d’auteur et ses applications sur les œuvres de l’esprit comme les logiciels et les sites web.</a:t>
            </a:r>
          </a:p>
          <a:p>
            <a:pPr>
              <a:lnSpc>
                <a:spcPct val="100000"/>
              </a:lnSpc>
            </a:pPr>
            <a:r>
              <a:rPr lang="fr-FR" b="1" dirty="0">
                <a:solidFill>
                  <a:schemeClr val="accent4"/>
                </a:solidFill>
              </a:rPr>
              <a:t>Appréhender</a:t>
            </a:r>
            <a:r>
              <a:rPr lang="fr-FR" dirty="0">
                <a:solidFill>
                  <a:schemeClr val="tx1"/>
                </a:solidFill>
              </a:rPr>
              <a:t> l’importance des noms de domaine dans la stratégie numérique des entreprises et comment les protéger efficacement.</a:t>
            </a:r>
          </a:p>
          <a:p>
            <a:pPr>
              <a:lnSpc>
                <a:spcPct val="100000"/>
              </a:lnSpc>
            </a:pPr>
            <a:r>
              <a:rPr lang="fr-FR" b="1" dirty="0">
                <a:solidFill>
                  <a:schemeClr val="accent4"/>
                </a:solidFill>
              </a:rPr>
              <a:t>Explorer</a:t>
            </a:r>
            <a:r>
              <a:rPr lang="fr-FR" dirty="0">
                <a:solidFill>
                  <a:schemeClr val="tx1"/>
                </a:solidFill>
              </a:rPr>
              <a:t> la protection des bases de données, leur double régime juridique, et leur valorisation.</a:t>
            </a:r>
          </a:p>
          <a:p>
            <a:pPr>
              <a:lnSpc>
                <a:spcPct val="100000"/>
              </a:lnSpc>
            </a:pPr>
            <a:r>
              <a:rPr lang="fr-FR" b="1" dirty="0">
                <a:solidFill>
                  <a:schemeClr val="accent4"/>
                </a:solidFill>
              </a:rPr>
              <a:t>Analyser</a:t>
            </a:r>
            <a:r>
              <a:rPr lang="fr-FR" dirty="0">
                <a:solidFill>
                  <a:schemeClr val="tx1"/>
                </a:solidFill>
              </a:rPr>
              <a:t> les licences logicielles, leur rôle dans la protection des logiciels et la gestion de leur utilisation par des tiers.</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191344" y="136525"/>
            <a:ext cx="10657184" cy="700187"/>
          </a:xfrm>
        </p:spPr>
        <p:txBody>
          <a:bodyPr>
            <a:normAutofit/>
          </a:bodyPr>
          <a:lstStyle/>
          <a:p>
            <a:r>
              <a:rPr lang="fr-FR" dirty="0"/>
              <a:t>Objectifs </a:t>
            </a:r>
            <a:endParaRPr lang="en-US" dirty="0"/>
          </a:p>
        </p:txBody>
      </p:sp>
      <p:pic>
        <p:nvPicPr>
          <p:cNvPr id="2" name="Image 1">
            <a:extLst>
              <a:ext uri="{FF2B5EF4-FFF2-40B4-BE49-F238E27FC236}">
                <a16:creationId xmlns:a16="http://schemas.microsoft.com/office/drawing/2014/main" id="{AED05D01-AE50-13A8-57C6-574D1E0A453B}"/>
              </a:ext>
            </a:extLst>
          </p:cNvPr>
          <p:cNvPicPr>
            <a:picLocks noChangeAspect="1"/>
          </p:cNvPicPr>
          <p:nvPr/>
        </p:nvPicPr>
        <p:blipFill>
          <a:blip r:embed="rId3"/>
          <a:stretch>
            <a:fillRect/>
          </a:stretch>
        </p:blipFill>
        <p:spPr>
          <a:xfrm>
            <a:off x="8904312" y="2132856"/>
            <a:ext cx="2987824" cy="2240868"/>
          </a:xfrm>
          <a:prstGeom prst="rect">
            <a:avLst/>
          </a:prstGeom>
        </p:spPr>
      </p:pic>
    </p:spTree>
    <p:extLst>
      <p:ext uri="{BB962C8B-B14F-4D97-AF65-F5344CB8AC3E}">
        <p14:creationId xmlns:p14="http://schemas.microsoft.com/office/powerpoint/2010/main" val="31219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Définitions</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861774"/>
            <a:chOff x="2063552" y="2564904"/>
            <a:chExt cx="3744416" cy="861774"/>
          </a:xfrm>
        </p:grpSpPr>
        <p:sp>
          <p:nvSpPr>
            <p:cNvPr id="29" name="TextBox 28"/>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Droits </a:t>
              </a:r>
              <a:r>
                <a:rPr lang="en-US" sz="2800" b="1" dirty="0" err="1">
                  <a:solidFill>
                    <a:schemeClr val="accent1"/>
                  </a:solidFill>
                </a:rPr>
                <a:t>d’auteurs</a:t>
              </a:r>
              <a:r>
                <a:rPr lang="en-US" sz="2800" b="1" dirty="0">
                  <a:solidFill>
                    <a:schemeClr val="accent1"/>
                  </a:solidFill>
                </a:rPr>
                <a:t> et </a:t>
              </a:r>
              <a:r>
                <a:rPr lang="en-US" sz="2800" b="1" dirty="0" err="1">
                  <a:solidFill>
                    <a:schemeClr val="accent1"/>
                  </a:solidFill>
                </a:rPr>
                <a:t>actifs</a:t>
              </a:r>
              <a:r>
                <a:rPr lang="en-US" sz="2800" b="1" dirty="0">
                  <a:solidFill>
                    <a:schemeClr val="accent1"/>
                  </a:solidFill>
                </a:rPr>
                <a:t> </a:t>
              </a:r>
              <a:r>
                <a:rPr lang="en-US" sz="2800" b="1" dirty="0" err="1">
                  <a:solidFill>
                    <a:schemeClr val="accent1"/>
                  </a:solidFill>
                </a:rPr>
                <a:t>immatériels</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2"/>
                  </a:solidFill>
                </a:rPr>
                <a:t>Le nom de </a:t>
              </a:r>
              <a:r>
                <a:rPr lang="en-US" sz="2800" b="1" dirty="0" err="1">
                  <a:solidFill>
                    <a:schemeClr val="accent2"/>
                  </a:solidFill>
                </a:rPr>
                <a:t>domaine</a:t>
              </a:r>
              <a:r>
                <a:rPr lang="en-US" sz="2800" b="1" dirty="0">
                  <a:solidFill>
                    <a:schemeClr val="accent2"/>
                  </a:solidFill>
                </a:rPr>
                <a:t> et </a:t>
              </a:r>
              <a:r>
                <a:rPr lang="en-US" sz="2800" b="1" dirty="0" err="1">
                  <a:solidFill>
                    <a:schemeClr val="accent2"/>
                  </a:solidFill>
                </a:rPr>
                <a:t>sa</a:t>
              </a:r>
              <a:r>
                <a:rPr lang="en-US" sz="2800" b="1" dirty="0">
                  <a:solidFill>
                    <a:schemeClr val="accent2"/>
                  </a:solidFill>
                </a:rPr>
                <a:t> protection</a:t>
              </a: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tx2"/>
                  </a:solidFill>
                </a:rPr>
                <a:t>Les bases de données et </a:t>
              </a:r>
              <a:r>
                <a:rPr lang="en-US" sz="2800" b="1" dirty="0" err="1">
                  <a:solidFill>
                    <a:schemeClr val="tx2"/>
                  </a:solidFill>
                </a:rPr>
                <a:t>leurs</a:t>
              </a:r>
              <a:r>
                <a:rPr lang="en-US" sz="2800" b="1" dirty="0">
                  <a:solidFill>
                    <a:schemeClr val="tx2"/>
                  </a:solidFill>
                </a:rPr>
                <a:t> protection</a:t>
              </a: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861774"/>
            <a:chOff x="2063552" y="2564904"/>
            <a:chExt cx="3744416" cy="861774"/>
          </a:xfrm>
        </p:grpSpPr>
        <p:sp>
          <p:nvSpPr>
            <p:cNvPr id="48" name="TextBox 47"/>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Les </a:t>
              </a:r>
              <a:r>
                <a:rPr lang="en-US" sz="2800" b="1" dirty="0" err="1">
                  <a:solidFill>
                    <a:schemeClr val="accent1"/>
                  </a:solidFill>
                </a:rPr>
                <a:t>logiciels</a:t>
              </a:r>
              <a:r>
                <a:rPr lang="en-US" sz="2800" b="1" dirty="0">
                  <a:solidFill>
                    <a:schemeClr val="accent1"/>
                  </a:solidFill>
                </a:rPr>
                <a:t> et les droits </a:t>
              </a:r>
              <a:r>
                <a:rPr lang="en-US" sz="2800" b="1" dirty="0" err="1">
                  <a:solidFill>
                    <a:schemeClr val="accent1"/>
                  </a:solidFill>
                </a:rPr>
                <a:t>d’utilisation</a:t>
              </a:r>
              <a:endParaRPr lang="en-US" sz="2800" b="1" dirty="0">
                <a:solidFill>
                  <a:schemeClr val="accent1"/>
                </a:solidFill>
              </a:endParaRP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42" name="Group 41"/>
          <p:cNvGrpSpPr/>
          <p:nvPr/>
        </p:nvGrpSpPr>
        <p:grpSpPr>
          <a:xfrm>
            <a:off x="7113208" y="4656291"/>
            <a:ext cx="4212468" cy="792088"/>
            <a:chOff x="2063552" y="2564904"/>
            <a:chExt cx="3744416" cy="792088"/>
          </a:xfrm>
        </p:grpSpPr>
        <p:sp>
          <p:nvSpPr>
            <p:cNvPr id="44" name="TextBox 43"/>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2"/>
                  </a:solidFill>
                </a:rPr>
                <a:t>Exercices</a:t>
              </a:r>
              <a:endParaRPr lang="en-US" sz="2800" b="1" dirty="0">
                <a:solidFill>
                  <a:schemeClr val="accent2"/>
                </a:solidFill>
              </a:endParaRPr>
            </a:p>
          </p:txBody>
        </p:sp>
        <p:sp>
          <p:nvSpPr>
            <p:cNvPr id="45" name="TextBox 4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43" name="Rectangle 42"/>
          <p:cNvSpPr/>
          <p:nvPr/>
        </p:nvSpPr>
        <p:spPr>
          <a:xfrm>
            <a:off x="6177104"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06</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73148" y="3030884"/>
            <a:ext cx="0" cy="1591474"/>
            <a:chOff x="1317803" y="3030884"/>
            <a:chExt cx="0" cy="1591474"/>
          </a:xfrm>
        </p:grpSpPr>
        <p:cxnSp>
          <p:nvCxnSpPr>
            <p:cNvPr id="60" name="Straight Connector 59"/>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a:xfrm>
            <a:off x="119336" y="66244"/>
            <a:ext cx="9578280" cy="792089"/>
          </a:xfrm>
        </p:spPr>
        <p:txBody>
          <a:bodyPr/>
          <a:lstStyle/>
          <a:p>
            <a:r>
              <a:rPr lang="en-US" dirty="0"/>
              <a:t>Plan</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5</a:t>
            </a:fld>
            <a:endParaRPr lang="en-US"/>
          </a:p>
        </p:txBody>
      </p:sp>
    </p:spTree>
    <p:extLst>
      <p:ext uri="{BB962C8B-B14F-4D97-AF65-F5344CB8AC3E}">
        <p14:creationId xmlns:p14="http://schemas.microsoft.com/office/powerpoint/2010/main" val="39432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Définitions</a:t>
            </a:r>
            <a:endParaRPr lang="en-US" dirty="0"/>
          </a:p>
        </p:txBody>
      </p:sp>
      <p:sp>
        <p:nvSpPr>
          <p:cNvPr id="3" name="Subtitle 2"/>
          <p:cNvSpPr>
            <a:spLocks noGrp="1"/>
          </p:cNvSpPr>
          <p:nvPr>
            <p:ph type="subTitle" idx="1"/>
          </p:nvPr>
        </p:nvSpPr>
        <p:spPr>
          <a:xfrm>
            <a:off x="3287688" y="5172813"/>
            <a:ext cx="8434459" cy="867930"/>
          </a:xfrm>
        </p:spPr>
        <p:txBody>
          <a:bodyPr/>
          <a:lstStyle/>
          <a:p>
            <a:r>
              <a:rPr lang="fr-FR" i="1" dirty="0"/>
              <a:t>Ce que l'on conçoit bien s'énonce clairement, Et les mots pour le dire arrivent aisément. </a:t>
            </a:r>
            <a:endParaRPr lang="en-US" i="1"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pic>
        <p:nvPicPr>
          <p:cNvPr id="10" name="Espace réservé pour une image  9">
            <a:extLst>
              <a:ext uri="{FF2B5EF4-FFF2-40B4-BE49-F238E27FC236}">
                <a16:creationId xmlns:a16="http://schemas.microsoft.com/office/drawing/2014/main" id="{A095F894-579A-A208-D51E-99DDAEFB365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8" r="2178"/>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92500" lnSpcReduction="10000"/>
          </a:bodyPr>
          <a:lstStyle/>
          <a:p>
            <a:pPr>
              <a:lnSpc>
                <a:spcPct val="100000"/>
              </a:lnSpc>
            </a:pPr>
            <a:r>
              <a:rPr lang="fr-FR" b="1" dirty="0">
                <a:solidFill>
                  <a:schemeClr val="accent4"/>
                </a:solidFill>
              </a:rPr>
              <a:t>Actifs immatériels </a:t>
            </a:r>
            <a:r>
              <a:rPr lang="fr-FR" dirty="0"/>
              <a:t>: Ce sont des biens qui, contrairement aux biens physiques comme une voiture ou un ordinateur, n'existent pas sous forme matérielle. </a:t>
            </a:r>
          </a:p>
          <a:p>
            <a:pPr>
              <a:lnSpc>
                <a:spcPct val="100000"/>
              </a:lnSpc>
            </a:pPr>
            <a:r>
              <a:rPr lang="fr-FR" b="1" dirty="0">
                <a:solidFill>
                  <a:schemeClr val="accent4"/>
                </a:solidFill>
              </a:rPr>
              <a:t>Droit d’auteur </a:t>
            </a:r>
            <a:r>
              <a:rPr lang="fr-FR" dirty="0"/>
              <a:t>: C’est un ensemble de droits légaux qui protègent les œuvres originales. </a:t>
            </a:r>
          </a:p>
          <a:p>
            <a:pPr>
              <a:lnSpc>
                <a:spcPct val="100000"/>
              </a:lnSpc>
            </a:pPr>
            <a:r>
              <a:rPr lang="fr-FR" b="1" dirty="0">
                <a:solidFill>
                  <a:schemeClr val="accent4"/>
                </a:solidFill>
              </a:rPr>
              <a:t>Droits d’utilisation </a:t>
            </a:r>
            <a:r>
              <a:rPr lang="fr-FR" dirty="0"/>
              <a:t>: Il s'agit des permissions accordées par le titulaire des droits (comme l’auteur) pour que d'autres personnes puissent utiliser un actif immatériel.</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191344" y="136525"/>
            <a:ext cx="10657184" cy="700187"/>
          </a:xfrm>
        </p:spPr>
        <p:txBody>
          <a:bodyPr/>
          <a:lstStyle/>
          <a:p>
            <a:r>
              <a:rPr lang="en-US" dirty="0" err="1"/>
              <a:t>Définitions</a:t>
            </a:r>
            <a:endParaRPr lang="en-US" dirty="0"/>
          </a:p>
        </p:txBody>
      </p:sp>
    </p:spTree>
    <p:extLst>
      <p:ext uri="{BB962C8B-B14F-4D97-AF65-F5344CB8AC3E}">
        <p14:creationId xmlns:p14="http://schemas.microsoft.com/office/powerpoint/2010/main" val="1647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fontScale="85000" lnSpcReduction="10000"/>
          </a:bodyPr>
          <a:lstStyle/>
          <a:p>
            <a:pPr>
              <a:lnSpc>
                <a:spcPct val="100000"/>
              </a:lnSpc>
            </a:pPr>
            <a:r>
              <a:rPr lang="fr-FR" b="1" dirty="0">
                <a:solidFill>
                  <a:schemeClr val="accent4"/>
                </a:solidFill>
              </a:rPr>
              <a:t>Services numériques </a:t>
            </a:r>
            <a:r>
              <a:rPr lang="fr-FR" dirty="0"/>
              <a:t>: Ce sont les services que nous utilisons via Internet, comme des applications sur nos téléphones, des sites web ou des plateformes de stockage en ligne (comme le "cloud"). </a:t>
            </a:r>
          </a:p>
          <a:p>
            <a:pPr>
              <a:lnSpc>
                <a:spcPct val="100000"/>
              </a:lnSpc>
            </a:pPr>
            <a:r>
              <a:rPr lang="fr-FR" b="1" dirty="0">
                <a:solidFill>
                  <a:schemeClr val="accent4"/>
                </a:solidFill>
              </a:rPr>
              <a:t>Applications</a:t>
            </a:r>
            <a:r>
              <a:rPr lang="fr-FR" dirty="0"/>
              <a:t> : Ce sont des programmes informatiques que tu utilises pour effectuer une tâche spécifique sur ton téléphone, ta tablette ou ton ordinateur. </a:t>
            </a:r>
          </a:p>
          <a:p>
            <a:pPr>
              <a:lnSpc>
                <a:spcPct val="100000"/>
              </a:lnSpc>
            </a:pPr>
            <a:r>
              <a:rPr lang="fr-FR" b="1" dirty="0">
                <a:solidFill>
                  <a:schemeClr val="accent4"/>
                </a:solidFill>
              </a:rPr>
              <a:t>Licence</a:t>
            </a:r>
            <a:r>
              <a:rPr lang="fr-FR" dirty="0"/>
              <a:t> : Une licence est un contrat par lequel le créateur d'une œuvre (comme un logiciel) permet à d'autres personnes d’utiliser son travail, selon certaines conditions. </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a:xfrm>
            <a:off x="191344" y="136525"/>
            <a:ext cx="10657184" cy="700187"/>
          </a:xfrm>
        </p:spPr>
        <p:txBody>
          <a:bodyPr/>
          <a:lstStyle/>
          <a:p>
            <a:r>
              <a:rPr lang="en-US" dirty="0" err="1"/>
              <a:t>Définitions</a:t>
            </a:r>
            <a:endParaRPr lang="en-US" dirty="0"/>
          </a:p>
        </p:txBody>
      </p:sp>
    </p:spTree>
    <p:extLst>
      <p:ext uri="{BB962C8B-B14F-4D97-AF65-F5344CB8AC3E}">
        <p14:creationId xmlns:p14="http://schemas.microsoft.com/office/powerpoint/2010/main" val="8511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1344" y="1124744"/>
            <a:ext cx="11809312" cy="5040560"/>
          </a:xfrm>
        </p:spPr>
        <p:txBody>
          <a:bodyPr>
            <a:normAutofit/>
          </a:bodyPr>
          <a:lstStyle/>
          <a:p>
            <a:pPr>
              <a:lnSpc>
                <a:spcPct val="100000"/>
              </a:lnSpc>
            </a:pPr>
            <a:r>
              <a:rPr lang="fr-FR" b="1" dirty="0">
                <a:solidFill>
                  <a:schemeClr val="accent4"/>
                </a:solidFill>
              </a:rPr>
              <a:t>Propriété intellectuelle </a:t>
            </a:r>
            <a:r>
              <a:rPr lang="fr-FR" dirty="0"/>
              <a:t>: Il s'agit d'un domaine du droit qui protège les créations de l’esprit. </a:t>
            </a:r>
          </a:p>
          <a:p>
            <a:pPr>
              <a:lnSpc>
                <a:spcPct val="100000"/>
              </a:lnSpc>
            </a:pPr>
            <a:r>
              <a:rPr lang="fr-FR" b="1" dirty="0">
                <a:solidFill>
                  <a:schemeClr val="accent4"/>
                </a:solidFill>
              </a:rPr>
              <a:t>Contrefaçon</a:t>
            </a:r>
            <a:r>
              <a:rPr lang="fr-FR" dirty="0"/>
              <a:t> : C’est lorsqu'une personne utilise un actif immatériel protégé (comme une chanson ou un logo) sans avoir obtenu l’autorisation du détenteur des droits. </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p:cNvSpPr>
            <a:spLocks noGrp="1"/>
          </p:cNvSpPr>
          <p:nvPr>
            <p:ph type="title"/>
          </p:nvPr>
        </p:nvSpPr>
        <p:spPr>
          <a:xfrm>
            <a:off x="191344" y="136525"/>
            <a:ext cx="10657184" cy="700187"/>
          </a:xfrm>
        </p:spPr>
        <p:txBody>
          <a:bodyPr/>
          <a:lstStyle/>
          <a:p>
            <a:r>
              <a:rPr lang="en-US" dirty="0" err="1"/>
              <a:t>Définitions</a:t>
            </a:r>
            <a:endParaRPr lang="en-US" dirty="0"/>
          </a:p>
        </p:txBody>
      </p:sp>
    </p:spTree>
    <p:extLst>
      <p:ext uri="{BB962C8B-B14F-4D97-AF65-F5344CB8AC3E}">
        <p14:creationId xmlns:p14="http://schemas.microsoft.com/office/powerpoint/2010/main" val="13522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66057</TotalTime>
  <Words>2998</Words>
  <Application>Microsoft Office PowerPoint</Application>
  <PresentationFormat>Grand écran</PresentationFormat>
  <Paragraphs>254</Paragraphs>
  <Slides>39</Slides>
  <Notes>39</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39</vt:i4>
      </vt:variant>
    </vt:vector>
  </HeadingPairs>
  <TitlesOfParts>
    <vt:vector size="47" baseType="lpstr">
      <vt:lpstr>Arial</vt:lpstr>
      <vt:lpstr>Calibri</vt:lpstr>
      <vt:lpstr>Calibri Light</vt:lpstr>
      <vt:lpstr>Open Sans</vt:lpstr>
      <vt:lpstr>Roboto</vt:lpstr>
      <vt:lpstr>Custom Design - Showeet</vt:lpstr>
      <vt:lpstr>Showeet theme</vt:lpstr>
      <vt:lpstr>showeet</vt:lpstr>
      <vt:lpstr>LA PROTECTION DES ACTIFS IMMATERIELS</vt:lpstr>
      <vt:lpstr>Aperçu du sujet</vt:lpstr>
      <vt:lpstr>Importance de la protection des actifs immat</vt:lpstr>
      <vt:lpstr>Objectifs </vt:lpstr>
      <vt:lpstr>Plan</vt:lpstr>
      <vt:lpstr>Définitions</vt:lpstr>
      <vt:lpstr>Définitions</vt:lpstr>
      <vt:lpstr>Définitions</vt:lpstr>
      <vt:lpstr>Définitions</vt:lpstr>
      <vt:lpstr>Définitions</vt:lpstr>
      <vt:lpstr>Droits d’auteurs et actifs immateriels</vt:lpstr>
      <vt:lpstr>Définition du droit d’auteur</vt:lpstr>
      <vt:lpstr>Définition du droit d’auteur</vt:lpstr>
      <vt:lpstr>Importance pour l’entreprise</vt:lpstr>
      <vt:lpstr>Importance pour l’entreprise</vt:lpstr>
      <vt:lpstr>Cas : DevSolutions</vt:lpstr>
      <vt:lpstr>Question ? </vt:lpstr>
      <vt:lpstr>MindMap</vt:lpstr>
      <vt:lpstr>Noms de Domaine et leur Protection</vt:lpstr>
      <vt:lpstr>Qu'est-ce qu'un Nom de Domaine ?</vt:lpstr>
      <vt:lpstr>Qu'est-ce qu'un Nom de Domaine ?</vt:lpstr>
      <vt:lpstr>Pourquoi Protéger ?</vt:lpstr>
      <vt:lpstr>Pourquoi Protéger ?</vt:lpstr>
      <vt:lpstr>Cas LuxEnergie </vt:lpstr>
      <vt:lpstr>Conseils pour protéger</vt:lpstr>
      <vt:lpstr>Conseils pour Protéger</vt:lpstr>
      <vt:lpstr>Bases de Données et leur Protection</vt:lpstr>
      <vt:lpstr>Qu'est-ce qu'une Base de Données ?</vt:lpstr>
      <vt:lpstr>Qu'est-ce qu'une Base de Données ?</vt:lpstr>
      <vt:lpstr>Cas : DataMark</vt:lpstr>
      <vt:lpstr>Quels sont les avantages de protéger une base de données ?</vt:lpstr>
      <vt:lpstr>Quels sont les avantages de protéger une BDD ?</vt:lpstr>
      <vt:lpstr>Protection des logiciels par le droit d'auteur</vt:lpstr>
      <vt:lpstr>Protection des logiciels par le droit d'auteur</vt:lpstr>
      <vt:lpstr>Types de licences</vt:lpstr>
      <vt:lpstr>Types de licences</vt:lpstr>
      <vt:lpstr>Cas : ProManage et ProjectMaster</vt:lpstr>
      <vt:lpstr>Avantages des licences logicielles</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2</cp:revision>
  <dcterms:created xsi:type="dcterms:W3CDTF">2011-05-09T14:18:21Z</dcterms:created>
  <dcterms:modified xsi:type="dcterms:W3CDTF">2024-09-15T14:33:03Z</dcterms:modified>
  <cp:category>Templates</cp:category>
</cp:coreProperties>
</file>