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83" r:id="rId5"/>
    <p:sldId id="329" r:id="rId6"/>
    <p:sldId id="384" r:id="rId7"/>
    <p:sldId id="361" r:id="rId8"/>
    <p:sldId id="385" r:id="rId9"/>
    <p:sldId id="386" r:id="rId10"/>
    <p:sldId id="387" r:id="rId11"/>
    <p:sldId id="388" r:id="rId12"/>
    <p:sldId id="381" r:id="rId13"/>
    <p:sldId id="389" r:id="rId14"/>
    <p:sldId id="393" r:id="rId15"/>
    <p:sldId id="390" r:id="rId16"/>
    <p:sldId id="394" r:id="rId17"/>
    <p:sldId id="391" r:id="rId18"/>
    <p:sldId id="395" r:id="rId19"/>
    <p:sldId id="392" r:id="rId20"/>
    <p:sldId id="396" r:id="rId21"/>
    <p:sldId id="412" r:id="rId22"/>
    <p:sldId id="397" r:id="rId23"/>
    <p:sldId id="398" r:id="rId24"/>
    <p:sldId id="399" r:id="rId25"/>
    <p:sldId id="400" r:id="rId26"/>
    <p:sldId id="401" r:id="rId27"/>
    <p:sldId id="402" r:id="rId28"/>
    <p:sldId id="404" r:id="rId29"/>
    <p:sldId id="405" r:id="rId30"/>
    <p:sldId id="406" r:id="rId31"/>
    <p:sldId id="413" r:id="rId32"/>
    <p:sldId id="407" r:id="rId33"/>
    <p:sldId id="408" r:id="rId34"/>
    <p:sldId id="409" r:id="rId35"/>
    <p:sldId id="410" r:id="rId36"/>
    <p:sldId id="414" r:id="rId37"/>
    <p:sldId id="411" r:id="rId3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329"/>
            <p14:sldId id="384"/>
            <p14:sldId id="361"/>
            <p14:sldId id="385"/>
            <p14:sldId id="386"/>
            <p14:sldId id="387"/>
            <p14:sldId id="388"/>
            <p14:sldId id="381"/>
            <p14:sldId id="389"/>
            <p14:sldId id="393"/>
            <p14:sldId id="390"/>
            <p14:sldId id="394"/>
            <p14:sldId id="391"/>
            <p14:sldId id="395"/>
            <p14:sldId id="392"/>
            <p14:sldId id="396"/>
            <p14:sldId id="412"/>
            <p14:sldId id="397"/>
            <p14:sldId id="398"/>
            <p14:sldId id="399"/>
            <p14:sldId id="400"/>
            <p14:sldId id="401"/>
            <p14:sldId id="402"/>
            <p14:sldId id="404"/>
            <p14:sldId id="405"/>
            <p14:sldId id="406"/>
            <p14:sldId id="413"/>
            <p14:sldId id="407"/>
            <p14:sldId id="408"/>
            <p14:sldId id="409"/>
            <p14:sldId id="410"/>
            <p14:sldId id="414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75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1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1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8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9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7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0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4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4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4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Deuxième niveau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Troisième niveau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Quatrième niveau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Deuxième niveau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Troisième niveau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Quatrième niveau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Deuxième niveau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Troisième niveau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Quatrième niveau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Deuxième niveau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Troisième niveau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Quatrième niveau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Deuxième niveau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Troisième niveau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Quatrième niveau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‹N°›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fr-FR" baseline="0"/>
              <a:t>Cliquez sur l'icône pour ajouter une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err="1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Chapitre</a:t>
            </a: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2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0696" y="1893542"/>
            <a:ext cx="9964914" cy="1754326"/>
          </a:xfrm>
        </p:spPr>
        <p:txBody>
          <a:bodyPr/>
          <a:lstStyle/>
          <a:p>
            <a:r>
              <a:rPr lang="fr-GP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FINALITES ET PERFORMANCE DE L’ENTREPRISE</a:t>
            </a:r>
            <a:endParaRPr lang="en-US" sz="6000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Finalités de l’entreprise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#1 La finalité économique : Pourquoi le profit est-il essentiel ?</a:t>
            </a:r>
          </a:p>
          <a:p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800" b="1" dirty="0"/>
              <a:t>Rémunération des actionnaires</a:t>
            </a:r>
            <a:r>
              <a:rPr lang="fr-FR" sz="2800" dirty="0"/>
              <a:t> : Un des moteurs de l’activité économique.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800" b="1" dirty="0"/>
              <a:t>Investissements futurs</a:t>
            </a:r>
            <a:r>
              <a:rPr lang="fr-FR" sz="2800" dirty="0"/>
              <a:t> : La croissance et l’innovation passent par des profits réinvestis.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800" b="1" dirty="0"/>
              <a:t>Survie de l’entreprise</a:t>
            </a:r>
            <a:r>
              <a:rPr lang="fr-FR" sz="2800" dirty="0"/>
              <a:t> : Sans profits, l’entreprise ne peut pas se maintenir à long terme.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800" b="1" dirty="0"/>
              <a:t>Court terme vs long terme</a:t>
            </a:r>
            <a:r>
              <a:rPr lang="fr-FR" sz="2800" dirty="0"/>
              <a:t> : Les entreprises peuvent choisir entre des stratégies à court terme (maximisation immédiate des profits) ou des stratégies plus durables.</a:t>
            </a:r>
          </a:p>
          <a:p>
            <a:endParaRPr lang="fr-GP" sz="2800" dirty="0"/>
          </a:p>
        </p:txBody>
      </p:sp>
    </p:spTree>
    <p:extLst>
      <p:ext uri="{BB962C8B-B14F-4D97-AF65-F5344CB8AC3E}">
        <p14:creationId xmlns:p14="http://schemas.microsoft.com/office/powerpoint/2010/main" val="6394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Apple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cherche à maximiser ses profits en se concentrant sur des produits premium avec une forte marge bénéficiaire.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L’entreprise réinvestit ces profits pour innover et créer de nouveaux produits (iPhone, iPad, etc.), ce qui garantit une rentabilité à long terme.</a:t>
            </a:r>
            <a:endParaRPr lang="fr-GP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E252D3-98FD-ED01-DEE0-C2F35C6B5D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6131"/>
            <a:ext cx="2635799" cy="29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Finalités de l’entreprise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#2 La finalité sociale : Contribuer au bien-être de la société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Création d’emplois </a:t>
            </a:r>
            <a:r>
              <a:rPr lang="fr-FR" sz="2800" dirty="0"/>
              <a:t>: Impact direct sur l’économie locale et nationale.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Équité et inclusion </a:t>
            </a:r>
            <a:r>
              <a:rPr lang="fr-FR" sz="2800" dirty="0"/>
              <a:t>: Promotion de la diversité et de l’égalité des chances (ex : recrutement inclusif, formations).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Engagement communautaire </a:t>
            </a:r>
            <a:r>
              <a:rPr lang="fr-FR" sz="2800" dirty="0"/>
              <a:t>: Soutien à des initiatives locales, investissements dans des projets sociétaux (ex : éducation, santé).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Pourquoi s’y engager ? </a:t>
            </a:r>
            <a:r>
              <a:rPr lang="fr-FR" sz="2800" dirty="0"/>
              <a:t>: Amélioration de l’image de l’entreprise, fidélisation des employés et des clients, attractivité pour les talents.</a:t>
            </a:r>
            <a:endParaRPr lang="fr-GP" sz="2800" dirty="0"/>
          </a:p>
        </p:txBody>
      </p:sp>
    </p:spTree>
    <p:extLst>
      <p:ext uri="{BB962C8B-B14F-4D97-AF65-F5344CB8AC3E}">
        <p14:creationId xmlns:p14="http://schemas.microsoft.com/office/powerpoint/2010/main" val="25195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Starbucks</a:t>
            </a:r>
            <a:r>
              <a:rPr lang="fr-FR" sz="2800" dirty="0">
                <a:solidFill>
                  <a:schemeClr val="bg1"/>
                </a:solidFill>
              </a:rPr>
              <a:t> met en avant des pratiques inclusives, avec des initiatives visant à embaucher des réfugiés et des anciens militaires.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L'entreprise a également des programmes pour offrir des avantages comme l’accès à l’éducation pour ses employés, ce qui améliore leur qualité de vie et renforce leur loyauté envers l’entreprise.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925301-AF8D-E124-FCB4-6227F1941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651551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Finalités de l’entreprise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#3 La finalité environnementale : Réduire l’impact écologique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Réduction des émissions de carbone </a:t>
            </a:r>
            <a:r>
              <a:rPr lang="fr-FR" sz="2800" dirty="0"/>
              <a:t>: Transition vers des énergies renouvelables, réduction de l'empreinte carbone.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Gestion durable des ressources </a:t>
            </a:r>
            <a:r>
              <a:rPr lang="fr-FR" sz="2800" dirty="0"/>
              <a:t>: Favoriser le recyclage, concevoir des produits écologiques (cycle de vie plus long, moins de déchets).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Innovation verte </a:t>
            </a:r>
            <a:r>
              <a:rPr lang="fr-FR" sz="2800" dirty="0"/>
              <a:t>: Investir dans de nouvelles technologies et produits durables qui répondent aux attentes des consommateurs.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Opportunités</a:t>
            </a:r>
            <a:r>
              <a:rPr lang="fr-FR" sz="2800" dirty="0"/>
              <a:t> : Fidéliser une clientèle soucieuse de l’environnement, anticiper les réglementations futures.</a:t>
            </a:r>
            <a:endParaRPr lang="fr-GP" sz="2800" dirty="0"/>
          </a:p>
        </p:txBody>
      </p:sp>
    </p:spTree>
    <p:extLst>
      <p:ext uri="{BB962C8B-B14F-4D97-AF65-F5344CB8AC3E}">
        <p14:creationId xmlns:p14="http://schemas.microsoft.com/office/powerpoint/2010/main" val="19220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4"/>
                </a:solidFill>
              </a:rPr>
              <a:t>Patagonia</a:t>
            </a:r>
            <a:r>
              <a:rPr lang="fr-FR" sz="2800" b="1" dirty="0">
                <a:solidFill>
                  <a:schemeClr val="accent4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est un leader en matière de responsabilité environnementale.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L’entreprise a adopté une approche centrée sur la durabilité en encourageant ses clients à réparer leurs vêtements plutôt qu’à en acheter de nouveaux et en utilisant des matériaux recyclés dans la fabrication de ses produits.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6EECAE-1095-28A7-9112-F0034482B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110" y="2313146"/>
            <a:ext cx="5539740" cy="31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Finalités de l’entreprise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Tensions et complémentarités entre les finalités</a:t>
            </a:r>
          </a:p>
          <a:p>
            <a:endParaRPr lang="fr-FR" sz="2800" dirty="0"/>
          </a:p>
          <a:p>
            <a:r>
              <a:rPr lang="fr-FR" sz="2800" b="1" dirty="0"/>
              <a:t>Tensions potentielles 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/>
              <a:t>Le profit à court terme peut aller à l’encontre des objectifs sociaux ou environnementaux (ex : coûts d’investissement).</a:t>
            </a:r>
          </a:p>
          <a:p>
            <a:endParaRPr lang="fr-FR" sz="2800" dirty="0"/>
          </a:p>
          <a:p>
            <a:r>
              <a:rPr lang="fr-FR" sz="2800" b="1" dirty="0"/>
              <a:t>Complémentarités 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u="sng" dirty="0"/>
              <a:t>Responsabilité sociale et profit </a:t>
            </a:r>
            <a:r>
              <a:rPr lang="fr-FR" sz="2800" dirty="0"/>
              <a:t>: Une entreprise responsable gagne en réputation, attire plus de clients, partenaires et talents.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u="sng" dirty="0"/>
              <a:t>Environnement et profit </a:t>
            </a:r>
            <a:r>
              <a:rPr lang="fr-FR" sz="2800" dirty="0"/>
              <a:t>: L’efficacité énergétique et la réduction des déchets peuvent conduire à des économies et attirer une nouvelle clientèle.</a:t>
            </a:r>
          </a:p>
        </p:txBody>
      </p:sp>
    </p:spTree>
    <p:extLst>
      <p:ext uri="{BB962C8B-B14F-4D97-AF65-F5344CB8AC3E}">
        <p14:creationId xmlns:p14="http://schemas.microsoft.com/office/powerpoint/2010/main" val="3120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Danone</a:t>
            </a:r>
            <a:r>
              <a:rPr lang="fr-FR" sz="2800" dirty="0">
                <a:solidFill>
                  <a:schemeClr val="bg1"/>
                </a:solidFill>
              </a:rPr>
              <a:t> s'efforce de concilier la recherche de profits avec un engagement fort en faveur de la santé et de l’environnement.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Leur programme “</a:t>
            </a:r>
            <a:r>
              <a:rPr lang="fr-FR" sz="2800" b="1" dirty="0">
                <a:solidFill>
                  <a:schemeClr val="accent4"/>
                </a:solidFill>
              </a:rPr>
              <a:t>One Planet, One </a:t>
            </a:r>
            <a:r>
              <a:rPr lang="fr-FR" sz="2800" b="1" dirty="0" err="1">
                <a:solidFill>
                  <a:schemeClr val="accent4"/>
                </a:solidFill>
              </a:rPr>
              <a:t>Health</a:t>
            </a:r>
            <a:r>
              <a:rPr lang="fr-FR" sz="2800" dirty="0">
                <a:solidFill>
                  <a:schemeClr val="bg1"/>
                </a:solidFill>
              </a:rPr>
              <a:t>” combine la recherche de croissance durable avec des pratiques agricoles respectueuses de l’environnement.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1914E5-8F56-1E0C-EA83-BCDAD64D0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5346"/>
            <a:ext cx="3539490" cy="19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511C52-ABD8-E2A6-A85F-BFEEE9C7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0"/>
            <a:ext cx="1216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61273" y="236220"/>
            <a:ext cx="6998208" cy="6013954"/>
          </a:xfrm>
        </p:spPr>
        <p:txBody>
          <a:bodyPr/>
          <a:lstStyle/>
          <a:p>
            <a:r>
              <a:rPr lang="fr-FR" sz="2400" dirty="0"/>
              <a:t>PLAN DU COURS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Définitions des notions clés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finalités de l’entreprise : une vision élargie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accent4"/>
                </a:solidFill>
              </a:rPr>
              <a:t> Les parties prenantes : un réseau complexe d'intérêts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indicateurs de performance : mesurer pour mieux gérer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Exercice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907149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097780" y="419100"/>
            <a:ext cx="6669984" cy="2864374"/>
          </a:xfrm>
        </p:spPr>
        <p:txBody>
          <a:bodyPr/>
          <a:lstStyle/>
          <a:p>
            <a:r>
              <a:rPr lang="en-US" sz="2400" dirty="0" err="1"/>
              <a:t>Objectifs</a:t>
            </a:r>
            <a:endParaRPr lang="en-US" sz="2400" dirty="0"/>
          </a:p>
          <a:p>
            <a:endParaRPr lang="en-US" sz="11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Identifier</a:t>
            </a:r>
            <a:r>
              <a:rPr lang="fr-FR" sz="2400" dirty="0"/>
              <a:t> les finalités économique, sociale et sociétale de l’entreprise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Caractériser</a:t>
            </a:r>
            <a:r>
              <a:rPr lang="fr-FR" sz="2400" dirty="0"/>
              <a:t> les différentes parties prenantes de l’entreprise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Identifier</a:t>
            </a:r>
            <a:r>
              <a:rPr lang="fr-FR" sz="2400" dirty="0"/>
              <a:t> les différentes composantes de la performance de l’entreprise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INTRODUCTION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097780" y="3967947"/>
            <a:ext cx="6858000" cy="1972848"/>
          </a:xfrm>
        </p:spPr>
        <p:txBody>
          <a:bodyPr/>
          <a:lstStyle/>
          <a:p>
            <a:r>
              <a:rPr lang="en-US" sz="2400" dirty="0"/>
              <a:t>Notions </a:t>
            </a:r>
            <a:r>
              <a:rPr lang="en-US" sz="2400" dirty="0" err="1"/>
              <a:t>clés</a:t>
            </a:r>
            <a:endParaRPr lang="en-US" sz="2400" dirty="0"/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GP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finalités de l’entreprise | </a:t>
            </a:r>
            <a:r>
              <a:rPr lang="fr-GP" sz="2400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</a:t>
            </a:r>
          </a:p>
          <a:p>
            <a:pPr marL="342900" lvl="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GP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parties prenantes | </a:t>
            </a:r>
            <a:r>
              <a:rPr lang="fr-GP" sz="2400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</a:t>
            </a:r>
          </a:p>
          <a:p>
            <a:pPr marL="342900" lvl="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GP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indicateurs de performance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BD7BBF-48BD-9C6F-ED89-E56DE9C51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95" y="275409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32" grpId="0"/>
      <p:bldP spid="2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Edward Freeman et la théorie des parties prenantes</a:t>
            </a:r>
            <a:endParaRPr lang="fr-FR" sz="2400" dirty="0"/>
          </a:p>
          <a:p>
            <a:endParaRPr lang="fr-FR" sz="24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/>
              <a:t>Philosophe et Professeur en gestion stratégique.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/>
              <a:t>Créateur de la théorie des parties prenantes.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Changement de paradigme </a:t>
            </a:r>
            <a:r>
              <a:rPr lang="fr-FR" sz="2400" dirty="0"/>
              <a:t>: L’entreprise ne doit pas seulement maximiser le profit pour les actionnaires, mais aussi tenir compte des intérêts de toutes les parties prenantes, internes et externes.</a:t>
            </a:r>
          </a:p>
          <a:p>
            <a:endParaRPr lang="fr-FR" sz="2400" dirty="0"/>
          </a:p>
          <a:p>
            <a:r>
              <a:rPr lang="fr-FR" sz="2400" dirty="0"/>
              <a:t>Exemple : John Deere (Fabricant d’équipements agricoles) engage les agriculteurs (clients), les communautés locales, et les régulateurs dans ses décisions stratégiques, L’entreprise a renforcé sa position dans le secteur tout en assurant une croissance durable.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55F695-B0F3-3C34-9003-0549F5A6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47" y="7334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Typologie des parties prenantes</a:t>
            </a:r>
          </a:p>
          <a:p>
            <a:endParaRPr lang="fr-FR" sz="2800" b="1" dirty="0"/>
          </a:p>
          <a:p>
            <a:r>
              <a:rPr lang="fr-FR" sz="2800" b="1" dirty="0"/>
              <a:t>Parties prenantes internes</a:t>
            </a: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Employés</a:t>
            </a:r>
            <a:r>
              <a:rPr lang="fr-FR" sz="2800" dirty="0"/>
              <a:t> : Intéressés par les conditions de travail, la rémunération et les opportunités de carrière.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Dirigeants et managers </a:t>
            </a:r>
            <a:r>
              <a:rPr lang="fr-FR" sz="2800" dirty="0"/>
              <a:t>: Responsables des décisions stratégiques, avec des intérêts souvent liés à la performance financière à long terme.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Actionnaires</a:t>
            </a:r>
            <a:r>
              <a:rPr lang="fr-FR" sz="2800" dirty="0"/>
              <a:t> : Leur intérêt est centré sur la rentabilité et la valorisation de leurs actions.</a:t>
            </a:r>
          </a:p>
        </p:txBody>
      </p:sp>
    </p:spTree>
    <p:extLst>
      <p:ext uri="{BB962C8B-B14F-4D97-AF65-F5344CB8AC3E}">
        <p14:creationId xmlns:p14="http://schemas.microsoft.com/office/powerpoint/2010/main" val="29153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Typologie des parties prenantes</a:t>
            </a:r>
          </a:p>
          <a:p>
            <a:endParaRPr lang="fr-FR" sz="2800" b="1" dirty="0"/>
          </a:p>
          <a:p>
            <a:r>
              <a:rPr lang="fr-FR" sz="2800" b="1" dirty="0"/>
              <a:t>Parties prenantes externes</a:t>
            </a: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Clients</a:t>
            </a:r>
            <a:r>
              <a:rPr lang="fr-FR" sz="2800" dirty="0"/>
              <a:t> : Attentifs à la qualité des produits et services, et de plus en plus sensibles aux pratiques éthiques.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Fournisseurs</a:t>
            </a:r>
            <a:r>
              <a:rPr lang="fr-FR" sz="2800" dirty="0"/>
              <a:t> : Liés à la stabilité de la chaîne d’approvisionnement.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Communautés locales </a:t>
            </a:r>
            <a:r>
              <a:rPr lang="fr-FR" sz="2800" dirty="0"/>
              <a:t>: Affectées par la présence ou l'impact environnemental de l'entreprise.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Gouvernements et régulateurs </a:t>
            </a:r>
            <a:r>
              <a:rPr lang="fr-FR" sz="2800" dirty="0"/>
              <a:t>: Régulent et encadrent l’activité économique (lois, régulations, impôts).</a:t>
            </a:r>
          </a:p>
        </p:txBody>
      </p:sp>
    </p:spTree>
    <p:extLst>
      <p:ext uri="{BB962C8B-B14F-4D97-AF65-F5344CB8AC3E}">
        <p14:creationId xmlns:p14="http://schemas.microsoft.com/office/powerpoint/2010/main" val="13341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Gestion des parties prenantes : Un équilibre délicat</a:t>
            </a: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Conciliation des intérêts divergents </a:t>
            </a:r>
            <a:r>
              <a:rPr lang="fr-FR" sz="2800" dirty="0"/>
              <a:t>: Les actionnaires peuvent vouloir des bénéfices immédiats, tandis que les employés peuvent exiger des investissements à long terme.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Communication transparente </a:t>
            </a:r>
            <a:r>
              <a:rPr lang="fr-FR" sz="2800" dirty="0"/>
              <a:t>: Pour instaurer la confiance et minimiser les conflits, l'entreprise doit être claire dans ses décisions.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Engagement et dialogue </a:t>
            </a:r>
            <a:r>
              <a:rPr lang="fr-FR" sz="2800" dirty="0"/>
              <a:t>: La consultation régulière des parties prenantes est cruciale pour anticiper et répondre à leurs attentes.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Flexibilité et adaptation </a:t>
            </a:r>
            <a:r>
              <a:rPr lang="fr-FR" sz="2800" dirty="0"/>
              <a:t>: Les attentes des parties prenantes évoluent constamment (exemple : les clients exigent de plus en plus de produits durables).</a:t>
            </a:r>
          </a:p>
        </p:txBody>
      </p:sp>
    </p:spTree>
    <p:extLst>
      <p:ext uri="{BB962C8B-B14F-4D97-AF65-F5344CB8AC3E}">
        <p14:creationId xmlns:p14="http://schemas.microsoft.com/office/powerpoint/2010/main" val="32412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Nike</a:t>
            </a:r>
            <a:r>
              <a:rPr lang="fr-FR" sz="2800" dirty="0">
                <a:solidFill>
                  <a:schemeClr val="bg1"/>
                </a:solidFill>
              </a:rPr>
              <a:t> a dû réagir aux critiques sur les conditions de travail dans ses usines en Asie.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En engageant des ONG et en améliorant la transparence, elle a renforcé sa réputation tout en augmentant la fidélité de ses clients.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583BF1-DB74-D34F-0A2D-B9D9F13F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2971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Les bénéfices d’une bonne gestion des parties prenantes</a:t>
            </a:r>
          </a:p>
          <a:p>
            <a:endParaRPr lang="fr-FR" sz="24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Amélioration de la réputation </a:t>
            </a:r>
            <a:r>
              <a:rPr lang="fr-FR" sz="2400" dirty="0"/>
              <a:t>: Une entreprise perçue comme responsable attire des clients, des talents, et des investisseurs.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Fidélisation des clients </a:t>
            </a:r>
            <a:r>
              <a:rPr lang="fr-FR" sz="2400" dirty="0"/>
              <a:t>: Une entreprise qui respecte ses engagements éthiques renforce la confiance et la fidélité de ses clients.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Stabilité à long terme </a:t>
            </a:r>
            <a:r>
              <a:rPr lang="fr-FR" sz="2400" dirty="0"/>
              <a:t>: La gestion proactive des parties prenantes aide à prévenir les crises sociales (grèves, boycotts) ou environnementales.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Innovation</a:t>
            </a:r>
            <a:r>
              <a:rPr lang="fr-FR" sz="2400" dirty="0"/>
              <a:t> : En consultant régulièrement les parties prenantes, une entreprise peut découvrir de nouvelles idées ou opportunités pour améliorer ses produits ou services.</a:t>
            </a:r>
          </a:p>
        </p:txBody>
      </p:sp>
    </p:spTree>
    <p:extLst>
      <p:ext uri="{BB962C8B-B14F-4D97-AF65-F5344CB8AC3E}">
        <p14:creationId xmlns:p14="http://schemas.microsoft.com/office/powerpoint/2010/main" val="3998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parties prenantes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Limites et défis d’une gestion </a:t>
            </a:r>
            <a:r>
              <a:rPr lang="fr-FR" sz="2800" b="1" dirty="0" err="1">
                <a:solidFill>
                  <a:srgbClr val="C00000"/>
                </a:solidFill>
              </a:rPr>
              <a:t>multi-parties</a:t>
            </a:r>
            <a:r>
              <a:rPr lang="fr-FR" sz="2800" b="1" dirty="0">
                <a:solidFill>
                  <a:srgbClr val="C00000"/>
                </a:solidFill>
              </a:rPr>
              <a:t> prenantes</a:t>
            </a:r>
          </a:p>
          <a:p>
            <a:endParaRPr lang="fr-FR" sz="24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Coûts élevés </a:t>
            </a:r>
            <a:r>
              <a:rPr lang="fr-FR" sz="2800" dirty="0"/>
              <a:t>: Les entreprises doivent parfois faire face à des coûts importants pour répondre aux attentes des parties prenantes (ex : salaires plus élevés, investissements durables).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Conflits d'intérêts </a:t>
            </a:r>
            <a:r>
              <a:rPr lang="fr-FR" sz="2800" dirty="0"/>
              <a:t>: Lorsque les parties prenantes ont des intérêts opposés (ex : réduction des coûts pour les actionnaires vs salaires élevés pour les employés), cela peut créer des tensions.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Complexité de la coordination </a:t>
            </a:r>
            <a:r>
              <a:rPr lang="fr-FR" sz="2800" dirty="0"/>
              <a:t>: Avec plusieurs groupes à gérer, la prise de décision devient plus complexe et peut ralentir les processus.</a:t>
            </a:r>
          </a:p>
        </p:txBody>
      </p:sp>
    </p:spTree>
    <p:extLst>
      <p:ext uri="{BB962C8B-B14F-4D97-AF65-F5344CB8AC3E}">
        <p14:creationId xmlns:p14="http://schemas.microsoft.com/office/powerpoint/2010/main" val="32254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Boeing </a:t>
            </a:r>
            <a:r>
              <a:rPr lang="fr-FR" sz="2800" dirty="0">
                <a:solidFill>
                  <a:schemeClr val="bg1"/>
                </a:solidFill>
              </a:rPr>
              <a:t>a été confrontée à des tensions entre la rentabilité (actionnaires) et la sécurité (régulateurs et clients) lors des scandales liés aux accidents des avions 737 Max.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Une gestion défaillante des parties prenantes a coûté cher à la réputation et aux finances de l'entreprise.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7483CC-236F-7C1C-921A-E8A068AD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997696"/>
            <a:ext cx="2920683" cy="16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FD23D0-3E8F-1717-5FAD-C867E8E2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61273" y="236220"/>
            <a:ext cx="6998208" cy="6013954"/>
          </a:xfrm>
        </p:spPr>
        <p:txBody>
          <a:bodyPr/>
          <a:lstStyle/>
          <a:p>
            <a:r>
              <a:rPr lang="fr-FR" sz="2400" dirty="0"/>
              <a:t>PLAN DU COURS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Définitions des notions clés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finalités de l’entreprise : une vision élargie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Les parties prenantes : un réseau complexe d'intérêts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accent4"/>
                </a:solidFill>
              </a:rPr>
              <a:t> Les indicateurs de performance : mesurer pour mieux gérer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Exercice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462610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61273" y="236220"/>
            <a:ext cx="6998208" cy="6013954"/>
          </a:xfrm>
        </p:spPr>
        <p:txBody>
          <a:bodyPr/>
          <a:lstStyle/>
          <a:p>
            <a:r>
              <a:rPr lang="fr-FR" sz="2400" dirty="0"/>
              <a:t>PLAN DU COURS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accent4"/>
                </a:solidFill>
              </a:rPr>
              <a:t> Définitions des notions clés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finalités de l’entreprise : une vision élargie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parties prenantes : un réseau complexe d'intérêts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indicateurs de performance : mesurer pour mieux gérer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Exercice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873200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indicateurs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Pourquoi les indicateurs de performance sont essentiels ?</a:t>
            </a:r>
          </a:p>
          <a:p>
            <a:endParaRPr lang="fr-FR" sz="2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Aligner les équipes sur des objectifs communs </a:t>
            </a:r>
            <a:r>
              <a:rPr lang="fr-FR" sz="2400" dirty="0"/>
              <a:t>: Les KPI clarifient les priorités et assurent que tout le monde travaille vers les mêmes objectifs.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Motivation et évaluation des performances </a:t>
            </a:r>
            <a:r>
              <a:rPr lang="fr-FR" sz="2400" dirty="0"/>
              <a:t>: Fixer des objectifs clairs pour motiver les employés et mesurer leur contribution.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Anticipation des problèmes et opportunités </a:t>
            </a:r>
            <a:r>
              <a:rPr lang="fr-FR" sz="2400" dirty="0"/>
              <a:t>: Les KPI permettent de détecter rapidement les problèmes et d'identifier des opportunités d'amélioration.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b="1" dirty="0"/>
              <a:t>Facilitation de la communication </a:t>
            </a:r>
            <a:r>
              <a:rPr lang="fr-FR" sz="2400" dirty="0"/>
              <a:t>: Un langage commun qui permet de communiquer les résultats et les progrès à l'ensemble des parties prenantes.</a:t>
            </a:r>
          </a:p>
        </p:txBody>
      </p:sp>
    </p:spTree>
    <p:extLst>
      <p:ext uri="{BB962C8B-B14F-4D97-AF65-F5344CB8AC3E}">
        <p14:creationId xmlns:p14="http://schemas.microsoft.com/office/powerpoint/2010/main" val="36257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indicateurs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Les différents types d'indicateurs de performance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Indicateurs financiers </a:t>
            </a:r>
            <a:r>
              <a:rPr lang="fr-FR" sz="2800" dirty="0"/>
              <a:t>(ROI, Cash flow, Marge brut…)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Indicateurs commerciaux </a:t>
            </a:r>
            <a:r>
              <a:rPr lang="fr-FR" sz="2800" dirty="0"/>
              <a:t>(Part de marché, taux de conversion, Coût d’acquisition du client…)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Indicateurs de satisfaction des parties prenantes </a:t>
            </a:r>
            <a:r>
              <a:rPr lang="fr-FR" sz="2800" dirty="0"/>
              <a:t>(Taux de fidélité, Taux de satisfaction des employés…)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Indicateurs opérationnels </a:t>
            </a:r>
            <a:r>
              <a:rPr lang="fr-FR" sz="2800" dirty="0"/>
              <a:t>(Taux de défaut, Taux de rendement…)</a:t>
            </a:r>
          </a:p>
        </p:txBody>
      </p:sp>
    </p:spTree>
    <p:extLst>
      <p:ext uri="{BB962C8B-B14F-4D97-AF65-F5344CB8AC3E}">
        <p14:creationId xmlns:p14="http://schemas.microsoft.com/office/powerpoint/2010/main" val="3481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Les indicateurs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11727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Les défis et limites des indicateurs de performance</a:t>
            </a: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Choix des mauvais KPI </a:t>
            </a:r>
            <a:r>
              <a:rPr lang="fr-FR" sz="2800" dirty="0"/>
              <a:t>: Peut entraîner une mauvaise évaluation des performances et des décisions inappropriées.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Surcharge d’indicateurs </a:t>
            </a:r>
            <a:r>
              <a:rPr lang="fr-FR" sz="2800" dirty="0"/>
              <a:t>: Trop d’indicateurs peuvent brouiller la clarté des informations et rendre l’analyse complexe.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Manipulation des KPI </a:t>
            </a:r>
            <a:r>
              <a:rPr lang="fr-FR" sz="2800" dirty="0"/>
              <a:t>: Les indicateurs peuvent être manipulés pour donner une image fausse des performances. Il est crucial de garantir la fiabilité des données.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Évolution des objectifs </a:t>
            </a:r>
            <a:r>
              <a:rPr lang="fr-FR" sz="2800" dirty="0"/>
              <a:t>: Les KPI doivent être revus régulièrement pour rester en phase avec les objectifs changeants de l’entreprise.</a:t>
            </a:r>
          </a:p>
        </p:txBody>
      </p:sp>
    </p:spTree>
    <p:extLst>
      <p:ext uri="{BB962C8B-B14F-4D97-AF65-F5344CB8AC3E}">
        <p14:creationId xmlns:p14="http://schemas.microsoft.com/office/powerpoint/2010/main" val="14398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1F4E8A-5542-F09E-2706-7D7A8BF9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61273" y="236220"/>
            <a:ext cx="6998208" cy="6013954"/>
          </a:xfrm>
        </p:spPr>
        <p:txBody>
          <a:bodyPr/>
          <a:lstStyle/>
          <a:p>
            <a:r>
              <a:rPr lang="fr-FR" sz="2400" dirty="0"/>
              <a:t>PLAN DU COURS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Définitions des notions clés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finalités de l’entreprise : une vision élargie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Les parties prenantes : un réseau complexe d'intérêts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Les indicateurs de performance : mesurer pour mieux gérer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</a:t>
            </a:r>
            <a:r>
              <a:rPr lang="fr-FR" sz="3600" dirty="0">
                <a:solidFill>
                  <a:schemeClr val="accent4"/>
                </a:solidFill>
              </a:rPr>
              <a:t>Exercice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938821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632" y="1809457"/>
            <a:ext cx="11920728" cy="5515356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en-US" dirty="0"/>
              <a:t>LES FINALITÉS DE L’ENTREPRISE</a:t>
            </a:r>
          </a:p>
          <a:p>
            <a:pPr algn="l">
              <a:spcAft>
                <a:spcPts val="2400"/>
              </a:spcAft>
            </a:pPr>
            <a:r>
              <a:rPr lang="fr-FR" dirty="0"/>
              <a:t>Ce sont les grandes raisons pour lesquelles une entreprise existe.  Ces finalités peuvent être de plusieurs types :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Le profit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La pérennité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La croissance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La responsabilité sociale</a:t>
            </a:r>
          </a:p>
          <a:p>
            <a:pPr algn="l">
              <a:spcAft>
                <a:spcPts val="2400"/>
              </a:spcAft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480131"/>
          </a:xfrm>
        </p:spPr>
        <p:txBody>
          <a:bodyPr/>
          <a:lstStyle/>
          <a:p>
            <a:r>
              <a:rPr lang="en-US" sz="2800" b="1" dirty="0"/>
              <a:t>DEFINITIONS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" y="2307645"/>
            <a:ext cx="433578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5957843-1AD6-E592-10D5-011FC6C6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32" y="3429000"/>
            <a:ext cx="4026218" cy="2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81481E-6 L 3.54167E-6 -4.8148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632" y="1809457"/>
            <a:ext cx="11920728" cy="4599208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en-US" dirty="0"/>
              <a:t>LES PARTIES PRENANTES</a:t>
            </a:r>
          </a:p>
          <a:p>
            <a:pPr algn="l">
              <a:spcAft>
                <a:spcPts val="2400"/>
              </a:spcAft>
            </a:pPr>
            <a:r>
              <a:rPr lang="fr-FR" dirty="0"/>
              <a:t>Ce sont toutes les personnes ou groupes qui ont un intérêt dans ce que fait une entreprise. Ils peuvent être internes ou externes :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Employés 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Clients 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Actionnaires 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La communauté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480131"/>
          </a:xfrm>
        </p:spPr>
        <p:txBody>
          <a:bodyPr/>
          <a:lstStyle/>
          <a:p>
            <a:r>
              <a:rPr lang="en-US" sz="2800" b="1" dirty="0"/>
              <a:t>DEFINITIONS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" y="2307645"/>
            <a:ext cx="433578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39B758-349D-51B3-2A21-24C8E4C7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3729350"/>
            <a:ext cx="3417315" cy="24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03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81481E-6 L 3.54167E-6 -4.8148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632" y="1809457"/>
            <a:ext cx="11920728" cy="3830792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en-US" dirty="0"/>
              <a:t>LES INDICATEURS DE PERFORMANCE</a:t>
            </a:r>
          </a:p>
          <a:p>
            <a:pPr algn="l">
              <a:spcAft>
                <a:spcPts val="2400"/>
              </a:spcAft>
            </a:pPr>
            <a:r>
              <a:rPr lang="fr-FR" dirty="0"/>
              <a:t>Les indicateurs de performance (ou Key Performance </a:t>
            </a:r>
            <a:r>
              <a:rPr lang="fr-FR" dirty="0" err="1"/>
              <a:t>Indicators</a:t>
            </a:r>
            <a:r>
              <a:rPr lang="fr-FR" dirty="0"/>
              <a:t> - KPI en anglais) sont des outils que les entreprises utilisent pour savoir si elles atteignent leurs objectifs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Chiffre d’affaires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Rentabilité </a:t>
            </a:r>
          </a:p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dirty="0"/>
              <a:t>Satisfaction des clients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480131"/>
          </a:xfrm>
        </p:spPr>
        <p:txBody>
          <a:bodyPr/>
          <a:lstStyle/>
          <a:p>
            <a:r>
              <a:rPr lang="en-US" sz="2800" b="1" dirty="0"/>
              <a:t>DEFINITIONS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" y="2307645"/>
            <a:ext cx="512445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C28BD5-2B50-803A-74C9-11D1B7E3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70" y="3722894"/>
            <a:ext cx="4350067" cy="24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05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81481E-6 L 1.66667E-6 -4.8148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61273" y="236220"/>
            <a:ext cx="6998208" cy="6013954"/>
          </a:xfrm>
        </p:spPr>
        <p:txBody>
          <a:bodyPr/>
          <a:lstStyle/>
          <a:p>
            <a:r>
              <a:rPr lang="fr-FR" sz="2400" dirty="0"/>
              <a:t>PLAN DU COURS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>
                <a:solidFill>
                  <a:schemeClr val="bg1"/>
                </a:solidFill>
              </a:rPr>
              <a:t> Définitions des notions clés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accent4"/>
                </a:solidFill>
              </a:rPr>
              <a:t> Les finalités de l’entreprise : une vision élargie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parties prenantes : un réseau complexe d'intérêts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Les indicateurs de performance : mesurer pour mieux gérer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600" b="0" dirty="0"/>
              <a:t> Exercice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747243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F910FA-31B5-1218-5B3A-5FAF3DF2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145098"/>
            <a:ext cx="2375877" cy="867930"/>
          </a:xfrm>
        </p:spPr>
        <p:txBody>
          <a:bodyPr/>
          <a:lstStyle/>
          <a:p>
            <a:r>
              <a:rPr lang="fr-FR" sz="2800" b="1" dirty="0"/>
              <a:t>Finalités de l’entreprise</a:t>
            </a:r>
            <a:endParaRPr lang="fr-GP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CBE6C-41E4-8163-7244-849F7C6137D2}"/>
              </a:ext>
            </a:extLst>
          </p:cNvPr>
          <p:cNvSpPr txBox="1"/>
          <p:nvPr/>
        </p:nvSpPr>
        <p:spPr>
          <a:xfrm>
            <a:off x="228600" y="1600200"/>
            <a:ext cx="8755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Le rôle des entreprises selon Milton Friedman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Maximisation des profits </a:t>
            </a:r>
            <a:r>
              <a:rPr lang="fr-FR" sz="2800" dirty="0"/>
              <a:t>: L’objectif premier d’une entreprise est de maximiser ses bénéfices pour les actionnaires.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Liberté économique </a:t>
            </a:r>
            <a:r>
              <a:rPr lang="fr-FR" sz="2800" dirty="0"/>
              <a:t>: Le profit engendre de la richesse, stimule l’innovation et crée des emplois, profitant ainsi à toute la société.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/>
              <a:t>Limites</a:t>
            </a:r>
            <a:r>
              <a:rPr lang="fr-FR" sz="2800" dirty="0"/>
              <a:t> : La responsabilité sociale de l’entreprise se limite au respect des lois et des règles éthiques.</a:t>
            </a:r>
            <a:endParaRPr lang="fr-GP" sz="2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8B3128-DC3C-5E06-7144-4BC588AD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410" y="1881187"/>
            <a:ext cx="2209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13364" y="638235"/>
            <a:ext cx="3239669" cy="923330"/>
          </a:xfrm>
        </p:spPr>
        <p:txBody>
          <a:bodyPr/>
          <a:lstStyle/>
          <a:p>
            <a:r>
              <a:rPr lang="en-US" sz="6000" dirty="0" err="1"/>
              <a:t>Exemple</a:t>
            </a:r>
            <a:endParaRPr lang="en-US" sz="6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55117-F8CF-A497-B3BB-659486307443}"/>
              </a:ext>
            </a:extLst>
          </p:cNvPr>
          <p:cNvSpPr txBox="1"/>
          <p:nvPr/>
        </p:nvSpPr>
        <p:spPr>
          <a:xfrm>
            <a:off x="3691890" y="2537460"/>
            <a:ext cx="8126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Amazon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bg1"/>
                </a:solidFill>
              </a:rPr>
              <a:t>est souvent cité comme un exemple d’entreprise suivant les principes de Friedman.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En maximisant ses profits via des stratégies d’efficacité opérationnelle (logistique, technologie, etc.), l’entreprise a réussi à générer des revenus massifs, tout en créant des millions d'emplois et en démocratisant l'accès à des biens pour les consommateurs.</a:t>
            </a:r>
            <a:endParaRPr lang="fr-GP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DC42BA-47E3-6FB3-F28E-93E2080B0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" y="3429000"/>
            <a:ext cx="3784975" cy="15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415</TotalTime>
  <Words>1977</Words>
  <Application>Microsoft Office PowerPoint</Application>
  <PresentationFormat>Grand écran</PresentationFormat>
  <Paragraphs>228</Paragraphs>
  <Slides>34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FINALITES ET PERFORMANCE DE L’ENTREPRISE</vt:lpstr>
      <vt:lpstr>INTRODUCTION</vt:lpstr>
      <vt:lpstr>PLAN</vt:lpstr>
      <vt:lpstr>DEFINITIONS</vt:lpstr>
      <vt:lpstr>DEFINITIONS</vt:lpstr>
      <vt:lpstr>DEFINITIONS</vt:lpstr>
      <vt:lpstr>PLAN</vt:lpstr>
      <vt:lpstr>Finalités de l’entreprise</vt:lpstr>
      <vt:lpstr>Présentation PowerPoint</vt:lpstr>
      <vt:lpstr>Finalités de l’entreprise</vt:lpstr>
      <vt:lpstr>Présentation PowerPoint</vt:lpstr>
      <vt:lpstr>Finalités de l’entreprise</vt:lpstr>
      <vt:lpstr>Présentation PowerPoint</vt:lpstr>
      <vt:lpstr>Finalités de l’entreprise</vt:lpstr>
      <vt:lpstr>Présentation PowerPoint</vt:lpstr>
      <vt:lpstr>Finalités de l’entreprise</vt:lpstr>
      <vt:lpstr>Présentation PowerPoint</vt:lpstr>
      <vt:lpstr>Présentation PowerPoint</vt:lpstr>
      <vt:lpstr>PLAN</vt:lpstr>
      <vt:lpstr>Les parties prenantes</vt:lpstr>
      <vt:lpstr>Les parties prenantes</vt:lpstr>
      <vt:lpstr>Les parties prenantes</vt:lpstr>
      <vt:lpstr>Les parties prenantes</vt:lpstr>
      <vt:lpstr>Présentation PowerPoint</vt:lpstr>
      <vt:lpstr>Les parties prenantes</vt:lpstr>
      <vt:lpstr>Les parties prenantes</vt:lpstr>
      <vt:lpstr>Présentation PowerPoint</vt:lpstr>
      <vt:lpstr>Présentation PowerPoint</vt:lpstr>
      <vt:lpstr>PLAN</vt:lpstr>
      <vt:lpstr>Les indicateurs</vt:lpstr>
      <vt:lpstr>Les indicateurs</vt:lpstr>
      <vt:lpstr>Les indicateurs</vt:lpstr>
      <vt:lpstr>Présentation PowerPoint</vt:lpstr>
      <vt:lpstr>PLAN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galactus</dc:creator>
  <cp:keywords/>
  <dc:description/>
  <cp:lastModifiedBy>galactus</cp:lastModifiedBy>
  <cp:revision>4</cp:revision>
  <dcterms:created xsi:type="dcterms:W3CDTF">2024-09-06T15:23:44Z</dcterms:created>
  <dcterms:modified xsi:type="dcterms:W3CDTF">2024-09-07T14:49:33Z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