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70" r:id="rId12"/>
    <p:sldId id="269" r:id="rId13"/>
    <p:sldId id="271" r:id="rId14"/>
    <p:sldId id="272" r:id="rId15"/>
    <p:sldId id="273" r:id="rId16"/>
    <p:sldId id="274" r:id="rId17"/>
    <p:sldId id="262" r:id="rId18"/>
    <p:sldId id="263" r:id="rId19"/>
    <p:sldId id="275" r:id="rId20"/>
    <p:sldId id="276" r:id="rId21"/>
    <p:sldId id="26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E10E0-6CBB-866F-DD4C-0E6C36B077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592F8C27-63F8-A07C-A786-C86910676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30643E9D-9959-4C28-B9E0-2E0F5617BBEA}"/>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8B09D9FF-69D5-B47E-713E-09C518A0B27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6FDF7B9-B5B0-CD0C-92B0-0ACDE4A913D5}"/>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77880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81F8F-8547-092F-1DD2-7AD768586071}"/>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05C86D60-6603-E6C4-F15D-04FD36B00F1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49744483-2A68-9C58-A674-462E837B08C6}"/>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AD18C6FF-4277-56B4-1CF5-0373033BB40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AB2A042A-022D-5C22-FF27-079F221C5BE4}"/>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5701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B772EF9-F754-D532-F50D-5C4F69A139E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88742585-D016-7368-4423-A866F30233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97C24334-FCB9-C918-111F-A937170816B2}"/>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69D58264-64B6-E0F5-2B94-E40C8A19746B}"/>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9C4490A-8432-7B07-C609-9AD5ED4BE25C}"/>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08440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20801-13BB-6C33-00D0-4FDD1146B310}"/>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02E3A9C4-04C5-DE8B-0CAC-9835F43AD4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D1CA418-5948-ADAD-C944-F5CB713FFFD7}"/>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7BFCB706-9653-49F7-16F4-6BC95ADF88A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FF3F0473-8C54-8557-451E-62E46A83A756}"/>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28570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CB253-0EFC-4E7F-7722-24217F3995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B5A94F2D-ADBE-F570-C638-C9BA7C0E4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D664BF-8487-274C-A34E-0B2A36A33020}"/>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525060B7-62BC-62CF-4504-8E34AD9FB01B}"/>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E0B2A34A-2D66-71D3-1012-05FA037A443D}"/>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89688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251C0-CD80-C724-4EB7-BC1FE2E2F168}"/>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BFFF9965-4948-7F76-D6B0-27459B6757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143CCFBE-77BE-7EF6-2325-C48556AD63C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980CB4FA-B81D-4AB2-CE55-5D9F59F9741C}"/>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6" name="Espace réservé du pied de page 5">
            <a:extLst>
              <a:ext uri="{FF2B5EF4-FFF2-40B4-BE49-F238E27FC236}">
                <a16:creationId xmlns:a16="http://schemas.microsoft.com/office/drawing/2014/main" id="{4EA936EC-C668-E3CB-8BFD-87CC3E1FB26E}"/>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CFD6D7CD-641A-9F69-B11D-FDF82AC2B27B}"/>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33456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4F53A-636F-4BE3-FBE6-757B612C3AFD}"/>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271340DD-BC17-552B-51B8-F86CE28C3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A270173-3AE7-3BD9-8C91-031E286078F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DDE4FA59-31D9-7C89-C0DE-CAA367ACF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25CABF-A50C-C7E9-6FE5-4A43CC911B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5A1737E3-19CB-337B-D9FA-B5E7B7BE8C5D}"/>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8" name="Espace réservé du pied de page 7">
            <a:extLst>
              <a:ext uri="{FF2B5EF4-FFF2-40B4-BE49-F238E27FC236}">
                <a16:creationId xmlns:a16="http://schemas.microsoft.com/office/drawing/2014/main" id="{0F204F2A-E9A7-2B55-62E5-29BA09B995FB}"/>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CA43F775-2C00-D0E1-A652-35C48353714F}"/>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115315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0F1BE-4997-2768-AB27-1ED276B07DB4}"/>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7AD58EA0-6DA3-AB1F-99F7-87DFD63D005A}"/>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4" name="Espace réservé du pied de page 3">
            <a:extLst>
              <a:ext uri="{FF2B5EF4-FFF2-40B4-BE49-F238E27FC236}">
                <a16:creationId xmlns:a16="http://schemas.microsoft.com/office/drawing/2014/main" id="{3AB5F262-0A4C-16F5-55EB-23904BD13DA9}"/>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CBE16D90-E697-DF8F-90CE-D6834A96F4D1}"/>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286098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D76710-5952-34A2-3535-C7DC68719C96}"/>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3" name="Espace réservé du pied de page 2">
            <a:extLst>
              <a:ext uri="{FF2B5EF4-FFF2-40B4-BE49-F238E27FC236}">
                <a16:creationId xmlns:a16="http://schemas.microsoft.com/office/drawing/2014/main" id="{1434D196-2106-92D2-821B-D0934D8A2FFD}"/>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31F22BB4-B4D0-2AB1-4DF1-6C64D5A51F05}"/>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40463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3EC8D-EB7A-A194-F25F-09C85D9299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6D457D39-1E78-5499-0505-A0038FE83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21C37781-487A-9090-22F7-A0C143389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7CDF27-13D5-D673-35A7-1113568940F7}"/>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6" name="Espace réservé du pied de page 5">
            <a:extLst>
              <a:ext uri="{FF2B5EF4-FFF2-40B4-BE49-F238E27FC236}">
                <a16:creationId xmlns:a16="http://schemas.microsoft.com/office/drawing/2014/main" id="{4AD3C62A-68AD-83DB-03C5-F12A24CCD087}"/>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4F18F423-299B-0784-C86B-B5F3D4A1296B}"/>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132427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77289-7E2B-DE15-0E67-570036BB0B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8BA27A1B-BC53-28F2-B6B7-19B72C3BD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991E8507-172C-B6B1-D6E4-F1DF88AA5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A309A5-E63F-6A85-C955-521B6B0B9813}"/>
              </a:ext>
            </a:extLst>
          </p:cNvPr>
          <p:cNvSpPr>
            <a:spLocks noGrp="1"/>
          </p:cNvSpPr>
          <p:nvPr>
            <p:ph type="dt" sz="half" idx="10"/>
          </p:nvPr>
        </p:nvSpPr>
        <p:spPr/>
        <p:txBody>
          <a:bodyPr/>
          <a:lstStyle/>
          <a:p>
            <a:fld id="{4C96C93A-14E4-45B7-8BFB-27B44A2CC40C}" type="datetimeFigureOut">
              <a:rPr lang="fr-GP" smtClean="0"/>
              <a:t>29/08/2024</a:t>
            </a:fld>
            <a:endParaRPr lang="fr-GP"/>
          </a:p>
        </p:txBody>
      </p:sp>
      <p:sp>
        <p:nvSpPr>
          <p:cNvPr id="6" name="Espace réservé du pied de page 5">
            <a:extLst>
              <a:ext uri="{FF2B5EF4-FFF2-40B4-BE49-F238E27FC236}">
                <a16:creationId xmlns:a16="http://schemas.microsoft.com/office/drawing/2014/main" id="{C99BBF36-A1A2-DB3A-84B0-E74B90432873}"/>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955DA256-92AC-E489-53B0-F23DC25DBB23}"/>
              </a:ext>
            </a:extLst>
          </p:cNvPr>
          <p:cNvSpPr>
            <a:spLocks noGrp="1"/>
          </p:cNvSpPr>
          <p:nvPr>
            <p:ph type="sldNum" sz="quarter" idx="12"/>
          </p:nvPr>
        </p:nvSpPr>
        <p:spPr/>
        <p:txBody>
          <a:bodyPr/>
          <a:lstStyle/>
          <a:p>
            <a:fld id="{494BB7DA-6180-4C01-9F05-58355DC896DF}" type="slidenum">
              <a:rPr lang="fr-GP" smtClean="0"/>
              <a:t>‹N°›</a:t>
            </a:fld>
            <a:endParaRPr lang="fr-GP"/>
          </a:p>
        </p:txBody>
      </p:sp>
    </p:spTree>
    <p:extLst>
      <p:ext uri="{BB962C8B-B14F-4D97-AF65-F5344CB8AC3E}">
        <p14:creationId xmlns:p14="http://schemas.microsoft.com/office/powerpoint/2010/main" val="34087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B2A3F1-623E-B089-897B-21D022F68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957294AB-AC3F-3576-82F5-707EDFA2A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A7E00931-6952-8BE1-98FC-FDE41303B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C93A-14E4-45B7-8BFB-27B44A2CC40C}" type="datetimeFigureOut">
              <a:rPr lang="fr-GP" smtClean="0"/>
              <a:t>29/08/2024</a:t>
            </a:fld>
            <a:endParaRPr lang="fr-GP"/>
          </a:p>
        </p:txBody>
      </p:sp>
      <p:sp>
        <p:nvSpPr>
          <p:cNvPr id="5" name="Espace réservé du pied de page 4">
            <a:extLst>
              <a:ext uri="{FF2B5EF4-FFF2-40B4-BE49-F238E27FC236}">
                <a16:creationId xmlns:a16="http://schemas.microsoft.com/office/drawing/2014/main" id="{61688A78-76DA-4D4A-2546-B238B51E6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GP"/>
          </a:p>
        </p:txBody>
      </p:sp>
      <p:sp>
        <p:nvSpPr>
          <p:cNvPr id="6" name="Espace réservé du numéro de diapositive 5">
            <a:extLst>
              <a:ext uri="{FF2B5EF4-FFF2-40B4-BE49-F238E27FC236}">
                <a16:creationId xmlns:a16="http://schemas.microsoft.com/office/drawing/2014/main" id="{1CFC57FC-6BA4-60BF-D71A-BE7EE1BE5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B7DA-6180-4C01-9F05-58355DC896DF}" type="slidenum">
              <a:rPr lang="fr-GP" smtClean="0"/>
              <a:t>‹N°›</a:t>
            </a:fld>
            <a:endParaRPr lang="fr-GP"/>
          </a:p>
        </p:txBody>
      </p:sp>
    </p:spTree>
    <p:extLst>
      <p:ext uri="{BB962C8B-B14F-4D97-AF65-F5344CB8AC3E}">
        <p14:creationId xmlns:p14="http://schemas.microsoft.com/office/powerpoint/2010/main" val="227880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3EC031A-3EC2-033D-076D-ACA0E8FA12E1}"/>
              </a:ext>
            </a:extLst>
          </p:cNvPr>
          <p:cNvSpPr txBox="1"/>
          <p:nvPr/>
        </p:nvSpPr>
        <p:spPr>
          <a:xfrm>
            <a:off x="297712" y="233916"/>
            <a:ext cx="1722474" cy="369332"/>
          </a:xfrm>
          <a:prstGeom prst="rect">
            <a:avLst/>
          </a:prstGeom>
          <a:noFill/>
        </p:spPr>
        <p:txBody>
          <a:bodyPr wrap="square" rtlCol="0">
            <a:spAutoFit/>
          </a:bodyPr>
          <a:lstStyle/>
          <a:p>
            <a:r>
              <a:rPr lang="fr-FR" b="1" dirty="0">
                <a:latin typeface="Helvetica" pitchFamily="2" charset="0"/>
              </a:rPr>
              <a:t>CEJM</a:t>
            </a:r>
            <a:endParaRPr lang="fr-GP" b="1" dirty="0">
              <a:latin typeface="Helvetica" pitchFamily="2" charset="0"/>
            </a:endParaRPr>
          </a:p>
        </p:txBody>
      </p:sp>
      <p:sp>
        <p:nvSpPr>
          <p:cNvPr id="5" name="ZoneTexte 4">
            <a:extLst>
              <a:ext uri="{FF2B5EF4-FFF2-40B4-BE49-F238E27FC236}">
                <a16:creationId xmlns:a16="http://schemas.microsoft.com/office/drawing/2014/main" id="{F4B01EFB-D2C4-C1FB-B211-38F2A7ECA2C1}"/>
              </a:ext>
            </a:extLst>
          </p:cNvPr>
          <p:cNvSpPr txBox="1"/>
          <p:nvPr/>
        </p:nvSpPr>
        <p:spPr>
          <a:xfrm>
            <a:off x="10678633" y="233916"/>
            <a:ext cx="1722474" cy="369332"/>
          </a:xfrm>
          <a:prstGeom prst="rect">
            <a:avLst/>
          </a:prstGeom>
          <a:noFill/>
        </p:spPr>
        <p:txBody>
          <a:bodyPr wrap="square" rtlCol="0">
            <a:spAutoFit/>
          </a:bodyPr>
          <a:lstStyle/>
          <a:p>
            <a:r>
              <a:rPr lang="fr-FR" b="1" dirty="0">
                <a:latin typeface="Helvetica" pitchFamily="2" charset="0"/>
              </a:rPr>
              <a:t>GPME 2</a:t>
            </a:r>
            <a:endParaRPr lang="fr-GP" b="1" dirty="0">
              <a:latin typeface="Helvetica" pitchFamily="2" charset="0"/>
            </a:endParaRPr>
          </a:p>
        </p:txBody>
      </p:sp>
      <p:sp>
        <p:nvSpPr>
          <p:cNvPr id="6" name="Rectangle 5">
            <a:extLst>
              <a:ext uri="{FF2B5EF4-FFF2-40B4-BE49-F238E27FC236}">
                <a16:creationId xmlns:a16="http://schemas.microsoft.com/office/drawing/2014/main" id="{47610D12-FB82-5651-1F7A-436B1F4EF104}"/>
              </a:ext>
            </a:extLst>
          </p:cNvPr>
          <p:cNvSpPr/>
          <p:nvPr/>
        </p:nvSpPr>
        <p:spPr>
          <a:xfrm>
            <a:off x="0" y="1871330"/>
            <a:ext cx="12192000" cy="24242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7" name="ZoneTexte 6">
            <a:extLst>
              <a:ext uri="{FF2B5EF4-FFF2-40B4-BE49-F238E27FC236}">
                <a16:creationId xmlns:a16="http://schemas.microsoft.com/office/drawing/2014/main" id="{CB73A99C-6649-BF31-52E1-12E19E6A79E0}"/>
              </a:ext>
            </a:extLst>
          </p:cNvPr>
          <p:cNvSpPr txBox="1"/>
          <p:nvPr/>
        </p:nvSpPr>
        <p:spPr>
          <a:xfrm>
            <a:off x="317205" y="2052084"/>
            <a:ext cx="11557590" cy="1877437"/>
          </a:xfrm>
          <a:prstGeom prst="rect">
            <a:avLst/>
          </a:prstGeom>
          <a:noFill/>
        </p:spPr>
        <p:txBody>
          <a:bodyPr wrap="square" rtlCol="0">
            <a:spAutoFit/>
          </a:bodyPr>
          <a:lstStyle/>
          <a:p>
            <a:pPr algn="ctr"/>
            <a:r>
              <a:rPr lang="fr-FR" sz="4400" b="1" u="sng" dirty="0">
                <a:solidFill>
                  <a:schemeClr val="bg1"/>
                </a:solidFill>
                <a:latin typeface="Helvetica" pitchFamily="2" charset="0"/>
              </a:rPr>
              <a:t>CH1</a:t>
            </a:r>
            <a:r>
              <a:rPr lang="fr-FR" sz="3600" b="1" u="sng" dirty="0">
                <a:solidFill>
                  <a:schemeClr val="bg1"/>
                </a:solidFill>
                <a:latin typeface="Helvetica" pitchFamily="2" charset="0"/>
              </a:rPr>
              <a:t> </a:t>
            </a:r>
          </a:p>
          <a:p>
            <a:pPr algn="ctr"/>
            <a:r>
              <a:rPr lang="fr-FR" sz="3600" b="1" dirty="0">
                <a:solidFill>
                  <a:schemeClr val="bg1"/>
                </a:solidFill>
                <a:latin typeface="Helvetica" pitchFamily="2" charset="0"/>
              </a:rPr>
              <a:t>COMMENT LE NUMÉRIQUE TRANSFORME-T-IL</a:t>
            </a:r>
          </a:p>
          <a:p>
            <a:pPr algn="ctr"/>
            <a:r>
              <a:rPr lang="fr-FR" sz="3600" b="1" dirty="0">
                <a:solidFill>
                  <a:schemeClr val="bg1"/>
                </a:solidFill>
                <a:latin typeface="Helvetica" pitchFamily="2" charset="0"/>
              </a:rPr>
              <a:t>L’ENVIRONNEMENT DES ENTREPRISES ?</a:t>
            </a:r>
            <a:endParaRPr lang="fr-GP" sz="1050" b="1" dirty="0">
              <a:solidFill>
                <a:schemeClr val="bg1"/>
              </a:solidFill>
              <a:latin typeface="Helvetica" pitchFamily="2" charset="0"/>
            </a:endParaRPr>
          </a:p>
        </p:txBody>
      </p:sp>
      <p:pic>
        <p:nvPicPr>
          <p:cNvPr id="2" name="Image 1">
            <a:extLst>
              <a:ext uri="{FF2B5EF4-FFF2-40B4-BE49-F238E27FC236}">
                <a16:creationId xmlns:a16="http://schemas.microsoft.com/office/drawing/2014/main" id="{68C09D95-1E8D-04AE-A40C-F1B6A085B5FD}"/>
              </a:ext>
            </a:extLst>
          </p:cNvPr>
          <p:cNvPicPr>
            <a:picLocks noChangeAspect="1"/>
          </p:cNvPicPr>
          <p:nvPr/>
        </p:nvPicPr>
        <p:blipFill>
          <a:blip r:embed="rId2"/>
          <a:stretch>
            <a:fillRect/>
          </a:stretch>
        </p:blipFill>
        <p:spPr>
          <a:xfrm>
            <a:off x="3708991" y="4295553"/>
            <a:ext cx="4774018" cy="2387009"/>
          </a:xfrm>
          <a:prstGeom prst="rect">
            <a:avLst/>
          </a:prstGeom>
        </p:spPr>
      </p:pic>
    </p:spTree>
    <p:extLst>
      <p:ext uri="{BB962C8B-B14F-4D97-AF65-F5344CB8AC3E}">
        <p14:creationId xmlns:p14="http://schemas.microsoft.com/office/powerpoint/2010/main" val="165823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642815"/>
            <a:ext cx="12192000" cy="2308324"/>
          </a:xfrm>
          <a:prstGeom prst="rect">
            <a:avLst/>
          </a:prstGeom>
          <a:noFill/>
        </p:spPr>
        <p:txBody>
          <a:bodyPr wrap="square" rtlCol="0">
            <a:spAutoFit/>
          </a:bodyPr>
          <a:lstStyle/>
          <a:p>
            <a:pPr algn="ctr"/>
            <a:r>
              <a:rPr lang="fr-FR" sz="3600" dirty="0"/>
              <a:t>« </a:t>
            </a:r>
            <a:r>
              <a:rPr lang="fr-FR" sz="3600" i="1" dirty="0"/>
              <a:t>Les places de marché numériques centralisent et facilitent les transactions entre différents vendeurs et acheteurs. Exploitant la technologie, elles connectent une multitude de vendeurs à une base de clients potentiels, souvent à une échelle globale. </a:t>
            </a:r>
            <a:r>
              <a:rPr lang="fr-FR" sz="3600" dirty="0"/>
              <a:t>»</a:t>
            </a:r>
            <a:endParaRPr lang="fr-GP" sz="3600" dirty="0"/>
          </a:p>
        </p:txBody>
      </p:sp>
      <p:pic>
        <p:nvPicPr>
          <p:cNvPr id="4" name="Image 3">
            <a:extLst>
              <a:ext uri="{FF2B5EF4-FFF2-40B4-BE49-F238E27FC236}">
                <a16:creationId xmlns:a16="http://schemas.microsoft.com/office/drawing/2014/main" id="{5C7F4FCA-921E-47FD-95D7-51C20AADBB94}"/>
              </a:ext>
            </a:extLst>
          </p:cNvPr>
          <p:cNvPicPr>
            <a:picLocks noChangeAspect="1"/>
          </p:cNvPicPr>
          <p:nvPr/>
        </p:nvPicPr>
        <p:blipFill>
          <a:blip r:embed="rId2"/>
          <a:stretch>
            <a:fillRect/>
          </a:stretch>
        </p:blipFill>
        <p:spPr>
          <a:xfrm>
            <a:off x="8729331" y="3877877"/>
            <a:ext cx="3207488" cy="2674615"/>
          </a:xfrm>
          <a:prstGeom prst="rect">
            <a:avLst/>
          </a:prstGeom>
        </p:spPr>
      </p:pic>
    </p:spTree>
    <p:extLst>
      <p:ext uri="{BB962C8B-B14F-4D97-AF65-F5344CB8AC3E}">
        <p14:creationId xmlns:p14="http://schemas.microsoft.com/office/powerpoint/2010/main" val="23188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4462760"/>
          </a:xfrm>
          <a:prstGeom prst="rect">
            <a:avLst/>
          </a:prstGeom>
          <a:noFill/>
        </p:spPr>
        <p:txBody>
          <a:bodyPr wrap="square" rtlCol="0">
            <a:spAutoFit/>
          </a:bodyPr>
          <a:lstStyle/>
          <a:p>
            <a:pPr algn="ctr"/>
            <a:r>
              <a:rPr lang="fr-FR" sz="3200" b="1" dirty="0"/>
              <a:t>Caractéristiques principales :</a:t>
            </a:r>
          </a:p>
          <a:p>
            <a:endParaRPr lang="fr-FR" sz="2800" dirty="0"/>
          </a:p>
          <a:p>
            <a:r>
              <a:rPr lang="fr-FR" sz="3200" b="1" dirty="0">
                <a:solidFill>
                  <a:srgbClr val="C00000"/>
                </a:solidFill>
              </a:rPr>
              <a:t>1- Intermédiation</a:t>
            </a:r>
            <a:r>
              <a:rPr lang="fr-FR" sz="3200" dirty="0"/>
              <a:t> </a:t>
            </a:r>
            <a:r>
              <a:rPr lang="fr-FR" sz="3200" dirty="0">
                <a:sym typeface="Wingdings" panose="05000000000000000000" pitchFamily="2" charset="2"/>
              </a:rPr>
              <a:t> </a:t>
            </a:r>
            <a:r>
              <a:rPr lang="fr-FR" sz="3200" dirty="0"/>
              <a:t>Elles agissent comme des </a:t>
            </a:r>
            <a:r>
              <a:rPr lang="fr-FR" sz="3200" b="1" dirty="0"/>
              <a:t>intermédiaires</a:t>
            </a:r>
            <a:r>
              <a:rPr lang="fr-FR" sz="3200" dirty="0"/>
              <a:t> </a:t>
            </a:r>
            <a:r>
              <a:rPr lang="fr-FR" sz="3200" b="1" dirty="0"/>
              <a:t>sans posséder les produits</a:t>
            </a:r>
            <a:r>
              <a:rPr lang="fr-FR" sz="3200" dirty="0"/>
              <a:t>, ce qui leur permet de couvrir une large variété de produits et services sans gérer de stocks.</a:t>
            </a:r>
          </a:p>
          <a:p>
            <a:endParaRPr lang="fr-FR" sz="3200" dirty="0"/>
          </a:p>
          <a:p>
            <a:r>
              <a:rPr lang="fr-FR" sz="3200" b="1" dirty="0">
                <a:solidFill>
                  <a:srgbClr val="C00000"/>
                </a:solidFill>
              </a:rPr>
              <a:t>2- Automatisation et algorithmes </a:t>
            </a:r>
            <a:r>
              <a:rPr lang="fr-FR" sz="3200" dirty="0">
                <a:sym typeface="Wingdings" panose="05000000000000000000" pitchFamily="2" charset="2"/>
              </a:rPr>
              <a:t> Elles </a:t>
            </a:r>
            <a:r>
              <a:rPr lang="fr-FR" sz="3200" dirty="0"/>
              <a:t>utilisent des algorithmes sophistiqués pour </a:t>
            </a:r>
            <a:r>
              <a:rPr lang="fr-FR" sz="3200" b="1" dirty="0"/>
              <a:t>faciliter les interactions et recommander des produits </a:t>
            </a:r>
            <a:r>
              <a:rPr lang="fr-FR" sz="3200" dirty="0"/>
              <a:t>adaptés aux préférences des utilisateurs.</a:t>
            </a:r>
            <a:endParaRPr lang="fr-GP" sz="3200" dirty="0"/>
          </a:p>
        </p:txBody>
      </p:sp>
    </p:spTree>
    <p:extLst>
      <p:ext uri="{BB962C8B-B14F-4D97-AF65-F5344CB8AC3E}">
        <p14:creationId xmlns:p14="http://schemas.microsoft.com/office/powerpoint/2010/main" val="5262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4462760"/>
          </a:xfrm>
          <a:prstGeom prst="rect">
            <a:avLst/>
          </a:prstGeom>
          <a:noFill/>
        </p:spPr>
        <p:txBody>
          <a:bodyPr wrap="square" rtlCol="0">
            <a:spAutoFit/>
          </a:bodyPr>
          <a:lstStyle/>
          <a:p>
            <a:pPr algn="ctr"/>
            <a:r>
              <a:rPr lang="fr-FR" sz="3200" b="1" dirty="0"/>
              <a:t>Caractéristiques principales :</a:t>
            </a:r>
          </a:p>
          <a:p>
            <a:endParaRPr lang="fr-FR" sz="2800" dirty="0"/>
          </a:p>
          <a:p>
            <a:r>
              <a:rPr lang="fr-FR" sz="3200" b="1" dirty="0">
                <a:solidFill>
                  <a:srgbClr val="C00000"/>
                </a:solidFill>
              </a:rPr>
              <a:t>3- Économie d'échelle </a:t>
            </a:r>
            <a:r>
              <a:rPr lang="fr-FR" sz="3200" dirty="0">
                <a:sym typeface="Wingdings" panose="05000000000000000000" pitchFamily="2" charset="2"/>
              </a:rPr>
              <a:t> Elles b</a:t>
            </a:r>
            <a:r>
              <a:rPr lang="fr-FR" sz="3200" dirty="0"/>
              <a:t>énéficient d'économies d'échelle : </a:t>
            </a:r>
            <a:r>
              <a:rPr lang="fr-FR" sz="3200" b="1" dirty="0"/>
              <a:t>plus il y a de vendeurs et d'acheteurs</a:t>
            </a:r>
            <a:r>
              <a:rPr lang="fr-FR" sz="3200" dirty="0"/>
              <a:t>, plus la plateforme devient </a:t>
            </a:r>
            <a:r>
              <a:rPr lang="fr-FR" sz="3200" b="1" dirty="0"/>
              <a:t>attractive</a:t>
            </a:r>
            <a:r>
              <a:rPr lang="fr-FR" sz="3200" dirty="0"/>
              <a:t>, renforçant </a:t>
            </a:r>
            <a:r>
              <a:rPr lang="fr-FR" sz="3200" b="1" dirty="0"/>
              <a:t>l'effet de réseau</a:t>
            </a:r>
            <a:r>
              <a:rPr lang="fr-FR" sz="3200" dirty="0"/>
              <a:t>.</a:t>
            </a:r>
          </a:p>
          <a:p>
            <a:endParaRPr lang="fr-FR" sz="3200" b="1" dirty="0">
              <a:solidFill>
                <a:srgbClr val="C00000"/>
              </a:solidFill>
            </a:endParaRPr>
          </a:p>
          <a:p>
            <a:r>
              <a:rPr lang="fr-FR" sz="3200" b="1" dirty="0">
                <a:solidFill>
                  <a:srgbClr val="C00000"/>
                </a:solidFill>
              </a:rPr>
              <a:t>4- Facilitation des paiements </a:t>
            </a:r>
            <a:r>
              <a:rPr lang="fr-FR" sz="3200" dirty="0">
                <a:sym typeface="Wingdings" panose="05000000000000000000" pitchFamily="2" charset="2"/>
              </a:rPr>
              <a:t> Elles </a:t>
            </a:r>
            <a:r>
              <a:rPr lang="fr-FR" sz="3200" dirty="0"/>
              <a:t>intègrent des </a:t>
            </a:r>
            <a:r>
              <a:rPr lang="fr-FR" sz="3200" b="1" dirty="0"/>
              <a:t>systèmes de paiement sécurisés </a:t>
            </a:r>
            <a:r>
              <a:rPr lang="fr-FR" sz="3200" dirty="0"/>
              <a:t>permettant des </a:t>
            </a:r>
            <a:r>
              <a:rPr lang="fr-FR" sz="3200" b="1" dirty="0"/>
              <a:t>transactions fluides</a:t>
            </a:r>
            <a:r>
              <a:rPr lang="fr-FR" sz="3200" dirty="0"/>
              <a:t>, souvent en plusieurs devises.</a:t>
            </a:r>
          </a:p>
        </p:txBody>
      </p:sp>
    </p:spTree>
    <p:extLst>
      <p:ext uri="{BB962C8B-B14F-4D97-AF65-F5344CB8AC3E}">
        <p14:creationId xmlns:p14="http://schemas.microsoft.com/office/powerpoint/2010/main" val="38041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4524315"/>
          </a:xfrm>
          <a:prstGeom prst="rect">
            <a:avLst/>
          </a:prstGeom>
          <a:noFill/>
        </p:spPr>
        <p:txBody>
          <a:bodyPr wrap="square" rtlCol="0">
            <a:spAutoFit/>
          </a:bodyPr>
          <a:lstStyle/>
          <a:p>
            <a:pPr algn="ctr"/>
            <a:r>
              <a:rPr lang="fr-FR" sz="3200" b="1" dirty="0"/>
              <a:t>Caractéristiques principales :</a:t>
            </a:r>
          </a:p>
          <a:p>
            <a:pPr algn="ctr"/>
            <a:endParaRPr lang="fr-FR" sz="3200" b="1" dirty="0">
              <a:solidFill>
                <a:srgbClr val="C00000"/>
              </a:solidFill>
            </a:endParaRPr>
          </a:p>
          <a:p>
            <a:r>
              <a:rPr lang="fr-FR" sz="3200" b="1" dirty="0">
                <a:solidFill>
                  <a:srgbClr val="C00000"/>
                </a:solidFill>
              </a:rPr>
              <a:t>5- Logistique et gestion des commandes</a:t>
            </a:r>
            <a:r>
              <a:rPr lang="fr-FR" sz="3200" b="1" dirty="0"/>
              <a:t> </a:t>
            </a:r>
            <a:r>
              <a:rPr lang="fr-FR" sz="3200" b="1" dirty="0">
                <a:sym typeface="Wingdings" panose="05000000000000000000" pitchFamily="2" charset="2"/>
              </a:rPr>
              <a:t> </a:t>
            </a:r>
            <a:r>
              <a:rPr lang="fr-FR" sz="3200" dirty="0"/>
              <a:t>Certaines places de marché, comme Amazon, offrent des </a:t>
            </a:r>
            <a:r>
              <a:rPr lang="fr-FR" sz="3200" b="1" dirty="0"/>
              <a:t>services logistiques intégrés</a:t>
            </a:r>
            <a:r>
              <a:rPr lang="fr-FR" sz="3200" dirty="0"/>
              <a:t>, prenant en charge l'ensemble du processus de gestion des commandes.</a:t>
            </a:r>
          </a:p>
          <a:p>
            <a:endParaRPr lang="fr-FR" sz="3200" b="1" dirty="0">
              <a:solidFill>
                <a:srgbClr val="C00000"/>
              </a:solidFill>
            </a:endParaRPr>
          </a:p>
          <a:p>
            <a:r>
              <a:rPr lang="fr-FR" sz="3200" b="1" dirty="0">
                <a:solidFill>
                  <a:srgbClr val="C00000"/>
                </a:solidFill>
              </a:rPr>
              <a:t>6- Réglementation et conformité </a:t>
            </a:r>
            <a:r>
              <a:rPr lang="fr-FR" sz="3200" dirty="0">
                <a:sym typeface="Wingdings" panose="05000000000000000000" pitchFamily="2" charset="2"/>
              </a:rPr>
              <a:t> </a:t>
            </a:r>
            <a:r>
              <a:rPr lang="fr-FR" sz="3200" dirty="0"/>
              <a:t>Elles </a:t>
            </a:r>
            <a:r>
              <a:rPr lang="fr-FR" sz="3200" b="1" dirty="0"/>
              <a:t>respectent des normes en matière de protection des données, de sécurité des transactions, et de transparence fiscale</a:t>
            </a:r>
            <a:r>
              <a:rPr lang="fr-FR" sz="3200" dirty="0"/>
              <a:t> pour maintenir la confiance des utilisateurs.</a:t>
            </a:r>
          </a:p>
        </p:txBody>
      </p:sp>
    </p:spTree>
    <p:extLst>
      <p:ext uri="{BB962C8B-B14F-4D97-AF65-F5344CB8AC3E}">
        <p14:creationId xmlns:p14="http://schemas.microsoft.com/office/powerpoint/2010/main" val="9617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pic>
        <p:nvPicPr>
          <p:cNvPr id="4" name="Image 3">
            <a:extLst>
              <a:ext uri="{FF2B5EF4-FFF2-40B4-BE49-F238E27FC236}">
                <a16:creationId xmlns:a16="http://schemas.microsoft.com/office/drawing/2014/main" id="{99858029-2389-E19F-41FD-25E3C0B3E64F}"/>
              </a:ext>
            </a:extLst>
          </p:cNvPr>
          <p:cNvPicPr>
            <a:picLocks noChangeAspect="1"/>
          </p:cNvPicPr>
          <p:nvPr/>
        </p:nvPicPr>
        <p:blipFill>
          <a:blip r:embed="rId2"/>
          <a:stretch>
            <a:fillRect/>
          </a:stretch>
        </p:blipFill>
        <p:spPr>
          <a:xfrm>
            <a:off x="2286000" y="933450"/>
            <a:ext cx="7620000" cy="4991100"/>
          </a:xfrm>
          <a:prstGeom prst="rect">
            <a:avLst/>
          </a:prstGeom>
        </p:spPr>
      </p:pic>
    </p:spTree>
    <p:extLst>
      <p:ext uri="{BB962C8B-B14F-4D97-AF65-F5344CB8AC3E}">
        <p14:creationId xmlns:p14="http://schemas.microsoft.com/office/powerpoint/2010/main" val="10494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0175358" cy="5262979"/>
          </a:xfrm>
          <a:prstGeom prst="rect">
            <a:avLst/>
          </a:prstGeom>
          <a:noFill/>
        </p:spPr>
        <p:txBody>
          <a:bodyPr wrap="square" rtlCol="0">
            <a:spAutoFit/>
          </a:bodyPr>
          <a:lstStyle/>
          <a:p>
            <a:r>
              <a:rPr lang="fr-FR" sz="2800" b="1" dirty="0">
                <a:solidFill>
                  <a:srgbClr val="C00000"/>
                </a:solidFill>
              </a:rPr>
              <a:t>Amazon</a:t>
            </a:r>
            <a:r>
              <a:rPr lang="fr-FR" sz="2800" dirty="0"/>
              <a:t> est une place de marché où des millions de vendeurs tiers proposent leurs produits. Amazon facilite la visibilité, gère les transactions, et prend en charge la logistique via FBA.</a:t>
            </a:r>
          </a:p>
          <a:p>
            <a:endParaRPr lang="fr-FR" sz="2800" dirty="0"/>
          </a:p>
          <a:p>
            <a:r>
              <a:rPr lang="fr-FR" sz="2800" b="1" dirty="0">
                <a:solidFill>
                  <a:srgbClr val="C00000"/>
                </a:solidFill>
              </a:rPr>
              <a:t>eBay</a:t>
            </a:r>
            <a:r>
              <a:rPr lang="fr-FR" sz="2800" dirty="0"/>
              <a:t> est connu pour son système d'enchères, permettant aux consommateurs de vendre et d'acheter des articles via des offres successives.</a:t>
            </a:r>
          </a:p>
          <a:p>
            <a:endParaRPr lang="fr-FR" sz="2800" dirty="0"/>
          </a:p>
          <a:p>
            <a:r>
              <a:rPr lang="fr-FR" sz="2800" b="1" dirty="0">
                <a:solidFill>
                  <a:srgbClr val="C00000"/>
                </a:solidFill>
              </a:rPr>
              <a:t>Alibaba</a:t>
            </a:r>
            <a:r>
              <a:rPr lang="fr-FR" sz="2800" dirty="0"/>
              <a:t> connecte des fabricants chinois à des acheteurs internationaux, principalement dans un contexte B to B, offrant des services comme la vérification des fournisseurs et la sécurisation des paiements.</a:t>
            </a:r>
          </a:p>
        </p:txBody>
      </p:sp>
      <p:pic>
        <p:nvPicPr>
          <p:cNvPr id="6" name="Image 5">
            <a:extLst>
              <a:ext uri="{FF2B5EF4-FFF2-40B4-BE49-F238E27FC236}">
                <a16:creationId xmlns:a16="http://schemas.microsoft.com/office/drawing/2014/main" id="{3B74ABF0-CE71-C07C-9E46-6A93DB151A83}"/>
              </a:ext>
            </a:extLst>
          </p:cNvPr>
          <p:cNvPicPr>
            <a:picLocks noChangeAspect="1"/>
          </p:cNvPicPr>
          <p:nvPr/>
        </p:nvPicPr>
        <p:blipFill>
          <a:blip r:embed="rId2"/>
          <a:stretch>
            <a:fillRect/>
          </a:stretch>
        </p:blipFill>
        <p:spPr>
          <a:xfrm>
            <a:off x="9877424" y="645706"/>
            <a:ext cx="2143125" cy="2143125"/>
          </a:xfrm>
          <a:prstGeom prst="rect">
            <a:avLst/>
          </a:prstGeom>
        </p:spPr>
      </p:pic>
      <p:pic>
        <p:nvPicPr>
          <p:cNvPr id="7" name="Image 6">
            <a:extLst>
              <a:ext uri="{FF2B5EF4-FFF2-40B4-BE49-F238E27FC236}">
                <a16:creationId xmlns:a16="http://schemas.microsoft.com/office/drawing/2014/main" id="{3D3DB10C-73D8-98BD-B754-D99AB63D2AC1}"/>
              </a:ext>
            </a:extLst>
          </p:cNvPr>
          <p:cNvPicPr>
            <a:picLocks noChangeAspect="1"/>
          </p:cNvPicPr>
          <p:nvPr/>
        </p:nvPicPr>
        <p:blipFill>
          <a:blip r:embed="rId3"/>
          <a:stretch>
            <a:fillRect/>
          </a:stretch>
        </p:blipFill>
        <p:spPr>
          <a:xfrm>
            <a:off x="9705975" y="2329249"/>
            <a:ext cx="2486025" cy="1838325"/>
          </a:xfrm>
          <a:prstGeom prst="rect">
            <a:avLst/>
          </a:prstGeom>
        </p:spPr>
      </p:pic>
      <p:pic>
        <p:nvPicPr>
          <p:cNvPr id="9" name="Image 8">
            <a:extLst>
              <a:ext uri="{FF2B5EF4-FFF2-40B4-BE49-F238E27FC236}">
                <a16:creationId xmlns:a16="http://schemas.microsoft.com/office/drawing/2014/main" id="{E69DAFCD-7ED0-AFB7-86B0-AB1679E249E1}"/>
              </a:ext>
            </a:extLst>
          </p:cNvPr>
          <p:cNvPicPr>
            <a:picLocks noChangeAspect="1"/>
          </p:cNvPicPr>
          <p:nvPr/>
        </p:nvPicPr>
        <p:blipFill>
          <a:blip r:embed="rId4"/>
          <a:stretch>
            <a:fillRect/>
          </a:stretch>
        </p:blipFill>
        <p:spPr>
          <a:xfrm>
            <a:off x="10138220" y="4330938"/>
            <a:ext cx="1882329" cy="1873963"/>
          </a:xfrm>
          <a:prstGeom prst="rect">
            <a:avLst/>
          </a:prstGeom>
        </p:spPr>
      </p:pic>
    </p:spTree>
    <p:extLst>
      <p:ext uri="{BB962C8B-B14F-4D97-AF65-F5344CB8AC3E}">
        <p14:creationId xmlns:p14="http://schemas.microsoft.com/office/powerpoint/2010/main" val="8252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PLACE DE MARCHE</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4832092"/>
          </a:xfrm>
          <a:prstGeom prst="rect">
            <a:avLst/>
          </a:prstGeom>
          <a:noFill/>
        </p:spPr>
        <p:txBody>
          <a:bodyPr wrap="square" rtlCol="0">
            <a:spAutoFit/>
          </a:bodyPr>
          <a:lstStyle/>
          <a:p>
            <a:pPr algn="ctr"/>
            <a:r>
              <a:rPr lang="fr-FR" sz="3200" b="1" dirty="0"/>
              <a:t>Impact économique</a:t>
            </a:r>
          </a:p>
          <a:p>
            <a:pPr algn="ctr"/>
            <a:endParaRPr lang="fr-FR" sz="2000" dirty="0"/>
          </a:p>
          <a:p>
            <a:r>
              <a:rPr lang="fr-FR" sz="3200" b="1" dirty="0">
                <a:solidFill>
                  <a:srgbClr val="C00000"/>
                </a:solidFill>
              </a:rPr>
              <a:t>Transformation des économies </a:t>
            </a:r>
            <a:r>
              <a:rPr lang="fr-FR" sz="3200" dirty="0">
                <a:sym typeface="Wingdings" panose="05000000000000000000" pitchFamily="2" charset="2"/>
              </a:rPr>
              <a:t> </a:t>
            </a:r>
            <a:r>
              <a:rPr lang="fr-FR" sz="3200" dirty="0"/>
              <a:t>Les places de marché permettent aux petites entreprises </a:t>
            </a:r>
            <a:r>
              <a:rPr lang="fr-FR" sz="3200" b="1" dirty="0"/>
              <a:t>d'accéder à des marchés mondiaux et réduisent les coûts de transaction</a:t>
            </a:r>
            <a:r>
              <a:rPr lang="fr-FR" sz="3200" dirty="0"/>
              <a:t>, tout en </a:t>
            </a:r>
            <a:r>
              <a:rPr lang="fr-FR" sz="3200" b="1" dirty="0"/>
              <a:t>stimulant la concurrence et l'innovation</a:t>
            </a:r>
            <a:r>
              <a:rPr lang="fr-FR" sz="3200" dirty="0"/>
              <a:t>.</a:t>
            </a:r>
          </a:p>
          <a:p>
            <a:endParaRPr lang="fr-FR" sz="3200" dirty="0"/>
          </a:p>
          <a:p>
            <a:r>
              <a:rPr lang="fr-FR" sz="3200" b="1" dirty="0">
                <a:solidFill>
                  <a:srgbClr val="C00000"/>
                </a:solidFill>
              </a:rPr>
              <a:t>Défis et régulations </a:t>
            </a:r>
            <a:r>
              <a:rPr lang="fr-FR" sz="3200" dirty="0">
                <a:sym typeface="Wingdings" panose="05000000000000000000" pitchFamily="2" charset="2"/>
              </a:rPr>
              <a:t> </a:t>
            </a:r>
            <a:r>
              <a:rPr lang="fr-FR" sz="3200" dirty="0"/>
              <a:t>Ces plateformes soulèvent des questions importantes concernant </a:t>
            </a:r>
            <a:r>
              <a:rPr lang="fr-FR" sz="3200" b="1" dirty="0"/>
              <a:t>la régulation, la monopolisation des données</a:t>
            </a:r>
            <a:r>
              <a:rPr lang="fr-FR" sz="3200" dirty="0"/>
              <a:t>, et les </a:t>
            </a:r>
            <a:r>
              <a:rPr lang="fr-FR" sz="3200" b="1" dirty="0"/>
              <a:t>conditions de travail des acteurs logistiques</a:t>
            </a:r>
            <a:r>
              <a:rPr lang="fr-FR" sz="3200" dirty="0"/>
              <a:t>.</a:t>
            </a:r>
          </a:p>
          <a:p>
            <a:endParaRPr lang="fr-FR" sz="3200" dirty="0"/>
          </a:p>
        </p:txBody>
      </p:sp>
    </p:spTree>
    <p:extLst>
      <p:ext uri="{BB962C8B-B14F-4D97-AF65-F5344CB8AC3E}">
        <p14:creationId xmlns:p14="http://schemas.microsoft.com/office/powerpoint/2010/main" val="35633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7C81D9-A34F-8187-2AFA-4E7875BDE410}"/>
              </a:ext>
            </a:extLst>
          </p:cNvPr>
          <p:cNvPicPr>
            <a:picLocks noChangeAspect="1"/>
          </p:cNvPicPr>
          <p:nvPr/>
        </p:nvPicPr>
        <p:blipFill>
          <a:blip r:embed="rId2"/>
          <a:stretch>
            <a:fillRect/>
          </a:stretch>
        </p:blipFill>
        <p:spPr>
          <a:xfrm>
            <a:off x="371475" y="152400"/>
            <a:ext cx="11449050" cy="6553200"/>
          </a:xfrm>
          <a:prstGeom prst="rect">
            <a:avLst/>
          </a:prstGeom>
        </p:spPr>
      </p:pic>
    </p:spTree>
    <p:extLst>
      <p:ext uri="{BB962C8B-B14F-4D97-AF65-F5344CB8AC3E}">
        <p14:creationId xmlns:p14="http://schemas.microsoft.com/office/powerpoint/2010/main" val="51741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0" y="1116419"/>
            <a:ext cx="12408195" cy="5262979"/>
          </a:xfrm>
          <a:prstGeom prst="rect">
            <a:avLst/>
          </a:prstGeom>
          <a:noFill/>
        </p:spPr>
        <p:txBody>
          <a:bodyPr wrap="square" rtlCol="0">
            <a:spAutoFit/>
          </a:bodyPr>
          <a:lstStyle/>
          <a:p>
            <a:r>
              <a:rPr lang="fr-FR" sz="2800" b="1" dirty="0">
                <a:solidFill>
                  <a:srgbClr val="C00000"/>
                </a:solidFill>
              </a:rPr>
              <a:t>Question</a:t>
            </a:r>
            <a:r>
              <a:rPr lang="fr-FR" sz="2800" dirty="0">
                <a:solidFill>
                  <a:srgbClr val="C00000"/>
                </a:solidFill>
              </a:rPr>
              <a:t> </a:t>
            </a:r>
            <a:r>
              <a:rPr lang="fr-FR" sz="2800" b="1" dirty="0">
                <a:solidFill>
                  <a:srgbClr val="C00000"/>
                </a:solidFill>
              </a:rPr>
              <a:t>1</a:t>
            </a:r>
            <a:r>
              <a:rPr lang="fr-FR" sz="2800" dirty="0">
                <a:solidFill>
                  <a:srgbClr val="C00000"/>
                </a:solidFill>
              </a:rPr>
              <a:t>: </a:t>
            </a:r>
            <a:r>
              <a:rPr lang="fr-FR" sz="2800" dirty="0"/>
              <a:t>Les places de marché en ligne possèdent généralement les produits qu’elles proposent à la vente.</a:t>
            </a:r>
          </a:p>
          <a:p>
            <a:r>
              <a:rPr lang="fr-FR" sz="2800" b="1" dirty="0"/>
              <a:t>Réponse</a:t>
            </a:r>
            <a:r>
              <a:rPr lang="fr-FR" sz="2800" dirty="0"/>
              <a:t> : Faux</a:t>
            </a:r>
          </a:p>
          <a:p>
            <a:r>
              <a:rPr lang="fr-FR" sz="2800" b="1" dirty="0"/>
              <a:t>Explication</a:t>
            </a:r>
            <a:r>
              <a:rPr lang="fr-FR" sz="2800" dirty="0"/>
              <a:t> : Les places de marché agissent comme des intermédiaires et ne possèdent pas les produits ou services qu'elles proposent.</a:t>
            </a:r>
          </a:p>
          <a:p>
            <a:endParaRPr lang="fr-FR" sz="2800" dirty="0"/>
          </a:p>
          <a:p>
            <a:r>
              <a:rPr lang="fr-FR" sz="2800" b="1" dirty="0">
                <a:solidFill>
                  <a:srgbClr val="C00000"/>
                </a:solidFill>
              </a:rPr>
              <a:t>Question 2</a:t>
            </a:r>
            <a:r>
              <a:rPr lang="fr-FR" sz="2800" dirty="0"/>
              <a:t>: Les algorithmes utilisés par les places de marché aident à personnaliser les recommandations pour les acheteurs en fonction de leurs préférences et de leur historique de recherche.</a:t>
            </a:r>
          </a:p>
          <a:p>
            <a:r>
              <a:rPr lang="fr-FR" sz="2800" b="1" dirty="0"/>
              <a:t>Réponse</a:t>
            </a:r>
            <a:r>
              <a:rPr lang="fr-FR" sz="2800" dirty="0"/>
              <a:t> : Vrai</a:t>
            </a:r>
          </a:p>
          <a:p>
            <a:r>
              <a:rPr lang="fr-FR" sz="2800" b="1" dirty="0"/>
              <a:t>Explication</a:t>
            </a:r>
            <a:r>
              <a:rPr lang="fr-FR" sz="2800" dirty="0"/>
              <a:t> : Les algorithmes permettent de personnaliser les suggestions de produits pour les utilisateurs, rendant l'expérience d'achat plus pertinente.</a:t>
            </a:r>
            <a:endParaRPr lang="fr-GP" sz="2800" dirty="0"/>
          </a:p>
        </p:txBody>
      </p:sp>
    </p:spTree>
    <p:extLst>
      <p:ext uri="{BB962C8B-B14F-4D97-AF65-F5344CB8AC3E}">
        <p14:creationId xmlns:p14="http://schemas.microsoft.com/office/powerpoint/2010/main" val="91110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0" y="1116419"/>
            <a:ext cx="12192000" cy="5262979"/>
          </a:xfrm>
          <a:prstGeom prst="rect">
            <a:avLst/>
          </a:prstGeom>
          <a:noFill/>
        </p:spPr>
        <p:txBody>
          <a:bodyPr wrap="square" rtlCol="0">
            <a:spAutoFit/>
          </a:bodyPr>
          <a:lstStyle/>
          <a:p>
            <a:r>
              <a:rPr lang="fr-FR" sz="2800" b="1" dirty="0">
                <a:solidFill>
                  <a:srgbClr val="C00000"/>
                </a:solidFill>
              </a:rPr>
              <a:t>Question 3</a:t>
            </a:r>
            <a:r>
              <a:rPr lang="fr-FR" sz="2800" dirty="0"/>
              <a:t>: Les places de marché comme Amazon et eBay offrent des services logistiques intégrés, incluant la gestion des stocks et l'expédition des produits.</a:t>
            </a:r>
          </a:p>
          <a:p>
            <a:r>
              <a:rPr lang="fr-FR" sz="2800" b="1" dirty="0"/>
              <a:t>Réponse</a:t>
            </a:r>
            <a:r>
              <a:rPr lang="fr-FR" sz="2800" dirty="0"/>
              <a:t> : Vrai</a:t>
            </a:r>
          </a:p>
          <a:p>
            <a:r>
              <a:rPr lang="fr-FR" sz="2800" b="1" dirty="0"/>
              <a:t>Explication</a:t>
            </a:r>
            <a:r>
              <a:rPr lang="fr-FR" sz="2800" dirty="0"/>
              <a:t> : Amazon, par exemple, propose des services logistiques complets via Amazon FBA, qui inclut la gestion des stocks et l'expédition.</a:t>
            </a:r>
          </a:p>
          <a:p>
            <a:endParaRPr lang="fr-FR" sz="2800" dirty="0"/>
          </a:p>
          <a:p>
            <a:r>
              <a:rPr lang="fr-FR" sz="2800" b="1" dirty="0">
                <a:solidFill>
                  <a:srgbClr val="C00000"/>
                </a:solidFill>
              </a:rPr>
              <a:t>Question 4 </a:t>
            </a:r>
            <a:r>
              <a:rPr lang="fr-FR" sz="2800" dirty="0"/>
              <a:t>: Les marketplaces n'ont pas besoin de respecter des réglementations en matière de protection des données et de sécurité des transactions.</a:t>
            </a:r>
          </a:p>
          <a:p>
            <a:r>
              <a:rPr lang="fr-FR" sz="2800" b="1" dirty="0"/>
              <a:t>Réponse</a:t>
            </a:r>
            <a:r>
              <a:rPr lang="fr-FR" sz="2800" dirty="0"/>
              <a:t> : Faux</a:t>
            </a:r>
          </a:p>
          <a:p>
            <a:r>
              <a:rPr lang="fr-FR" sz="2800" b="1" dirty="0"/>
              <a:t>Explication</a:t>
            </a:r>
            <a:r>
              <a:rPr lang="fr-FR" sz="2800" dirty="0"/>
              <a:t> : Les places de marché doivent respecter des normes strictes, notamment en matière de protection des données (comme le RGPD en Europe) et de sécurité des transactions pour garantir la confiance des utilisateurs.</a:t>
            </a:r>
            <a:endParaRPr lang="fr-GP" sz="2800" dirty="0"/>
          </a:p>
        </p:txBody>
      </p:sp>
    </p:spTree>
    <p:extLst>
      <p:ext uri="{BB962C8B-B14F-4D97-AF65-F5344CB8AC3E}">
        <p14:creationId xmlns:p14="http://schemas.microsoft.com/office/powerpoint/2010/main" val="2900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OBJECTIFS</a:t>
            </a:r>
            <a:endParaRPr lang="fr-GP" sz="2800" b="1" dirty="0">
              <a:solidFill>
                <a:schemeClr val="bg1"/>
              </a:solidFill>
            </a:endParaRPr>
          </a:p>
        </p:txBody>
      </p:sp>
      <p:sp>
        <p:nvSpPr>
          <p:cNvPr id="15" name="ZoneTexte 14">
            <a:extLst>
              <a:ext uri="{FF2B5EF4-FFF2-40B4-BE49-F238E27FC236}">
                <a16:creationId xmlns:a16="http://schemas.microsoft.com/office/drawing/2014/main" id="{095C6509-B04D-C0EA-E42C-565D5218CC8D}"/>
              </a:ext>
            </a:extLst>
          </p:cNvPr>
          <p:cNvSpPr txBox="1"/>
          <p:nvPr/>
        </p:nvSpPr>
        <p:spPr>
          <a:xfrm>
            <a:off x="0" y="935665"/>
            <a:ext cx="12192000" cy="3570208"/>
          </a:xfrm>
          <a:prstGeom prst="rect">
            <a:avLst/>
          </a:prstGeom>
          <a:noFill/>
        </p:spPr>
        <p:txBody>
          <a:bodyPr wrap="square" rtlCol="0">
            <a:spAutoFit/>
          </a:bodyPr>
          <a:lstStyle/>
          <a:p>
            <a:r>
              <a:rPr lang="fr-FR" sz="3200" dirty="0"/>
              <a:t>A l’issu du chapitre, vous devez être capable de :</a:t>
            </a:r>
          </a:p>
          <a:p>
            <a:endParaRPr lang="fr-FR" sz="1600" dirty="0"/>
          </a:p>
          <a:p>
            <a:pPr marL="457200" indent="-457200">
              <a:buFont typeface="Arial" panose="020B0604020202020204" pitchFamily="34" charset="0"/>
              <a:buChar char="•"/>
            </a:pPr>
            <a:r>
              <a:rPr lang="fr-FR" sz="3200" b="1" dirty="0">
                <a:solidFill>
                  <a:srgbClr val="C00000"/>
                </a:solidFill>
              </a:rPr>
              <a:t>Identifier</a:t>
            </a:r>
            <a:r>
              <a:rPr lang="fr-FR" sz="3200" dirty="0"/>
              <a:t> les effets du numérique sur la production et la consommation des biens et services dans l'entreprise</a:t>
            </a:r>
          </a:p>
          <a:p>
            <a:endParaRPr lang="fr-FR" sz="1600" dirty="0"/>
          </a:p>
          <a:p>
            <a:pPr marL="457200" indent="-457200">
              <a:buFont typeface="Arial" panose="020B0604020202020204" pitchFamily="34" charset="0"/>
              <a:buChar char="•"/>
            </a:pPr>
            <a:r>
              <a:rPr lang="fr-FR" sz="3200" b="1" dirty="0">
                <a:solidFill>
                  <a:srgbClr val="C00000"/>
                </a:solidFill>
              </a:rPr>
              <a:t>Analyser</a:t>
            </a:r>
            <a:r>
              <a:rPr lang="fr-FR" sz="3200" dirty="0"/>
              <a:t> comment le numérique influence les relations d'échange au sein de l'entreprise</a:t>
            </a:r>
          </a:p>
          <a:p>
            <a:endParaRPr lang="fr-FR" dirty="0"/>
          </a:p>
          <a:p>
            <a:endParaRPr lang="fr-GP" dirty="0"/>
          </a:p>
        </p:txBody>
      </p:sp>
      <p:pic>
        <p:nvPicPr>
          <p:cNvPr id="16" name="Image 15">
            <a:extLst>
              <a:ext uri="{FF2B5EF4-FFF2-40B4-BE49-F238E27FC236}">
                <a16:creationId xmlns:a16="http://schemas.microsoft.com/office/drawing/2014/main" id="{020C9E20-8C70-5590-C36E-2C1E10BAFCF3}"/>
              </a:ext>
            </a:extLst>
          </p:cNvPr>
          <p:cNvPicPr>
            <a:picLocks noChangeAspect="1"/>
          </p:cNvPicPr>
          <p:nvPr/>
        </p:nvPicPr>
        <p:blipFill>
          <a:blip r:embed="rId2"/>
          <a:stretch>
            <a:fillRect/>
          </a:stretch>
        </p:blipFill>
        <p:spPr>
          <a:xfrm>
            <a:off x="9590124" y="3583930"/>
            <a:ext cx="1969681" cy="2626241"/>
          </a:xfrm>
          <a:prstGeom prst="rect">
            <a:avLst/>
          </a:prstGeom>
        </p:spPr>
      </p:pic>
    </p:spTree>
    <p:extLst>
      <p:ext uri="{BB962C8B-B14F-4D97-AF65-F5344CB8AC3E}">
        <p14:creationId xmlns:p14="http://schemas.microsoft.com/office/powerpoint/2010/main" val="17321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0" y="1116419"/>
            <a:ext cx="12192000" cy="2246769"/>
          </a:xfrm>
          <a:prstGeom prst="rect">
            <a:avLst/>
          </a:prstGeom>
          <a:noFill/>
        </p:spPr>
        <p:txBody>
          <a:bodyPr wrap="square" rtlCol="0">
            <a:spAutoFit/>
          </a:bodyPr>
          <a:lstStyle/>
          <a:p>
            <a:r>
              <a:rPr lang="fr-FR" sz="2800" b="1" dirty="0">
                <a:solidFill>
                  <a:srgbClr val="C00000"/>
                </a:solidFill>
              </a:rPr>
              <a:t>Question 5 </a:t>
            </a:r>
            <a:r>
              <a:rPr lang="fr-FR" sz="2800" dirty="0"/>
              <a:t>: Alibaba est un exemple de place de marché B to C (Business to Consumer), où des entreprises vendent directement aux consommateurs.</a:t>
            </a:r>
          </a:p>
          <a:p>
            <a:r>
              <a:rPr lang="fr-FR" sz="2800" b="1" dirty="0"/>
              <a:t>Réponse</a:t>
            </a:r>
            <a:r>
              <a:rPr lang="fr-FR" sz="2800" dirty="0"/>
              <a:t> : Faux</a:t>
            </a:r>
          </a:p>
          <a:p>
            <a:r>
              <a:rPr lang="fr-FR" sz="2800" b="1" dirty="0"/>
              <a:t>Explication</a:t>
            </a:r>
            <a:r>
              <a:rPr lang="fr-FR" sz="2800" dirty="0"/>
              <a:t> : Alibaba est principalement une place de marché B to B (Business to Business), mettant en relation des fabricants et des acheteurs professionnels.</a:t>
            </a:r>
            <a:endParaRPr lang="fr-GP" sz="2800" dirty="0"/>
          </a:p>
        </p:txBody>
      </p:sp>
    </p:spTree>
    <p:extLst>
      <p:ext uri="{BB962C8B-B14F-4D97-AF65-F5344CB8AC3E}">
        <p14:creationId xmlns:p14="http://schemas.microsoft.com/office/powerpoint/2010/main" val="3470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MIND MAP</a:t>
            </a:r>
            <a:endParaRPr lang="fr-GP" sz="2800" b="1" dirty="0">
              <a:solidFill>
                <a:schemeClr val="bg1"/>
              </a:solidFill>
            </a:endParaRPr>
          </a:p>
        </p:txBody>
      </p:sp>
      <p:pic>
        <p:nvPicPr>
          <p:cNvPr id="4" name="Image 3">
            <a:extLst>
              <a:ext uri="{FF2B5EF4-FFF2-40B4-BE49-F238E27FC236}">
                <a16:creationId xmlns:a16="http://schemas.microsoft.com/office/drawing/2014/main" id="{AE8A7631-11F2-3E4E-6E22-9BEAE34471C4}"/>
              </a:ext>
            </a:extLst>
          </p:cNvPr>
          <p:cNvPicPr>
            <a:picLocks noChangeAspect="1"/>
          </p:cNvPicPr>
          <p:nvPr/>
        </p:nvPicPr>
        <p:blipFill>
          <a:blip r:embed="rId2"/>
          <a:stretch>
            <a:fillRect/>
          </a:stretch>
        </p:blipFill>
        <p:spPr>
          <a:xfrm>
            <a:off x="1499191" y="776516"/>
            <a:ext cx="8879560" cy="5530478"/>
          </a:xfrm>
          <a:prstGeom prst="rect">
            <a:avLst/>
          </a:prstGeom>
        </p:spPr>
      </p:pic>
    </p:spTree>
    <p:extLst>
      <p:ext uri="{BB962C8B-B14F-4D97-AF65-F5344CB8AC3E}">
        <p14:creationId xmlns:p14="http://schemas.microsoft.com/office/powerpoint/2010/main" val="362249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570381" cy="4647426"/>
          </a:xfrm>
          <a:prstGeom prst="rect">
            <a:avLst/>
          </a:prstGeom>
          <a:noFill/>
        </p:spPr>
        <p:txBody>
          <a:bodyPr wrap="square" rtlCol="0">
            <a:spAutoFit/>
          </a:bodyPr>
          <a:lstStyle/>
          <a:p>
            <a:r>
              <a:rPr lang="fr-FR" sz="4400" dirty="0"/>
              <a:t>1.	Définitions des notions clés</a:t>
            </a:r>
          </a:p>
          <a:p>
            <a:r>
              <a:rPr lang="fr-FR" sz="4400" dirty="0"/>
              <a:t>2.	La place de marché</a:t>
            </a:r>
          </a:p>
          <a:p>
            <a:r>
              <a:rPr lang="fr-FR" sz="4400" b="1" dirty="0"/>
              <a:t>3.	Les relations d’échange</a:t>
            </a:r>
          </a:p>
          <a:p>
            <a:r>
              <a:rPr lang="fr-FR" sz="4400" dirty="0"/>
              <a:t>4.	Externalités de réseau </a:t>
            </a:r>
          </a:p>
          <a:p>
            <a:r>
              <a:rPr lang="fr-FR" sz="4400" dirty="0"/>
              <a:t>5.	Les modèles économiques</a:t>
            </a:r>
          </a:p>
          <a:p>
            <a:r>
              <a:rPr lang="fr-FR" sz="4400" dirty="0"/>
              <a:t>6.	Normes et standards</a:t>
            </a:r>
          </a:p>
          <a:p>
            <a:endParaRPr lang="fr-GP" sz="3200" b="1" dirty="0"/>
          </a:p>
        </p:txBody>
      </p:sp>
      <p:pic>
        <p:nvPicPr>
          <p:cNvPr id="5" name="Image 4">
            <a:extLst>
              <a:ext uri="{FF2B5EF4-FFF2-40B4-BE49-F238E27FC236}">
                <a16:creationId xmlns:a16="http://schemas.microsoft.com/office/drawing/2014/main" id="{096C33FD-F1F3-9BA1-DF4F-96ACE0E3EB8B}"/>
              </a:ext>
            </a:extLst>
          </p:cNvPr>
          <p:cNvPicPr>
            <a:picLocks noChangeAspect="1"/>
          </p:cNvPicPr>
          <p:nvPr/>
        </p:nvPicPr>
        <p:blipFill>
          <a:blip r:embed="rId2"/>
          <a:stretch>
            <a:fillRect/>
          </a:stretch>
        </p:blipFill>
        <p:spPr>
          <a:xfrm>
            <a:off x="7627474" y="2764160"/>
            <a:ext cx="4564526" cy="3774863"/>
          </a:xfrm>
          <a:prstGeom prst="rect">
            <a:avLst/>
          </a:prstGeom>
        </p:spPr>
      </p:pic>
    </p:spTree>
    <p:extLst>
      <p:ext uri="{BB962C8B-B14F-4D97-AF65-F5344CB8AC3E}">
        <p14:creationId xmlns:p14="http://schemas.microsoft.com/office/powerpoint/2010/main" val="31362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MIND MAP</a:t>
            </a:r>
            <a:endParaRPr lang="fr-GP" sz="2800" b="1" dirty="0">
              <a:solidFill>
                <a:schemeClr val="bg1"/>
              </a:solidFill>
            </a:endParaRPr>
          </a:p>
        </p:txBody>
      </p:sp>
      <p:pic>
        <p:nvPicPr>
          <p:cNvPr id="6" name="Image 5">
            <a:extLst>
              <a:ext uri="{FF2B5EF4-FFF2-40B4-BE49-F238E27FC236}">
                <a16:creationId xmlns:a16="http://schemas.microsoft.com/office/drawing/2014/main" id="{05AB9ABA-9753-4D05-68E1-9E15E441DDC7}"/>
              </a:ext>
            </a:extLst>
          </p:cNvPr>
          <p:cNvPicPr>
            <a:picLocks noChangeAspect="1"/>
          </p:cNvPicPr>
          <p:nvPr/>
        </p:nvPicPr>
        <p:blipFill>
          <a:blip r:embed="rId2"/>
          <a:stretch>
            <a:fillRect/>
          </a:stretch>
        </p:blipFill>
        <p:spPr>
          <a:xfrm>
            <a:off x="0" y="574803"/>
            <a:ext cx="12192000" cy="5708393"/>
          </a:xfrm>
          <a:prstGeom prst="rect">
            <a:avLst/>
          </a:prstGeom>
        </p:spPr>
      </p:pic>
    </p:spTree>
    <p:extLst>
      <p:ext uri="{BB962C8B-B14F-4D97-AF65-F5344CB8AC3E}">
        <p14:creationId xmlns:p14="http://schemas.microsoft.com/office/powerpoint/2010/main" val="178057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570381" cy="4647426"/>
          </a:xfrm>
          <a:prstGeom prst="rect">
            <a:avLst/>
          </a:prstGeom>
          <a:noFill/>
        </p:spPr>
        <p:txBody>
          <a:bodyPr wrap="square" rtlCol="0">
            <a:spAutoFit/>
          </a:bodyPr>
          <a:lstStyle/>
          <a:p>
            <a:r>
              <a:rPr lang="fr-FR" sz="4400" dirty="0"/>
              <a:t>1.	Définitions des notions clés</a:t>
            </a:r>
          </a:p>
          <a:p>
            <a:r>
              <a:rPr lang="fr-FR" sz="4400" dirty="0"/>
              <a:t>2.	La place de marché</a:t>
            </a:r>
          </a:p>
          <a:p>
            <a:r>
              <a:rPr lang="fr-FR" sz="4400" dirty="0"/>
              <a:t>3.	Les relations d’échange</a:t>
            </a:r>
          </a:p>
          <a:p>
            <a:r>
              <a:rPr lang="fr-FR" sz="4400" b="1" dirty="0"/>
              <a:t>4.	Externalités de réseau </a:t>
            </a:r>
          </a:p>
          <a:p>
            <a:r>
              <a:rPr lang="fr-FR" sz="4400" dirty="0"/>
              <a:t>5.	Les modèles économiques</a:t>
            </a:r>
          </a:p>
          <a:p>
            <a:r>
              <a:rPr lang="fr-FR" sz="4400" dirty="0"/>
              <a:t>6.	Normes et standards</a:t>
            </a:r>
          </a:p>
          <a:p>
            <a:endParaRPr lang="fr-GP" sz="3200" b="1" dirty="0"/>
          </a:p>
        </p:txBody>
      </p:sp>
      <p:pic>
        <p:nvPicPr>
          <p:cNvPr id="6" name="Image 5">
            <a:extLst>
              <a:ext uri="{FF2B5EF4-FFF2-40B4-BE49-F238E27FC236}">
                <a16:creationId xmlns:a16="http://schemas.microsoft.com/office/drawing/2014/main" id="{0AA0379D-EEE8-F786-0630-E3BB162D5D2C}"/>
              </a:ext>
            </a:extLst>
          </p:cNvPr>
          <p:cNvPicPr>
            <a:picLocks noChangeAspect="1"/>
          </p:cNvPicPr>
          <p:nvPr/>
        </p:nvPicPr>
        <p:blipFill>
          <a:blip r:embed="rId2"/>
          <a:stretch>
            <a:fillRect/>
          </a:stretch>
        </p:blipFill>
        <p:spPr>
          <a:xfrm>
            <a:off x="7488918" y="2115879"/>
            <a:ext cx="4272019" cy="2843102"/>
          </a:xfrm>
          <a:prstGeom prst="rect">
            <a:avLst/>
          </a:prstGeom>
        </p:spPr>
      </p:pic>
    </p:spTree>
    <p:extLst>
      <p:ext uri="{BB962C8B-B14F-4D97-AF65-F5344CB8AC3E}">
        <p14:creationId xmlns:p14="http://schemas.microsoft.com/office/powerpoint/2010/main" val="8626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EXTERNALITES DE RESEAU</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0" y="1424763"/>
            <a:ext cx="12192000" cy="2308324"/>
          </a:xfrm>
          <a:prstGeom prst="rect">
            <a:avLst/>
          </a:prstGeom>
          <a:noFill/>
        </p:spPr>
        <p:txBody>
          <a:bodyPr wrap="square" rtlCol="0">
            <a:spAutoFit/>
          </a:bodyPr>
          <a:lstStyle/>
          <a:p>
            <a:pPr algn="ctr"/>
            <a:r>
              <a:rPr lang="fr-FR" sz="3600" i="1" dirty="0"/>
              <a:t>« Les externalités de réseau désignent le phénomène par lequel la valeur d'un produit, d'un service ou d'une plateforme augmente à mesure que le nombre de ses utilisateurs croît. Ce concept est central dans l'économie numérique. »</a:t>
            </a:r>
            <a:endParaRPr lang="fr-GP" sz="3600" i="1" dirty="0"/>
          </a:p>
        </p:txBody>
      </p:sp>
      <p:pic>
        <p:nvPicPr>
          <p:cNvPr id="5" name="Image 4">
            <a:extLst>
              <a:ext uri="{FF2B5EF4-FFF2-40B4-BE49-F238E27FC236}">
                <a16:creationId xmlns:a16="http://schemas.microsoft.com/office/drawing/2014/main" id="{2F0F8B6B-0393-533D-4977-60684BDD10D0}"/>
              </a:ext>
            </a:extLst>
          </p:cNvPr>
          <p:cNvPicPr>
            <a:picLocks noChangeAspect="1"/>
          </p:cNvPicPr>
          <p:nvPr/>
        </p:nvPicPr>
        <p:blipFill>
          <a:blip r:embed="rId2"/>
          <a:stretch>
            <a:fillRect/>
          </a:stretch>
        </p:blipFill>
        <p:spPr>
          <a:xfrm>
            <a:off x="9124641" y="3879930"/>
            <a:ext cx="2512250" cy="2512250"/>
          </a:xfrm>
          <a:prstGeom prst="rect">
            <a:avLst/>
          </a:prstGeom>
        </p:spPr>
      </p:pic>
    </p:spTree>
    <p:extLst>
      <p:ext uri="{BB962C8B-B14F-4D97-AF65-F5344CB8AC3E}">
        <p14:creationId xmlns:p14="http://schemas.microsoft.com/office/powerpoint/2010/main" val="18033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EXTERNALITES DE RESEAU</a:t>
            </a:r>
            <a:endParaRPr lang="fr-GP" sz="2800" b="1" dirty="0">
              <a:solidFill>
                <a:schemeClr val="bg1"/>
              </a:solidFill>
            </a:endParaRPr>
          </a:p>
        </p:txBody>
      </p:sp>
      <p:pic>
        <p:nvPicPr>
          <p:cNvPr id="6" name="Image 5">
            <a:extLst>
              <a:ext uri="{FF2B5EF4-FFF2-40B4-BE49-F238E27FC236}">
                <a16:creationId xmlns:a16="http://schemas.microsoft.com/office/drawing/2014/main" id="{F8C18EC8-F265-E65E-82EA-64A37B946292}"/>
              </a:ext>
            </a:extLst>
          </p:cNvPr>
          <p:cNvPicPr>
            <a:picLocks noChangeAspect="1"/>
          </p:cNvPicPr>
          <p:nvPr/>
        </p:nvPicPr>
        <p:blipFill>
          <a:blip r:embed="rId2"/>
          <a:stretch>
            <a:fillRect/>
          </a:stretch>
        </p:blipFill>
        <p:spPr>
          <a:xfrm>
            <a:off x="0" y="812653"/>
            <a:ext cx="12192000" cy="5232694"/>
          </a:xfrm>
          <a:prstGeom prst="rect">
            <a:avLst/>
          </a:prstGeom>
        </p:spPr>
      </p:pic>
    </p:spTree>
    <p:extLst>
      <p:ext uri="{BB962C8B-B14F-4D97-AF65-F5344CB8AC3E}">
        <p14:creationId xmlns:p14="http://schemas.microsoft.com/office/powerpoint/2010/main" val="264220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EXTERNALITES DE RESEAU</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084521"/>
            <a:ext cx="11153554" cy="6063198"/>
          </a:xfrm>
          <a:prstGeom prst="rect">
            <a:avLst/>
          </a:prstGeom>
          <a:noFill/>
        </p:spPr>
        <p:txBody>
          <a:bodyPr wrap="square" rtlCol="0">
            <a:spAutoFit/>
          </a:bodyPr>
          <a:lstStyle/>
          <a:p>
            <a:pPr algn="ctr"/>
            <a:r>
              <a:rPr lang="fr-FR" sz="3200" b="1" dirty="0"/>
              <a:t>Impact sur la dynamique du marché :</a:t>
            </a:r>
          </a:p>
          <a:p>
            <a:endParaRPr lang="fr-FR" sz="3200" dirty="0"/>
          </a:p>
          <a:p>
            <a:r>
              <a:rPr lang="fr-FR" sz="3200" dirty="0"/>
              <a:t>Ils créent des </a:t>
            </a:r>
            <a:r>
              <a:rPr lang="fr-FR" sz="3200" b="1" dirty="0"/>
              <a:t>boucles de rétroaction positive</a:t>
            </a:r>
            <a:r>
              <a:rPr lang="fr-FR" sz="3200" dirty="0"/>
              <a:t>. À mesure que la base d'utilisateurs grandit, le service devient de plus en plus attractif, ce qui attire encore plus d'utilisateurs, et ainsi de suite </a:t>
            </a:r>
            <a:r>
              <a:rPr lang="fr-FR" sz="3200" dirty="0">
                <a:sym typeface="Wingdings" panose="05000000000000000000" pitchFamily="2" charset="2"/>
              </a:rPr>
              <a:t> </a:t>
            </a:r>
            <a:r>
              <a:rPr lang="fr-FR" sz="3200" b="1" dirty="0"/>
              <a:t>winner-</a:t>
            </a:r>
            <a:r>
              <a:rPr lang="fr-FR" sz="3200" b="1" dirty="0" err="1"/>
              <a:t>takes</a:t>
            </a:r>
            <a:r>
              <a:rPr lang="fr-FR" sz="3200" b="1" dirty="0"/>
              <a:t>-all</a:t>
            </a:r>
            <a:r>
              <a:rPr lang="fr-FR" sz="3200" dirty="0"/>
              <a:t> : </a:t>
            </a:r>
            <a:r>
              <a:rPr lang="fr-FR" sz="3200" b="1" dirty="0"/>
              <a:t>une seule plateforme domine le marché</a:t>
            </a:r>
            <a:r>
              <a:rPr lang="fr-FR" sz="3200" dirty="0"/>
              <a:t>.</a:t>
            </a:r>
          </a:p>
          <a:p>
            <a:endParaRPr lang="fr-FR" sz="3200" dirty="0"/>
          </a:p>
          <a:p>
            <a:r>
              <a:rPr lang="fr-FR" sz="3200" b="1" dirty="0">
                <a:solidFill>
                  <a:srgbClr val="C00000"/>
                </a:solidFill>
              </a:rPr>
              <a:t>Facebook</a:t>
            </a:r>
            <a:r>
              <a:rPr lang="fr-FR" sz="3200" dirty="0"/>
              <a:t> </a:t>
            </a:r>
            <a:r>
              <a:rPr lang="fr-FR" sz="3200" dirty="0">
                <a:sym typeface="Wingdings" panose="05000000000000000000" pitchFamily="2" charset="2"/>
              </a:rPr>
              <a:t> S</a:t>
            </a:r>
            <a:r>
              <a:rPr lang="fr-FR" sz="3200" dirty="0"/>
              <a:t>on effet de réseau a été si puissant qu'il a surpassé </a:t>
            </a:r>
            <a:r>
              <a:rPr lang="fr-FR" sz="3200" dirty="0" err="1"/>
              <a:t>MySpace</a:t>
            </a:r>
            <a:r>
              <a:rPr lang="fr-FR" sz="3200" dirty="0"/>
              <a:t>. Rejoindre Facebook était presque une nécessité sociale, car c'était le seul endroit où l'on pouvait trouver la majorité de ses amis en ligne.</a:t>
            </a:r>
          </a:p>
          <a:p>
            <a:endParaRPr lang="fr-GP" sz="3600" dirty="0"/>
          </a:p>
        </p:txBody>
      </p:sp>
      <p:pic>
        <p:nvPicPr>
          <p:cNvPr id="6" name="Image 5">
            <a:extLst>
              <a:ext uri="{FF2B5EF4-FFF2-40B4-BE49-F238E27FC236}">
                <a16:creationId xmlns:a16="http://schemas.microsoft.com/office/drawing/2014/main" id="{1E257D60-F5C2-FE5B-DCCE-E44CAB599F3A}"/>
              </a:ext>
            </a:extLst>
          </p:cNvPr>
          <p:cNvPicPr>
            <a:picLocks noChangeAspect="1"/>
          </p:cNvPicPr>
          <p:nvPr/>
        </p:nvPicPr>
        <p:blipFill>
          <a:blip r:embed="rId2"/>
          <a:stretch>
            <a:fillRect/>
          </a:stretch>
        </p:blipFill>
        <p:spPr>
          <a:xfrm rot="5400000">
            <a:off x="9597988" y="3080451"/>
            <a:ext cx="3724275" cy="1228725"/>
          </a:xfrm>
          <a:prstGeom prst="rect">
            <a:avLst/>
          </a:prstGeom>
        </p:spPr>
      </p:pic>
    </p:spTree>
    <p:extLst>
      <p:ext uri="{BB962C8B-B14F-4D97-AF65-F5344CB8AC3E}">
        <p14:creationId xmlns:p14="http://schemas.microsoft.com/office/powerpoint/2010/main" val="2042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EXTERNALITES DE RESEAU</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084521"/>
            <a:ext cx="12192000" cy="5324535"/>
          </a:xfrm>
          <a:prstGeom prst="rect">
            <a:avLst/>
          </a:prstGeom>
          <a:noFill/>
        </p:spPr>
        <p:txBody>
          <a:bodyPr wrap="square" rtlCol="0">
            <a:spAutoFit/>
          </a:bodyPr>
          <a:lstStyle/>
          <a:p>
            <a:pPr algn="ctr"/>
            <a:r>
              <a:rPr lang="fr-FR" sz="3200" b="1" dirty="0"/>
              <a:t>Risques et défis</a:t>
            </a:r>
          </a:p>
          <a:p>
            <a:endParaRPr lang="fr-FR" sz="2000" dirty="0"/>
          </a:p>
          <a:p>
            <a:r>
              <a:rPr lang="fr-FR" sz="3200" b="1" dirty="0">
                <a:solidFill>
                  <a:srgbClr val="C00000"/>
                </a:solidFill>
              </a:rPr>
              <a:t>Monopolisation</a:t>
            </a:r>
            <a:r>
              <a:rPr lang="fr-FR" sz="3200" dirty="0"/>
              <a:t> </a:t>
            </a:r>
            <a:r>
              <a:rPr lang="fr-FR" sz="3200" dirty="0">
                <a:sym typeface="Wingdings" panose="05000000000000000000" pitchFamily="2" charset="2"/>
              </a:rPr>
              <a:t> Elles </a:t>
            </a:r>
            <a:r>
              <a:rPr lang="fr-FR" sz="3200" dirty="0"/>
              <a:t>peuvent conduire à la monopolisation du marché par une seule entreprise ou plateforme. C'est ce qu'on appelle un monopole naturel.</a:t>
            </a:r>
          </a:p>
          <a:p>
            <a:endParaRPr lang="fr-FR" sz="3200" dirty="0"/>
          </a:p>
          <a:p>
            <a:r>
              <a:rPr lang="fr-FR" sz="3200" b="1" dirty="0">
                <a:solidFill>
                  <a:srgbClr val="C00000"/>
                </a:solidFill>
              </a:rPr>
              <a:t>Effet d'enfermement </a:t>
            </a:r>
            <a:r>
              <a:rPr lang="fr-FR" sz="3200" dirty="0">
                <a:sym typeface="Wingdings" panose="05000000000000000000" pitchFamily="2" charset="2"/>
              </a:rPr>
              <a:t> </a:t>
            </a:r>
            <a:r>
              <a:rPr lang="fr-FR" sz="3200" dirty="0"/>
              <a:t>Les utilisateurs peuvent se retrouver enfermés dans une plateforme en raison des coûts élevés de changement. </a:t>
            </a:r>
          </a:p>
          <a:p>
            <a:endParaRPr lang="fr-FR" sz="3200" dirty="0"/>
          </a:p>
          <a:p>
            <a:r>
              <a:rPr lang="fr-FR" sz="3200" b="1" dirty="0">
                <a:solidFill>
                  <a:srgbClr val="C00000"/>
                </a:solidFill>
              </a:rPr>
              <a:t>Régulation</a:t>
            </a:r>
            <a:r>
              <a:rPr lang="fr-FR" sz="3200" dirty="0"/>
              <a:t> </a:t>
            </a:r>
            <a:r>
              <a:rPr lang="fr-FR" sz="3200" dirty="0">
                <a:sym typeface="Wingdings" panose="05000000000000000000" pitchFamily="2" charset="2"/>
              </a:rPr>
              <a:t> </a:t>
            </a:r>
            <a:r>
              <a:rPr lang="fr-FR" sz="3200" dirty="0"/>
              <a:t>Les régulateurs doivent souvent intervenir pour empêcher les abus de position dominante</a:t>
            </a:r>
            <a:endParaRPr lang="fr-GP" sz="3600" dirty="0"/>
          </a:p>
        </p:txBody>
      </p:sp>
    </p:spTree>
    <p:extLst>
      <p:ext uri="{BB962C8B-B14F-4D97-AF65-F5344CB8AC3E}">
        <p14:creationId xmlns:p14="http://schemas.microsoft.com/office/powerpoint/2010/main" val="14199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LES EXTERNALITES DE RESEAU</a:t>
            </a:r>
          </a:p>
        </p:txBody>
      </p:sp>
      <p:pic>
        <p:nvPicPr>
          <p:cNvPr id="4" name="Image 3">
            <a:extLst>
              <a:ext uri="{FF2B5EF4-FFF2-40B4-BE49-F238E27FC236}">
                <a16:creationId xmlns:a16="http://schemas.microsoft.com/office/drawing/2014/main" id="{99858029-2389-E19F-41FD-25E3C0B3E64F}"/>
              </a:ext>
            </a:extLst>
          </p:cNvPr>
          <p:cNvPicPr>
            <a:picLocks noChangeAspect="1"/>
          </p:cNvPicPr>
          <p:nvPr/>
        </p:nvPicPr>
        <p:blipFill>
          <a:blip r:embed="rId2"/>
          <a:stretch>
            <a:fillRect/>
          </a:stretch>
        </p:blipFill>
        <p:spPr>
          <a:xfrm>
            <a:off x="2286000" y="933450"/>
            <a:ext cx="7620000" cy="4991100"/>
          </a:xfrm>
          <a:prstGeom prst="rect">
            <a:avLst/>
          </a:prstGeom>
        </p:spPr>
      </p:pic>
    </p:spTree>
    <p:extLst>
      <p:ext uri="{BB962C8B-B14F-4D97-AF65-F5344CB8AC3E}">
        <p14:creationId xmlns:p14="http://schemas.microsoft.com/office/powerpoint/2010/main" val="290402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POURQUOI ?</a:t>
            </a:r>
            <a:endParaRPr lang="fr-GP" sz="2800" b="1" dirty="0">
              <a:solidFill>
                <a:schemeClr val="bg1"/>
              </a:solidFill>
            </a:endParaRPr>
          </a:p>
        </p:txBody>
      </p:sp>
      <p:sp>
        <p:nvSpPr>
          <p:cNvPr id="4" name="ZoneTexte 3">
            <a:extLst>
              <a:ext uri="{FF2B5EF4-FFF2-40B4-BE49-F238E27FC236}">
                <a16:creationId xmlns:a16="http://schemas.microsoft.com/office/drawing/2014/main" id="{F10B7703-8C41-8AD0-5204-498D9993E1CB}"/>
              </a:ext>
            </a:extLst>
          </p:cNvPr>
          <p:cNvSpPr txBox="1"/>
          <p:nvPr/>
        </p:nvSpPr>
        <p:spPr>
          <a:xfrm>
            <a:off x="0" y="935665"/>
            <a:ext cx="12192000" cy="3816429"/>
          </a:xfrm>
          <a:prstGeom prst="rect">
            <a:avLst/>
          </a:prstGeom>
          <a:noFill/>
        </p:spPr>
        <p:txBody>
          <a:bodyPr wrap="square" rtlCol="0">
            <a:spAutoFit/>
          </a:bodyPr>
          <a:lstStyle/>
          <a:p>
            <a:pPr marL="514350" indent="-514350">
              <a:buFont typeface="+mj-lt"/>
              <a:buAutoNum type="arabicPeriod"/>
            </a:pPr>
            <a:r>
              <a:rPr lang="fr-FR" sz="2800" dirty="0"/>
              <a:t>Le numérique </a:t>
            </a:r>
            <a:r>
              <a:rPr lang="fr-FR" sz="2800" b="1" dirty="0">
                <a:solidFill>
                  <a:srgbClr val="C00000"/>
                </a:solidFill>
              </a:rPr>
              <a:t>redéfinit les modèles économiques</a:t>
            </a:r>
            <a:r>
              <a:rPr lang="fr-FR" sz="2800" dirty="0"/>
              <a:t>, </a:t>
            </a:r>
            <a:r>
              <a:rPr lang="fr-FR" sz="2800" b="1" dirty="0">
                <a:solidFill>
                  <a:srgbClr val="C00000"/>
                </a:solidFill>
              </a:rPr>
              <a:t>accroît la concurrence</a:t>
            </a:r>
            <a:r>
              <a:rPr lang="fr-FR" sz="2800" dirty="0"/>
              <a:t> et </a:t>
            </a:r>
            <a:r>
              <a:rPr lang="fr-FR" sz="2800" b="1" dirty="0">
                <a:solidFill>
                  <a:srgbClr val="C00000"/>
                </a:solidFill>
              </a:rPr>
              <a:t>élève les attentes des clients </a:t>
            </a:r>
            <a:r>
              <a:rPr lang="fr-FR" sz="2800" dirty="0"/>
              <a:t>pour des expériences personnalisées. </a:t>
            </a:r>
          </a:p>
          <a:p>
            <a:pPr marL="514350" indent="-514350">
              <a:buFont typeface="+mj-lt"/>
              <a:buAutoNum type="arabicPeriod"/>
            </a:pPr>
            <a:endParaRPr lang="fr-FR" sz="2800" dirty="0"/>
          </a:p>
          <a:p>
            <a:pPr marL="514350" indent="-514350">
              <a:buFont typeface="+mj-lt"/>
              <a:buAutoNum type="arabicPeriod"/>
            </a:pPr>
            <a:r>
              <a:rPr lang="fr-FR" sz="2800" dirty="0"/>
              <a:t>Les entreprises doivent </a:t>
            </a:r>
            <a:r>
              <a:rPr lang="fr-FR" sz="2800" b="1" dirty="0">
                <a:solidFill>
                  <a:srgbClr val="C00000"/>
                </a:solidFill>
              </a:rPr>
              <a:t>innover continuellement pour éviter l'obsolescence</a:t>
            </a:r>
            <a:r>
              <a:rPr lang="fr-FR" sz="2800" dirty="0"/>
              <a:t> et </a:t>
            </a:r>
            <a:r>
              <a:rPr lang="fr-FR" sz="2800" b="1" dirty="0">
                <a:solidFill>
                  <a:srgbClr val="C00000"/>
                </a:solidFill>
              </a:rPr>
              <a:t>répondre aux nouvelles régulations </a:t>
            </a:r>
            <a:r>
              <a:rPr lang="fr-FR" sz="2800" dirty="0"/>
              <a:t>comme le RGPD. </a:t>
            </a:r>
          </a:p>
          <a:p>
            <a:pPr marL="514350" indent="-514350">
              <a:buFont typeface="+mj-lt"/>
              <a:buAutoNum type="arabicPeriod"/>
            </a:pPr>
            <a:endParaRPr lang="fr-FR" sz="2800" dirty="0"/>
          </a:p>
          <a:p>
            <a:pPr marL="514350" indent="-514350">
              <a:buFont typeface="+mj-lt"/>
              <a:buAutoNum type="arabicPeriod"/>
            </a:pPr>
            <a:r>
              <a:rPr lang="fr-FR" sz="2800" dirty="0"/>
              <a:t>Ignorer ces transformations expose les entreprises à des </a:t>
            </a:r>
            <a:r>
              <a:rPr lang="fr-FR" sz="2800" b="1" dirty="0">
                <a:solidFill>
                  <a:srgbClr val="C00000"/>
                </a:solidFill>
              </a:rPr>
              <a:t>risques majeurs de perte de compétitivité </a:t>
            </a:r>
            <a:r>
              <a:rPr lang="fr-FR" sz="2800" dirty="0"/>
              <a:t>et de pertinence.</a:t>
            </a:r>
          </a:p>
          <a:p>
            <a:endParaRPr lang="fr-GP" dirty="0"/>
          </a:p>
        </p:txBody>
      </p:sp>
      <p:pic>
        <p:nvPicPr>
          <p:cNvPr id="9" name="Image 8">
            <a:extLst>
              <a:ext uri="{FF2B5EF4-FFF2-40B4-BE49-F238E27FC236}">
                <a16:creationId xmlns:a16="http://schemas.microsoft.com/office/drawing/2014/main" id="{F45906FD-C80B-0A54-990E-479509678E0C}"/>
              </a:ext>
            </a:extLst>
          </p:cNvPr>
          <p:cNvPicPr>
            <a:picLocks noChangeAspect="1"/>
          </p:cNvPicPr>
          <p:nvPr/>
        </p:nvPicPr>
        <p:blipFill>
          <a:blip r:embed="rId2"/>
          <a:stretch>
            <a:fillRect/>
          </a:stretch>
        </p:blipFill>
        <p:spPr>
          <a:xfrm>
            <a:off x="9459875" y="4061637"/>
            <a:ext cx="2317898" cy="2317898"/>
          </a:xfrm>
          <a:prstGeom prst="rect">
            <a:avLst/>
          </a:prstGeom>
        </p:spPr>
      </p:pic>
    </p:spTree>
    <p:extLst>
      <p:ext uri="{BB962C8B-B14F-4D97-AF65-F5344CB8AC3E}">
        <p14:creationId xmlns:p14="http://schemas.microsoft.com/office/powerpoint/2010/main" val="37985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LES EXTERNALITES DE RESEAU</a:t>
            </a: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0494335" cy="5693866"/>
          </a:xfrm>
          <a:prstGeom prst="rect">
            <a:avLst/>
          </a:prstGeom>
          <a:noFill/>
        </p:spPr>
        <p:txBody>
          <a:bodyPr wrap="square" rtlCol="0">
            <a:spAutoFit/>
          </a:bodyPr>
          <a:lstStyle/>
          <a:p>
            <a:r>
              <a:rPr lang="fr-FR" sz="2800" b="1" dirty="0">
                <a:solidFill>
                  <a:srgbClr val="C00000"/>
                </a:solidFill>
              </a:rPr>
              <a:t>Microsoft</a:t>
            </a:r>
            <a:r>
              <a:rPr lang="fr-FR" sz="2800" dirty="0"/>
              <a:t> : Dans les années 1990, Microsoft a bénéficié d'effets de réseau indirects massifs avec son système d'exploitation Windows. Plus Windows gagnait en part de marché, plus les développeurs étaient incités à créer des logiciels compatibles avec Windows, ce qui rendait le système encore plus attrayant pour les nouveaux utilisateurs. </a:t>
            </a:r>
          </a:p>
          <a:p>
            <a:endParaRPr lang="fr-FR" sz="2800" dirty="0"/>
          </a:p>
          <a:p>
            <a:r>
              <a:rPr lang="fr-FR" sz="2800" b="1" dirty="0">
                <a:solidFill>
                  <a:srgbClr val="C00000"/>
                </a:solidFill>
              </a:rPr>
              <a:t>App Store </a:t>
            </a:r>
            <a:r>
              <a:rPr lang="fr-FR" sz="2800" dirty="0"/>
              <a:t>: L'App Store fonctionne sur une externalité de réseau bilatérale. Plus il y a de développeurs qui créent des applications pour l'App Store, plus l'iPhone devient attrayant pour les utilisateurs. Inversement, plus il y a d'utilisateurs d'iPhone, plus il est intéressant pour les développeurs de créer des applications pour iOS, renforçant ainsi la position d'Apple sur le marché des smartphones.</a:t>
            </a:r>
          </a:p>
          <a:p>
            <a:endParaRPr lang="fr-FR" sz="2800" dirty="0"/>
          </a:p>
        </p:txBody>
      </p:sp>
      <p:pic>
        <p:nvPicPr>
          <p:cNvPr id="10" name="Image 9">
            <a:extLst>
              <a:ext uri="{FF2B5EF4-FFF2-40B4-BE49-F238E27FC236}">
                <a16:creationId xmlns:a16="http://schemas.microsoft.com/office/drawing/2014/main" id="{577F99C5-7CD5-D31B-8E40-73B08F9A0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620694" y="829340"/>
            <a:ext cx="2785729" cy="2785729"/>
          </a:xfrm>
          <a:prstGeom prst="rect">
            <a:avLst/>
          </a:prstGeom>
        </p:spPr>
      </p:pic>
      <p:pic>
        <p:nvPicPr>
          <p:cNvPr id="11" name="Image 10">
            <a:extLst>
              <a:ext uri="{FF2B5EF4-FFF2-40B4-BE49-F238E27FC236}">
                <a16:creationId xmlns:a16="http://schemas.microsoft.com/office/drawing/2014/main" id="{0BAD3474-9F48-F8C2-94C7-69B91A35D5D1}"/>
              </a:ext>
            </a:extLst>
          </p:cNvPr>
          <p:cNvPicPr>
            <a:picLocks noChangeAspect="1"/>
          </p:cNvPicPr>
          <p:nvPr/>
        </p:nvPicPr>
        <p:blipFill>
          <a:blip r:embed="rId3"/>
          <a:stretch>
            <a:fillRect/>
          </a:stretch>
        </p:blipFill>
        <p:spPr>
          <a:xfrm>
            <a:off x="10196293" y="4366769"/>
            <a:ext cx="1634529" cy="1420554"/>
          </a:xfrm>
          <a:prstGeom prst="rect">
            <a:avLst/>
          </a:prstGeom>
        </p:spPr>
      </p:pic>
    </p:spTree>
    <p:extLst>
      <p:ext uri="{BB962C8B-B14F-4D97-AF65-F5344CB8AC3E}">
        <p14:creationId xmlns:p14="http://schemas.microsoft.com/office/powerpoint/2010/main" val="24706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7C81D9-A34F-8187-2AFA-4E7875BDE410}"/>
              </a:ext>
            </a:extLst>
          </p:cNvPr>
          <p:cNvPicPr>
            <a:picLocks noChangeAspect="1"/>
          </p:cNvPicPr>
          <p:nvPr/>
        </p:nvPicPr>
        <p:blipFill>
          <a:blip r:embed="rId2"/>
          <a:stretch>
            <a:fillRect/>
          </a:stretch>
        </p:blipFill>
        <p:spPr>
          <a:xfrm>
            <a:off x="371475" y="152400"/>
            <a:ext cx="11449050" cy="6553200"/>
          </a:xfrm>
          <a:prstGeom prst="rect">
            <a:avLst/>
          </a:prstGeom>
        </p:spPr>
      </p:pic>
    </p:spTree>
    <p:extLst>
      <p:ext uri="{BB962C8B-B14F-4D97-AF65-F5344CB8AC3E}">
        <p14:creationId xmlns:p14="http://schemas.microsoft.com/office/powerpoint/2010/main" val="170875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5293757"/>
          </a:xfrm>
          <a:prstGeom prst="rect">
            <a:avLst/>
          </a:prstGeom>
          <a:noFill/>
        </p:spPr>
        <p:txBody>
          <a:bodyPr wrap="square" rtlCol="0">
            <a:spAutoFit/>
          </a:bodyPr>
          <a:lstStyle/>
          <a:p>
            <a:r>
              <a:rPr lang="fr-FR" sz="2600" b="1" dirty="0">
                <a:solidFill>
                  <a:srgbClr val="C00000"/>
                </a:solidFill>
              </a:rPr>
              <a:t>Question</a:t>
            </a:r>
            <a:r>
              <a:rPr lang="fr-FR" sz="2600" dirty="0">
                <a:solidFill>
                  <a:srgbClr val="C00000"/>
                </a:solidFill>
              </a:rPr>
              <a:t> </a:t>
            </a:r>
            <a:r>
              <a:rPr lang="fr-FR" sz="2600" b="1" dirty="0">
                <a:solidFill>
                  <a:srgbClr val="C00000"/>
                </a:solidFill>
              </a:rPr>
              <a:t>1</a:t>
            </a:r>
            <a:r>
              <a:rPr lang="fr-FR" sz="2600" dirty="0">
                <a:solidFill>
                  <a:srgbClr val="C00000"/>
                </a:solidFill>
              </a:rPr>
              <a:t>: </a:t>
            </a:r>
            <a:r>
              <a:rPr lang="fr-FR" sz="2600" dirty="0"/>
              <a:t>Les externalités de réseau directes se produisent lorsque la valeur d'un produit augmente parce qu'un produit complémentaire devient plus populaire.</a:t>
            </a:r>
          </a:p>
          <a:p>
            <a:r>
              <a:rPr lang="fr-FR" sz="2600" b="1" dirty="0"/>
              <a:t>Réponse :</a:t>
            </a:r>
            <a:r>
              <a:rPr lang="fr-FR" sz="2600" dirty="0"/>
              <a:t> Faux</a:t>
            </a:r>
          </a:p>
          <a:p>
            <a:r>
              <a:rPr lang="fr-FR" sz="2600" b="1" dirty="0"/>
              <a:t>Explication :</a:t>
            </a:r>
            <a:r>
              <a:rPr lang="fr-FR" sz="2600" dirty="0"/>
              <a:t> Les externalités de réseau directes se produisent lorsque l'utilité d'un produit augmente directement avec le nombre d'autres utilisateurs qui adoptent le même produit.</a:t>
            </a:r>
          </a:p>
          <a:p>
            <a:endParaRPr lang="fr-FR" sz="2600" dirty="0"/>
          </a:p>
          <a:p>
            <a:r>
              <a:rPr lang="fr-FR" sz="2600" b="1" dirty="0">
                <a:solidFill>
                  <a:srgbClr val="C00000"/>
                </a:solidFill>
              </a:rPr>
              <a:t>Question 2</a:t>
            </a:r>
            <a:r>
              <a:rPr lang="fr-FR" sz="2600" dirty="0"/>
              <a:t>: Dans les externalités de réseau bilatérales, l'augmentation du nombre d'utilisateurs dans un groupe augmente la valeur pour un autre groupe.</a:t>
            </a:r>
          </a:p>
          <a:p>
            <a:r>
              <a:rPr lang="fr-FR" sz="2600" b="1" dirty="0"/>
              <a:t>Réponse :</a:t>
            </a:r>
            <a:r>
              <a:rPr lang="fr-FR" sz="2600" dirty="0"/>
              <a:t> Vrai</a:t>
            </a:r>
          </a:p>
          <a:p>
            <a:r>
              <a:rPr lang="fr-FR" sz="2600" b="1" dirty="0"/>
              <a:t>Explication :</a:t>
            </a:r>
            <a:r>
              <a:rPr lang="fr-FR" sz="2600" dirty="0"/>
              <a:t> Les externalités de réseau bilatérales impliquent une interaction entre deux groupes distincts d'utilisateurs, où l'augmentation d'un groupe accroît la valeur pour l'autre.</a:t>
            </a:r>
            <a:endParaRPr lang="fr-GP" sz="2600" dirty="0"/>
          </a:p>
        </p:txBody>
      </p:sp>
    </p:spTree>
    <p:extLst>
      <p:ext uri="{BB962C8B-B14F-4D97-AF65-F5344CB8AC3E}">
        <p14:creationId xmlns:p14="http://schemas.microsoft.com/office/powerpoint/2010/main" val="746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5293757"/>
          </a:xfrm>
          <a:prstGeom prst="rect">
            <a:avLst/>
          </a:prstGeom>
          <a:noFill/>
        </p:spPr>
        <p:txBody>
          <a:bodyPr wrap="square" rtlCol="0">
            <a:spAutoFit/>
          </a:bodyPr>
          <a:lstStyle/>
          <a:p>
            <a:r>
              <a:rPr lang="fr-FR" sz="2600" b="1" dirty="0">
                <a:solidFill>
                  <a:srgbClr val="C00000"/>
                </a:solidFill>
              </a:rPr>
              <a:t>Question</a:t>
            </a:r>
            <a:r>
              <a:rPr lang="fr-FR" sz="2600" dirty="0">
                <a:solidFill>
                  <a:srgbClr val="C00000"/>
                </a:solidFill>
              </a:rPr>
              <a:t> </a:t>
            </a:r>
            <a:r>
              <a:rPr lang="fr-FR" sz="2600" b="1" dirty="0">
                <a:solidFill>
                  <a:srgbClr val="C00000"/>
                </a:solidFill>
              </a:rPr>
              <a:t>3</a:t>
            </a:r>
            <a:r>
              <a:rPr lang="fr-FR" sz="2600" dirty="0">
                <a:solidFill>
                  <a:srgbClr val="C00000"/>
                </a:solidFill>
              </a:rPr>
              <a:t>: </a:t>
            </a:r>
            <a:r>
              <a:rPr lang="fr-FR" sz="2600" dirty="0"/>
              <a:t>Les externalités de réseau peuvent conduire à un phénomène où une seule plateforme domine presque totalement le marché, ce qui est appelé "winner-</a:t>
            </a:r>
            <a:r>
              <a:rPr lang="fr-FR" sz="2600" dirty="0" err="1"/>
              <a:t>takes</a:t>
            </a:r>
            <a:r>
              <a:rPr lang="fr-FR" sz="2600" dirty="0"/>
              <a:t>-all".</a:t>
            </a:r>
          </a:p>
          <a:p>
            <a:r>
              <a:rPr lang="fr-FR" sz="2600" b="1" dirty="0"/>
              <a:t>Réponse :</a:t>
            </a:r>
            <a:r>
              <a:rPr lang="fr-FR" sz="2600" dirty="0"/>
              <a:t> Vrai</a:t>
            </a:r>
          </a:p>
          <a:p>
            <a:r>
              <a:rPr lang="fr-FR" sz="2600" b="1" dirty="0"/>
              <a:t>Explication :</a:t>
            </a:r>
            <a:r>
              <a:rPr lang="fr-FR" sz="2600" dirty="0"/>
              <a:t> Les effets de réseau créent des boucles de rétroaction positive qui peuvent mener à la domination d'une seule plateforme sur le marché.</a:t>
            </a:r>
          </a:p>
          <a:p>
            <a:endParaRPr lang="fr-FR" sz="2600" dirty="0"/>
          </a:p>
          <a:p>
            <a:r>
              <a:rPr lang="fr-FR" sz="2600" b="1" dirty="0">
                <a:solidFill>
                  <a:srgbClr val="C00000"/>
                </a:solidFill>
              </a:rPr>
              <a:t>Question 4</a:t>
            </a:r>
            <a:r>
              <a:rPr lang="fr-FR" sz="2600" dirty="0"/>
              <a:t>: Les externalités de réseau indirectes se produisent lorsque la valeur d'un produit ou service augmente directement avec le nombre d'utilisateurs de ce même produit ou service.</a:t>
            </a:r>
          </a:p>
          <a:p>
            <a:r>
              <a:rPr lang="fr-FR" sz="2600" b="1" dirty="0"/>
              <a:t>Réponse :</a:t>
            </a:r>
            <a:r>
              <a:rPr lang="fr-FR" sz="2600" dirty="0"/>
              <a:t> Faux</a:t>
            </a:r>
          </a:p>
          <a:p>
            <a:r>
              <a:rPr lang="fr-FR" sz="2600" b="1" dirty="0"/>
              <a:t>Explication :</a:t>
            </a:r>
            <a:r>
              <a:rPr lang="fr-FR" sz="2600" dirty="0"/>
              <a:t> Les externalités de réseau indirectes se produisent lorsque la valeur d'un produit ou service augmente à mesure que le nombre d'utilisateurs d'un produit ou service complémentaire croît.</a:t>
            </a:r>
            <a:endParaRPr lang="fr-GP" sz="2600" dirty="0"/>
          </a:p>
        </p:txBody>
      </p:sp>
    </p:spTree>
    <p:extLst>
      <p:ext uri="{BB962C8B-B14F-4D97-AF65-F5344CB8AC3E}">
        <p14:creationId xmlns:p14="http://schemas.microsoft.com/office/powerpoint/2010/main" val="22919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3108543"/>
          </a:xfrm>
          <a:prstGeom prst="rect">
            <a:avLst/>
          </a:prstGeom>
          <a:noFill/>
        </p:spPr>
        <p:txBody>
          <a:bodyPr wrap="square" rtlCol="0">
            <a:spAutoFit/>
          </a:bodyPr>
          <a:lstStyle/>
          <a:p>
            <a:r>
              <a:rPr lang="fr-FR" sz="2600" b="1" dirty="0">
                <a:solidFill>
                  <a:srgbClr val="C00000"/>
                </a:solidFill>
              </a:rPr>
              <a:t>Question 5</a:t>
            </a:r>
            <a:r>
              <a:rPr lang="fr-FR" sz="2600" dirty="0">
                <a:solidFill>
                  <a:srgbClr val="C00000"/>
                </a:solidFill>
              </a:rPr>
              <a:t>: </a:t>
            </a:r>
            <a:r>
              <a:rPr lang="fr-FR" sz="2800" dirty="0"/>
              <a:t>Les externalités de réseau peuvent poser des risques tels que la monopolisation du marché, où il devient difficile pour les nouveaux entrants de concurrencer.</a:t>
            </a:r>
          </a:p>
          <a:p>
            <a:r>
              <a:rPr lang="fr-FR" sz="2800" b="1" dirty="0"/>
              <a:t>Réponse :</a:t>
            </a:r>
            <a:r>
              <a:rPr lang="fr-FR" sz="2800" dirty="0"/>
              <a:t> Vrai</a:t>
            </a:r>
          </a:p>
          <a:p>
            <a:r>
              <a:rPr lang="fr-FR" sz="2800" b="1" dirty="0"/>
              <a:t>Explication :</a:t>
            </a:r>
            <a:r>
              <a:rPr lang="fr-FR" sz="2800" dirty="0"/>
              <a:t> Les externalités de réseau peuvent conduire à une monopolisation, rendant le marché difficilement accessible pour les nouveaux concurrents, même si leur produit est supérieur.</a:t>
            </a:r>
            <a:endParaRPr lang="fr-FR" sz="2600" dirty="0"/>
          </a:p>
        </p:txBody>
      </p:sp>
    </p:spTree>
    <p:extLst>
      <p:ext uri="{BB962C8B-B14F-4D97-AF65-F5344CB8AC3E}">
        <p14:creationId xmlns:p14="http://schemas.microsoft.com/office/powerpoint/2010/main" val="10592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570381" cy="4647426"/>
          </a:xfrm>
          <a:prstGeom prst="rect">
            <a:avLst/>
          </a:prstGeom>
          <a:noFill/>
        </p:spPr>
        <p:txBody>
          <a:bodyPr wrap="square" rtlCol="0">
            <a:spAutoFit/>
          </a:bodyPr>
          <a:lstStyle/>
          <a:p>
            <a:r>
              <a:rPr lang="fr-FR" sz="4400" dirty="0"/>
              <a:t>1.	Définitions des notions clés</a:t>
            </a:r>
          </a:p>
          <a:p>
            <a:r>
              <a:rPr lang="fr-FR" sz="4400" dirty="0"/>
              <a:t>2.	La place de marché</a:t>
            </a:r>
          </a:p>
          <a:p>
            <a:r>
              <a:rPr lang="fr-FR" sz="4400" dirty="0"/>
              <a:t>3.	Les relations d’échange</a:t>
            </a:r>
          </a:p>
          <a:p>
            <a:r>
              <a:rPr lang="fr-FR" sz="4400" dirty="0"/>
              <a:t>4.	Externalités de réseau </a:t>
            </a:r>
          </a:p>
          <a:p>
            <a:r>
              <a:rPr lang="fr-FR" sz="4400" b="1" dirty="0"/>
              <a:t>5.	Les modèles économiques</a:t>
            </a:r>
          </a:p>
          <a:p>
            <a:r>
              <a:rPr lang="fr-FR" sz="4400" dirty="0"/>
              <a:t>6.	Normes et standards</a:t>
            </a:r>
          </a:p>
          <a:p>
            <a:endParaRPr lang="fr-GP" sz="3200" b="1" dirty="0"/>
          </a:p>
        </p:txBody>
      </p:sp>
      <p:pic>
        <p:nvPicPr>
          <p:cNvPr id="5" name="Image 4">
            <a:extLst>
              <a:ext uri="{FF2B5EF4-FFF2-40B4-BE49-F238E27FC236}">
                <a16:creationId xmlns:a16="http://schemas.microsoft.com/office/drawing/2014/main" id="{7E1D1F11-1011-5A9B-38E4-FD89BCB75040}"/>
              </a:ext>
            </a:extLst>
          </p:cNvPr>
          <p:cNvPicPr>
            <a:picLocks noChangeAspect="1"/>
          </p:cNvPicPr>
          <p:nvPr/>
        </p:nvPicPr>
        <p:blipFill>
          <a:blip r:embed="rId2"/>
          <a:stretch>
            <a:fillRect/>
          </a:stretch>
        </p:blipFill>
        <p:spPr>
          <a:xfrm>
            <a:off x="8488326" y="1714500"/>
            <a:ext cx="3429000" cy="3429000"/>
          </a:xfrm>
          <a:prstGeom prst="rect">
            <a:avLst/>
          </a:prstGeom>
        </p:spPr>
      </p:pic>
    </p:spTree>
    <p:extLst>
      <p:ext uri="{BB962C8B-B14F-4D97-AF65-F5344CB8AC3E}">
        <p14:creationId xmlns:p14="http://schemas.microsoft.com/office/powerpoint/2010/main" val="34432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0" y="1424763"/>
            <a:ext cx="12192000" cy="2308324"/>
          </a:xfrm>
          <a:prstGeom prst="rect">
            <a:avLst/>
          </a:prstGeom>
          <a:noFill/>
        </p:spPr>
        <p:txBody>
          <a:bodyPr wrap="square" rtlCol="0">
            <a:spAutoFit/>
          </a:bodyPr>
          <a:lstStyle/>
          <a:p>
            <a:pPr algn="ctr"/>
            <a:r>
              <a:rPr lang="fr-FR" sz="3600" i="1" dirty="0"/>
              <a:t>« Un modèle économique (ou business model) décrit comment une entreprise crée, délivre et capture de la valeur. Il définit la stratégie de l'entreprise pour générer des revenus et rester compétitive.</a:t>
            </a:r>
            <a:endParaRPr lang="fr-GP" sz="3600" i="1" dirty="0"/>
          </a:p>
        </p:txBody>
      </p:sp>
    </p:spTree>
    <p:extLst>
      <p:ext uri="{BB962C8B-B14F-4D97-AF65-F5344CB8AC3E}">
        <p14:creationId xmlns:p14="http://schemas.microsoft.com/office/powerpoint/2010/main" val="14644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2" y="1084521"/>
            <a:ext cx="12191999" cy="4893647"/>
          </a:xfrm>
          <a:prstGeom prst="rect">
            <a:avLst/>
          </a:prstGeom>
          <a:noFill/>
        </p:spPr>
        <p:txBody>
          <a:bodyPr wrap="square" rtlCol="0">
            <a:spAutoFit/>
          </a:bodyPr>
          <a:lstStyle/>
          <a:p>
            <a:pPr algn="ctr"/>
            <a:r>
              <a:rPr lang="fr-FR" sz="3200" b="1" dirty="0"/>
              <a:t>Modèles économiques traditionnels</a:t>
            </a:r>
          </a:p>
          <a:p>
            <a:pPr algn="ctr"/>
            <a:endParaRPr lang="fr-FR" sz="2400" dirty="0"/>
          </a:p>
          <a:p>
            <a:r>
              <a:rPr lang="fr-FR" sz="3200" b="1" dirty="0">
                <a:solidFill>
                  <a:srgbClr val="C00000"/>
                </a:solidFill>
              </a:rPr>
              <a:t>Relations marchandes </a:t>
            </a:r>
            <a:r>
              <a:rPr lang="fr-FR" sz="3200" dirty="0">
                <a:sym typeface="Wingdings" panose="05000000000000000000" pitchFamily="2" charset="2"/>
              </a:rPr>
              <a:t> </a:t>
            </a:r>
            <a:r>
              <a:rPr lang="fr-FR" sz="3200" dirty="0"/>
              <a:t>Les biens ou services sont échangés contre une compensation monétaire. C'est le modèle le plus ancien et répandu.</a:t>
            </a:r>
          </a:p>
          <a:p>
            <a:r>
              <a:rPr lang="fr-FR" sz="3200" b="1" dirty="0"/>
              <a:t>Exemple</a:t>
            </a:r>
            <a:r>
              <a:rPr lang="fr-FR" sz="3200" dirty="0"/>
              <a:t> : Un supermarché vend des produits contre paiement direct.</a:t>
            </a:r>
          </a:p>
          <a:p>
            <a:endParaRPr lang="fr-FR" sz="3200" dirty="0"/>
          </a:p>
          <a:p>
            <a:r>
              <a:rPr lang="fr-FR" sz="3200" b="1" dirty="0">
                <a:solidFill>
                  <a:srgbClr val="C00000"/>
                </a:solidFill>
              </a:rPr>
              <a:t>Relations non marchandes </a:t>
            </a:r>
            <a:r>
              <a:rPr lang="fr-FR" sz="3200" dirty="0">
                <a:sym typeface="Wingdings" panose="05000000000000000000" pitchFamily="2" charset="2"/>
              </a:rPr>
              <a:t> </a:t>
            </a:r>
            <a:r>
              <a:rPr lang="fr-FR" sz="3200" dirty="0"/>
              <a:t>Les biens ou services sont fournis sans échange monétaire direct. Ce modèle repose sur des donations ou des subventions.</a:t>
            </a:r>
          </a:p>
          <a:p>
            <a:r>
              <a:rPr lang="fr-FR" sz="3200" b="1" dirty="0"/>
              <a:t>Exemple</a:t>
            </a:r>
            <a:r>
              <a:rPr lang="fr-FR" sz="3200" dirty="0"/>
              <a:t> : Wikipédia - contenu gratuit financé par des dons.</a:t>
            </a:r>
            <a:endParaRPr lang="fr-GP" sz="3200" dirty="0"/>
          </a:p>
        </p:txBody>
      </p:sp>
      <p:pic>
        <p:nvPicPr>
          <p:cNvPr id="10" name="Image 9">
            <a:extLst>
              <a:ext uri="{FF2B5EF4-FFF2-40B4-BE49-F238E27FC236}">
                <a16:creationId xmlns:a16="http://schemas.microsoft.com/office/drawing/2014/main" id="{4B174708-DB0E-320D-8E77-DCCCFBE38145}"/>
              </a:ext>
            </a:extLst>
          </p:cNvPr>
          <p:cNvPicPr>
            <a:picLocks noChangeAspect="1"/>
          </p:cNvPicPr>
          <p:nvPr/>
        </p:nvPicPr>
        <p:blipFill>
          <a:blip r:embed="rId2"/>
          <a:stretch>
            <a:fillRect/>
          </a:stretch>
        </p:blipFill>
        <p:spPr>
          <a:xfrm>
            <a:off x="10175357" y="5007934"/>
            <a:ext cx="1797345" cy="1348009"/>
          </a:xfrm>
          <a:prstGeom prst="rect">
            <a:avLst/>
          </a:prstGeom>
        </p:spPr>
      </p:pic>
    </p:spTree>
    <p:extLst>
      <p:ext uri="{BB962C8B-B14F-4D97-AF65-F5344CB8AC3E}">
        <p14:creationId xmlns:p14="http://schemas.microsoft.com/office/powerpoint/2010/main" val="1053989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2" y="1084521"/>
            <a:ext cx="12191999" cy="954107"/>
          </a:xfrm>
          <a:prstGeom prst="rect">
            <a:avLst/>
          </a:prstGeom>
          <a:noFill/>
        </p:spPr>
        <p:txBody>
          <a:bodyPr wrap="square" rtlCol="0">
            <a:spAutoFit/>
          </a:bodyPr>
          <a:lstStyle/>
          <a:p>
            <a:pPr algn="ctr"/>
            <a:r>
              <a:rPr lang="fr-FR" sz="3200" b="1" dirty="0"/>
              <a:t>Nouveaux modèles économiques </a:t>
            </a:r>
          </a:p>
          <a:p>
            <a:pPr algn="ctr"/>
            <a:endParaRPr lang="fr-FR" sz="2400" dirty="0"/>
          </a:p>
        </p:txBody>
      </p:sp>
      <p:pic>
        <p:nvPicPr>
          <p:cNvPr id="5" name="Image 4">
            <a:extLst>
              <a:ext uri="{FF2B5EF4-FFF2-40B4-BE49-F238E27FC236}">
                <a16:creationId xmlns:a16="http://schemas.microsoft.com/office/drawing/2014/main" id="{AF02BC7B-3F88-7B68-C707-8772676C6F14}"/>
              </a:ext>
            </a:extLst>
          </p:cNvPr>
          <p:cNvPicPr>
            <a:picLocks noChangeAspect="1"/>
          </p:cNvPicPr>
          <p:nvPr/>
        </p:nvPicPr>
        <p:blipFill>
          <a:blip r:embed="rId2"/>
          <a:stretch>
            <a:fillRect/>
          </a:stretch>
        </p:blipFill>
        <p:spPr>
          <a:xfrm>
            <a:off x="3238500" y="1804987"/>
            <a:ext cx="5715000" cy="3248025"/>
          </a:xfrm>
          <a:prstGeom prst="rect">
            <a:avLst/>
          </a:prstGeom>
        </p:spPr>
      </p:pic>
    </p:spTree>
    <p:extLst>
      <p:ext uri="{BB962C8B-B14F-4D97-AF65-F5344CB8AC3E}">
        <p14:creationId xmlns:p14="http://schemas.microsoft.com/office/powerpoint/2010/main" val="4177512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6" name="Image 5">
            <a:extLst>
              <a:ext uri="{FF2B5EF4-FFF2-40B4-BE49-F238E27FC236}">
                <a16:creationId xmlns:a16="http://schemas.microsoft.com/office/drawing/2014/main" id="{E1C756F9-2F14-2FEF-A7A1-00AA3EBB788A}"/>
              </a:ext>
            </a:extLst>
          </p:cNvPr>
          <p:cNvPicPr>
            <a:picLocks noChangeAspect="1"/>
          </p:cNvPicPr>
          <p:nvPr/>
        </p:nvPicPr>
        <p:blipFill>
          <a:blip r:embed="rId2"/>
          <a:stretch>
            <a:fillRect/>
          </a:stretch>
        </p:blipFill>
        <p:spPr>
          <a:xfrm>
            <a:off x="0" y="1032884"/>
            <a:ext cx="12192000" cy="4792231"/>
          </a:xfrm>
          <a:prstGeom prst="rect">
            <a:avLst/>
          </a:prstGeom>
        </p:spPr>
      </p:pic>
    </p:spTree>
    <p:extLst>
      <p:ext uri="{BB962C8B-B14F-4D97-AF65-F5344CB8AC3E}">
        <p14:creationId xmlns:p14="http://schemas.microsoft.com/office/powerpoint/2010/main" val="395061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LES 5 NOTIONS CLES</a:t>
            </a:r>
            <a:endParaRPr lang="fr-GP" sz="2800" b="1" dirty="0">
              <a:solidFill>
                <a:schemeClr val="bg1"/>
              </a:solidFill>
            </a:endParaRPr>
          </a:p>
        </p:txBody>
      </p:sp>
      <p:sp>
        <p:nvSpPr>
          <p:cNvPr id="4" name="ZoneTexte 3">
            <a:extLst>
              <a:ext uri="{FF2B5EF4-FFF2-40B4-BE49-F238E27FC236}">
                <a16:creationId xmlns:a16="http://schemas.microsoft.com/office/drawing/2014/main" id="{A1F61656-BA51-8816-7E92-068904CA725E}"/>
              </a:ext>
            </a:extLst>
          </p:cNvPr>
          <p:cNvSpPr txBox="1"/>
          <p:nvPr/>
        </p:nvSpPr>
        <p:spPr>
          <a:xfrm>
            <a:off x="0" y="935665"/>
            <a:ext cx="12192000" cy="4955203"/>
          </a:xfrm>
          <a:prstGeom prst="rect">
            <a:avLst/>
          </a:prstGeom>
          <a:noFill/>
        </p:spPr>
        <p:txBody>
          <a:bodyPr wrap="square" rtlCol="0">
            <a:spAutoFit/>
          </a:bodyPr>
          <a:lstStyle/>
          <a:p>
            <a:pPr marL="514350" indent="-514350">
              <a:buFont typeface="+mj-lt"/>
              <a:buAutoNum type="arabicPeriod"/>
            </a:pPr>
            <a:r>
              <a:rPr lang="fr-FR" sz="3200" b="1" dirty="0"/>
              <a:t>La place de marché</a:t>
            </a:r>
          </a:p>
          <a:p>
            <a:pPr marL="514350" indent="-514350">
              <a:buFont typeface="+mj-lt"/>
              <a:buAutoNum type="arabicPeriod"/>
            </a:pPr>
            <a:endParaRPr lang="fr-FR" sz="2800" b="1" dirty="0"/>
          </a:p>
          <a:p>
            <a:pPr marL="514350" indent="-514350">
              <a:buFont typeface="+mj-lt"/>
              <a:buAutoNum type="arabicPeriod"/>
            </a:pPr>
            <a:r>
              <a:rPr lang="fr-FR" sz="3200" b="1" dirty="0"/>
              <a:t>Les relations d’échange </a:t>
            </a:r>
            <a:r>
              <a:rPr lang="fr-FR" sz="3200" dirty="0"/>
              <a:t>: B to B, B to C, C to C, B to G</a:t>
            </a:r>
          </a:p>
          <a:p>
            <a:pPr marL="514350" indent="-514350">
              <a:buFont typeface="+mj-lt"/>
              <a:buAutoNum type="arabicPeriod"/>
            </a:pPr>
            <a:endParaRPr lang="fr-FR" sz="3200" b="1" dirty="0"/>
          </a:p>
          <a:p>
            <a:pPr marL="514350" indent="-514350">
              <a:buFont typeface="+mj-lt"/>
              <a:buAutoNum type="arabicPeriod"/>
            </a:pPr>
            <a:r>
              <a:rPr lang="fr-FR" sz="3200" b="1" dirty="0"/>
              <a:t>Les externalités de réseau</a:t>
            </a:r>
          </a:p>
          <a:p>
            <a:pPr marL="514350" indent="-514350">
              <a:buFont typeface="+mj-lt"/>
              <a:buAutoNum type="arabicPeriod"/>
            </a:pPr>
            <a:endParaRPr lang="fr-FR" sz="3200" b="1" dirty="0"/>
          </a:p>
          <a:p>
            <a:pPr marL="514350" indent="-514350">
              <a:buFont typeface="+mj-lt"/>
              <a:buAutoNum type="arabicPeriod"/>
            </a:pPr>
            <a:r>
              <a:rPr lang="fr-FR" sz="3200" b="1" dirty="0"/>
              <a:t>L’évolution des modèles économiques </a:t>
            </a:r>
            <a:r>
              <a:rPr lang="fr-FR" sz="3200" dirty="0"/>
              <a:t>: relations marchandes, non marchandes, économie collaborative, propriété et usages</a:t>
            </a:r>
          </a:p>
          <a:p>
            <a:pPr marL="514350" indent="-514350">
              <a:buFont typeface="+mj-lt"/>
              <a:buAutoNum type="arabicPeriod"/>
            </a:pPr>
            <a:endParaRPr lang="fr-FR" sz="3200" b="1" dirty="0"/>
          </a:p>
          <a:p>
            <a:pPr marL="514350" indent="-514350">
              <a:buFont typeface="+mj-lt"/>
              <a:buAutoNum type="arabicPeriod"/>
            </a:pPr>
            <a:r>
              <a:rPr lang="fr-FR" sz="3200" b="1" dirty="0"/>
              <a:t>Les normes et les standards</a:t>
            </a:r>
            <a:endParaRPr lang="fr-GP" sz="3200" b="1" dirty="0"/>
          </a:p>
        </p:txBody>
      </p:sp>
    </p:spTree>
    <p:extLst>
      <p:ext uri="{BB962C8B-B14F-4D97-AF65-F5344CB8AC3E}">
        <p14:creationId xmlns:p14="http://schemas.microsoft.com/office/powerpoint/2010/main" val="14059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4" name="Image 3">
            <a:extLst>
              <a:ext uri="{FF2B5EF4-FFF2-40B4-BE49-F238E27FC236}">
                <a16:creationId xmlns:a16="http://schemas.microsoft.com/office/drawing/2014/main" id="{CEEC3F83-B8A0-839B-6FE6-36AE6BDD0064}"/>
              </a:ext>
            </a:extLst>
          </p:cNvPr>
          <p:cNvPicPr>
            <a:picLocks noChangeAspect="1"/>
          </p:cNvPicPr>
          <p:nvPr/>
        </p:nvPicPr>
        <p:blipFill>
          <a:blip r:embed="rId2"/>
          <a:stretch>
            <a:fillRect/>
          </a:stretch>
        </p:blipFill>
        <p:spPr>
          <a:xfrm>
            <a:off x="0" y="565750"/>
            <a:ext cx="12192000" cy="5867203"/>
          </a:xfrm>
          <a:prstGeom prst="rect">
            <a:avLst/>
          </a:prstGeom>
        </p:spPr>
      </p:pic>
    </p:spTree>
    <p:extLst>
      <p:ext uri="{BB962C8B-B14F-4D97-AF65-F5344CB8AC3E}">
        <p14:creationId xmlns:p14="http://schemas.microsoft.com/office/powerpoint/2010/main" val="302409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5" name="Image 4">
            <a:extLst>
              <a:ext uri="{FF2B5EF4-FFF2-40B4-BE49-F238E27FC236}">
                <a16:creationId xmlns:a16="http://schemas.microsoft.com/office/drawing/2014/main" id="{E932F592-5FF8-F29D-EC7C-3C2B29A1C53B}"/>
              </a:ext>
            </a:extLst>
          </p:cNvPr>
          <p:cNvPicPr>
            <a:picLocks noChangeAspect="1"/>
          </p:cNvPicPr>
          <p:nvPr/>
        </p:nvPicPr>
        <p:blipFill>
          <a:blip r:embed="rId2"/>
          <a:stretch>
            <a:fillRect/>
          </a:stretch>
        </p:blipFill>
        <p:spPr>
          <a:xfrm>
            <a:off x="0" y="565751"/>
            <a:ext cx="12192000" cy="5814347"/>
          </a:xfrm>
          <a:prstGeom prst="rect">
            <a:avLst/>
          </a:prstGeom>
        </p:spPr>
      </p:pic>
    </p:spTree>
    <p:extLst>
      <p:ext uri="{BB962C8B-B14F-4D97-AF65-F5344CB8AC3E}">
        <p14:creationId xmlns:p14="http://schemas.microsoft.com/office/powerpoint/2010/main" val="445065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4" name="Image 3">
            <a:extLst>
              <a:ext uri="{FF2B5EF4-FFF2-40B4-BE49-F238E27FC236}">
                <a16:creationId xmlns:a16="http://schemas.microsoft.com/office/drawing/2014/main" id="{AA7D8082-A7AA-C489-64D3-57070130E506}"/>
              </a:ext>
            </a:extLst>
          </p:cNvPr>
          <p:cNvPicPr>
            <a:picLocks noChangeAspect="1"/>
          </p:cNvPicPr>
          <p:nvPr/>
        </p:nvPicPr>
        <p:blipFill>
          <a:blip r:embed="rId2"/>
          <a:stretch>
            <a:fillRect/>
          </a:stretch>
        </p:blipFill>
        <p:spPr>
          <a:xfrm>
            <a:off x="0" y="953601"/>
            <a:ext cx="12192000" cy="4950798"/>
          </a:xfrm>
          <a:prstGeom prst="rect">
            <a:avLst/>
          </a:prstGeom>
        </p:spPr>
      </p:pic>
    </p:spTree>
    <p:extLst>
      <p:ext uri="{BB962C8B-B14F-4D97-AF65-F5344CB8AC3E}">
        <p14:creationId xmlns:p14="http://schemas.microsoft.com/office/powerpoint/2010/main" val="1475636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5" name="Image 4">
            <a:extLst>
              <a:ext uri="{FF2B5EF4-FFF2-40B4-BE49-F238E27FC236}">
                <a16:creationId xmlns:a16="http://schemas.microsoft.com/office/drawing/2014/main" id="{85470924-74B3-3A89-E320-7AFB48934EF7}"/>
              </a:ext>
            </a:extLst>
          </p:cNvPr>
          <p:cNvPicPr>
            <a:picLocks noChangeAspect="1"/>
          </p:cNvPicPr>
          <p:nvPr/>
        </p:nvPicPr>
        <p:blipFill>
          <a:blip r:embed="rId2"/>
          <a:stretch>
            <a:fillRect/>
          </a:stretch>
        </p:blipFill>
        <p:spPr>
          <a:xfrm>
            <a:off x="0" y="874318"/>
            <a:ext cx="12192000" cy="5109364"/>
          </a:xfrm>
          <a:prstGeom prst="rect">
            <a:avLst/>
          </a:prstGeom>
        </p:spPr>
      </p:pic>
    </p:spTree>
    <p:extLst>
      <p:ext uri="{BB962C8B-B14F-4D97-AF65-F5344CB8AC3E}">
        <p14:creationId xmlns:p14="http://schemas.microsoft.com/office/powerpoint/2010/main" val="842977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1" y="21266"/>
            <a:ext cx="4848447" cy="523220"/>
          </a:xfrm>
          <a:prstGeom prst="rect">
            <a:avLst/>
          </a:prstGeom>
          <a:noFill/>
        </p:spPr>
        <p:txBody>
          <a:bodyPr wrap="square" rtlCol="0">
            <a:spAutoFit/>
          </a:bodyPr>
          <a:lstStyle/>
          <a:p>
            <a:r>
              <a:rPr lang="fr-FR" sz="2800" b="1" dirty="0">
                <a:solidFill>
                  <a:schemeClr val="bg1"/>
                </a:solidFill>
              </a:rPr>
              <a:t>LES MODELES ECONOMIQUES</a:t>
            </a:r>
            <a:endParaRPr lang="fr-GP" sz="2800" b="1" dirty="0">
              <a:solidFill>
                <a:schemeClr val="bg1"/>
              </a:solidFill>
            </a:endParaRPr>
          </a:p>
        </p:txBody>
      </p:sp>
      <p:pic>
        <p:nvPicPr>
          <p:cNvPr id="4" name="Image 3">
            <a:extLst>
              <a:ext uri="{FF2B5EF4-FFF2-40B4-BE49-F238E27FC236}">
                <a16:creationId xmlns:a16="http://schemas.microsoft.com/office/drawing/2014/main" id="{5DA88D8C-C319-F0D8-BC8A-59B617925C80}"/>
              </a:ext>
            </a:extLst>
          </p:cNvPr>
          <p:cNvPicPr>
            <a:picLocks noChangeAspect="1"/>
          </p:cNvPicPr>
          <p:nvPr/>
        </p:nvPicPr>
        <p:blipFill>
          <a:blip r:embed="rId2"/>
          <a:stretch>
            <a:fillRect/>
          </a:stretch>
        </p:blipFill>
        <p:spPr>
          <a:xfrm>
            <a:off x="0" y="1579058"/>
            <a:ext cx="12192000" cy="3699884"/>
          </a:xfrm>
          <a:prstGeom prst="rect">
            <a:avLst/>
          </a:prstGeom>
        </p:spPr>
      </p:pic>
    </p:spTree>
    <p:extLst>
      <p:ext uri="{BB962C8B-B14F-4D97-AF65-F5344CB8AC3E}">
        <p14:creationId xmlns:p14="http://schemas.microsoft.com/office/powerpoint/2010/main" val="2812316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F7C81D9-A34F-8187-2AFA-4E7875BDE410}"/>
              </a:ext>
            </a:extLst>
          </p:cNvPr>
          <p:cNvPicPr>
            <a:picLocks noChangeAspect="1"/>
          </p:cNvPicPr>
          <p:nvPr/>
        </p:nvPicPr>
        <p:blipFill>
          <a:blip r:embed="rId2"/>
          <a:stretch>
            <a:fillRect/>
          </a:stretch>
        </p:blipFill>
        <p:spPr>
          <a:xfrm>
            <a:off x="371475" y="152400"/>
            <a:ext cx="11449050" cy="6553200"/>
          </a:xfrm>
          <a:prstGeom prst="rect">
            <a:avLst/>
          </a:prstGeom>
        </p:spPr>
      </p:pic>
    </p:spTree>
    <p:extLst>
      <p:ext uri="{BB962C8B-B14F-4D97-AF65-F5344CB8AC3E}">
        <p14:creationId xmlns:p14="http://schemas.microsoft.com/office/powerpoint/2010/main" val="3823593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4893647"/>
          </a:xfrm>
          <a:prstGeom prst="rect">
            <a:avLst/>
          </a:prstGeom>
          <a:noFill/>
        </p:spPr>
        <p:txBody>
          <a:bodyPr wrap="square" rtlCol="0">
            <a:spAutoFit/>
          </a:bodyPr>
          <a:lstStyle/>
          <a:p>
            <a:r>
              <a:rPr lang="fr-FR" sz="2600" b="1" dirty="0">
                <a:solidFill>
                  <a:srgbClr val="C00000"/>
                </a:solidFill>
              </a:rPr>
              <a:t>Question</a:t>
            </a:r>
            <a:r>
              <a:rPr lang="fr-FR" sz="2600" dirty="0">
                <a:solidFill>
                  <a:srgbClr val="C00000"/>
                </a:solidFill>
              </a:rPr>
              <a:t> </a:t>
            </a:r>
            <a:r>
              <a:rPr lang="fr-FR" sz="2600" b="1" dirty="0">
                <a:solidFill>
                  <a:srgbClr val="C00000"/>
                </a:solidFill>
              </a:rPr>
              <a:t>1</a:t>
            </a:r>
            <a:r>
              <a:rPr lang="fr-FR" sz="2600" dirty="0">
                <a:solidFill>
                  <a:srgbClr val="C00000"/>
                </a:solidFill>
              </a:rPr>
              <a:t>: </a:t>
            </a:r>
            <a:r>
              <a:rPr lang="fr-FR" sz="2600" dirty="0"/>
              <a:t>Dans une relation marchande, les biens ou services sont fournis gratuitement sans compensation monétaire directe.</a:t>
            </a:r>
          </a:p>
          <a:p>
            <a:r>
              <a:rPr lang="fr-FR" sz="2600" b="1" dirty="0"/>
              <a:t>Réponse</a:t>
            </a:r>
            <a:r>
              <a:rPr lang="fr-FR" sz="2600" dirty="0"/>
              <a:t> : Faux</a:t>
            </a:r>
          </a:p>
          <a:p>
            <a:r>
              <a:rPr lang="fr-FR" sz="2600" b="1" dirty="0"/>
              <a:t>Explication</a:t>
            </a:r>
            <a:r>
              <a:rPr lang="fr-FR" sz="2600" dirty="0"/>
              <a:t> : Dans une relation marchande, les biens ou services sont échangés contre une compensation monétaire.</a:t>
            </a:r>
          </a:p>
          <a:p>
            <a:endParaRPr lang="fr-FR" sz="2600" dirty="0"/>
          </a:p>
          <a:p>
            <a:r>
              <a:rPr lang="fr-FR" sz="2600" b="1" dirty="0">
                <a:solidFill>
                  <a:srgbClr val="C00000"/>
                </a:solidFill>
              </a:rPr>
              <a:t>Question 2</a:t>
            </a:r>
            <a:r>
              <a:rPr lang="fr-FR" sz="2600" dirty="0"/>
              <a:t>: Le modèle freemium offre une version gratuite d'un service avec la possibilité de souscrire à une version payante offrant des fonctionnalités supplémentaires.</a:t>
            </a:r>
          </a:p>
          <a:p>
            <a:r>
              <a:rPr lang="fr-FR" sz="2600" b="1" dirty="0"/>
              <a:t>Réponse</a:t>
            </a:r>
            <a:r>
              <a:rPr lang="fr-FR" sz="2600" dirty="0"/>
              <a:t> : Vrai</a:t>
            </a:r>
          </a:p>
          <a:p>
            <a:r>
              <a:rPr lang="fr-FR" sz="2600" b="1" dirty="0"/>
              <a:t>Explication</a:t>
            </a:r>
            <a:r>
              <a:rPr lang="fr-FR" sz="2600" dirty="0"/>
              <a:t> : Le modèle freemium combine une offre gratuite avec des fonctionnalités avancées accessibles via un abonnement payant.</a:t>
            </a:r>
            <a:endParaRPr lang="fr-GP" sz="2600" dirty="0"/>
          </a:p>
        </p:txBody>
      </p:sp>
    </p:spTree>
    <p:extLst>
      <p:ext uri="{BB962C8B-B14F-4D97-AF65-F5344CB8AC3E}">
        <p14:creationId xmlns:p14="http://schemas.microsoft.com/office/powerpoint/2010/main" val="42301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4493538"/>
          </a:xfrm>
          <a:prstGeom prst="rect">
            <a:avLst/>
          </a:prstGeom>
          <a:noFill/>
        </p:spPr>
        <p:txBody>
          <a:bodyPr wrap="square" rtlCol="0">
            <a:spAutoFit/>
          </a:bodyPr>
          <a:lstStyle/>
          <a:p>
            <a:r>
              <a:rPr lang="fr-FR" sz="2600" b="1" dirty="0">
                <a:solidFill>
                  <a:srgbClr val="C00000"/>
                </a:solidFill>
              </a:rPr>
              <a:t>Question</a:t>
            </a:r>
            <a:r>
              <a:rPr lang="fr-FR" sz="2600" dirty="0">
                <a:solidFill>
                  <a:srgbClr val="C00000"/>
                </a:solidFill>
              </a:rPr>
              <a:t> </a:t>
            </a:r>
            <a:r>
              <a:rPr lang="fr-FR" sz="2600" b="1" dirty="0">
                <a:solidFill>
                  <a:srgbClr val="C00000"/>
                </a:solidFill>
              </a:rPr>
              <a:t>3</a:t>
            </a:r>
            <a:r>
              <a:rPr lang="fr-FR" sz="2600" dirty="0">
                <a:solidFill>
                  <a:srgbClr val="C00000"/>
                </a:solidFill>
              </a:rPr>
              <a:t>: </a:t>
            </a:r>
            <a:r>
              <a:rPr lang="fr-FR" sz="2600" dirty="0"/>
              <a:t>L'économie collaborative repose sur le partage de ressources entre particuliers, souvent facilité par une plateforme numérique.</a:t>
            </a:r>
          </a:p>
          <a:p>
            <a:r>
              <a:rPr lang="fr-FR" sz="2600" b="1" dirty="0"/>
              <a:t>Réponse</a:t>
            </a:r>
            <a:r>
              <a:rPr lang="fr-FR" sz="2600" dirty="0"/>
              <a:t> : Vrai</a:t>
            </a:r>
          </a:p>
          <a:p>
            <a:r>
              <a:rPr lang="fr-FR" sz="2600" b="1" dirty="0"/>
              <a:t>Explication</a:t>
            </a:r>
            <a:r>
              <a:rPr lang="fr-FR" sz="2600" dirty="0"/>
              <a:t> : L'économie collaborative permet aux particuliers de partager des ressources via des plateformes numériques, comme Airbnb.</a:t>
            </a:r>
          </a:p>
          <a:p>
            <a:endParaRPr lang="fr-FR" sz="2600" dirty="0"/>
          </a:p>
          <a:p>
            <a:r>
              <a:rPr lang="fr-FR" sz="2600" b="1" dirty="0">
                <a:solidFill>
                  <a:srgbClr val="C00000"/>
                </a:solidFill>
              </a:rPr>
              <a:t>Question 4</a:t>
            </a:r>
            <a:r>
              <a:rPr lang="fr-FR" sz="2600" dirty="0"/>
              <a:t>: Le modèle économique de l'attention consiste à vendre directement des produits aux utilisateurs sans se baser sur la publicité.</a:t>
            </a:r>
          </a:p>
          <a:p>
            <a:r>
              <a:rPr lang="fr-FR" sz="2600" b="1" dirty="0"/>
              <a:t>Réponse</a:t>
            </a:r>
            <a:r>
              <a:rPr lang="fr-FR" sz="2600" dirty="0"/>
              <a:t> : Faux</a:t>
            </a:r>
          </a:p>
          <a:p>
            <a:r>
              <a:rPr lang="fr-FR" sz="2600" b="1" dirty="0"/>
              <a:t>Explication</a:t>
            </a:r>
            <a:r>
              <a:rPr lang="fr-FR" sz="2600" dirty="0"/>
              <a:t> : Le modèle économique de l'attention repose sur la captation de l'attention des utilisateurs pour générer des revenus, principalement via la publicité.</a:t>
            </a:r>
            <a:endParaRPr lang="fr-GP" sz="2600" dirty="0"/>
          </a:p>
        </p:txBody>
      </p:sp>
    </p:spTree>
    <p:extLst>
      <p:ext uri="{BB962C8B-B14F-4D97-AF65-F5344CB8AC3E}">
        <p14:creationId xmlns:p14="http://schemas.microsoft.com/office/powerpoint/2010/main" val="270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QUIZ !</a:t>
            </a:r>
            <a:endParaRPr lang="fr-GP" sz="2800" b="1" dirty="0">
              <a:solidFill>
                <a:schemeClr val="bg1"/>
              </a:solidFill>
            </a:endParaRPr>
          </a:p>
        </p:txBody>
      </p:sp>
      <p:sp>
        <p:nvSpPr>
          <p:cNvPr id="4" name="ZoneTexte 3">
            <a:extLst>
              <a:ext uri="{FF2B5EF4-FFF2-40B4-BE49-F238E27FC236}">
                <a16:creationId xmlns:a16="http://schemas.microsoft.com/office/drawing/2014/main" id="{7655094B-01EA-24E0-50B4-40991B303138}"/>
              </a:ext>
            </a:extLst>
          </p:cNvPr>
          <p:cNvSpPr txBox="1"/>
          <p:nvPr/>
        </p:nvSpPr>
        <p:spPr>
          <a:xfrm>
            <a:off x="1" y="1116419"/>
            <a:ext cx="12192000" cy="2092881"/>
          </a:xfrm>
          <a:prstGeom prst="rect">
            <a:avLst/>
          </a:prstGeom>
          <a:noFill/>
        </p:spPr>
        <p:txBody>
          <a:bodyPr wrap="square" rtlCol="0">
            <a:spAutoFit/>
          </a:bodyPr>
          <a:lstStyle/>
          <a:p>
            <a:r>
              <a:rPr lang="fr-FR" sz="2600" b="1" dirty="0">
                <a:solidFill>
                  <a:srgbClr val="C00000"/>
                </a:solidFill>
              </a:rPr>
              <a:t>Question</a:t>
            </a:r>
            <a:r>
              <a:rPr lang="fr-FR" sz="2600" dirty="0">
                <a:solidFill>
                  <a:srgbClr val="C00000"/>
                </a:solidFill>
              </a:rPr>
              <a:t> </a:t>
            </a:r>
            <a:r>
              <a:rPr lang="fr-FR" sz="2600" b="1" dirty="0">
                <a:solidFill>
                  <a:srgbClr val="C00000"/>
                </a:solidFill>
              </a:rPr>
              <a:t>5</a:t>
            </a:r>
            <a:r>
              <a:rPr lang="fr-FR" sz="2600" dirty="0">
                <a:solidFill>
                  <a:srgbClr val="C00000"/>
                </a:solidFill>
              </a:rPr>
              <a:t>: </a:t>
            </a:r>
            <a:r>
              <a:rPr lang="fr-FR" sz="2600" dirty="0"/>
              <a:t>Les plateformes, comme Uber et Amazon, tirent leur valeur de la possession directe des actifs échangés entre les utilisateurs.</a:t>
            </a:r>
          </a:p>
          <a:p>
            <a:r>
              <a:rPr lang="fr-FR" sz="2600" b="1" dirty="0"/>
              <a:t>Réponse</a:t>
            </a:r>
            <a:r>
              <a:rPr lang="fr-FR" sz="2600" dirty="0"/>
              <a:t> : Faux</a:t>
            </a:r>
          </a:p>
          <a:p>
            <a:r>
              <a:rPr lang="fr-FR" sz="2600" b="1" dirty="0"/>
              <a:t>Explication</a:t>
            </a:r>
            <a:r>
              <a:rPr lang="fr-FR" sz="2600" dirty="0"/>
              <a:t> : Les plateformes facilitent les échanges entre utilisateurs sans posséder directement les actifs échangés, elles créent la structure permettant ces échanges.</a:t>
            </a:r>
          </a:p>
        </p:txBody>
      </p:sp>
    </p:spTree>
    <p:extLst>
      <p:ext uri="{BB962C8B-B14F-4D97-AF65-F5344CB8AC3E}">
        <p14:creationId xmlns:p14="http://schemas.microsoft.com/office/powerpoint/2010/main" val="23236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570381" cy="4647426"/>
          </a:xfrm>
          <a:prstGeom prst="rect">
            <a:avLst/>
          </a:prstGeom>
          <a:noFill/>
        </p:spPr>
        <p:txBody>
          <a:bodyPr wrap="square" rtlCol="0">
            <a:spAutoFit/>
          </a:bodyPr>
          <a:lstStyle/>
          <a:p>
            <a:r>
              <a:rPr lang="fr-FR" sz="4400" dirty="0"/>
              <a:t>1.	Définitions des notions clés</a:t>
            </a:r>
          </a:p>
          <a:p>
            <a:r>
              <a:rPr lang="fr-FR" sz="4400" dirty="0"/>
              <a:t>2.	La place de marché</a:t>
            </a:r>
          </a:p>
          <a:p>
            <a:r>
              <a:rPr lang="fr-FR" sz="4400" dirty="0"/>
              <a:t>3.	Les relations d’échange</a:t>
            </a:r>
          </a:p>
          <a:p>
            <a:r>
              <a:rPr lang="fr-FR" sz="4400" dirty="0"/>
              <a:t>4.	Externalités de réseau </a:t>
            </a:r>
          </a:p>
          <a:p>
            <a:r>
              <a:rPr lang="fr-FR" sz="4400" dirty="0"/>
              <a:t>5.	Les modèles économiques</a:t>
            </a:r>
          </a:p>
          <a:p>
            <a:r>
              <a:rPr lang="fr-FR" sz="4400" b="1" dirty="0"/>
              <a:t>6.	Normes et standards</a:t>
            </a:r>
          </a:p>
          <a:p>
            <a:endParaRPr lang="fr-GP" sz="3200" b="1" dirty="0"/>
          </a:p>
        </p:txBody>
      </p:sp>
      <p:pic>
        <p:nvPicPr>
          <p:cNvPr id="6" name="Image 5">
            <a:extLst>
              <a:ext uri="{FF2B5EF4-FFF2-40B4-BE49-F238E27FC236}">
                <a16:creationId xmlns:a16="http://schemas.microsoft.com/office/drawing/2014/main" id="{9F3D7801-9F22-3A24-8C7D-57DB4D55856E}"/>
              </a:ext>
            </a:extLst>
          </p:cNvPr>
          <p:cNvPicPr>
            <a:picLocks noChangeAspect="1"/>
          </p:cNvPicPr>
          <p:nvPr/>
        </p:nvPicPr>
        <p:blipFill>
          <a:blip r:embed="rId2"/>
          <a:stretch>
            <a:fillRect/>
          </a:stretch>
        </p:blipFill>
        <p:spPr>
          <a:xfrm>
            <a:off x="7746278" y="1581814"/>
            <a:ext cx="4211583" cy="3694371"/>
          </a:xfrm>
          <a:prstGeom prst="rect">
            <a:avLst/>
          </a:prstGeom>
        </p:spPr>
      </p:pic>
    </p:spTree>
    <p:extLst>
      <p:ext uri="{BB962C8B-B14F-4D97-AF65-F5344CB8AC3E}">
        <p14:creationId xmlns:p14="http://schemas.microsoft.com/office/powerpoint/2010/main" val="55178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495953" cy="4647426"/>
          </a:xfrm>
          <a:prstGeom prst="rect">
            <a:avLst/>
          </a:prstGeom>
          <a:noFill/>
        </p:spPr>
        <p:txBody>
          <a:bodyPr wrap="square" rtlCol="0">
            <a:spAutoFit/>
          </a:bodyPr>
          <a:lstStyle/>
          <a:p>
            <a:r>
              <a:rPr lang="fr-FR" sz="4400" b="1" dirty="0"/>
              <a:t>1.	Définitions des notions clés</a:t>
            </a:r>
          </a:p>
          <a:p>
            <a:r>
              <a:rPr lang="fr-FR" sz="4400" dirty="0"/>
              <a:t>2.	La place de marché</a:t>
            </a:r>
          </a:p>
          <a:p>
            <a:r>
              <a:rPr lang="fr-FR" sz="4400" dirty="0"/>
              <a:t>3.	Les relations d’échange</a:t>
            </a:r>
          </a:p>
          <a:p>
            <a:r>
              <a:rPr lang="fr-FR" sz="4400" dirty="0"/>
              <a:t>4.	Externalités de réseau </a:t>
            </a:r>
          </a:p>
          <a:p>
            <a:r>
              <a:rPr lang="fr-FR" sz="4400" dirty="0"/>
              <a:t>5.	Les modèles économiques</a:t>
            </a:r>
          </a:p>
          <a:p>
            <a:r>
              <a:rPr lang="fr-FR" sz="4400" dirty="0"/>
              <a:t>6.	Normes et standards</a:t>
            </a:r>
          </a:p>
          <a:p>
            <a:endParaRPr lang="fr-GP" sz="3200" b="1" dirty="0"/>
          </a:p>
        </p:txBody>
      </p:sp>
      <p:pic>
        <p:nvPicPr>
          <p:cNvPr id="9" name="Image 8">
            <a:extLst>
              <a:ext uri="{FF2B5EF4-FFF2-40B4-BE49-F238E27FC236}">
                <a16:creationId xmlns:a16="http://schemas.microsoft.com/office/drawing/2014/main" id="{E5D58E10-D525-71E5-E141-A6C5F3DB1BDD}"/>
              </a:ext>
            </a:extLst>
          </p:cNvPr>
          <p:cNvPicPr>
            <a:picLocks noChangeAspect="1"/>
          </p:cNvPicPr>
          <p:nvPr/>
        </p:nvPicPr>
        <p:blipFill>
          <a:blip r:embed="rId2"/>
          <a:stretch>
            <a:fillRect/>
          </a:stretch>
        </p:blipFill>
        <p:spPr>
          <a:xfrm>
            <a:off x="7495953" y="1897344"/>
            <a:ext cx="3978326" cy="3063311"/>
          </a:xfrm>
          <a:prstGeom prst="rect">
            <a:avLst/>
          </a:prstGeom>
        </p:spPr>
      </p:pic>
    </p:spTree>
    <p:extLst>
      <p:ext uri="{BB962C8B-B14F-4D97-AF65-F5344CB8AC3E}">
        <p14:creationId xmlns:p14="http://schemas.microsoft.com/office/powerpoint/2010/main" val="44190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NORMES ET STANDARDS</a:t>
            </a:r>
            <a:endParaRPr lang="fr-GP" sz="2800" b="1" dirty="0">
              <a:solidFill>
                <a:schemeClr val="bg1"/>
              </a:solidFill>
            </a:endParaRPr>
          </a:p>
        </p:txBody>
      </p:sp>
      <p:pic>
        <p:nvPicPr>
          <p:cNvPr id="5" name="Image 4">
            <a:extLst>
              <a:ext uri="{FF2B5EF4-FFF2-40B4-BE49-F238E27FC236}">
                <a16:creationId xmlns:a16="http://schemas.microsoft.com/office/drawing/2014/main" id="{9EE73558-D029-CF9B-28FF-B402EEECA8EC}"/>
              </a:ext>
            </a:extLst>
          </p:cNvPr>
          <p:cNvPicPr>
            <a:picLocks noChangeAspect="1"/>
          </p:cNvPicPr>
          <p:nvPr/>
        </p:nvPicPr>
        <p:blipFill>
          <a:blip r:embed="rId2"/>
          <a:stretch>
            <a:fillRect/>
          </a:stretch>
        </p:blipFill>
        <p:spPr>
          <a:xfrm>
            <a:off x="0" y="777416"/>
            <a:ext cx="12192000" cy="5303168"/>
          </a:xfrm>
          <a:prstGeom prst="rect">
            <a:avLst/>
          </a:prstGeom>
        </p:spPr>
      </p:pic>
    </p:spTree>
    <p:extLst>
      <p:ext uri="{BB962C8B-B14F-4D97-AF65-F5344CB8AC3E}">
        <p14:creationId xmlns:p14="http://schemas.microsoft.com/office/powerpoint/2010/main" val="1382805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973E00-E36C-8C8D-B76D-813AEFF580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186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DEFINITIONS DES NOTIONS CLES</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5016758"/>
          </a:xfrm>
          <a:prstGeom prst="rect">
            <a:avLst/>
          </a:prstGeom>
          <a:noFill/>
        </p:spPr>
        <p:txBody>
          <a:bodyPr wrap="square" rtlCol="0">
            <a:spAutoFit/>
          </a:bodyPr>
          <a:lstStyle/>
          <a:p>
            <a:pPr marL="457200" indent="-457200">
              <a:buFont typeface="Arial" panose="020B0604020202020204" pitchFamily="34" charset="0"/>
              <a:buChar char="•"/>
            </a:pPr>
            <a:r>
              <a:rPr lang="fr-FR" sz="3200" b="1" dirty="0">
                <a:solidFill>
                  <a:srgbClr val="C00000"/>
                </a:solidFill>
              </a:rPr>
              <a:t>Place de marché (</a:t>
            </a:r>
            <a:r>
              <a:rPr lang="fr-FR" sz="3200" b="1" dirty="0" err="1">
                <a:solidFill>
                  <a:srgbClr val="C00000"/>
                </a:solidFill>
              </a:rPr>
              <a:t>Market</a:t>
            </a:r>
            <a:r>
              <a:rPr lang="fr-FR" sz="3200" b="1" dirty="0">
                <a:solidFill>
                  <a:srgbClr val="C00000"/>
                </a:solidFill>
              </a:rPr>
              <a:t> place) </a:t>
            </a:r>
            <a:r>
              <a:rPr lang="fr-FR" sz="3200" b="1" dirty="0"/>
              <a:t>: </a:t>
            </a:r>
            <a:r>
              <a:rPr lang="fr-FR" sz="3200" dirty="0"/>
              <a:t>Plateforme numérique qui met en relation des acheteurs et des vendeurs pour l'échange de biens et de  services.</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Relations d’échange </a:t>
            </a:r>
            <a:r>
              <a:rPr lang="fr-FR" sz="3200" dirty="0"/>
              <a:t>: Elles définissent les types de transactions qui peuvent se produire sur une place de marché.</a:t>
            </a:r>
          </a:p>
          <a:p>
            <a:pPr marL="1371600" lvl="2" indent="-457200">
              <a:buFont typeface="Courier New" panose="02070309020205020404" pitchFamily="49" charset="0"/>
              <a:buChar char="o"/>
            </a:pPr>
            <a:r>
              <a:rPr lang="fr-FR" sz="3200" dirty="0"/>
              <a:t>B to B (Business to Business)</a:t>
            </a:r>
          </a:p>
          <a:p>
            <a:pPr marL="1371600" lvl="2" indent="-457200">
              <a:buFont typeface="Courier New" panose="02070309020205020404" pitchFamily="49" charset="0"/>
              <a:buChar char="o"/>
            </a:pPr>
            <a:r>
              <a:rPr lang="fr-FR" sz="3200" dirty="0"/>
              <a:t>B to C (Business to Consumer)</a:t>
            </a:r>
          </a:p>
          <a:p>
            <a:pPr marL="1371600" lvl="2" indent="-457200">
              <a:buFont typeface="Courier New" panose="02070309020205020404" pitchFamily="49" charset="0"/>
              <a:buChar char="o"/>
            </a:pPr>
            <a:r>
              <a:rPr lang="fr-FR" sz="3200" dirty="0"/>
              <a:t>C to C (Consumer to Consumer)</a:t>
            </a:r>
          </a:p>
          <a:p>
            <a:pPr marL="1371600" lvl="2" indent="-457200">
              <a:buFont typeface="Courier New" panose="02070309020205020404" pitchFamily="49" charset="0"/>
              <a:buChar char="o"/>
            </a:pPr>
            <a:r>
              <a:rPr lang="fr-FR" sz="3200" dirty="0"/>
              <a:t>B to G (Business to </a:t>
            </a:r>
            <a:r>
              <a:rPr lang="fr-FR" sz="3200" dirty="0" err="1"/>
              <a:t>Government</a:t>
            </a:r>
            <a:r>
              <a:rPr lang="fr-FR" sz="3200" dirty="0"/>
              <a:t>)</a:t>
            </a:r>
            <a:endParaRPr lang="fr-GP" sz="3200" dirty="0"/>
          </a:p>
        </p:txBody>
      </p:sp>
    </p:spTree>
    <p:extLst>
      <p:ext uri="{BB962C8B-B14F-4D97-AF65-F5344CB8AC3E}">
        <p14:creationId xmlns:p14="http://schemas.microsoft.com/office/powerpoint/2010/main" val="5633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DEFINITIONS DES NOTIONS CLES</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5509200"/>
          </a:xfrm>
          <a:prstGeom prst="rect">
            <a:avLst/>
          </a:prstGeom>
          <a:noFill/>
        </p:spPr>
        <p:txBody>
          <a:bodyPr wrap="square" rtlCol="0">
            <a:spAutoFit/>
          </a:bodyPr>
          <a:lstStyle/>
          <a:p>
            <a:pPr marL="457200" indent="-457200">
              <a:buFont typeface="Arial" panose="020B0604020202020204" pitchFamily="34" charset="0"/>
              <a:buChar char="•"/>
            </a:pPr>
            <a:r>
              <a:rPr lang="fr-FR" sz="3200" b="1" dirty="0">
                <a:solidFill>
                  <a:srgbClr val="C00000"/>
                </a:solidFill>
              </a:rPr>
              <a:t>Externalités de réseau </a:t>
            </a:r>
            <a:r>
              <a:rPr lang="fr-FR" sz="3200" dirty="0"/>
              <a:t>(effets de réseau) : Phénomène où la valeur d'un produit ou service augmente avec le nombre de ses utilisateurs.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Modèle économique </a:t>
            </a:r>
            <a:r>
              <a:rPr lang="fr-FR" sz="3200" dirty="0"/>
              <a:t>(Business Model): C’est la manière dont une entreprise génère de la valeur.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Relations marchandes </a:t>
            </a:r>
            <a:r>
              <a:rPr lang="fr-FR" sz="3200" dirty="0"/>
              <a:t>: Ces relations sont celles où un échange commercial se produit contre de l'argent.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Relations non marchandes </a:t>
            </a:r>
            <a:r>
              <a:rPr lang="fr-FR" sz="3200" dirty="0"/>
              <a:t>: Ici, l'objectif n'est pas le profit monétaire direct. </a:t>
            </a:r>
            <a:endParaRPr lang="fr-GP" sz="3200" dirty="0"/>
          </a:p>
        </p:txBody>
      </p:sp>
    </p:spTree>
    <p:extLst>
      <p:ext uri="{BB962C8B-B14F-4D97-AF65-F5344CB8AC3E}">
        <p14:creationId xmlns:p14="http://schemas.microsoft.com/office/powerpoint/2010/main" val="8344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5156790" cy="523220"/>
          </a:xfrm>
          <a:prstGeom prst="rect">
            <a:avLst/>
          </a:prstGeom>
          <a:noFill/>
        </p:spPr>
        <p:txBody>
          <a:bodyPr wrap="square" rtlCol="0">
            <a:spAutoFit/>
          </a:bodyPr>
          <a:lstStyle/>
          <a:p>
            <a:r>
              <a:rPr lang="fr-FR" sz="2800" b="1" dirty="0">
                <a:solidFill>
                  <a:schemeClr val="bg1"/>
                </a:solidFill>
              </a:rPr>
              <a:t>DEFINITIONS DES NOTIONS CLES</a:t>
            </a:r>
            <a:endParaRPr lang="fr-GP" sz="2800" b="1" dirty="0">
              <a:solidFill>
                <a:schemeClr val="bg1"/>
              </a:solidFill>
            </a:endParaRPr>
          </a:p>
        </p:txBody>
      </p:sp>
      <p:sp>
        <p:nvSpPr>
          <p:cNvPr id="5" name="ZoneTexte 4">
            <a:extLst>
              <a:ext uri="{FF2B5EF4-FFF2-40B4-BE49-F238E27FC236}">
                <a16:creationId xmlns:a16="http://schemas.microsoft.com/office/drawing/2014/main" id="{4400C0CC-6AD1-881D-8A6C-E04CE13019AD}"/>
              </a:ext>
            </a:extLst>
          </p:cNvPr>
          <p:cNvSpPr txBox="1"/>
          <p:nvPr/>
        </p:nvSpPr>
        <p:spPr>
          <a:xfrm>
            <a:off x="0" y="1105287"/>
            <a:ext cx="12192000" cy="4524315"/>
          </a:xfrm>
          <a:prstGeom prst="rect">
            <a:avLst/>
          </a:prstGeom>
          <a:noFill/>
        </p:spPr>
        <p:txBody>
          <a:bodyPr wrap="square" rtlCol="0">
            <a:spAutoFit/>
          </a:bodyPr>
          <a:lstStyle/>
          <a:p>
            <a:pPr marL="457200" indent="-457200">
              <a:buFont typeface="Arial" panose="020B0604020202020204" pitchFamily="34" charset="0"/>
              <a:buChar char="•"/>
            </a:pPr>
            <a:r>
              <a:rPr lang="fr-FR" sz="3200" b="1" dirty="0">
                <a:solidFill>
                  <a:srgbClr val="C00000"/>
                </a:solidFill>
              </a:rPr>
              <a:t>Économie collaborative </a:t>
            </a:r>
            <a:r>
              <a:rPr lang="fr-FR" sz="3200" dirty="0"/>
              <a:t>: Modèle où les individus partagent ou échangent des biens et services via une plateforme numérique.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Propriété et usages </a:t>
            </a:r>
            <a:r>
              <a:rPr lang="fr-FR" sz="3200" dirty="0"/>
              <a:t>: Passage d'un modèle basé sur la possession (acheter un produit pour le posséder) à un modèle basé sur l'accès ou l'usage (payer pour utiliser un service sans en être propriétaire).</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b="1" dirty="0">
                <a:solidFill>
                  <a:srgbClr val="C00000"/>
                </a:solidFill>
              </a:rPr>
              <a:t>Normes et standards </a:t>
            </a:r>
            <a:r>
              <a:rPr lang="fr-FR" sz="3200" dirty="0"/>
              <a:t>: Règles établies pour garantir que les produits et services numériques fonctionnent bien ensemble. </a:t>
            </a:r>
            <a:endParaRPr lang="fr-GP" sz="3200" dirty="0"/>
          </a:p>
        </p:txBody>
      </p:sp>
    </p:spTree>
    <p:extLst>
      <p:ext uri="{BB962C8B-B14F-4D97-AF65-F5344CB8AC3E}">
        <p14:creationId xmlns:p14="http://schemas.microsoft.com/office/powerpoint/2010/main" val="26151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8713E-D827-AA51-9B90-85E758C3CFD8}"/>
              </a:ext>
            </a:extLst>
          </p:cNvPr>
          <p:cNvSpPr/>
          <p:nvPr/>
        </p:nvSpPr>
        <p:spPr>
          <a:xfrm>
            <a:off x="0" y="6539023"/>
            <a:ext cx="12192000" cy="3189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3" name="Rectangle 2">
            <a:extLst>
              <a:ext uri="{FF2B5EF4-FFF2-40B4-BE49-F238E27FC236}">
                <a16:creationId xmlns:a16="http://schemas.microsoft.com/office/drawing/2014/main" id="{4611F000-7F1B-0854-801A-44343E24335B}"/>
              </a:ext>
            </a:extLst>
          </p:cNvPr>
          <p:cNvSpPr/>
          <p:nvPr/>
        </p:nvSpPr>
        <p:spPr>
          <a:xfrm>
            <a:off x="0" y="1"/>
            <a:ext cx="5156791" cy="5444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GP" dirty="0"/>
          </a:p>
        </p:txBody>
      </p:sp>
      <p:sp>
        <p:nvSpPr>
          <p:cNvPr id="8" name="ZoneTexte 7">
            <a:extLst>
              <a:ext uri="{FF2B5EF4-FFF2-40B4-BE49-F238E27FC236}">
                <a16:creationId xmlns:a16="http://schemas.microsoft.com/office/drawing/2014/main" id="{3868F60F-6E2C-6ACE-A590-8E36BDA401C0}"/>
              </a:ext>
            </a:extLst>
          </p:cNvPr>
          <p:cNvSpPr txBox="1"/>
          <p:nvPr/>
        </p:nvSpPr>
        <p:spPr>
          <a:xfrm>
            <a:off x="0" y="21266"/>
            <a:ext cx="4189228" cy="523220"/>
          </a:xfrm>
          <a:prstGeom prst="rect">
            <a:avLst/>
          </a:prstGeom>
          <a:noFill/>
        </p:spPr>
        <p:txBody>
          <a:bodyPr wrap="square" rtlCol="0">
            <a:spAutoFit/>
          </a:bodyPr>
          <a:lstStyle/>
          <a:p>
            <a:r>
              <a:rPr lang="fr-FR" sz="2800" b="1" dirty="0">
                <a:solidFill>
                  <a:schemeClr val="bg1"/>
                </a:solidFill>
              </a:rPr>
              <a:t>PLAN</a:t>
            </a:r>
            <a:endParaRPr lang="fr-GP" sz="2800" b="1" dirty="0">
              <a:solidFill>
                <a:schemeClr val="bg1"/>
              </a:solidFill>
            </a:endParaRPr>
          </a:p>
        </p:txBody>
      </p:sp>
      <p:sp>
        <p:nvSpPr>
          <p:cNvPr id="4" name="ZoneTexte 3">
            <a:extLst>
              <a:ext uri="{FF2B5EF4-FFF2-40B4-BE49-F238E27FC236}">
                <a16:creationId xmlns:a16="http://schemas.microsoft.com/office/drawing/2014/main" id="{94EE8B71-22BD-0F21-98A8-C77F3C3D911C}"/>
              </a:ext>
            </a:extLst>
          </p:cNvPr>
          <p:cNvSpPr txBox="1"/>
          <p:nvPr/>
        </p:nvSpPr>
        <p:spPr>
          <a:xfrm>
            <a:off x="0" y="1105287"/>
            <a:ext cx="7570381" cy="4647426"/>
          </a:xfrm>
          <a:prstGeom prst="rect">
            <a:avLst/>
          </a:prstGeom>
          <a:noFill/>
        </p:spPr>
        <p:txBody>
          <a:bodyPr wrap="square" rtlCol="0">
            <a:spAutoFit/>
          </a:bodyPr>
          <a:lstStyle/>
          <a:p>
            <a:r>
              <a:rPr lang="fr-FR" sz="4400" dirty="0"/>
              <a:t>1.	Définitions des notions clés</a:t>
            </a:r>
          </a:p>
          <a:p>
            <a:r>
              <a:rPr lang="fr-FR" sz="4400" b="1" dirty="0"/>
              <a:t>2.	La place de marché</a:t>
            </a:r>
          </a:p>
          <a:p>
            <a:r>
              <a:rPr lang="fr-FR" sz="4400" dirty="0"/>
              <a:t>3.	Les relations d’échange</a:t>
            </a:r>
          </a:p>
          <a:p>
            <a:r>
              <a:rPr lang="fr-FR" sz="4400" dirty="0"/>
              <a:t>4.	Externalités de réseau </a:t>
            </a:r>
          </a:p>
          <a:p>
            <a:r>
              <a:rPr lang="fr-FR" sz="4400" dirty="0"/>
              <a:t>5.	Les modèles économiques</a:t>
            </a:r>
          </a:p>
          <a:p>
            <a:r>
              <a:rPr lang="fr-FR" sz="4400" dirty="0"/>
              <a:t>6.	Normes et standards</a:t>
            </a:r>
          </a:p>
          <a:p>
            <a:endParaRPr lang="fr-GP" sz="3200" b="1" dirty="0"/>
          </a:p>
        </p:txBody>
      </p:sp>
      <p:pic>
        <p:nvPicPr>
          <p:cNvPr id="7" name="Graphique 6">
            <a:extLst>
              <a:ext uri="{FF2B5EF4-FFF2-40B4-BE49-F238E27FC236}">
                <a16:creationId xmlns:a16="http://schemas.microsoft.com/office/drawing/2014/main" id="{F333C5E0-3D00-9C81-34C6-038694D182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1286" y="2190307"/>
            <a:ext cx="2559533" cy="2817628"/>
          </a:xfrm>
          <a:prstGeom prst="rect">
            <a:avLst/>
          </a:prstGeom>
        </p:spPr>
      </p:pic>
    </p:spTree>
    <p:extLst>
      <p:ext uri="{BB962C8B-B14F-4D97-AF65-F5344CB8AC3E}">
        <p14:creationId xmlns:p14="http://schemas.microsoft.com/office/powerpoint/2010/main" val="14075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2332</Words>
  <Application>Microsoft Office PowerPoint</Application>
  <PresentationFormat>Grand écran</PresentationFormat>
  <Paragraphs>227</Paragraphs>
  <Slides>51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51</vt:i4>
      </vt:variant>
    </vt:vector>
  </HeadingPairs>
  <TitlesOfParts>
    <vt:vector size="58" baseType="lpstr">
      <vt:lpstr>Arial</vt:lpstr>
      <vt:lpstr>Calibri</vt:lpstr>
      <vt:lpstr>Calibri Light</vt:lpstr>
      <vt:lpstr>Courier New</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galactus</dc:creator>
  <cp:lastModifiedBy>galactus</cp:lastModifiedBy>
  <cp:revision>3</cp:revision>
  <dcterms:created xsi:type="dcterms:W3CDTF">2024-08-29T22:01:55Z</dcterms:created>
  <dcterms:modified xsi:type="dcterms:W3CDTF">2024-08-30T21:04:24Z</dcterms:modified>
</cp:coreProperties>
</file>