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 id="2147483698" r:id="rId2"/>
    <p:sldMasterId id="2147483753" r:id="rId3"/>
  </p:sldMasterIdLst>
  <p:notesMasterIdLst>
    <p:notesMasterId r:id="rId72"/>
  </p:notesMasterIdLst>
  <p:handoutMasterIdLst>
    <p:handoutMasterId r:id="rId73"/>
  </p:handoutMasterIdLst>
  <p:sldIdLst>
    <p:sldId id="828" r:id="rId4"/>
    <p:sldId id="819" r:id="rId5"/>
    <p:sldId id="840" r:id="rId6"/>
    <p:sldId id="830" r:id="rId7"/>
    <p:sldId id="847" r:id="rId8"/>
    <p:sldId id="848" r:id="rId9"/>
    <p:sldId id="849" r:id="rId10"/>
    <p:sldId id="850" r:id="rId11"/>
    <p:sldId id="851" r:id="rId12"/>
    <p:sldId id="852" r:id="rId13"/>
    <p:sldId id="853" r:id="rId14"/>
    <p:sldId id="854" r:id="rId15"/>
    <p:sldId id="856" r:id="rId16"/>
    <p:sldId id="855" r:id="rId17"/>
    <p:sldId id="857" r:id="rId18"/>
    <p:sldId id="858" r:id="rId19"/>
    <p:sldId id="859" r:id="rId20"/>
    <p:sldId id="860" r:id="rId21"/>
    <p:sldId id="861" r:id="rId22"/>
    <p:sldId id="862" r:id="rId23"/>
    <p:sldId id="863" r:id="rId24"/>
    <p:sldId id="864" r:id="rId25"/>
    <p:sldId id="865" r:id="rId26"/>
    <p:sldId id="866" r:id="rId27"/>
    <p:sldId id="868" r:id="rId28"/>
    <p:sldId id="867" r:id="rId29"/>
    <p:sldId id="869" r:id="rId30"/>
    <p:sldId id="870" r:id="rId31"/>
    <p:sldId id="871" r:id="rId32"/>
    <p:sldId id="872" r:id="rId33"/>
    <p:sldId id="832" r:id="rId34"/>
    <p:sldId id="874" r:id="rId35"/>
    <p:sldId id="873" r:id="rId36"/>
    <p:sldId id="875" r:id="rId37"/>
    <p:sldId id="876" r:id="rId38"/>
    <p:sldId id="877" r:id="rId39"/>
    <p:sldId id="878" r:id="rId40"/>
    <p:sldId id="879" r:id="rId41"/>
    <p:sldId id="880" r:id="rId42"/>
    <p:sldId id="881" r:id="rId43"/>
    <p:sldId id="882" r:id="rId44"/>
    <p:sldId id="883" r:id="rId45"/>
    <p:sldId id="884" r:id="rId46"/>
    <p:sldId id="885" r:id="rId47"/>
    <p:sldId id="886" r:id="rId48"/>
    <p:sldId id="887" r:id="rId49"/>
    <p:sldId id="888" r:id="rId50"/>
    <p:sldId id="889" r:id="rId51"/>
    <p:sldId id="890" r:id="rId52"/>
    <p:sldId id="891" r:id="rId53"/>
    <p:sldId id="892" r:id="rId54"/>
    <p:sldId id="893" r:id="rId55"/>
    <p:sldId id="894" r:id="rId56"/>
    <p:sldId id="895" r:id="rId57"/>
    <p:sldId id="896" r:id="rId58"/>
    <p:sldId id="897" r:id="rId59"/>
    <p:sldId id="898" r:id="rId60"/>
    <p:sldId id="899" r:id="rId61"/>
    <p:sldId id="900" r:id="rId62"/>
    <p:sldId id="901" r:id="rId63"/>
    <p:sldId id="902" r:id="rId64"/>
    <p:sldId id="903" r:id="rId65"/>
    <p:sldId id="904" r:id="rId66"/>
    <p:sldId id="905" r:id="rId67"/>
    <p:sldId id="906" r:id="rId68"/>
    <p:sldId id="907" r:id="rId69"/>
    <p:sldId id="908" r:id="rId70"/>
    <p:sldId id="909" r:id="rId71"/>
  </p:sldIdLst>
  <p:sldSz cx="12192000" cy="6858000"/>
  <p:notesSz cx="6858000" cy="9144000"/>
  <p:defaultTex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HOWEET" id="{D34E524A-D6EF-4CBC-A13A-51C3740B0549}">
          <p14:sldIdLst>
            <p14:sldId id="828"/>
            <p14:sldId id="819"/>
            <p14:sldId id="840"/>
            <p14:sldId id="830"/>
            <p14:sldId id="847"/>
            <p14:sldId id="848"/>
            <p14:sldId id="849"/>
            <p14:sldId id="850"/>
            <p14:sldId id="851"/>
            <p14:sldId id="852"/>
            <p14:sldId id="853"/>
            <p14:sldId id="854"/>
            <p14:sldId id="856"/>
            <p14:sldId id="855"/>
            <p14:sldId id="857"/>
            <p14:sldId id="858"/>
            <p14:sldId id="859"/>
            <p14:sldId id="860"/>
            <p14:sldId id="861"/>
            <p14:sldId id="862"/>
            <p14:sldId id="863"/>
            <p14:sldId id="864"/>
            <p14:sldId id="865"/>
            <p14:sldId id="866"/>
            <p14:sldId id="868"/>
            <p14:sldId id="867"/>
            <p14:sldId id="869"/>
            <p14:sldId id="870"/>
            <p14:sldId id="871"/>
            <p14:sldId id="872"/>
            <p14:sldId id="832"/>
            <p14:sldId id="874"/>
            <p14:sldId id="873"/>
            <p14:sldId id="875"/>
            <p14:sldId id="876"/>
            <p14:sldId id="877"/>
            <p14:sldId id="878"/>
            <p14:sldId id="879"/>
            <p14:sldId id="880"/>
            <p14:sldId id="881"/>
            <p14:sldId id="882"/>
            <p14:sldId id="883"/>
            <p14:sldId id="884"/>
            <p14:sldId id="885"/>
            <p14:sldId id="886"/>
            <p14:sldId id="887"/>
            <p14:sldId id="888"/>
            <p14:sldId id="889"/>
            <p14:sldId id="890"/>
            <p14:sldId id="891"/>
            <p14:sldId id="892"/>
            <p14:sldId id="893"/>
            <p14:sldId id="894"/>
            <p14:sldId id="895"/>
            <p14:sldId id="896"/>
            <p14:sldId id="897"/>
            <p14:sldId id="898"/>
            <p14:sldId id="899"/>
            <p14:sldId id="900"/>
            <p14:sldId id="901"/>
            <p14:sldId id="902"/>
            <p14:sldId id="903"/>
            <p14:sldId id="904"/>
            <p14:sldId id="905"/>
            <p14:sldId id="906"/>
            <p14:sldId id="907"/>
            <p14:sldId id="908"/>
            <p14:sldId id="909"/>
          </p14:sldIdLst>
        </p14:section>
        <p14:section name="CREDITS &amp; COPYRIGHTS" id="{96A22112-93F8-4FC4-92DC-51B794962ED1}">
          <p14:sldIdLst/>
        </p14:section>
      </p14:sectionLst>
    </p:ext>
    <p:ext uri="{EFAFB233-063F-42B5-8137-9DF3F51BA10A}">
      <p15:sldGuideLst xmlns:p15="http://schemas.microsoft.com/office/powerpoint/2012/main">
        <p15:guide id="1" orient="horz" pos="2251" userDrawn="1">
          <p15:clr>
            <a:srgbClr val="A4A3A4"/>
          </p15:clr>
        </p15:guide>
        <p15:guide id="3" orient="horz" pos="3159" userDrawn="1">
          <p15:clr>
            <a:srgbClr val="A4A3A4"/>
          </p15:clr>
        </p15:guide>
        <p15:guide id="5" orient="horz" pos="981" userDrawn="1">
          <p15:clr>
            <a:srgbClr val="A4A3A4"/>
          </p15:clr>
        </p15:guide>
        <p15:guide id="6" pos="3840" userDrawn="1">
          <p15:clr>
            <a:srgbClr val="A4A3A4"/>
          </p15:clr>
        </p15:guide>
        <p15:guide id="7" pos="575" userDrawn="1">
          <p15:clr>
            <a:srgbClr val="A4A3A4"/>
          </p15:clr>
        </p15:guide>
        <p15:guide id="8" pos="7105" userDrawn="1">
          <p15:clr>
            <a:srgbClr val="A4A3A4"/>
          </p15:clr>
        </p15:guide>
        <p15:guide id="9" pos="7408" userDrawn="1">
          <p15:clr>
            <a:srgbClr val="A4A3A4"/>
          </p15:clr>
        </p15:guide>
        <p15:guide id="10" pos="303" userDrawn="1">
          <p15:clr>
            <a:srgbClr val="A4A3A4"/>
          </p15:clr>
        </p15:guide>
        <p15:guide id="11" pos="1965" userDrawn="1">
          <p15:clr>
            <a:srgbClr val="A4A3A4"/>
          </p15:clr>
        </p15:guide>
        <p15:guide id="12" pos="5715" userDrawn="1">
          <p15:clr>
            <a:srgbClr val="A4A3A4"/>
          </p15:clr>
        </p15:guide>
        <p15:guide id="13" pos="4384" userDrawn="1">
          <p15:clr>
            <a:srgbClr val="A4A3A4"/>
          </p15:clr>
        </p15:guide>
        <p15:guide id="14" orient="horz" pos="3295" userDrawn="1">
          <p15:clr>
            <a:srgbClr val="A4A3A4"/>
          </p15:clr>
        </p15:guide>
        <p15:guide id="15"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3C36"/>
    <a:srgbClr val="3A4446"/>
    <a:srgbClr val="24221F"/>
    <a:srgbClr val="DDDAD8"/>
    <a:srgbClr val="FBDED1"/>
    <a:srgbClr val="CAE8F2"/>
    <a:srgbClr val="40A8F1"/>
    <a:srgbClr val="0B5C93"/>
    <a:srgbClr val="ADE2B5"/>
    <a:srgbClr val="63ED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13" autoAdjust="0"/>
    <p:restoredTop sz="94848" autoAdjust="0"/>
  </p:normalViewPr>
  <p:slideViewPr>
    <p:cSldViewPr>
      <p:cViewPr>
        <p:scale>
          <a:sx n="66" d="100"/>
          <a:sy n="66" d="100"/>
        </p:scale>
        <p:origin x="296" y="32"/>
      </p:cViewPr>
      <p:guideLst>
        <p:guide orient="horz" pos="2251"/>
        <p:guide orient="horz" pos="3159"/>
        <p:guide orient="horz" pos="981"/>
        <p:guide pos="3840"/>
        <p:guide pos="575"/>
        <p:guide pos="7105"/>
        <p:guide pos="7408"/>
        <p:guide pos="303"/>
        <p:guide pos="1965"/>
        <p:guide pos="5715"/>
        <p:guide pos="4384"/>
        <p:guide orient="horz" pos="3295"/>
        <p:guide orient="horz" pos="2160"/>
      </p:guideLst>
    </p:cSldViewPr>
  </p:slideViewPr>
  <p:outlineViewPr>
    <p:cViewPr>
      <p:scale>
        <a:sx n="33" d="100"/>
        <a:sy n="33" d="100"/>
      </p:scale>
      <p:origin x="0" y="-5466"/>
    </p:cViewPr>
  </p:outlineViewPr>
  <p:notesTextViewPr>
    <p:cViewPr>
      <p:scale>
        <a:sx n="150" d="100"/>
        <a:sy n="150" d="100"/>
      </p:scale>
      <p:origin x="0" y="0"/>
    </p:cViewPr>
  </p:notesTextViewPr>
  <p:notesViewPr>
    <p:cSldViewPr>
      <p:cViewPr varScale="1">
        <p:scale>
          <a:sx n="84" d="100"/>
          <a:sy n="84" d="100"/>
        </p:scale>
        <p:origin x="297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33B4B9-AFB0-43EB-82AF-ED70AC262E4F}" type="datetimeFigureOut">
              <a:rPr lang="en-US" smtClean="0"/>
              <a:pPr/>
              <a:t>9/24/2024</a:t>
            </a:fld>
            <a:endParaRPr 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472C8F-9949-4688-BFEB-F813D79CFC0A}" type="slidenum">
              <a:rPr lang="en-US" smtClean="0"/>
              <a:pPr/>
              <a:t>‹N°›</a:t>
            </a:fld>
            <a:endParaRPr lang="en-US"/>
          </a:p>
        </p:txBody>
      </p:sp>
    </p:spTree>
    <p:extLst>
      <p:ext uri="{BB962C8B-B14F-4D97-AF65-F5344CB8AC3E}">
        <p14:creationId xmlns:p14="http://schemas.microsoft.com/office/powerpoint/2010/main" val="1792992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31E77A-DD07-4A76-801D-B4BF4990C412}" type="datetimeFigureOut">
              <a:rPr lang="en-US" smtClean="0"/>
              <a:pPr/>
              <a:t>9/24/2024</a:t>
            </a:fld>
            <a:endParaRPr lang="en-US"/>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3AB2B-189A-4C92-A457-C6A3833631A7}" type="slidenum">
              <a:rPr lang="en-US" smtClean="0"/>
              <a:pPr/>
              <a:t>‹N°›</a:t>
            </a:fld>
            <a:endParaRPr lang="en-US"/>
          </a:p>
        </p:txBody>
      </p:sp>
    </p:spTree>
    <p:extLst>
      <p:ext uri="{BB962C8B-B14F-4D97-AF65-F5344CB8AC3E}">
        <p14:creationId xmlns:p14="http://schemas.microsoft.com/office/powerpoint/2010/main" val="2753898374"/>
      </p:ext>
    </p:extLst>
  </p:cSld>
  <p:clrMap bg1="lt1" tx1="dk1" bg2="lt2" tx2="dk2" accent1="accent1" accent2="accent2" accent3="accent3" accent4="accent4" accent5="accent5" accent6="accent6" hlink="hlink" folHlink="folHlink"/>
  <p:hf hdr="0" ftr="0" dt="0"/>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a:t>
            </a:fld>
            <a:endParaRPr lang="en-US"/>
          </a:p>
        </p:txBody>
      </p:sp>
    </p:spTree>
    <p:extLst>
      <p:ext uri="{BB962C8B-B14F-4D97-AF65-F5344CB8AC3E}">
        <p14:creationId xmlns:p14="http://schemas.microsoft.com/office/powerpoint/2010/main" val="3298076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10</a:t>
            </a:fld>
            <a:endParaRPr lang="en-US"/>
          </a:p>
        </p:txBody>
      </p:sp>
    </p:spTree>
    <p:extLst>
      <p:ext uri="{BB962C8B-B14F-4D97-AF65-F5344CB8AC3E}">
        <p14:creationId xmlns:p14="http://schemas.microsoft.com/office/powerpoint/2010/main" val="1744856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11</a:t>
            </a:fld>
            <a:endParaRPr lang="en-US"/>
          </a:p>
        </p:txBody>
      </p:sp>
    </p:spTree>
    <p:extLst>
      <p:ext uri="{BB962C8B-B14F-4D97-AF65-F5344CB8AC3E}">
        <p14:creationId xmlns:p14="http://schemas.microsoft.com/office/powerpoint/2010/main" val="249026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12</a:t>
            </a:fld>
            <a:endParaRPr lang="en-US"/>
          </a:p>
        </p:txBody>
      </p:sp>
    </p:spTree>
    <p:extLst>
      <p:ext uri="{BB962C8B-B14F-4D97-AF65-F5344CB8AC3E}">
        <p14:creationId xmlns:p14="http://schemas.microsoft.com/office/powerpoint/2010/main" val="2976798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13</a:t>
            </a:fld>
            <a:endParaRPr lang="en-US"/>
          </a:p>
        </p:txBody>
      </p:sp>
    </p:spTree>
    <p:extLst>
      <p:ext uri="{BB962C8B-B14F-4D97-AF65-F5344CB8AC3E}">
        <p14:creationId xmlns:p14="http://schemas.microsoft.com/office/powerpoint/2010/main" val="2576417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14</a:t>
            </a:fld>
            <a:endParaRPr lang="en-US"/>
          </a:p>
        </p:txBody>
      </p:sp>
    </p:spTree>
    <p:extLst>
      <p:ext uri="{BB962C8B-B14F-4D97-AF65-F5344CB8AC3E}">
        <p14:creationId xmlns:p14="http://schemas.microsoft.com/office/powerpoint/2010/main" val="4196440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15</a:t>
            </a:fld>
            <a:endParaRPr lang="en-US"/>
          </a:p>
        </p:txBody>
      </p:sp>
    </p:spTree>
    <p:extLst>
      <p:ext uri="{BB962C8B-B14F-4D97-AF65-F5344CB8AC3E}">
        <p14:creationId xmlns:p14="http://schemas.microsoft.com/office/powerpoint/2010/main" val="2816879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16</a:t>
            </a:fld>
            <a:endParaRPr lang="en-US"/>
          </a:p>
        </p:txBody>
      </p:sp>
    </p:spTree>
    <p:extLst>
      <p:ext uri="{BB962C8B-B14F-4D97-AF65-F5344CB8AC3E}">
        <p14:creationId xmlns:p14="http://schemas.microsoft.com/office/powerpoint/2010/main" val="290018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17</a:t>
            </a:fld>
            <a:endParaRPr lang="en-US"/>
          </a:p>
        </p:txBody>
      </p:sp>
    </p:spTree>
    <p:extLst>
      <p:ext uri="{BB962C8B-B14F-4D97-AF65-F5344CB8AC3E}">
        <p14:creationId xmlns:p14="http://schemas.microsoft.com/office/powerpoint/2010/main" val="3092018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18</a:t>
            </a:fld>
            <a:endParaRPr lang="en-US"/>
          </a:p>
        </p:txBody>
      </p:sp>
    </p:spTree>
    <p:extLst>
      <p:ext uri="{BB962C8B-B14F-4D97-AF65-F5344CB8AC3E}">
        <p14:creationId xmlns:p14="http://schemas.microsoft.com/office/powerpoint/2010/main" val="3096363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19</a:t>
            </a:fld>
            <a:endParaRPr lang="en-US"/>
          </a:p>
        </p:txBody>
      </p:sp>
    </p:spTree>
    <p:extLst>
      <p:ext uri="{BB962C8B-B14F-4D97-AF65-F5344CB8AC3E}">
        <p14:creationId xmlns:p14="http://schemas.microsoft.com/office/powerpoint/2010/main" val="4204911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2</a:t>
            </a:fld>
            <a:endParaRPr lang="en-US"/>
          </a:p>
        </p:txBody>
      </p:sp>
    </p:spTree>
    <p:extLst>
      <p:ext uri="{BB962C8B-B14F-4D97-AF65-F5344CB8AC3E}">
        <p14:creationId xmlns:p14="http://schemas.microsoft.com/office/powerpoint/2010/main" val="2439212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20</a:t>
            </a:fld>
            <a:endParaRPr lang="en-US"/>
          </a:p>
        </p:txBody>
      </p:sp>
    </p:spTree>
    <p:extLst>
      <p:ext uri="{BB962C8B-B14F-4D97-AF65-F5344CB8AC3E}">
        <p14:creationId xmlns:p14="http://schemas.microsoft.com/office/powerpoint/2010/main" val="467282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21</a:t>
            </a:fld>
            <a:endParaRPr lang="en-US"/>
          </a:p>
        </p:txBody>
      </p:sp>
    </p:spTree>
    <p:extLst>
      <p:ext uri="{BB962C8B-B14F-4D97-AF65-F5344CB8AC3E}">
        <p14:creationId xmlns:p14="http://schemas.microsoft.com/office/powerpoint/2010/main" val="3180595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22</a:t>
            </a:fld>
            <a:endParaRPr lang="en-US"/>
          </a:p>
        </p:txBody>
      </p:sp>
    </p:spTree>
    <p:extLst>
      <p:ext uri="{BB962C8B-B14F-4D97-AF65-F5344CB8AC3E}">
        <p14:creationId xmlns:p14="http://schemas.microsoft.com/office/powerpoint/2010/main" val="1693228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23</a:t>
            </a:fld>
            <a:endParaRPr lang="en-US"/>
          </a:p>
        </p:txBody>
      </p:sp>
    </p:spTree>
    <p:extLst>
      <p:ext uri="{BB962C8B-B14F-4D97-AF65-F5344CB8AC3E}">
        <p14:creationId xmlns:p14="http://schemas.microsoft.com/office/powerpoint/2010/main" val="1160379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24</a:t>
            </a:fld>
            <a:endParaRPr lang="en-US"/>
          </a:p>
        </p:txBody>
      </p:sp>
    </p:spTree>
    <p:extLst>
      <p:ext uri="{BB962C8B-B14F-4D97-AF65-F5344CB8AC3E}">
        <p14:creationId xmlns:p14="http://schemas.microsoft.com/office/powerpoint/2010/main" val="1944683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25</a:t>
            </a:fld>
            <a:endParaRPr lang="en-US"/>
          </a:p>
        </p:txBody>
      </p:sp>
    </p:spTree>
    <p:extLst>
      <p:ext uri="{BB962C8B-B14F-4D97-AF65-F5344CB8AC3E}">
        <p14:creationId xmlns:p14="http://schemas.microsoft.com/office/powerpoint/2010/main" val="3228654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26</a:t>
            </a:fld>
            <a:endParaRPr lang="en-US"/>
          </a:p>
        </p:txBody>
      </p:sp>
    </p:spTree>
    <p:extLst>
      <p:ext uri="{BB962C8B-B14F-4D97-AF65-F5344CB8AC3E}">
        <p14:creationId xmlns:p14="http://schemas.microsoft.com/office/powerpoint/2010/main" val="898352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27</a:t>
            </a:fld>
            <a:endParaRPr lang="en-US"/>
          </a:p>
        </p:txBody>
      </p:sp>
    </p:spTree>
    <p:extLst>
      <p:ext uri="{BB962C8B-B14F-4D97-AF65-F5344CB8AC3E}">
        <p14:creationId xmlns:p14="http://schemas.microsoft.com/office/powerpoint/2010/main" val="30718999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28</a:t>
            </a:fld>
            <a:endParaRPr lang="en-US"/>
          </a:p>
        </p:txBody>
      </p:sp>
    </p:spTree>
    <p:extLst>
      <p:ext uri="{BB962C8B-B14F-4D97-AF65-F5344CB8AC3E}">
        <p14:creationId xmlns:p14="http://schemas.microsoft.com/office/powerpoint/2010/main" val="773089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29</a:t>
            </a:fld>
            <a:endParaRPr lang="en-US"/>
          </a:p>
        </p:txBody>
      </p:sp>
    </p:spTree>
    <p:extLst>
      <p:ext uri="{BB962C8B-B14F-4D97-AF65-F5344CB8AC3E}">
        <p14:creationId xmlns:p14="http://schemas.microsoft.com/office/powerpoint/2010/main" val="2576706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3</a:t>
            </a:fld>
            <a:endParaRPr lang="en-US"/>
          </a:p>
        </p:txBody>
      </p:sp>
    </p:spTree>
    <p:extLst>
      <p:ext uri="{BB962C8B-B14F-4D97-AF65-F5344CB8AC3E}">
        <p14:creationId xmlns:p14="http://schemas.microsoft.com/office/powerpoint/2010/main" val="7528901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30</a:t>
            </a:fld>
            <a:endParaRPr lang="en-US"/>
          </a:p>
        </p:txBody>
      </p:sp>
    </p:spTree>
    <p:extLst>
      <p:ext uri="{BB962C8B-B14F-4D97-AF65-F5344CB8AC3E}">
        <p14:creationId xmlns:p14="http://schemas.microsoft.com/office/powerpoint/2010/main" val="248928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31</a:t>
            </a:fld>
            <a:endParaRPr lang="en-US"/>
          </a:p>
        </p:txBody>
      </p:sp>
    </p:spTree>
    <p:extLst>
      <p:ext uri="{BB962C8B-B14F-4D97-AF65-F5344CB8AC3E}">
        <p14:creationId xmlns:p14="http://schemas.microsoft.com/office/powerpoint/2010/main" val="30804005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32</a:t>
            </a:fld>
            <a:endParaRPr lang="en-US"/>
          </a:p>
        </p:txBody>
      </p:sp>
    </p:spTree>
    <p:extLst>
      <p:ext uri="{BB962C8B-B14F-4D97-AF65-F5344CB8AC3E}">
        <p14:creationId xmlns:p14="http://schemas.microsoft.com/office/powerpoint/2010/main" val="7198301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33</a:t>
            </a:fld>
            <a:endParaRPr lang="en-US"/>
          </a:p>
        </p:txBody>
      </p:sp>
    </p:spTree>
    <p:extLst>
      <p:ext uri="{BB962C8B-B14F-4D97-AF65-F5344CB8AC3E}">
        <p14:creationId xmlns:p14="http://schemas.microsoft.com/office/powerpoint/2010/main" val="351483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34</a:t>
            </a:fld>
            <a:endParaRPr lang="en-US"/>
          </a:p>
        </p:txBody>
      </p:sp>
    </p:spTree>
    <p:extLst>
      <p:ext uri="{BB962C8B-B14F-4D97-AF65-F5344CB8AC3E}">
        <p14:creationId xmlns:p14="http://schemas.microsoft.com/office/powerpoint/2010/main" val="967129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35</a:t>
            </a:fld>
            <a:endParaRPr lang="en-US"/>
          </a:p>
        </p:txBody>
      </p:sp>
    </p:spTree>
    <p:extLst>
      <p:ext uri="{BB962C8B-B14F-4D97-AF65-F5344CB8AC3E}">
        <p14:creationId xmlns:p14="http://schemas.microsoft.com/office/powerpoint/2010/main" val="20491477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36</a:t>
            </a:fld>
            <a:endParaRPr lang="en-US"/>
          </a:p>
        </p:txBody>
      </p:sp>
    </p:spTree>
    <p:extLst>
      <p:ext uri="{BB962C8B-B14F-4D97-AF65-F5344CB8AC3E}">
        <p14:creationId xmlns:p14="http://schemas.microsoft.com/office/powerpoint/2010/main" val="24852359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37</a:t>
            </a:fld>
            <a:endParaRPr lang="en-US"/>
          </a:p>
        </p:txBody>
      </p:sp>
    </p:spTree>
    <p:extLst>
      <p:ext uri="{BB962C8B-B14F-4D97-AF65-F5344CB8AC3E}">
        <p14:creationId xmlns:p14="http://schemas.microsoft.com/office/powerpoint/2010/main" val="29696127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38</a:t>
            </a:fld>
            <a:endParaRPr lang="en-US"/>
          </a:p>
        </p:txBody>
      </p:sp>
    </p:spTree>
    <p:extLst>
      <p:ext uri="{BB962C8B-B14F-4D97-AF65-F5344CB8AC3E}">
        <p14:creationId xmlns:p14="http://schemas.microsoft.com/office/powerpoint/2010/main" val="983846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39</a:t>
            </a:fld>
            <a:endParaRPr lang="en-US"/>
          </a:p>
        </p:txBody>
      </p:sp>
    </p:spTree>
    <p:extLst>
      <p:ext uri="{BB962C8B-B14F-4D97-AF65-F5344CB8AC3E}">
        <p14:creationId xmlns:p14="http://schemas.microsoft.com/office/powerpoint/2010/main" val="2567374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4</a:t>
            </a:fld>
            <a:endParaRPr lang="en-US"/>
          </a:p>
        </p:txBody>
      </p:sp>
    </p:spTree>
    <p:extLst>
      <p:ext uri="{BB962C8B-B14F-4D97-AF65-F5344CB8AC3E}">
        <p14:creationId xmlns:p14="http://schemas.microsoft.com/office/powerpoint/2010/main" val="5433007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40</a:t>
            </a:fld>
            <a:endParaRPr lang="en-US"/>
          </a:p>
        </p:txBody>
      </p:sp>
    </p:spTree>
    <p:extLst>
      <p:ext uri="{BB962C8B-B14F-4D97-AF65-F5344CB8AC3E}">
        <p14:creationId xmlns:p14="http://schemas.microsoft.com/office/powerpoint/2010/main" val="5671433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41</a:t>
            </a:fld>
            <a:endParaRPr lang="en-US"/>
          </a:p>
        </p:txBody>
      </p:sp>
    </p:spTree>
    <p:extLst>
      <p:ext uri="{BB962C8B-B14F-4D97-AF65-F5344CB8AC3E}">
        <p14:creationId xmlns:p14="http://schemas.microsoft.com/office/powerpoint/2010/main" val="4204684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42</a:t>
            </a:fld>
            <a:endParaRPr lang="en-US"/>
          </a:p>
        </p:txBody>
      </p:sp>
    </p:spTree>
    <p:extLst>
      <p:ext uri="{BB962C8B-B14F-4D97-AF65-F5344CB8AC3E}">
        <p14:creationId xmlns:p14="http://schemas.microsoft.com/office/powerpoint/2010/main" val="3408349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43</a:t>
            </a:fld>
            <a:endParaRPr lang="en-US"/>
          </a:p>
        </p:txBody>
      </p:sp>
    </p:spTree>
    <p:extLst>
      <p:ext uri="{BB962C8B-B14F-4D97-AF65-F5344CB8AC3E}">
        <p14:creationId xmlns:p14="http://schemas.microsoft.com/office/powerpoint/2010/main" val="21796221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44</a:t>
            </a:fld>
            <a:endParaRPr lang="en-US"/>
          </a:p>
        </p:txBody>
      </p:sp>
    </p:spTree>
    <p:extLst>
      <p:ext uri="{BB962C8B-B14F-4D97-AF65-F5344CB8AC3E}">
        <p14:creationId xmlns:p14="http://schemas.microsoft.com/office/powerpoint/2010/main" val="17216197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45</a:t>
            </a:fld>
            <a:endParaRPr lang="en-US"/>
          </a:p>
        </p:txBody>
      </p:sp>
    </p:spTree>
    <p:extLst>
      <p:ext uri="{BB962C8B-B14F-4D97-AF65-F5344CB8AC3E}">
        <p14:creationId xmlns:p14="http://schemas.microsoft.com/office/powerpoint/2010/main" val="28351496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46</a:t>
            </a:fld>
            <a:endParaRPr lang="en-US"/>
          </a:p>
        </p:txBody>
      </p:sp>
    </p:spTree>
    <p:extLst>
      <p:ext uri="{BB962C8B-B14F-4D97-AF65-F5344CB8AC3E}">
        <p14:creationId xmlns:p14="http://schemas.microsoft.com/office/powerpoint/2010/main" val="25643503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47</a:t>
            </a:fld>
            <a:endParaRPr lang="en-US"/>
          </a:p>
        </p:txBody>
      </p:sp>
    </p:spTree>
    <p:extLst>
      <p:ext uri="{BB962C8B-B14F-4D97-AF65-F5344CB8AC3E}">
        <p14:creationId xmlns:p14="http://schemas.microsoft.com/office/powerpoint/2010/main" val="34436876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48</a:t>
            </a:fld>
            <a:endParaRPr lang="en-US"/>
          </a:p>
        </p:txBody>
      </p:sp>
    </p:spTree>
    <p:extLst>
      <p:ext uri="{BB962C8B-B14F-4D97-AF65-F5344CB8AC3E}">
        <p14:creationId xmlns:p14="http://schemas.microsoft.com/office/powerpoint/2010/main" val="4304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49</a:t>
            </a:fld>
            <a:endParaRPr lang="en-US"/>
          </a:p>
        </p:txBody>
      </p:sp>
    </p:spTree>
    <p:extLst>
      <p:ext uri="{BB962C8B-B14F-4D97-AF65-F5344CB8AC3E}">
        <p14:creationId xmlns:p14="http://schemas.microsoft.com/office/powerpoint/2010/main" val="3319704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5</a:t>
            </a:fld>
            <a:endParaRPr lang="en-US"/>
          </a:p>
        </p:txBody>
      </p:sp>
    </p:spTree>
    <p:extLst>
      <p:ext uri="{BB962C8B-B14F-4D97-AF65-F5344CB8AC3E}">
        <p14:creationId xmlns:p14="http://schemas.microsoft.com/office/powerpoint/2010/main" val="25849762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50</a:t>
            </a:fld>
            <a:endParaRPr lang="en-US"/>
          </a:p>
        </p:txBody>
      </p:sp>
    </p:spTree>
    <p:extLst>
      <p:ext uri="{BB962C8B-B14F-4D97-AF65-F5344CB8AC3E}">
        <p14:creationId xmlns:p14="http://schemas.microsoft.com/office/powerpoint/2010/main" val="27943563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51</a:t>
            </a:fld>
            <a:endParaRPr lang="en-US"/>
          </a:p>
        </p:txBody>
      </p:sp>
    </p:spTree>
    <p:extLst>
      <p:ext uri="{BB962C8B-B14F-4D97-AF65-F5344CB8AC3E}">
        <p14:creationId xmlns:p14="http://schemas.microsoft.com/office/powerpoint/2010/main" val="20468184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52</a:t>
            </a:fld>
            <a:endParaRPr lang="en-US"/>
          </a:p>
        </p:txBody>
      </p:sp>
    </p:spTree>
    <p:extLst>
      <p:ext uri="{BB962C8B-B14F-4D97-AF65-F5344CB8AC3E}">
        <p14:creationId xmlns:p14="http://schemas.microsoft.com/office/powerpoint/2010/main" val="17139873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53</a:t>
            </a:fld>
            <a:endParaRPr lang="en-US"/>
          </a:p>
        </p:txBody>
      </p:sp>
    </p:spTree>
    <p:extLst>
      <p:ext uri="{BB962C8B-B14F-4D97-AF65-F5344CB8AC3E}">
        <p14:creationId xmlns:p14="http://schemas.microsoft.com/office/powerpoint/2010/main" val="37039935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54</a:t>
            </a:fld>
            <a:endParaRPr lang="en-US"/>
          </a:p>
        </p:txBody>
      </p:sp>
    </p:spTree>
    <p:extLst>
      <p:ext uri="{BB962C8B-B14F-4D97-AF65-F5344CB8AC3E}">
        <p14:creationId xmlns:p14="http://schemas.microsoft.com/office/powerpoint/2010/main" val="41448029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55</a:t>
            </a:fld>
            <a:endParaRPr lang="en-US"/>
          </a:p>
        </p:txBody>
      </p:sp>
    </p:spTree>
    <p:extLst>
      <p:ext uri="{BB962C8B-B14F-4D97-AF65-F5344CB8AC3E}">
        <p14:creationId xmlns:p14="http://schemas.microsoft.com/office/powerpoint/2010/main" val="2314153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56</a:t>
            </a:fld>
            <a:endParaRPr lang="en-US"/>
          </a:p>
        </p:txBody>
      </p:sp>
    </p:spTree>
    <p:extLst>
      <p:ext uri="{BB962C8B-B14F-4D97-AF65-F5344CB8AC3E}">
        <p14:creationId xmlns:p14="http://schemas.microsoft.com/office/powerpoint/2010/main" val="20558027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57</a:t>
            </a:fld>
            <a:endParaRPr lang="en-US"/>
          </a:p>
        </p:txBody>
      </p:sp>
    </p:spTree>
    <p:extLst>
      <p:ext uri="{BB962C8B-B14F-4D97-AF65-F5344CB8AC3E}">
        <p14:creationId xmlns:p14="http://schemas.microsoft.com/office/powerpoint/2010/main" val="33144307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58</a:t>
            </a:fld>
            <a:endParaRPr lang="en-US"/>
          </a:p>
        </p:txBody>
      </p:sp>
    </p:spTree>
    <p:extLst>
      <p:ext uri="{BB962C8B-B14F-4D97-AF65-F5344CB8AC3E}">
        <p14:creationId xmlns:p14="http://schemas.microsoft.com/office/powerpoint/2010/main" val="15872506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59</a:t>
            </a:fld>
            <a:endParaRPr lang="en-US"/>
          </a:p>
        </p:txBody>
      </p:sp>
    </p:spTree>
    <p:extLst>
      <p:ext uri="{BB962C8B-B14F-4D97-AF65-F5344CB8AC3E}">
        <p14:creationId xmlns:p14="http://schemas.microsoft.com/office/powerpoint/2010/main" val="3307286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6</a:t>
            </a:fld>
            <a:endParaRPr lang="en-US"/>
          </a:p>
        </p:txBody>
      </p:sp>
    </p:spTree>
    <p:extLst>
      <p:ext uri="{BB962C8B-B14F-4D97-AF65-F5344CB8AC3E}">
        <p14:creationId xmlns:p14="http://schemas.microsoft.com/office/powerpoint/2010/main" val="21404899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60</a:t>
            </a:fld>
            <a:endParaRPr lang="en-US"/>
          </a:p>
        </p:txBody>
      </p:sp>
    </p:spTree>
    <p:extLst>
      <p:ext uri="{BB962C8B-B14F-4D97-AF65-F5344CB8AC3E}">
        <p14:creationId xmlns:p14="http://schemas.microsoft.com/office/powerpoint/2010/main" val="32664219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61</a:t>
            </a:fld>
            <a:endParaRPr lang="en-US"/>
          </a:p>
        </p:txBody>
      </p:sp>
    </p:spTree>
    <p:extLst>
      <p:ext uri="{BB962C8B-B14F-4D97-AF65-F5344CB8AC3E}">
        <p14:creationId xmlns:p14="http://schemas.microsoft.com/office/powerpoint/2010/main" val="5842007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62</a:t>
            </a:fld>
            <a:endParaRPr lang="en-US"/>
          </a:p>
        </p:txBody>
      </p:sp>
    </p:spTree>
    <p:extLst>
      <p:ext uri="{BB962C8B-B14F-4D97-AF65-F5344CB8AC3E}">
        <p14:creationId xmlns:p14="http://schemas.microsoft.com/office/powerpoint/2010/main" val="11814429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63</a:t>
            </a:fld>
            <a:endParaRPr lang="en-US"/>
          </a:p>
        </p:txBody>
      </p:sp>
    </p:spTree>
    <p:extLst>
      <p:ext uri="{BB962C8B-B14F-4D97-AF65-F5344CB8AC3E}">
        <p14:creationId xmlns:p14="http://schemas.microsoft.com/office/powerpoint/2010/main" val="13066364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64</a:t>
            </a:fld>
            <a:endParaRPr lang="en-US"/>
          </a:p>
        </p:txBody>
      </p:sp>
    </p:spTree>
    <p:extLst>
      <p:ext uri="{BB962C8B-B14F-4D97-AF65-F5344CB8AC3E}">
        <p14:creationId xmlns:p14="http://schemas.microsoft.com/office/powerpoint/2010/main" val="29929055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65</a:t>
            </a:fld>
            <a:endParaRPr lang="en-US"/>
          </a:p>
        </p:txBody>
      </p:sp>
    </p:spTree>
    <p:extLst>
      <p:ext uri="{BB962C8B-B14F-4D97-AF65-F5344CB8AC3E}">
        <p14:creationId xmlns:p14="http://schemas.microsoft.com/office/powerpoint/2010/main" val="11873757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66</a:t>
            </a:fld>
            <a:endParaRPr lang="en-US"/>
          </a:p>
        </p:txBody>
      </p:sp>
    </p:spTree>
    <p:extLst>
      <p:ext uri="{BB962C8B-B14F-4D97-AF65-F5344CB8AC3E}">
        <p14:creationId xmlns:p14="http://schemas.microsoft.com/office/powerpoint/2010/main" val="32663838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67</a:t>
            </a:fld>
            <a:endParaRPr lang="en-US"/>
          </a:p>
        </p:txBody>
      </p:sp>
    </p:spTree>
    <p:extLst>
      <p:ext uri="{BB962C8B-B14F-4D97-AF65-F5344CB8AC3E}">
        <p14:creationId xmlns:p14="http://schemas.microsoft.com/office/powerpoint/2010/main" val="8050759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68</a:t>
            </a:fld>
            <a:endParaRPr lang="en-US"/>
          </a:p>
        </p:txBody>
      </p:sp>
    </p:spTree>
    <p:extLst>
      <p:ext uri="{BB962C8B-B14F-4D97-AF65-F5344CB8AC3E}">
        <p14:creationId xmlns:p14="http://schemas.microsoft.com/office/powerpoint/2010/main" val="1186820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7</a:t>
            </a:fld>
            <a:endParaRPr lang="en-US"/>
          </a:p>
        </p:txBody>
      </p:sp>
    </p:spTree>
    <p:extLst>
      <p:ext uri="{BB962C8B-B14F-4D97-AF65-F5344CB8AC3E}">
        <p14:creationId xmlns:p14="http://schemas.microsoft.com/office/powerpoint/2010/main" val="2237143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8</a:t>
            </a:fld>
            <a:endParaRPr lang="en-US"/>
          </a:p>
        </p:txBody>
      </p:sp>
    </p:spTree>
    <p:extLst>
      <p:ext uri="{BB962C8B-B14F-4D97-AF65-F5344CB8AC3E}">
        <p14:creationId xmlns:p14="http://schemas.microsoft.com/office/powerpoint/2010/main" val="285393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9</a:t>
            </a:fld>
            <a:endParaRPr lang="en-US"/>
          </a:p>
        </p:txBody>
      </p:sp>
    </p:spTree>
    <p:extLst>
      <p:ext uri="{BB962C8B-B14F-4D97-AF65-F5344CB8AC3E}">
        <p14:creationId xmlns:p14="http://schemas.microsoft.com/office/powerpoint/2010/main" val="3136437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7" name="Freeform: Shape 36"/>
          <p:cNvSpPr/>
          <p:nvPr userDrawn="1"/>
        </p:nvSpPr>
        <p:spPr>
          <a:xfrm>
            <a:off x="4064000" y="3200400"/>
            <a:ext cx="8128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cture Placeholder 35"/>
          <p:cNvSpPr>
            <a:spLocks noGrp="1"/>
          </p:cNvSpPr>
          <p:nvPr>
            <p:ph type="pic" sz="quarter" idx="13"/>
          </p:nvPr>
        </p:nvSpPr>
        <p:spPr>
          <a:xfrm>
            <a:off x="0" y="1371600"/>
            <a:ext cx="8129016"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8000 w 8129016"/>
              <a:gd name="connsiteY3" fmla="*/ 1828800 h 3657600"/>
              <a:gd name="connsiteX4" fmla="*/ 4064000 w 8129016"/>
              <a:gd name="connsiteY4" fmla="*/ 1828800 h 3657600"/>
              <a:gd name="connsiteX5" fmla="*/ 4064000 w 8129016"/>
              <a:gd name="connsiteY5" fmla="*/ 3657600 h 3657600"/>
              <a:gd name="connsiteX6" fmla="*/ 0 w 8129016"/>
              <a:gd name="connsiteY6"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9016" h="3657600">
                <a:moveTo>
                  <a:pt x="0" y="0"/>
                </a:moveTo>
                <a:lnTo>
                  <a:pt x="8129016" y="0"/>
                </a:lnTo>
                <a:lnTo>
                  <a:pt x="8129016" y="1828800"/>
                </a:lnTo>
                <a:lnTo>
                  <a:pt x="8128000" y="1828800"/>
                </a:lnTo>
                <a:lnTo>
                  <a:pt x="4064000" y="18288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9" name="Rectangle 8"/>
          <p:cNvSpPr/>
          <p:nvPr userDrawn="1"/>
        </p:nvSpPr>
        <p:spPr>
          <a:xfrm>
            <a:off x="8128000" y="1371600"/>
            <a:ext cx="4064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064000" y="5029200"/>
            <a:ext cx="4064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8128000" y="5029200"/>
            <a:ext cx="4064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64000" y="3225452"/>
            <a:ext cx="8128000" cy="1067644"/>
          </a:xfrm>
          <a:prstGeom prst="rect">
            <a:avLst/>
          </a:prstGeom>
        </p:spPr>
        <p:txBody>
          <a:bodyPr lIns="274320" rIns="457200" anchor="b">
            <a:noAutofit/>
          </a:bodyPr>
          <a:lstStyle>
            <a:lvl1pPr algn="l">
              <a:defRPr sz="4400" b="1">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8128000" y="6356349"/>
            <a:ext cx="4064000" cy="365125"/>
          </a:xfrm>
          <a:prstGeom prst="rect">
            <a:avLst/>
          </a:prstGeom>
        </p:spPr>
        <p:txBody>
          <a:bodyPr rIns="457200"/>
          <a:lstStyle>
            <a:lvl1pPr algn="ctr">
              <a:defRPr>
                <a:solidFill>
                  <a:schemeClr val="bg2">
                    <a:lumMod val="75000"/>
                  </a:schemeClr>
                </a:solidFill>
              </a:defRPr>
            </a:lvl1pPr>
          </a:lstStyle>
          <a:p>
            <a:r>
              <a:rPr lang="en-US"/>
              <a:t>Your Date Here</a:t>
            </a:r>
          </a:p>
        </p:txBody>
      </p:sp>
      <p:sp>
        <p:nvSpPr>
          <p:cNvPr id="5" name="Footer Placeholder 4"/>
          <p:cNvSpPr>
            <a:spLocks noGrp="1"/>
          </p:cNvSpPr>
          <p:nvPr>
            <p:ph type="ftr" sz="quarter" idx="11"/>
          </p:nvPr>
        </p:nvSpPr>
        <p:spPr>
          <a:xfrm>
            <a:off x="0" y="6356350"/>
            <a:ext cx="4064000" cy="365125"/>
          </a:xfrm>
          <a:prstGeom prst="rect">
            <a:avLst/>
          </a:prstGeom>
        </p:spPr>
        <p:txBody>
          <a:bodyPr/>
          <a:lstStyle>
            <a:lvl1pPr>
              <a:defRPr>
                <a:solidFill>
                  <a:schemeClr val="bg2">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4064000" y="6356350"/>
            <a:ext cx="4064000" cy="365125"/>
          </a:xfrm>
          <a:prstGeom prst="rect">
            <a:avLst/>
          </a:prstGeom>
        </p:spPr>
        <p:txBody>
          <a:bodyPr/>
          <a:lstStyle>
            <a:lvl1pPr algn="ctr">
              <a:defRPr>
                <a:solidFill>
                  <a:schemeClr val="bg2">
                    <a:lumMod val="50000"/>
                  </a:schemeClr>
                </a:solidFill>
              </a:defRPr>
            </a:lvl1pPr>
          </a:lstStyle>
          <a:p>
            <a:fld id="{FC1CF07D-8B3F-4D32-B059-0039CEA46DB1}" type="slidenum">
              <a:rPr lang="en-US" smtClean="0"/>
              <a:pPr/>
              <a:t>‹N°›</a:t>
            </a:fld>
            <a:endParaRPr lang="en-US"/>
          </a:p>
        </p:txBody>
      </p:sp>
      <p:sp>
        <p:nvSpPr>
          <p:cNvPr id="3" name="Subtitle 2"/>
          <p:cNvSpPr>
            <a:spLocks noGrp="1"/>
          </p:cNvSpPr>
          <p:nvPr>
            <p:ph type="subTitle" idx="1"/>
          </p:nvPr>
        </p:nvSpPr>
        <p:spPr>
          <a:xfrm>
            <a:off x="4064000" y="4323604"/>
            <a:ext cx="8128000" cy="407890"/>
          </a:xfrm>
          <a:prstGeom prst="rect">
            <a:avLst/>
          </a:prstGeom>
        </p:spPr>
        <p:txBody>
          <a:bodyPr lIns="274320"/>
          <a:lstStyle>
            <a:lvl1pPr marL="0" indent="0" algn="l">
              <a:buNone/>
              <a:defRPr sz="2400">
                <a:solidFill>
                  <a:schemeClr val="accent6">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08015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8">
    <p:spTree>
      <p:nvGrpSpPr>
        <p:cNvPr id="1" name=""/>
        <p:cNvGrpSpPr/>
        <p:nvPr/>
      </p:nvGrpSpPr>
      <p:grpSpPr>
        <a:xfrm>
          <a:off x="0" y="0"/>
          <a:ext cx="0" cy="0"/>
          <a:chOff x="0" y="0"/>
          <a:chExt cx="0" cy="0"/>
        </a:xfrm>
      </p:grpSpPr>
      <p:sp>
        <p:nvSpPr>
          <p:cNvPr id="37" name="Freeform: Shape 36"/>
          <p:cNvSpPr/>
          <p:nvPr userDrawn="1"/>
        </p:nvSpPr>
        <p:spPr>
          <a:xfrm>
            <a:off x="0" y="5029200"/>
            <a:ext cx="12192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0" y="1371601"/>
            <a:ext cx="12192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1163452" y="5207651"/>
            <a:ext cx="9865096" cy="1067644"/>
          </a:xfrm>
          <a:prstGeom prst="rect">
            <a:avLst/>
          </a:prstGeom>
        </p:spPr>
        <p:txBody>
          <a:bodyPr lIns="274320" rIns="274320" anchor="ctr">
            <a:noAutofit/>
          </a:bodyPr>
          <a:lstStyle>
            <a:lvl1pPr algn="ctr">
              <a:defRPr sz="5400" b="1" cap="all"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163452" y="6165304"/>
            <a:ext cx="9865096" cy="480131"/>
          </a:xfrm>
          <a:prstGeom prst="rect">
            <a:avLst/>
          </a:prstGeom>
        </p:spPr>
        <p:txBody>
          <a:bodyPr wrap="square" lIns="274320" rIns="274320">
            <a:spAutoFit/>
          </a:bodyPr>
          <a:lstStyle>
            <a:lvl1pPr marL="0" indent="0" algn="ctr">
              <a:buNone/>
              <a:defRPr sz="2800">
                <a:solidFill>
                  <a:schemeClr val="accent4">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20835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 Slide 9">
    <p:spTree>
      <p:nvGrpSpPr>
        <p:cNvPr id="1" name=""/>
        <p:cNvGrpSpPr/>
        <p:nvPr/>
      </p:nvGrpSpPr>
      <p:grpSpPr>
        <a:xfrm>
          <a:off x="0" y="0"/>
          <a:ext cx="0" cy="0"/>
          <a:chOff x="0" y="0"/>
          <a:chExt cx="0" cy="0"/>
        </a:xfrm>
      </p:grpSpPr>
      <p:sp>
        <p:nvSpPr>
          <p:cNvPr id="37" name="Freeform: Shape 36"/>
          <p:cNvSpPr/>
          <p:nvPr userDrawn="1"/>
        </p:nvSpPr>
        <p:spPr>
          <a:xfrm>
            <a:off x="0" y="5029200"/>
            <a:ext cx="12192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0" y="1371601"/>
            <a:ext cx="12192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1163452" y="5207651"/>
            <a:ext cx="9865096" cy="1067644"/>
          </a:xfrm>
          <a:prstGeom prst="rect">
            <a:avLst/>
          </a:prstGeom>
        </p:spPr>
        <p:txBody>
          <a:bodyPr lIns="274320" rIns="274320" anchor="ctr">
            <a:noAutofit/>
          </a:bodyPr>
          <a:lstStyle>
            <a:lvl1pPr algn="ctr">
              <a:defRPr sz="5400" b="1" cap="all"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163452" y="6165304"/>
            <a:ext cx="9865096" cy="480131"/>
          </a:xfrm>
          <a:prstGeom prst="rect">
            <a:avLst/>
          </a:prstGeom>
        </p:spPr>
        <p:txBody>
          <a:bodyPr wrap="square" lIns="274320" rIns="274320">
            <a:spAutoFit/>
          </a:bodyPr>
          <a:lstStyle>
            <a:lvl1pPr marL="0" indent="0" algn="ctr">
              <a:buNone/>
              <a:defRPr sz="2800">
                <a:solidFill>
                  <a:schemeClr val="accent3">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0578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 Slide 10">
    <p:spTree>
      <p:nvGrpSpPr>
        <p:cNvPr id="1" name=""/>
        <p:cNvGrpSpPr/>
        <p:nvPr/>
      </p:nvGrpSpPr>
      <p:grpSpPr>
        <a:xfrm>
          <a:off x="0" y="0"/>
          <a:ext cx="0" cy="0"/>
          <a:chOff x="0" y="0"/>
          <a:chExt cx="0" cy="0"/>
        </a:xfrm>
      </p:grpSpPr>
      <p:sp>
        <p:nvSpPr>
          <p:cNvPr id="37" name="Freeform: Shape 36"/>
          <p:cNvSpPr/>
          <p:nvPr userDrawn="1"/>
        </p:nvSpPr>
        <p:spPr>
          <a:xfrm>
            <a:off x="0" y="5029200"/>
            <a:ext cx="12192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0" y="1371601"/>
            <a:ext cx="12192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1163452" y="5207651"/>
            <a:ext cx="9865096" cy="1067644"/>
          </a:xfrm>
          <a:prstGeom prst="rect">
            <a:avLst/>
          </a:prstGeom>
        </p:spPr>
        <p:txBody>
          <a:bodyPr lIns="274320" rIns="274320" anchor="ctr">
            <a:noAutofit/>
          </a:bodyPr>
          <a:lstStyle>
            <a:lvl1pPr algn="ctr">
              <a:defRPr sz="5400" b="1" cap="all"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163452" y="6165304"/>
            <a:ext cx="9865096" cy="480131"/>
          </a:xfrm>
          <a:prstGeom prst="rect">
            <a:avLst/>
          </a:prstGeom>
        </p:spPr>
        <p:txBody>
          <a:bodyPr wrap="square" lIns="274320" rIns="274320">
            <a:spAutoFit/>
          </a:bodyPr>
          <a:lstStyle>
            <a:lvl1pPr marL="0" indent="0" algn="ctr">
              <a:buNone/>
              <a:defRPr sz="2800">
                <a:solidFill>
                  <a:schemeClr val="accent3">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77901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ition Slide 11">
    <p:bg>
      <p:bgPr>
        <a:solidFill>
          <a:schemeClr val="tx2"/>
        </a:solidFill>
        <a:effectLst/>
      </p:bgPr>
    </p:bg>
    <p:spTree>
      <p:nvGrpSpPr>
        <p:cNvPr id="1" name=""/>
        <p:cNvGrpSpPr/>
        <p:nvPr/>
      </p:nvGrpSpPr>
      <p:grpSpPr>
        <a:xfrm>
          <a:off x="0" y="0"/>
          <a:ext cx="0" cy="0"/>
          <a:chOff x="0" y="0"/>
          <a:chExt cx="0" cy="0"/>
        </a:xfrm>
      </p:grpSpPr>
      <p:sp>
        <p:nvSpPr>
          <p:cNvPr id="38" name="Title 1"/>
          <p:cNvSpPr>
            <a:spLocks noGrp="1"/>
          </p:cNvSpPr>
          <p:nvPr>
            <p:ph type="ctrTitle"/>
          </p:nvPr>
        </p:nvSpPr>
        <p:spPr>
          <a:xfrm>
            <a:off x="3287688" y="4074661"/>
            <a:ext cx="8434459" cy="1067644"/>
          </a:xfrm>
          <a:prstGeom prst="rect">
            <a:avLst/>
          </a:prstGeom>
        </p:spPr>
        <p:txBody>
          <a:bodyPr lIns="274320" rIns="0" anchor="b">
            <a:noAutofit/>
          </a:bodyPr>
          <a:lstStyle>
            <a:lvl1pPr algn="l">
              <a:defRPr sz="5400" b="1" cap="all" baseline="0">
                <a:solidFill>
                  <a:schemeClr val="accent2"/>
                </a:solidFill>
                <a:latin typeface="+mn-lt"/>
              </a:defRPr>
            </a:lvl1pPr>
          </a:lstStyle>
          <a:p>
            <a:r>
              <a:rPr lang="en-US"/>
              <a:t>Click to edit Master title style</a:t>
            </a:r>
          </a:p>
        </p:txBody>
      </p:sp>
      <p:sp>
        <p:nvSpPr>
          <p:cNvPr id="39" name="Subtitle 2"/>
          <p:cNvSpPr>
            <a:spLocks noGrp="1"/>
          </p:cNvSpPr>
          <p:nvPr>
            <p:ph type="subTitle" idx="1"/>
          </p:nvPr>
        </p:nvSpPr>
        <p:spPr>
          <a:xfrm>
            <a:off x="3287688" y="5172813"/>
            <a:ext cx="8434459" cy="480131"/>
          </a:xfrm>
          <a:prstGeom prst="rect">
            <a:avLst/>
          </a:prstGeom>
        </p:spPr>
        <p:txBody>
          <a:bodyPr wrap="square" lIns="274320" rIns="0">
            <a:spAutoFit/>
          </a:bodyPr>
          <a:lstStyle>
            <a:lvl1pPr marL="0" indent="0" algn="l">
              <a:buNone/>
              <a:defRPr sz="2800">
                <a:solidFill>
                  <a:schemeClr val="tx2">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reeform: Shape 11"/>
          <p:cNvSpPr/>
          <p:nvPr userDrawn="1"/>
        </p:nvSpPr>
        <p:spPr>
          <a:xfrm rot="5400000">
            <a:off x="-267349" y="4414555"/>
            <a:ext cx="1674590" cy="1139894"/>
          </a:xfrm>
          <a:custGeom>
            <a:avLst/>
            <a:gdLst>
              <a:gd name="connsiteX0" fmla="*/ 0 w 1674590"/>
              <a:gd name="connsiteY0" fmla="*/ 1139893 h 1139894"/>
              <a:gd name="connsiteX1" fmla="*/ 824542 w 1674590"/>
              <a:gd name="connsiteY1" fmla="*/ 0 h 1139894"/>
              <a:gd name="connsiteX2" fmla="*/ 1674590 w 1674590"/>
              <a:gd name="connsiteY2" fmla="*/ 1139894 h 1139894"/>
            </a:gdLst>
            <a:ahLst/>
            <a:cxnLst>
              <a:cxn ang="0">
                <a:pos x="connsiteX0" y="connsiteY0"/>
              </a:cxn>
              <a:cxn ang="0">
                <a:pos x="connsiteX1" y="connsiteY1"/>
              </a:cxn>
              <a:cxn ang="0">
                <a:pos x="connsiteX2" y="connsiteY2"/>
              </a:cxn>
            </a:cxnLst>
            <a:rect l="l" t="t" r="r" b="b"/>
            <a:pathLst>
              <a:path w="1674590" h="1139894">
                <a:moveTo>
                  <a:pt x="0" y="1139893"/>
                </a:moveTo>
                <a:lnTo>
                  <a:pt x="824542" y="0"/>
                </a:lnTo>
                <a:lnTo>
                  <a:pt x="1674590" y="113989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3"/>
          </p:nvPr>
        </p:nvSpPr>
        <p:spPr>
          <a:xfrm>
            <a:off x="1" y="0"/>
            <a:ext cx="7806889" cy="4723331"/>
          </a:xfrm>
          <a:custGeom>
            <a:avLst/>
            <a:gdLst>
              <a:gd name="connsiteX0" fmla="*/ 0 w 7806889"/>
              <a:gd name="connsiteY0" fmla="*/ 0 h 4723331"/>
              <a:gd name="connsiteX1" fmla="*/ 7806889 w 7806889"/>
              <a:gd name="connsiteY1" fmla="*/ 0 h 4723331"/>
              <a:gd name="connsiteX2" fmla="*/ 1473016 w 7806889"/>
              <a:gd name="connsiteY2" fmla="*/ 4723331 h 4723331"/>
              <a:gd name="connsiteX3" fmla="*/ 0 w 7806889"/>
              <a:gd name="connsiteY3" fmla="*/ 3657825 h 4723331"/>
            </a:gdLst>
            <a:ahLst/>
            <a:cxnLst>
              <a:cxn ang="0">
                <a:pos x="connsiteX0" y="connsiteY0"/>
              </a:cxn>
              <a:cxn ang="0">
                <a:pos x="connsiteX1" y="connsiteY1"/>
              </a:cxn>
              <a:cxn ang="0">
                <a:pos x="connsiteX2" y="connsiteY2"/>
              </a:cxn>
              <a:cxn ang="0">
                <a:pos x="connsiteX3" y="connsiteY3"/>
              </a:cxn>
            </a:cxnLst>
            <a:rect l="l" t="t" r="r" b="b"/>
            <a:pathLst>
              <a:path w="7806889" h="4723331">
                <a:moveTo>
                  <a:pt x="0" y="0"/>
                </a:moveTo>
                <a:lnTo>
                  <a:pt x="7806889" y="0"/>
                </a:lnTo>
                <a:lnTo>
                  <a:pt x="1473016" y="4723331"/>
                </a:lnTo>
                <a:lnTo>
                  <a:pt x="0" y="3657825"/>
                </a:lnTo>
                <a:close/>
              </a:path>
            </a:pathLst>
          </a:custGeom>
        </p:spPr>
        <p:txBody>
          <a:bodyPr wrap="square">
            <a:noAutofit/>
          </a:bodyPr>
          <a:lstStyle/>
          <a:p>
            <a:endParaRPr lang="en-US"/>
          </a:p>
        </p:txBody>
      </p:sp>
      <p:sp>
        <p:nvSpPr>
          <p:cNvPr id="14" name="Freeform: Shape 13"/>
          <p:cNvSpPr/>
          <p:nvPr userDrawn="1"/>
        </p:nvSpPr>
        <p:spPr>
          <a:xfrm rot="10800000" flipV="1">
            <a:off x="0" y="5213253"/>
            <a:ext cx="3747554" cy="1644747"/>
          </a:xfrm>
          <a:custGeom>
            <a:avLst/>
            <a:gdLst>
              <a:gd name="connsiteX0" fmla="*/ 2273790 w 3747554"/>
              <a:gd name="connsiteY0" fmla="*/ 0 h 1644747"/>
              <a:gd name="connsiteX1" fmla="*/ 0 w 3747554"/>
              <a:gd name="connsiteY1" fmla="*/ 1644747 h 1644747"/>
              <a:gd name="connsiteX2" fmla="*/ 3747554 w 3747554"/>
              <a:gd name="connsiteY2" fmla="*/ 1644747 h 1644747"/>
              <a:gd name="connsiteX3" fmla="*/ 3747554 w 3747554"/>
              <a:gd name="connsiteY3" fmla="*/ 1099025 h 1644747"/>
            </a:gdLst>
            <a:ahLst/>
            <a:cxnLst>
              <a:cxn ang="0">
                <a:pos x="connsiteX0" y="connsiteY0"/>
              </a:cxn>
              <a:cxn ang="0">
                <a:pos x="connsiteX1" y="connsiteY1"/>
              </a:cxn>
              <a:cxn ang="0">
                <a:pos x="connsiteX2" y="connsiteY2"/>
              </a:cxn>
              <a:cxn ang="0">
                <a:pos x="connsiteX3" y="connsiteY3"/>
              </a:cxn>
            </a:cxnLst>
            <a:rect l="l" t="t" r="r" b="b"/>
            <a:pathLst>
              <a:path w="3747554" h="1644747">
                <a:moveTo>
                  <a:pt x="2273790" y="0"/>
                </a:moveTo>
                <a:lnTo>
                  <a:pt x="0" y="1644747"/>
                </a:lnTo>
                <a:lnTo>
                  <a:pt x="3747554" y="1644747"/>
                </a:lnTo>
                <a:lnTo>
                  <a:pt x="3747554" y="109902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ate Placeholder 3"/>
          <p:cNvSpPr>
            <a:spLocks noGrp="1"/>
          </p:cNvSpPr>
          <p:nvPr>
            <p:ph type="dt" sz="half" idx="11"/>
          </p:nvPr>
        </p:nvSpPr>
        <p:spPr>
          <a:xfrm>
            <a:off x="569946" y="6356349"/>
            <a:ext cx="1931877" cy="365125"/>
          </a:xfrm>
          <a:prstGeom prst="rect">
            <a:avLst/>
          </a:prstGeom>
        </p:spPr>
        <p:txBody>
          <a:bodyPr lIns="0" rIns="0"/>
          <a:lstStyle>
            <a:lvl1pPr algn="ctr">
              <a:defRPr>
                <a:solidFill>
                  <a:schemeClr val="bg2">
                    <a:lumMod val="50000"/>
                  </a:schemeClr>
                </a:solidFill>
              </a:defRPr>
            </a:lvl1pPr>
          </a:lstStyle>
          <a:p>
            <a:r>
              <a:rPr lang="en-US"/>
              <a:t>Your Date Here</a:t>
            </a:r>
          </a:p>
        </p:txBody>
      </p:sp>
      <p:sp>
        <p:nvSpPr>
          <p:cNvPr id="41" name="Footer Placeholder 4"/>
          <p:cNvSpPr>
            <a:spLocks noGrp="1"/>
          </p:cNvSpPr>
          <p:nvPr>
            <p:ph type="ftr" sz="quarter" idx="12"/>
          </p:nvPr>
        </p:nvSpPr>
        <p:spPr>
          <a:xfrm>
            <a:off x="3747555" y="6356350"/>
            <a:ext cx="5647713" cy="365125"/>
          </a:xfrm>
          <a:prstGeom prst="rect">
            <a:avLst/>
          </a:prstGeom>
        </p:spPr>
        <p:txBody>
          <a:bodyPr/>
          <a:lstStyle>
            <a:lvl1pPr algn="l">
              <a:defRPr cap="none" baseline="0">
                <a:solidFill>
                  <a:schemeClr val="bg2">
                    <a:lumMod val="75000"/>
                  </a:schemeClr>
                </a:solidFill>
              </a:defRPr>
            </a:lvl1pPr>
          </a:lstStyle>
          <a:p>
            <a:r>
              <a:rPr lang="en-US"/>
              <a:t>Your Footer Here</a:t>
            </a:r>
          </a:p>
        </p:txBody>
      </p:sp>
      <p:sp>
        <p:nvSpPr>
          <p:cNvPr id="17" name="Slide Number Placeholder 5"/>
          <p:cNvSpPr>
            <a:spLocks noGrp="1"/>
          </p:cNvSpPr>
          <p:nvPr>
            <p:ph type="sldNum" sz="quarter" idx="15"/>
          </p:nvPr>
        </p:nvSpPr>
        <p:spPr>
          <a:xfrm>
            <a:off x="10856835" y="6356350"/>
            <a:ext cx="865312" cy="365125"/>
          </a:xfrm>
          <a:prstGeom prst="rect">
            <a:avLst/>
          </a:prstGeom>
        </p:spPr>
        <p:txBody>
          <a:bodyPr/>
          <a:lstStyle>
            <a:lvl1pPr>
              <a:defRPr>
                <a:solidFill>
                  <a:schemeClr val="bg2">
                    <a:lumMod val="75000"/>
                  </a:schemeClr>
                </a:solidFill>
              </a:defRPr>
            </a:lvl1pPr>
          </a:lstStyle>
          <a:p>
            <a:fld id="{FC1CF07D-8B3F-4D32-B059-0039CEA46DB1}" type="slidenum">
              <a:rPr lang="en-US" smtClean="0"/>
              <a:pPr/>
              <a:t>‹N°›</a:t>
            </a:fld>
            <a:endParaRPr lang="en-US"/>
          </a:p>
        </p:txBody>
      </p:sp>
    </p:spTree>
    <p:extLst>
      <p:ext uri="{BB962C8B-B14F-4D97-AF65-F5344CB8AC3E}">
        <p14:creationId xmlns:p14="http://schemas.microsoft.com/office/powerpoint/2010/main" val="738131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15" name="Straight Connector 14"/>
          <p:cNvCxnSpPr/>
          <p:nvPr userDrawn="1"/>
        </p:nvCxnSpPr>
        <p:spPr>
          <a:xfrm>
            <a:off x="838200" y="6268542"/>
            <a:ext cx="1051560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7"/>
            <a:ext cx="9578280" cy="1325563"/>
          </a:xfrm>
          <a:prstGeom prst="rect">
            <a:avLst/>
          </a:prstGeom>
        </p:spPr>
        <p:txBody>
          <a:bodyPr lIns="0"/>
          <a:lstStyle>
            <a:lvl1pPr>
              <a:defRPr b="1">
                <a:solidFill>
                  <a:schemeClr val="tx2"/>
                </a:solidFill>
                <a:latin typeface="+mn-lt"/>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lIns="0">
            <a:normAutofit/>
          </a:bodyPr>
          <a:lstStyle>
            <a:lvl1pPr>
              <a:spcAft>
                <a:spcPts val="1200"/>
              </a:spcAft>
              <a:defRPr sz="4000">
                <a:solidFill>
                  <a:schemeClr val="accent3"/>
                </a:solidFill>
                <a:latin typeface="+mj-lt"/>
              </a:defRPr>
            </a:lvl1pPr>
            <a:lvl2pPr>
              <a:spcAft>
                <a:spcPts val="1200"/>
              </a:spcAft>
              <a:defRPr sz="3600">
                <a:solidFill>
                  <a:schemeClr val="accent3"/>
                </a:solidFill>
                <a:latin typeface="+mj-lt"/>
              </a:defRPr>
            </a:lvl2pPr>
            <a:lvl3pPr>
              <a:spcAft>
                <a:spcPts val="1200"/>
              </a:spcAft>
              <a:defRPr sz="3200">
                <a:solidFill>
                  <a:schemeClr val="accent3"/>
                </a:solidFill>
                <a:latin typeface="+mj-lt"/>
              </a:defRPr>
            </a:lvl3pPr>
            <a:lvl4pPr>
              <a:spcAft>
                <a:spcPts val="1200"/>
              </a:spcAft>
              <a:defRPr sz="2800">
                <a:solidFill>
                  <a:schemeClr val="accent3"/>
                </a:solidFill>
                <a:latin typeface="+mj-lt"/>
              </a:defRPr>
            </a:lvl4pPr>
            <a:lvl5pPr>
              <a:spcAft>
                <a:spcPts val="1200"/>
              </a:spcAft>
              <a:defRPr sz="2800">
                <a:solidFill>
                  <a:schemeClr val="accent3"/>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bg2">
                    <a:lumMod val="75000"/>
                  </a:schemeClr>
                </a:solidFill>
              </a:defRPr>
            </a:lvl1pPr>
          </a:lstStyle>
          <a:p>
            <a:r>
              <a:rPr lang="en-US"/>
              <a:t>Your Date Here</a:t>
            </a:r>
          </a:p>
        </p:txBody>
      </p:sp>
      <p:sp>
        <p:nvSpPr>
          <p:cNvPr id="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bg2">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accent2"/>
                </a:solidFill>
              </a:defRPr>
            </a:lvl1pPr>
          </a:lstStyle>
          <a:p>
            <a:fld id="{FC1CF07D-8B3F-4D32-B059-0039CEA46DB1}" type="slidenum">
              <a:rPr lang="en-US" smtClean="0"/>
              <a:pPr/>
              <a:t>‹N°›</a:t>
            </a:fld>
            <a:endParaRPr lang="en-US"/>
          </a:p>
        </p:txBody>
      </p:sp>
      <p:cxnSp>
        <p:nvCxnSpPr>
          <p:cNvPr id="13" name="Straight Connector 12"/>
          <p:cNvCxnSpPr>
            <a:cxnSpLocks/>
          </p:cNvCxnSpPr>
          <p:nvPr userDrawn="1"/>
        </p:nvCxnSpPr>
        <p:spPr>
          <a:xfrm>
            <a:off x="10374766" y="6356350"/>
            <a:ext cx="0" cy="365125"/>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779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cxnSp>
        <p:nvCxnSpPr>
          <p:cNvPr id="15" name="Straight Connector 14"/>
          <p:cNvCxnSpPr/>
          <p:nvPr userDrawn="1"/>
        </p:nvCxnSpPr>
        <p:spPr>
          <a:xfrm>
            <a:off x="838200" y="6268542"/>
            <a:ext cx="1051560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7"/>
            <a:ext cx="9578280" cy="1325563"/>
          </a:xfrm>
          <a:prstGeom prst="rect">
            <a:avLst/>
          </a:prstGeom>
        </p:spPr>
        <p:txBody>
          <a:bodyPr lIns="0"/>
          <a:lstStyle>
            <a:lvl1pPr>
              <a:defRPr b="1">
                <a:solidFill>
                  <a:schemeClr val="tx2"/>
                </a:solidFill>
                <a:latin typeface="+mn-lt"/>
              </a:defRPr>
            </a:lvl1pPr>
          </a:lstStyle>
          <a:p>
            <a:r>
              <a:rPr lang="en-US"/>
              <a:t>Click to edit Master title style</a:t>
            </a:r>
          </a:p>
        </p:txBody>
      </p:sp>
      <p:sp>
        <p:nvSpPr>
          <p:cNvPr id="4"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bg2">
                    <a:lumMod val="75000"/>
                  </a:schemeClr>
                </a:solidFill>
              </a:defRPr>
            </a:lvl1pPr>
          </a:lstStyle>
          <a:p>
            <a:r>
              <a:rPr lang="en-US"/>
              <a:t>Your Date Here</a:t>
            </a:r>
          </a:p>
        </p:txBody>
      </p:sp>
      <p:sp>
        <p:nvSpPr>
          <p:cNvPr id="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bg2">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accent2"/>
                </a:solidFill>
              </a:defRPr>
            </a:lvl1pPr>
          </a:lstStyle>
          <a:p>
            <a:fld id="{FC1CF07D-8B3F-4D32-B059-0039CEA46DB1}" type="slidenum">
              <a:rPr lang="en-US" smtClean="0"/>
              <a:pPr/>
              <a:t>‹N°›</a:t>
            </a:fld>
            <a:endParaRPr lang="en-US"/>
          </a:p>
        </p:txBody>
      </p:sp>
      <p:cxnSp>
        <p:nvCxnSpPr>
          <p:cNvPr id="13" name="Straight Connector 12"/>
          <p:cNvCxnSpPr>
            <a:cxnSpLocks/>
          </p:cNvCxnSpPr>
          <p:nvPr userDrawn="1"/>
        </p:nvCxnSpPr>
        <p:spPr>
          <a:xfrm>
            <a:off x="10374766" y="6356350"/>
            <a:ext cx="0" cy="365125"/>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463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Description">
    <p:spTree>
      <p:nvGrpSpPr>
        <p:cNvPr id="1" name=""/>
        <p:cNvGrpSpPr/>
        <p:nvPr/>
      </p:nvGrpSpPr>
      <p:grpSpPr>
        <a:xfrm>
          <a:off x="0" y="0"/>
          <a:ext cx="0" cy="0"/>
          <a:chOff x="0" y="0"/>
          <a:chExt cx="0" cy="0"/>
        </a:xfrm>
      </p:grpSpPr>
      <p:cxnSp>
        <p:nvCxnSpPr>
          <p:cNvPr id="15" name="Straight Connector 14"/>
          <p:cNvCxnSpPr/>
          <p:nvPr userDrawn="1"/>
        </p:nvCxnSpPr>
        <p:spPr>
          <a:xfrm>
            <a:off x="838200" y="6268542"/>
            <a:ext cx="1051560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7"/>
            <a:ext cx="9578280" cy="1325563"/>
          </a:xfrm>
          <a:prstGeom prst="rect">
            <a:avLst/>
          </a:prstGeom>
        </p:spPr>
        <p:txBody>
          <a:bodyPr lIns="0"/>
          <a:lstStyle>
            <a:lvl1pPr>
              <a:defRPr b="1">
                <a:solidFill>
                  <a:schemeClr val="tx2"/>
                </a:solidFill>
                <a:latin typeface="+mn-lt"/>
              </a:defRPr>
            </a:lvl1pPr>
          </a:lstStyle>
          <a:p>
            <a:r>
              <a:rPr lang="en-US"/>
              <a:t>Click to edit Master title style</a:t>
            </a:r>
          </a:p>
        </p:txBody>
      </p:sp>
      <p:sp>
        <p:nvSpPr>
          <p:cNvPr id="4"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bg2">
                    <a:lumMod val="75000"/>
                  </a:schemeClr>
                </a:solidFill>
              </a:defRPr>
            </a:lvl1pPr>
          </a:lstStyle>
          <a:p>
            <a:r>
              <a:rPr lang="en-US"/>
              <a:t>Your Date Here</a:t>
            </a:r>
          </a:p>
        </p:txBody>
      </p:sp>
      <p:sp>
        <p:nvSpPr>
          <p:cNvPr id="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bg2">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accent2"/>
                </a:solidFill>
              </a:defRPr>
            </a:lvl1pPr>
          </a:lstStyle>
          <a:p>
            <a:fld id="{FC1CF07D-8B3F-4D32-B059-0039CEA46DB1}" type="slidenum">
              <a:rPr lang="en-US" smtClean="0"/>
              <a:pPr/>
              <a:t>‹N°›</a:t>
            </a:fld>
            <a:endParaRPr lang="en-US"/>
          </a:p>
        </p:txBody>
      </p:sp>
      <p:cxnSp>
        <p:nvCxnSpPr>
          <p:cNvPr id="13" name="Straight Connector 12"/>
          <p:cNvCxnSpPr>
            <a:cxnSpLocks/>
          </p:cNvCxnSpPr>
          <p:nvPr userDrawn="1"/>
        </p:nvCxnSpPr>
        <p:spPr>
          <a:xfrm>
            <a:off x="10374766" y="6356350"/>
            <a:ext cx="0" cy="365125"/>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8"/>
          <p:cNvSpPr>
            <a:spLocks noGrp="1"/>
          </p:cNvSpPr>
          <p:nvPr>
            <p:ph type="body" sz="quarter" idx="13" hasCustomPrompt="1"/>
          </p:nvPr>
        </p:nvSpPr>
        <p:spPr>
          <a:xfrm>
            <a:off x="838200" y="5589240"/>
            <a:ext cx="10515600" cy="626368"/>
          </a:xfrm>
          <a:prstGeom prst="rect">
            <a:avLst/>
          </a:prstGeom>
        </p:spPr>
        <p:txBody>
          <a:bodyPr anchor="b"/>
          <a:lstStyle>
            <a:lvl1pPr>
              <a:defRPr>
                <a:solidFill>
                  <a:schemeClr val="accent1"/>
                </a:solidFill>
              </a:defRPr>
            </a:lvl1pPr>
            <a:lvl2pPr>
              <a:defRPr>
                <a:solidFill>
                  <a:schemeClr val="tx1">
                    <a:lumMod val="65000"/>
                    <a:lumOff val="35000"/>
                  </a:schemeClr>
                </a:solidFill>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spcBef>
                <a:spcPts val="1200"/>
              </a:spcBef>
            </a:pPr>
            <a:r>
              <a:rPr lang="en-US"/>
              <a:t>Insert a short description here</a:t>
            </a:r>
          </a:p>
        </p:txBody>
      </p:sp>
    </p:spTree>
    <p:extLst>
      <p:ext uri="{BB962C8B-B14F-4D97-AF65-F5344CB8AC3E}">
        <p14:creationId xmlns:p14="http://schemas.microsoft.com/office/powerpoint/2010/main" val="3243084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cxnSp>
        <p:nvCxnSpPr>
          <p:cNvPr id="15" name="Straight Connector 14"/>
          <p:cNvCxnSpPr/>
          <p:nvPr userDrawn="1"/>
        </p:nvCxnSpPr>
        <p:spPr>
          <a:xfrm>
            <a:off x="838200" y="6268542"/>
            <a:ext cx="1051560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7"/>
            <a:ext cx="9578280" cy="1325563"/>
          </a:xfrm>
          <a:prstGeom prst="rect">
            <a:avLst/>
          </a:prstGeom>
        </p:spPr>
        <p:txBody>
          <a:bodyPr lIns="0"/>
          <a:lstStyle>
            <a:lvl1pPr>
              <a:defRPr b="1">
                <a:solidFill>
                  <a:schemeClr val="tx2"/>
                </a:solidFill>
                <a:latin typeface="+mn-lt"/>
              </a:defRPr>
            </a:lvl1pPr>
          </a:lstStyle>
          <a:p>
            <a:r>
              <a:rPr lang="en-US"/>
              <a:t>Click to edit Master title style</a:t>
            </a:r>
          </a:p>
        </p:txBody>
      </p:sp>
      <p:sp>
        <p:nvSpPr>
          <p:cNvPr id="4"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bg2">
                    <a:lumMod val="75000"/>
                  </a:schemeClr>
                </a:solidFill>
              </a:defRPr>
            </a:lvl1pPr>
          </a:lstStyle>
          <a:p>
            <a:r>
              <a:rPr lang="en-US"/>
              <a:t>Your Date Here</a:t>
            </a:r>
          </a:p>
        </p:txBody>
      </p:sp>
      <p:sp>
        <p:nvSpPr>
          <p:cNvPr id="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bg2">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accent2"/>
                </a:solidFill>
              </a:defRPr>
            </a:lvl1pPr>
          </a:lstStyle>
          <a:p>
            <a:fld id="{FC1CF07D-8B3F-4D32-B059-0039CEA46DB1}" type="slidenum">
              <a:rPr lang="en-US" smtClean="0"/>
              <a:pPr/>
              <a:t>‹N°›</a:t>
            </a:fld>
            <a:endParaRPr lang="en-US"/>
          </a:p>
        </p:txBody>
      </p:sp>
      <p:cxnSp>
        <p:nvCxnSpPr>
          <p:cNvPr id="13" name="Straight Connector 12"/>
          <p:cNvCxnSpPr>
            <a:cxnSpLocks/>
          </p:cNvCxnSpPr>
          <p:nvPr userDrawn="1"/>
        </p:nvCxnSpPr>
        <p:spPr>
          <a:xfrm>
            <a:off x="10374766" y="6356350"/>
            <a:ext cx="0" cy="365125"/>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838200" y="1825625"/>
            <a:ext cx="5041776" cy="4351338"/>
          </a:xfrm>
          <a:prstGeom prst="rect">
            <a:avLst/>
          </a:prstGeom>
        </p:spPr>
        <p:txBody>
          <a:bodyPr vert="horz" lIns="0" tIns="45720" rIns="91440" bIns="45720" rtlCol="0">
            <a:normAutofit/>
          </a:bodyPr>
          <a:lstStyle>
            <a:lvl1pPr>
              <a:spcAft>
                <a:spcPts val="1800"/>
              </a:spcAft>
              <a:defRPr lang="en-US" sz="3200">
                <a:solidFill>
                  <a:schemeClr val="accent3"/>
                </a:solidFill>
                <a:latin typeface="+mj-lt"/>
              </a:defRPr>
            </a:lvl1pPr>
            <a:lvl2pPr>
              <a:spcAft>
                <a:spcPts val="1800"/>
              </a:spcAft>
              <a:defRPr lang="en-US" sz="2800">
                <a:solidFill>
                  <a:schemeClr val="accent3"/>
                </a:solidFill>
                <a:latin typeface="+mj-lt"/>
              </a:defRPr>
            </a:lvl2pPr>
            <a:lvl3pPr>
              <a:spcAft>
                <a:spcPts val="1800"/>
              </a:spcAft>
              <a:defRPr lang="en-US" sz="2400">
                <a:solidFill>
                  <a:schemeClr val="accent3"/>
                </a:solidFill>
                <a:latin typeface="+mj-lt"/>
              </a:defRPr>
            </a:lvl3pPr>
            <a:lvl4pPr>
              <a:spcAft>
                <a:spcPts val="1800"/>
              </a:spcAft>
              <a:defRPr lang="en-US" sz="2000">
                <a:solidFill>
                  <a:schemeClr val="accent3"/>
                </a:solidFill>
                <a:latin typeface="+mj-lt"/>
              </a:defRPr>
            </a:lvl4pPr>
            <a:lvl5pPr>
              <a:spcAft>
                <a:spcPts val="1800"/>
              </a:spcAft>
              <a:defRPr lang="en-US" sz="2000">
                <a:solidFill>
                  <a:schemeClr val="accent3"/>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2024" y="1825625"/>
            <a:ext cx="5041776" cy="4351338"/>
          </a:xfrm>
          <a:prstGeom prst="rect">
            <a:avLst/>
          </a:prstGeom>
        </p:spPr>
        <p:txBody>
          <a:bodyPr vert="horz" lIns="0" tIns="45720" rIns="91440" bIns="45720" rtlCol="0">
            <a:normAutofit/>
          </a:bodyPr>
          <a:lstStyle>
            <a:lvl1pPr>
              <a:spcAft>
                <a:spcPts val="1800"/>
              </a:spcAft>
              <a:defRPr lang="en-US" sz="3200">
                <a:solidFill>
                  <a:schemeClr val="accent3"/>
                </a:solidFill>
                <a:latin typeface="+mj-lt"/>
              </a:defRPr>
            </a:lvl1pPr>
            <a:lvl2pPr>
              <a:spcAft>
                <a:spcPts val="1800"/>
              </a:spcAft>
              <a:defRPr lang="en-US" sz="2800">
                <a:solidFill>
                  <a:schemeClr val="accent3"/>
                </a:solidFill>
                <a:latin typeface="+mj-lt"/>
              </a:defRPr>
            </a:lvl2pPr>
            <a:lvl3pPr>
              <a:spcAft>
                <a:spcPts val="1800"/>
              </a:spcAft>
              <a:defRPr lang="en-US" sz="2400">
                <a:solidFill>
                  <a:schemeClr val="accent3"/>
                </a:solidFill>
                <a:latin typeface="+mj-lt"/>
              </a:defRPr>
            </a:lvl3pPr>
            <a:lvl4pPr>
              <a:spcAft>
                <a:spcPts val="1800"/>
              </a:spcAft>
              <a:defRPr lang="en-US" sz="2000">
                <a:solidFill>
                  <a:schemeClr val="accent3"/>
                </a:solidFill>
                <a:latin typeface="+mj-lt"/>
              </a:defRPr>
            </a:lvl4pPr>
            <a:lvl5pPr>
              <a:spcAft>
                <a:spcPts val="1800"/>
              </a:spcAft>
              <a:defRPr lang="en-US" sz="2000">
                <a:solidFill>
                  <a:schemeClr val="accent3"/>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0095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 Dark">
    <p:bg>
      <p:bgPr>
        <a:solidFill>
          <a:schemeClr val="tx2"/>
        </a:solidFill>
        <a:effectLst/>
      </p:bgPr>
    </p:bg>
    <p:spTree>
      <p:nvGrpSpPr>
        <p:cNvPr id="1" name=""/>
        <p:cNvGrpSpPr/>
        <p:nvPr/>
      </p:nvGrpSpPr>
      <p:grpSpPr>
        <a:xfrm>
          <a:off x="0" y="0"/>
          <a:ext cx="0" cy="0"/>
          <a:chOff x="0" y="0"/>
          <a:chExt cx="0" cy="0"/>
        </a:xfrm>
      </p:grpSpPr>
      <p:cxnSp>
        <p:nvCxnSpPr>
          <p:cNvPr id="15" name="Straight Connector 14"/>
          <p:cNvCxnSpPr/>
          <p:nvPr userDrawn="1"/>
        </p:nvCxnSpPr>
        <p:spPr>
          <a:xfrm>
            <a:off x="838200" y="6268542"/>
            <a:ext cx="10515600" cy="0"/>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7"/>
            <a:ext cx="9578280" cy="1325563"/>
          </a:xfrm>
          <a:prstGeom prst="rect">
            <a:avLst/>
          </a:prstGeom>
        </p:spPr>
        <p:txBody>
          <a:bodyPr lIns="0"/>
          <a:lstStyle>
            <a:lvl1pPr>
              <a:defRPr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lIns="0">
            <a:normAutofit/>
          </a:bodyPr>
          <a:lstStyle>
            <a:lvl1pPr>
              <a:spcAft>
                <a:spcPts val="1200"/>
              </a:spcAft>
              <a:defRPr sz="4000">
                <a:solidFill>
                  <a:schemeClr val="bg1"/>
                </a:solidFill>
                <a:latin typeface="+mj-lt"/>
              </a:defRPr>
            </a:lvl1pPr>
            <a:lvl2pPr>
              <a:spcAft>
                <a:spcPts val="1200"/>
              </a:spcAft>
              <a:defRPr sz="3600">
                <a:solidFill>
                  <a:schemeClr val="bg1"/>
                </a:solidFill>
                <a:latin typeface="+mj-lt"/>
              </a:defRPr>
            </a:lvl2pPr>
            <a:lvl3pPr>
              <a:spcAft>
                <a:spcPts val="1200"/>
              </a:spcAft>
              <a:defRPr sz="3200">
                <a:solidFill>
                  <a:schemeClr val="bg1"/>
                </a:solidFill>
                <a:latin typeface="+mj-lt"/>
              </a:defRPr>
            </a:lvl3pPr>
            <a:lvl4pPr>
              <a:spcAft>
                <a:spcPts val="1200"/>
              </a:spcAft>
              <a:defRPr sz="2800">
                <a:solidFill>
                  <a:schemeClr val="bg1"/>
                </a:solidFill>
                <a:latin typeface="+mj-lt"/>
              </a:defRPr>
            </a:lvl4pPr>
            <a:lvl5pPr>
              <a:spcAft>
                <a:spcPts val="1200"/>
              </a:spcAft>
              <a:defRPr sz="28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tx2">
                    <a:lumMod val="75000"/>
                    <a:lumOff val="25000"/>
                  </a:schemeClr>
                </a:solidFill>
              </a:defRPr>
            </a:lvl1pPr>
          </a:lstStyle>
          <a:p>
            <a:r>
              <a:rPr lang="en-US"/>
              <a:t>Your Date Here</a:t>
            </a:r>
          </a:p>
        </p:txBody>
      </p:sp>
      <p:sp>
        <p:nvSpPr>
          <p:cNvPr id="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tx2">
                    <a:lumMod val="75000"/>
                    <a:lumOff val="25000"/>
                  </a:schemeClr>
                </a:solidFill>
              </a:defRPr>
            </a:lvl1pPr>
          </a:lstStyle>
          <a:p>
            <a:r>
              <a:rPr lang="en-US"/>
              <a:t>Your Footer Here</a:t>
            </a:r>
          </a:p>
        </p:txBody>
      </p:sp>
      <p:sp>
        <p:nvSpPr>
          <p:cNvPr id="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tx2">
                    <a:lumMod val="75000"/>
                    <a:lumOff val="25000"/>
                  </a:schemeClr>
                </a:solidFill>
              </a:defRPr>
            </a:lvl1pPr>
          </a:lstStyle>
          <a:p>
            <a:fld id="{FC1CF07D-8B3F-4D32-B059-0039CEA46DB1}" type="slidenum">
              <a:rPr lang="en-US" smtClean="0"/>
              <a:pPr/>
              <a:t>‹N°›</a:t>
            </a:fld>
            <a:endParaRPr lang="en-US"/>
          </a:p>
        </p:txBody>
      </p:sp>
      <p:cxnSp>
        <p:nvCxnSpPr>
          <p:cNvPr id="13" name="Straight Connector 12"/>
          <p:cNvCxnSpPr>
            <a:cxnSpLocks/>
          </p:cNvCxnSpPr>
          <p:nvPr userDrawn="1"/>
        </p:nvCxnSpPr>
        <p:spPr>
          <a:xfrm>
            <a:off x="10374766" y="6356350"/>
            <a:ext cx="0" cy="365125"/>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2549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Dark">
    <p:bg>
      <p:bgPr>
        <a:solidFill>
          <a:schemeClr val="tx2"/>
        </a:solidFill>
        <a:effectLst/>
      </p:bgPr>
    </p:bg>
    <p:spTree>
      <p:nvGrpSpPr>
        <p:cNvPr id="1" name=""/>
        <p:cNvGrpSpPr/>
        <p:nvPr/>
      </p:nvGrpSpPr>
      <p:grpSpPr>
        <a:xfrm>
          <a:off x="0" y="0"/>
          <a:ext cx="0" cy="0"/>
          <a:chOff x="0" y="0"/>
          <a:chExt cx="0" cy="0"/>
        </a:xfrm>
      </p:grpSpPr>
      <p:cxnSp>
        <p:nvCxnSpPr>
          <p:cNvPr id="15" name="Straight Connector 14"/>
          <p:cNvCxnSpPr/>
          <p:nvPr userDrawn="1"/>
        </p:nvCxnSpPr>
        <p:spPr>
          <a:xfrm>
            <a:off x="838200" y="6268542"/>
            <a:ext cx="10515600" cy="0"/>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7"/>
            <a:ext cx="9578280" cy="1325563"/>
          </a:xfrm>
          <a:prstGeom prst="rect">
            <a:avLst/>
          </a:prstGeom>
        </p:spPr>
        <p:txBody>
          <a:bodyPr lIns="0"/>
          <a:lstStyle>
            <a:lvl1pPr>
              <a:defRPr b="1">
                <a:solidFill>
                  <a:schemeClr val="bg1"/>
                </a:solidFill>
                <a:latin typeface="+mn-lt"/>
              </a:defRPr>
            </a:lvl1pPr>
          </a:lstStyle>
          <a:p>
            <a:r>
              <a:rPr lang="en-US"/>
              <a:t>Click to edit Master title style</a:t>
            </a:r>
          </a:p>
        </p:txBody>
      </p:sp>
      <p:sp>
        <p:nvSpPr>
          <p:cNvPr id="4"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tx2">
                    <a:lumMod val="75000"/>
                    <a:lumOff val="25000"/>
                  </a:schemeClr>
                </a:solidFill>
              </a:defRPr>
            </a:lvl1pPr>
          </a:lstStyle>
          <a:p>
            <a:r>
              <a:rPr lang="en-US"/>
              <a:t>Your Date Here</a:t>
            </a:r>
          </a:p>
        </p:txBody>
      </p:sp>
      <p:sp>
        <p:nvSpPr>
          <p:cNvPr id="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tx2">
                    <a:lumMod val="75000"/>
                    <a:lumOff val="25000"/>
                  </a:schemeClr>
                </a:solidFill>
              </a:defRPr>
            </a:lvl1pPr>
          </a:lstStyle>
          <a:p>
            <a:r>
              <a:rPr lang="en-US"/>
              <a:t>Your Footer Here</a:t>
            </a:r>
          </a:p>
        </p:txBody>
      </p:sp>
      <p:sp>
        <p:nvSpPr>
          <p:cNvPr id="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tx2">
                    <a:lumMod val="75000"/>
                    <a:lumOff val="25000"/>
                  </a:schemeClr>
                </a:solidFill>
              </a:defRPr>
            </a:lvl1pPr>
          </a:lstStyle>
          <a:p>
            <a:fld id="{FC1CF07D-8B3F-4D32-B059-0039CEA46DB1}" type="slidenum">
              <a:rPr lang="en-US" smtClean="0"/>
              <a:pPr/>
              <a:t>‹N°›</a:t>
            </a:fld>
            <a:endParaRPr lang="en-US"/>
          </a:p>
        </p:txBody>
      </p:sp>
      <p:cxnSp>
        <p:nvCxnSpPr>
          <p:cNvPr id="13" name="Straight Connector 12"/>
          <p:cNvCxnSpPr>
            <a:cxnSpLocks/>
          </p:cNvCxnSpPr>
          <p:nvPr userDrawn="1"/>
        </p:nvCxnSpPr>
        <p:spPr>
          <a:xfrm>
            <a:off x="10374766" y="6356350"/>
            <a:ext cx="0" cy="365125"/>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076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8" name="Title 1"/>
          <p:cNvSpPr>
            <a:spLocks noGrp="1"/>
          </p:cNvSpPr>
          <p:nvPr>
            <p:ph type="ctrTitle"/>
          </p:nvPr>
        </p:nvSpPr>
        <p:spPr>
          <a:xfrm>
            <a:off x="4757682" y="4074661"/>
            <a:ext cx="6964465" cy="1067644"/>
          </a:xfrm>
          <a:prstGeom prst="rect">
            <a:avLst/>
          </a:prstGeom>
        </p:spPr>
        <p:txBody>
          <a:bodyPr lIns="274320" rIns="0" anchor="b">
            <a:noAutofit/>
          </a:bodyPr>
          <a:lstStyle>
            <a:lvl1pPr algn="l">
              <a:defRPr sz="3200" b="1" cap="all" baseline="0">
                <a:solidFill>
                  <a:schemeClr val="accent2"/>
                </a:solidFill>
                <a:latin typeface="+mn-lt"/>
              </a:defRPr>
            </a:lvl1pPr>
          </a:lstStyle>
          <a:p>
            <a:r>
              <a:rPr lang="en-US"/>
              <a:t>Click to edit Master title style</a:t>
            </a:r>
          </a:p>
        </p:txBody>
      </p:sp>
      <p:sp>
        <p:nvSpPr>
          <p:cNvPr id="39" name="Subtitle 2"/>
          <p:cNvSpPr>
            <a:spLocks noGrp="1"/>
          </p:cNvSpPr>
          <p:nvPr>
            <p:ph type="subTitle" idx="1"/>
          </p:nvPr>
        </p:nvSpPr>
        <p:spPr>
          <a:xfrm>
            <a:off x="4757682" y="5172813"/>
            <a:ext cx="6964465" cy="407890"/>
          </a:xfrm>
          <a:prstGeom prst="rect">
            <a:avLst/>
          </a:prstGeom>
        </p:spPr>
        <p:txBody>
          <a:bodyPr lIns="274320" rIns="0"/>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1" name="Freeform: Shape 30"/>
          <p:cNvSpPr/>
          <p:nvPr userDrawn="1"/>
        </p:nvSpPr>
        <p:spPr>
          <a:xfrm rot="5400000">
            <a:off x="-487322" y="3075509"/>
            <a:ext cx="4269815" cy="3295170"/>
          </a:xfrm>
          <a:custGeom>
            <a:avLst/>
            <a:gdLst>
              <a:gd name="connsiteX0" fmla="*/ 0 w 4269815"/>
              <a:gd name="connsiteY0" fmla="*/ 3295170 h 3295170"/>
              <a:gd name="connsiteX1" fmla="*/ 2383562 w 4269815"/>
              <a:gd name="connsiteY1" fmla="*/ 0 h 3295170"/>
              <a:gd name="connsiteX2" fmla="*/ 4269815 w 4269815"/>
              <a:gd name="connsiteY2" fmla="*/ 2529419 h 3295170"/>
              <a:gd name="connsiteX3" fmla="*/ 4269815 w 4269815"/>
              <a:gd name="connsiteY3" fmla="*/ 3295170 h 3295170"/>
            </a:gdLst>
            <a:ahLst/>
            <a:cxnLst>
              <a:cxn ang="0">
                <a:pos x="connsiteX0" y="connsiteY0"/>
              </a:cxn>
              <a:cxn ang="0">
                <a:pos x="connsiteX1" y="connsiteY1"/>
              </a:cxn>
              <a:cxn ang="0">
                <a:pos x="connsiteX2" y="connsiteY2"/>
              </a:cxn>
              <a:cxn ang="0">
                <a:pos x="connsiteX3" y="connsiteY3"/>
              </a:cxn>
            </a:cxnLst>
            <a:rect l="l" t="t" r="r" b="b"/>
            <a:pathLst>
              <a:path w="4269815" h="3295170">
                <a:moveTo>
                  <a:pt x="0" y="3295170"/>
                </a:moveTo>
                <a:lnTo>
                  <a:pt x="2383562" y="0"/>
                </a:lnTo>
                <a:lnTo>
                  <a:pt x="4269815" y="2529419"/>
                </a:lnTo>
                <a:lnTo>
                  <a:pt x="4269815" y="329517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4"/>
          <p:cNvSpPr>
            <a:spLocks noGrp="1"/>
          </p:cNvSpPr>
          <p:nvPr>
            <p:ph type="pic" sz="quarter" idx="13"/>
          </p:nvPr>
        </p:nvSpPr>
        <p:spPr>
          <a:xfrm>
            <a:off x="0" y="0"/>
            <a:ext cx="9962166" cy="4723331"/>
          </a:xfrm>
          <a:custGeom>
            <a:avLst/>
            <a:gdLst>
              <a:gd name="connsiteX0" fmla="*/ 0 w 9962166"/>
              <a:gd name="connsiteY0" fmla="*/ 0 h 4723331"/>
              <a:gd name="connsiteX1" fmla="*/ 9962166 w 9962166"/>
              <a:gd name="connsiteY1" fmla="*/ 0 h 4723331"/>
              <a:gd name="connsiteX2" fmla="*/ 3628293 w 9962166"/>
              <a:gd name="connsiteY2" fmla="*/ 4723331 h 4723331"/>
              <a:gd name="connsiteX3" fmla="*/ 0 w 9962166"/>
              <a:gd name="connsiteY3" fmla="*/ 2098805 h 4723331"/>
            </a:gdLst>
            <a:ahLst/>
            <a:cxnLst>
              <a:cxn ang="0">
                <a:pos x="connsiteX0" y="connsiteY0"/>
              </a:cxn>
              <a:cxn ang="0">
                <a:pos x="connsiteX1" y="connsiteY1"/>
              </a:cxn>
              <a:cxn ang="0">
                <a:pos x="connsiteX2" y="connsiteY2"/>
              </a:cxn>
              <a:cxn ang="0">
                <a:pos x="connsiteX3" y="connsiteY3"/>
              </a:cxn>
            </a:cxnLst>
            <a:rect l="l" t="t" r="r" b="b"/>
            <a:pathLst>
              <a:path w="9962166" h="4723331">
                <a:moveTo>
                  <a:pt x="0" y="0"/>
                </a:moveTo>
                <a:lnTo>
                  <a:pt x="9962166" y="0"/>
                </a:lnTo>
                <a:lnTo>
                  <a:pt x="3628293" y="4723331"/>
                </a:lnTo>
                <a:lnTo>
                  <a:pt x="0" y="2098805"/>
                </a:lnTo>
                <a:close/>
              </a:path>
            </a:pathLst>
          </a:custGeom>
        </p:spPr>
        <p:txBody>
          <a:bodyPr wrap="square">
            <a:noAutofit/>
          </a:bodyPr>
          <a:lstStyle/>
          <a:p>
            <a:endParaRPr lang="en-US"/>
          </a:p>
        </p:txBody>
      </p:sp>
      <p:sp>
        <p:nvSpPr>
          <p:cNvPr id="35" name="Freeform: Shape 34"/>
          <p:cNvSpPr/>
          <p:nvPr userDrawn="1"/>
        </p:nvSpPr>
        <p:spPr>
          <a:xfrm rot="10800000" flipV="1">
            <a:off x="1423477" y="5213253"/>
            <a:ext cx="4479354" cy="1644747"/>
          </a:xfrm>
          <a:custGeom>
            <a:avLst/>
            <a:gdLst>
              <a:gd name="connsiteX0" fmla="*/ 2273790 w 4479354"/>
              <a:gd name="connsiteY0" fmla="*/ 0 h 1644747"/>
              <a:gd name="connsiteX1" fmla="*/ 0 w 4479354"/>
              <a:gd name="connsiteY1" fmla="*/ 1644747 h 1644747"/>
              <a:gd name="connsiteX2" fmla="*/ 4479354 w 4479354"/>
              <a:gd name="connsiteY2" fmla="*/ 1644747 h 1644747"/>
            </a:gdLst>
            <a:ahLst/>
            <a:cxnLst>
              <a:cxn ang="0">
                <a:pos x="connsiteX0" y="connsiteY0"/>
              </a:cxn>
              <a:cxn ang="0">
                <a:pos x="connsiteX1" y="connsiteY1"/>
              </a:cxn>
              <a:cxn ang="0">
                <a:pos x="connsiteX2" y="connsiteY2"/>
              </a:cxn>
            </a:cxnLst>
            <a:rect l="l" t="t" r="r" b="b"/>
            <a:pathLst>
              <a:path w="4479354" h="1644747">
                <a:moveTo>
                  <a:pt x="2273790" y="0"/>
                </a:moveTo>
                <a:lnTo>
                  <a:pt x="0" y="1644747"/>
                </a:lnTo>
                <a:lnTo>
                  <a:pt x="4479354" y="164474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ate Placeholder 3"/>
          <p:cNvSpPr>
            <a:spLocks noGrp="1"/>
          </p:cNvSpPr>
          <p:nvPr>
            <p:ph type="dt" sz="half" idx="11"/>
          </p:nvPr>
        </p:nvSpPr>
        <p:spPr>
          <a:xfrm>
            <a:off x="2825806" y="6356349"/>
            <a:ext cx="1931877" cy="365125"/>
          </a:xfrm>
          <a:prstGeom prst="rect">
            <a:avLst/>
          </a:prstGeom>
        </p:spPr>
        <p:txBody>
          <a:bodyPr lIns="0" rIns="0"/>
          <a:lstStyle>
            <a:lvl1pPr algn="ctr">
              <a:defRPr>
                <a:solidFill>
                  <a:schemeClr val="bg2">
                    <a:lumMod val="75000"/>
                  </a:schemeClr>
                </a:solidFill>
              </a:defRPr>
            </a:lvl1pPr>
          </a:lstStyle>
          <a:p>
            <a:r>
              <a:rPr lang="en-US"/>
              <a:t>Your Date Here</a:t>
            </a:r>
          </a:p>
        </p:txBody>
      </p:sp>
      <p:sp>
        <p:nvSpPr>
          <p:cNvPr id="41" name="Footer Placeholder 4"/>
          <p:cNvSpPr>
            <a:spLocks noGrp="1"/>
          </p:cNvSpPr>
          <p:nvPr>
            <p:ph type="ftr" sz="quarter" idx="12"/>
          </p:nvPr>
        </p:nvSpPr>
        <p:spPr>
          <a:xfrm>
            <a:off x="6074434" y="6356350"/>
            <a:ext cx="5647713" cy="365125"/>
          </a:xfrm>
          <a:prstGeom prst="rect">
            <a:avLst/>
          </a:prstGeom>
        </p:spPr>
        <p:txBody>
          <a:bodyPr/>
          <a:lstStyle>
            <a:lvl1pPr algn="l">
              <a:defRPr cap="none" baseline="0">
                <a:solidFill>
                  <a:schemeClr val="bg2">
                    <a:lumMod val="75000"/>
                  </a:schemeClr>
                </a:solidFill>
              </a:defRPr>
            </a:lvl1pPr>
          </a:lstStyle>
          <a:p>
            <a:r>
              <a:rPr lang="en-US"/>
              <a:t>Your Footer Here</a:t>
            </a:r>
          </a:p>
        </p:txBody>
      </p:sp>
    </p:spTree>
    <p:extLst>
      <p:ext uri="{BB962C8B-B14F-4D97-AF65-F5344CB8AC3E}">
        <p14:creationId xmlns:p14="http://schemas.microsoft.com/office/powerpoint/2010/main" val="4174063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 Dark">
    <p:bg>
      <p:bgPr>
        <a:solidFill>
          <a:schemeClr val="tx2"/>
        </a:solidFill>
        <a:effectLst/>
      </p:bgPr>
    </p:bg>
    <p:spTree>
      <p:nvGrpSpPr>
        <p:cNvPr id="1" name=""/>
        <p:cNvGrpSpPr/>
        <p:nvPr/>
      </p:nvGrpSpPr>
      <p:grpSpPr>
        <a:xfrm>
          <a:off x="0" y="0"/>
          <a:ext cx="0" cy="0"/>
          <a:chOff x="0" y="0"/>
          <a:chExt cx="0" cy="0"/>
        </a:xfrm>
      </p:grpSpPr>
      <p:sp>
        <p:nvSpPr>
          <p:cNvPr id="9" name="Freeform: Shape 8"/>
          <p:cNvSpPr/>
          <p:nvPr userDrawn="1"/>
        </p:nvSpPr>
        <p:spPr>
          <a:xfrm>
            <a:off x="0" y="1"/>
            <a:ext cx="9962166" cy="4723331"/>
          </a:xfrm>
          <a:custGeom>
            <a:avLst/>
            <a:gdLst>
              <a:gd name="connsiteX0" fmla="*/ 0 w 9962166"/>
              <a:gd name="connsiteY0" fmla="*/ 0 h 4723331"/>
              <a:gd name="connsiteX1" fmla="*/ 9962166 w 9962166"/>
              <a:gd name="connsiteY1" fmla="*/ 0 h 4723331"/>
              <a:gd name="connsiteX2" fmla="*/ 3628293 w 9962166"/>
              <a:gd name="connsiteY2" fmla="*/ 4723331 h 4723331"/>
              <a:gd name="connsiteX3" fmla="*/ 0 w 9962166"/>
              <a:gd name="connsiteY3" fmla="*/ 2098805 h 4723331"/>
            </a:gdLst>
            <a:ahLst/>
            <a:cxnLst>
              <a:cxn ang="0">
                <a:pos x="connsiteX0" y="connsiteY0"/>
              </a:cxn>
              <a:cxn ang="0">
                <a:pos x="connsiteX1" y="connsiteY1"/>
              </a:cxn>
              <a:cxn ang="0">
                <a:pos x="connsiteX2" y="connsiteY2"/>
              </a:cxn>
              <a:cxn ang="0">
                <a:pos x="connsiteX3" y="connsiteY3"/>
              </a:cxn>
            </a:cxnLst>
            <a:rect l="l" t="t" r="r" b="b"/>
            <a:pathLst>
              <a:path w="9962166" h="4723331">
                <a:moveTo>
                  <a:pt x="0" y="0"/>
                </a:moveTo>
                <a:lnTo>
                  <a:pt x="9962166" y="0"/>
                </a:lnTo>
                <a:lnTo>
                  <a:pt x="3628293" y="4723331"/>
                </a:lnTo>
                <a:lnTo>
                  <a:pt x="0" y="2098805"/>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p:cNvSpPr/>
          <p:nvPr userDrawn="1"/>
        </p:nvSpPr>
        <p:spPr>
          <a:xfrm rot="5400000">
            <a:off x="-487322" y="3075509"/>
            <a:ext cx="4269815" cy="3295170"/>
          </a:xfrm>
          <a:custGeom>
            <a:avLst/>
            <a:gdLst>
              <a:gd name="connsiteX0" fmla="*/ 0 w 4269815"/>
              <a:gd name="connsiteY0" fmla="*/ 3295170 h 3295170"/>
              <a:gd name="connsiteX1" fmla="*/ 2383562 w 4269815"/>
              <a:gd name="connsiteY1" fmla="*/ 0 h 3295170"/>
              <a:gd name="connsiteX2" fmla="*/ 4269815 w 4269815"/>
              <a:gd name="connsiteY2" fmla="*/ 2529419 h 3295170"/>
              <a:gd name="connsiteX3" fmla="*/ 4269815 w 4269815"/>
              <a:gd name="connsiteY3" fmla="*/ 3295170 h 3295170"/>
            </a:gdLst>
            <a:ahLst/>
            <a:cxnLst>
              <a:cxn ang="0">
                <a:pos x="connsiteX0" y="connsiteY0"/>
              </a:cxn>
              <a:cxn ang="0">
                <a:pos x="connsiteX1" y="connsiteY1"/>
              </a:cxn>
              <a:cxn ang="0">
                <a:pos x="connsiteX2" y="connsiteY2"/>
              </a:cxn>
              <a:cxn ang="0">
                <a:pos x="connsiteX3" y="connsiteY3"/>
              </a:cxn>
            </a:cxnLst>
            <a:rect l="l" t="t" r="r" b="b"/>
            <a:pathLst>
              <a:path w="4269815" h="3295170">
                <a:moveTo>
                  <a:pt x="0" y="3295170"/>
                </a:moveTo>
                <a:lnTo>
                  <a:pt x="2383562" y="0"/>
                </a:lnTo>
                <a:lnTo>
                  <a:pt x="4269815" y="2529419"/>
                </a:lnTo>
                <a:lnTo>
                  <a:pt x="4269815" y="3295170"/>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p:cNvSpPr/>
          <p:nvPr userDrawn="1"/>
        </p:nvSpPr>
        <p:spPr>
          <a:xfrm rot="10800000" flipV="1">
            <a:off x="1423477" y="5213253"/>
            <a:ext cx="4479354" cy="1644747"/>
          </a:xfrm>
          <a:custGeom>
            <a:avLst/>
            <a:gdLst>
              <a:gd name="connsiteX0" fmla="*/ 2273790 w 4479354"/>
              <a:gd name="connsiteY0" fmla="*/ 0 h 1644747"/>
              <a:gd name="connsiteX1" fmla="*/ 0 w 4479354"/>
              <a:gd name="connsiteY1" fmla="*/ 1644747 h 1644747"/>
              <a:gd name="connsiteX2" fmla="*/ 4479354 w 4479354"/>
              <a:gd name="connsiteY2" fmla="*/ 1644747 h 1644747"/>
            </a:gdLst>
            <a:ahLst/>
            <a:cxnLst>
              <a:cxn ang="0">
                <a:pos x="connsiteX0" y="connsiteY0"/>
              </a:cxn>
              <a:cxn ang="0">
                <a:pos x="connsiteX1" y="connsiteY1"/>
              </a:cxn>
              <a:cxn ang="0">
                <a:pos x="connsiteX2" y="connsiteY2"/>
              </a:cxn>
            </a:cxnLst>
            <a:rect l="l" t="t" r="r" b="b"/>
            <a:pathLst>
              <a:path w="4479354" h="1644747">
                <a:moveTo>
                  <a:pt x="2273790" y="0"/>
                </a:moveTo>
                <a:lnTo>
                  <a:pt x="0" y="1644747"/>
                </a:lnTo>
                <a:lnTo>
                  <a:pt x="4479354" y="1644747"/>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a:spLocks noGrp="1"/>
          </p:cNvSpPr>
          <p:nvPr>
            <p:ph idx="1" hasCustomPrompt="1"/>
          </p:nvPr>
        </p:nvSpPr>
        <p:spPr>
          <a:xfrm>
            <a:off x="838200" y="2036486"/>
            <a:ext cx="10515600" cy="3379551"/>
          </a:xfrm>
          <a:prstGeom prst="rect">
            <a:avLst/>
          </a:prstGeom>
        </p:spPr>
        <p:txBody>
          <a:bodyPr lIns="0" tIns="274320" rIns="0" bIns="0" anchor="ctr">
            <a:normAutofit/>
          </a:bodyPr>
          <a:lstStyle>
            <a:lvl1pPr marL="0" indent="0" algn="r">
              <a:spcBef>
                <a:spcPts val="1200"/>
              </a:spcBef>
              <a:buNone/>
              <a:defRPr sz="7200">
                <a:solidFill>
                  <a:schemeClr val="bg1"/>
                </a:solidFill>
                <a:latin typeface="+mn-lt"/>
                <a:ea typeface="Roboto" panose="02000000000000000000" pitchFamily="2" charset="0"/>
              </a:defRPr>
            </a:lvl1pPr>
            <a:lvl2pPr marL="457200" indent="0" algn="ctr">
              <a:spcBef>
                <a:spcPts val="1200"/>
              </a:spcBef>
              <a:buNone/>
              <a:defRPr sz="2800">
                <a:solidFill>
                  <a:schemeClr val="bg1"/>
                </a:solidFill>
                <a:latin typeface="Roboto" panose="02000000000000000000" pitchFamily="2" charset="0"/>
                <a:ea typeface="Roboto" panose="02000000000000000000" pitchFamily="2" charset="0"/>
              </a:defRPr>
            </a:lvl2pPr>
            <a:lvl3pPr marL="914400" indent="0" algn="ctr">
              <a:spcBef>
                <a:spcPts val="1200"/>
              </a:spcBef>
              <a:buNone/>
              <a:defRPr sz="2400">
                <a:solidFill>
                  <a:schemeClr val="bg1"/>
                </a:solidFill>
                <a:latin typeface="Roboto" panose="02000000000000000000" pitchFamily="2" charset="0"/>
                <a:ea typeface="Roboto" panose="02000000000000000000" pitchFamily="2" charset="0"/>
              </a:defRPr>
            </a:lvl3pPr>
            <a:lvl4pPr marL="1371600" indent="0" algn="ctr">
              <a:spcBef>
                <a:spcPts val="1200"/>
              </a:spcBef>
              <a:buNone/>
              <a:defRPr sz="2000">
                <a:solidFill>
                  <a:schemeClr val="bg1"/>
                </a:solidFill>
                <a:latin typeface="Roboto" panose="02000000000000000000" pitchFamily="2" charset="0"/>
                <a:ea typeface="Roboto" panose="02000000000000000000" pitchFamily="2" charset="0"/>
              </a:defRPr>
            </a:lvl4pPr>
            <a:lvl5pPr marL="1828800" indent="0" algn="ctr">
              <a:spcBef>
                <a:spcPts val="1200"/>
              </a:spcBef>
              <a:buNone/>
              <a:defRPr sz="2000">
                <a:solidFill>
                  <a:schemeClr val="bg1"/>
                </a:solidFill>
                <a:latin typeface="Roboto" panose="02000000000000000000" pitchFamily="2" charset="0"/>
                <a:ea typeface="Roboto" panose="02000000000000000000" pitchFamily="2" charset="0"/>
              </a:defRPr>
            </a:lvl5pPr>
          </a:lstStyle>
          <a:p>
            <a:pPr lvl="0"/>
            <a:r>
              <a:rPr lang="en-US"/>
              <a:t>Your Quote Goes Here</a:t>
            </a:r>
          </a:p>
        </p:txBody>
      </p:sp>
      <p:sp>
        <p:nvSpPr>
          <p:cNvPr id="7" name="Text Placeholder 8"/>
          <p:cNvSpPr>
            <a:spLocks noGrp="1"/>
          </p:cNvSpPr>
          <p:nvPr>
            <p:ph type="body" sz="quarter" idx="13" hasCustomPrompt="1"/>
          </p:nvPr>
        </p:nvSpPr>
        <p:spPr>
          <a:xfrm>
            <a:off x="838200" y="5416037"/>
            <a:ext cx="10515599" cy="504849"/>
          </a:xfrm>
          <a:prstGeom prst="rect">
            <a:avLst/>
          </a:prstGeom>
        </p:spPr>
        <p:txBody>
          <a:bodyPr anchor="b"/>
          <a:lstStyle>
            <a:lvl1pPr marL="0" indent="0" algn="r">
              <a:buNone/>
              <a:defRPr i="1">
                <a:solidFill>
                  <a:schemeClr val="tx1">
                    <a:lumMod val="50000"/>
                    <a:lumOff val="50000"/>
                  </a:schemeClr>
                </a:solidFill>
              </a:defRPr>
            </a:lvl1pPr>
          </a:lstStyle>
          <a:p>
            <a:pPr lvl="0"/>
            <a:r>
              <a:rPr lang="en-US"/>
              <a:t>Author</a:t>
            </a:r>
          </a:p>
        </p:txBody>
      </p:sp>
      <p:sp>
        <p:nvSpPr>
          <p:cNvPr id="14" name="Freeform: Shape 13"/>
          <p:cNvSpPr/>
          <p:nvPr userDrawn="1"/>
        </p:nvSpPr>
        <p:spPr>
          <a:xfrm>
            <a:off x="8820597" y="548680"/>
            <a:ext cx="2533203" cy="1745300"/>
          </a:xfrm>
          <a:custGeom>
            <a:avLst/>
            <a:gdLst>
              <a:gd name="connsiteX0" fmla="*/ 850180 w 1028774"/>
              <a:gd name="connsiteY0" fmla="*/ 0 h 708794"/>
              <a:gd name="connsiteX1" fmla="*/ 958081 w 1028774"/>
              <a:gd name="connsiteY1" fmla="*/ 89297 h 708794"/>
              <a:gd name="connsiteX2" fmla="*/ 820415 w 1028774"/>
              <a:gd name="connsiteY2" fmla="*/ 319981 h 708794"/>
              <a:gd name="connsiteX3" fmla="*/ 1028774 w 1028774"/>
              <a:gd name="connsiteY3" fmla="*/ 319981 h 708794"/>
              <a:gd name="connsiteX4" fmla="*/ 1028774 w 1028774"/>
              <a:gd name="connsiteY4" fmla="*/ 708794 h 708794"/>
              <a:gd name="connsiteX5" fmla="*/ 545083 w 1028774"/>
              <a:gd name="connsiteY5" fmla="*/ 708794 h 708794"/>
              <a:gd name="connsiteX6" fmla="*/ 545083 w 1028774"/>
              <a:gd name="connsiteY6" fmla="*/ 442764 h 708794"/>
              <a:gd name="connsiteX7" fmla="*/ 850180 w 1028774"/>
              <a:gd name="connsiteY7" fmla="*/ 0 h 708794"/>
              <a:gd name="connsiteX8" fmla="*/ 303731 w 1028774"/>
              <a:gd name="connsiteY8" fmla="*/ 0 h 708794"/>
              <a:gd name="connsiteX9" fmla="*/ 411137 w 1028774"/>
              <a:gd name="connsiteY9" fmla="*/ 89297 h 708794"/>
              <a:gd name="connsiteX10" fmla="*/ 275332 w 1028774"/>
              <a:gd name="connsiteY10" fmla="*/ 319981 h 708794"/>
              <a:gd name="connsiteX11" fmla="*/ 483691 w 1028774"/>
              <a:gd name="connsiteY11" fmla="*/ 319981 h 708794"/>
              <a:gd name="connsiteX12" fmla="*/ 483691 w 1028774"/>
              <a:gd name="connsiteY12" fmla="*/ 708794 h 708794"/>
              <a:gd name="connsiteX13" fmla="*/ 0 w 1028774"/>
              <a:gd name="connsiteY13" fmla="*/ 708794 h 708794"/>
              <a:gd name="connsiteX14" fmla="*/ 0 w 1028774"/>
              <a:gd name="connsiteY14" fmla="*/ 442764 h 708794"/>
              <a:gd name="connsiteX15" fmla="*/ 303731 w 1028774"/>
              <a:gd name="connsiteY15" fmla="*/ 0 h 708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8774" h="708794">
                <a:moveTo>
                  <a:pt x="850180" y="0"/>
                </a:moveTo>
                <a:lnTo>
                  <a:pt x="958081" y="89297"/>
                </a:lnTo>
                <a:cubicBezTo>
                  <a:pt x="873745" y="173633"/>
                  <a:pt x="827856" y="250527"/>
                  <a:pt x="820415" y="319981"/>
                </a:cubicBezTo>
                <a:lnTo>
                  <a:pt x="1028774" y="319981"/>
                </a:lnTo>
                <a:lnTo>
                  <a:pt x="1028774" y="708794"/>
                </a:lnTo>
                <a:lnTo>
                  <a:pt x="545083" y="708794"/>
                </a:lnTo>
                <a:lnTo>
                  <a:pt x="545083" y="442764"/>
                </a:lnTo>
                <a:cubicBezTo>
                  <a:pt x="545083" y="281533"/>
                  <a:pt x="646782" y="133945"/>
                  <a:pt x="850180" y="0"/>
                </a:cubicBezTo>
                <a:close/>
                <a:moveTo>
                  <a:pt x="303731" y="0"/>
                </a:moveTo>
                <a:lnTo>
                  <a:pt x="411137" y="89297"/>
                </a:lnTo>
                <a:cubicBezTo>
                  <a:pt x="327945" y="173633"/>
                  <a:pt x="282676" y="250527"/>
                  <a:pt x="275332" y="319981"/>
                </a:cubicBezTo>
                <a:lnTo>
                  <a:pt x="483691" y="319981"/>
                </a:lnTo>
                <a:lnTo>
                  <a:pt x="483691" y="708794"/>
                </a:lnTo>
                <a:lnTo>
                  <a:pt x="0" y="708794"/>
                </a:lnTo>
                <a:lnTo>
                  <a:pt x="0" y="442764"/>
                </a:lnTo>
                <a:cubicBezTo>
                  <a:pt x="0" y="281533"/>
                  <a:pt x="101244" y="133945"/>
                  <a:pt x="3037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838200" y="6268542"/>
            <a:ext cx="10515600" cy="0"/>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13"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tx2">
                    <a:lumMod val="75000"/>
                    <a:lumOff val="25000"/>
                  </a:schemeClr>
                </a:solidFill>
              </a:defRPr>
            </a:lvl1pPr>
          </a:lstStyle>
          <a:p>
            <a:r>
              <a:rPr lang="en-US"/>
              <a:t>Your Date Here</a:t>
            </a:r>
          </a:p>
        </p:txBody>
      </p:sp>
      <p:sp>
        <p:nvSpPr>
          <p:cNvPr id="1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tx2">
                    <a:lumMod val="75000"/>
                    <a:lumOff val="25000"/>
                  </a:schemeClr>
                </a:solidFill>
              </a:defRPr>
            </a:lvl1pPr>
          </a:lstStyle>
          <a:p>
            <a:r>
              <a:rPr lang="en-US"/>
              <a:t>Your Footer Here</a:t>
            </a:r>
          </a:p>
        </p:txBody>
      </p:sp>
      <p:sp>
        <p:nvSpPr>
          <p:cNvPr id="1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tx2">
                    <a:lumMod val="75000"/>
                    <a:lumOff val="25000"/>
                  </a:schemeClr>
                </a:solidFill>
              </a:defRPr>
            </a:lvl1pPr>
          </a:lstStyle>
          <a:p>
            <a:fld id="{FC1CF07D-8B3F-4D32-B059-0039CEA46DB1}" type="slidenum">
              <a:rPr lang="en-US" smtClean="0"/>
              <a:pPr/>
              <a:t>‹N°›</a:t>
            </a:fld>
            <a:endParaRPr lang="en-US"/>
          </a:p>
        </p:txBody>
      </p:sp>
      <p:cxnSp>
        <p:nvCxnSpPr>
          <p:cNvPr id="17" name="Straight Connector 16"/>
          <p:cNvCxnSpPr>
            <a:cxnSpLocks/>
          </p:cNvCxnSpPr>
          <p:nvPr userDrawn="1"/>
        </p:nvCxnSpPr>
        <p:spPr>
          <a:xfrm>
            <a:off x="10374766" y="6356350"/>
            <a:ext cx="0" cy="365125"/>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831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 Dark">
    <p:bg>
      <p:bgPr>
        <a:solidFill>
          <a:schemeClr val="tx2"/>
        </a:solidFill>
        <a:effectLst/>
      </p:bgPr>
    </p:bg>
    <p:spTree>
      <p:nvGrpSpPr>
        <p:cNvPr id="1" name=""/>
        <p:cNvGrpSpPr/>
        <p:nvPr/>
      </p:nvGrpSpPr>
      <p:grpSpPr>
        <a:xfrm>
          <a:off x="0" y="0"/>
          <a:ext cx="0" cy="0"/>
          <a:chOff x="0" y="0"/>
          <a:chExt cx="0" cy="0"/>
        </a:xfrm>
      </p:grpSpPr>
      <p:sp>
        <p:nvSpPr>
          <p:cNvPr id="12" name="Freeform: Shape 11"/>
          <p:cNvSpPr/>
          <p:nvPr userDrawn="1"/>
        </p:nvSpPr>
        <p:spPr>
          <a:xfrm>
            <a:off x="0" y="1"/>
            <a:ext cx="9962166" cy="4723331"/>
          </a:xfrm>
          <a:custGeom>
            <a:avLst/>
            <a:gdLst>
              <a:gd name="connsiteX0" fmla="*/ 0 w 9962166"/>
              <a:gd name="connsiteY0" fmla="*/ 0 h 4723331"/>
              <a:gd name="connsiteX1" fmla="*/ 9962166 w 9962166"/>
              <a:gd name="connsiteY1" fmla="*/ 0 h 4723331"/>
              <a:gd name="connsiteX2" fmla="*/ 3628293 w 9962166"/>
              <a:gd name="connsiteY2" fmla="*/ 4723331 h 4723331"/>
              <a:gd name="connsiteX3" fmla="*/ 0 w 9962166"/>
              <a:gd name="connsiteY3" fmla="*/ 2098805 h 4723331"/>
            </a:gdLst>
            <a:ahLst/>
            <a:cxnLst>
              <a:cxn ang="0">
                <a:pos x="connsiteX0" y="connsiteY0"/>
              </a:cxn>
              <a:cxn ang="0">
                <a:pos x="connsiteX1" y="connsiteY1"/>
              </a:cxn>
              <a:cxn ang="0">
                <a:pos x="connsiteX2" y="connsiteY2"/>
              </a:cxn>
              <a:cxn ang="0">
                <a:pos x="connsiteX3" y="connsiteY3"/>
              </a:cxn>
            </a:cxnLst>
            <a:rect l="l" t="t" r="r" b="b"/>
            <a:pathLst>
              <a:path w="9962166" h="4723331">
                <a:moveTo>
                  <a:pt x="0" y="0"/>
                </a:moveTo>
                <a:lnTo>
                  <a:pt x="9962166" y="0"/>
                </a:lnTo>
                <a:lnTo>
                  <a:pt x="3628293" y="4723331"/>
                </a:lnTo>
                <a:lnTo>
                  <a:pt x="0" y="2098805"/>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p:cNvSpPr/>
          <p:nvPr userDrawn="1"/>
        </p:nvSpPr>
        <p:spPr>
          <a:xfrm rot="5400000">
            <a:off x="-487322" y="3075509"/>
            <a:ext cx="4269815" cy="3295170"/>
          </a:xfrm>
          <a:custGeom>
            <a:avLst/>
            <a:gdLst>
              <a:gd name="connsiteX0" fmla="*/ 0 w 4269815"/>
              <a:gd name="connsiteY0" fmla="*/ 3295170 h 3295170"/>
              <a:gd name="connsiteX1" fmla="*/ 2383562 w 4269815"/>
              <a:gd name="connsiteY1" fmla="*/ 0 h 3295170"/>
              <a:gd name="connsiteX2" fmla="*/ 4269815 w 4269815"/>
              <a:gd name="connsiteY2" fmla="*/ 2529419 h 3295170"/>
              <a:gd name="connsiteX3" fmla="*/ 4269815 w 4269815"/>
              <a:gd name="connsiteY3" fmla="*/ 3295170 h 3295170"/>
            </a:gdLst>
            <a:ahLst/>
            <a:cxnLst>
              <a:cxn ang="0">
                <a:pos x="connsiteX0" y="connsiteY0"/>
              </a:cxn>
              <a:cxn ang="0">
                <a:pos x="connsiteX1" y="connsiteY1"/>
              </a:cxn>
              <a:cxn ang="0">
                <a:pos x="connsiteX2" y="connsiteY2"/>
              </a:cxn>
              <a:cxn ang="0">
                <a:pos x="connsiteX3" y="connsiteY3"/>
              </a:cxn>
            </a:cxnLst>
            <a:rect l="l" t="t" r="r" b="b"/>
            <a:pathLst>
              <a:path w="4269815" h="3295170">
                <a:moveTo>
                  <a:pt x="0" y="3295170"/>
                </a:moveTo>
                <a:lnTo>
                  <a:pt x="2383562" y="0"/>
                </a:lnTo>
                <a:lnTo>
                  <a:pt x="4269815" y="2529419"/>
                </a:lnTo>
                <a:lnTo>
                  <a:pt x="4269815" y="3295170"/>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p:cNvSpPr/>
          <p:nvPr userDrawn="1"/>
        </p:nvSpPr>
        <p:spPr>
          <a:xfrm rot="10800000" flipV="1">
            <a:off x="1423477" y="5213253"/>
            <a:ext cx="4479354" cy="1644747"/>
          </a:xfrm>
          <a:custGeom>
            <a:avLst/>
            <a:gdLst>
              <a:gd name="connsiteX0" fmla="*/ 2273790 w 4479354"/>
              <a:gd name="connsiteY0" fmla="*/ 0 h 1644747"/>
              <a:gd name="connsiteX1" fmla="*/ 0 w 4479354"/>
              <a:gd name="connsiteY1" fmla="*/ 1644747 h 1644747"/>
              <a:gd name="connsiteX2" fmla="*/ 4479354 w 4479354"/>
              <a:gd name="connsiteY2" fmla="*/ 1644747 h 1644747"/>
            </a:gdLst>
            <a:ahLst/>
            <a:cxnLst>
              <a:cxn ang="0">
                <a:pos x="connsiteX0" y="connsiteY0"/>
              </a:cxn>
              <a:cxn ang="0">
                <a:pos x="connsiteX1" y="connsiteY1"/>
              </a:cxn>
              <a:cxn ang="0">
                <a:pos x="connsiteX2" y="connsiteY2"/>
              </a:cxn>
            </a:cxnLst>
            <a:rect l="l" t="t" r="r" b="b"/>
            <a:pathLst>
              <a:path w="4479354" h="1644747">
                <a:moveTo>
                  <a:pt x="2273790" y="0"/>
                </a:moveTo>
                <a:lnTo>
                  <a:pt x="0" y="1644747"/>
                </a:lnTo>
                <a:lnTo>
                  <a:pt x="4479354" y="1644747"/>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hasCustomPrompt="1"/>
          </p:nvPr>
        </p:nvSpPr>
        <p:spPr>
          <a:xfrm>
            <a:off x="2511525" y="2580"/>
            <a:ext cx="7168950" cy="5244513"/>
          </a:xfrm>
          <a:prstGeom prst="rect">
            <a:avLst/>
          </a:prstGeom>
          <a:noFill/>
        </p:spPr>
        <p:txBody>
          <a:bodyPr vert="horz" wrap="none" lIns="91440" tIns="45720" rIns="91440" bIns="45720" rtlCol="0" anchor="ctr">
            <a:spAutoFit/>
          </a:bodyPr>
          <a:lstStyle>
            <a:lvl1pPr>
              <a:defRPr lang="en-US" sz="37200" b="1">
                <a:solidFill>
                  <a:schemeClr val="bg1"/>
                </a:solidFill>
                <a:latin typeface="+mn-lt"/>
                <a:ea typeface="+mn-ea"/>
                <a:cs typeface="+mn-cs"/>
              </a:defRPr>
            </a:lvl1pPr>
          </a:lstStyle>
          <a:p>
            <a:pPr marL="0" lvl="0" algn="ctr" defTabSz="914354"/>
            <a:r>
              <a:rPr lang="en-US"/>
              <a:t>BIG</a:t>
            </a:r>
          </a:p>
        </p:txBody>
      </p:sp>
      <p:sp>
        <p:nvSpPr>
          <p:cNvPr id="10" name="Text Placeholder 2"/>
          <p:cNvSpPr>
            <a:spLocks noGrp="1"/>
          </p:cNvSpPr>
          <p:nvPr>
            <p:ph type="body" idx="1"/>
          </p:nvPr>
        </p:nvSpPr>
        <p:spPr>
          <a:xfrm>
            <a:off x="2809875" y="5565922"/>
            <a:ext cx="6572251" cy="790428"/>
          </a:xfrm>
          <a:prstGeom prst="rect">
            <a:avLst/>
          </a:prstGeom>
        </p:spPr>
        <p:txBody>
          <a:bodyPr/>
          <a:lstStyle>
            <a:lvl1pPr marL="0" indent="0" algn="ctr">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ext Placeholder 4"/>
          <p:cNvSpPr>
            <a:spLocks noGrp="1"/>
          </p:cNvSpPr>
          <p:nvPr>
            <p:ph type="body" sz="quarter" idx="13" hasCustomPrompt="1"/>
          </p:nvPr>
        </p:nvSpPr>
        <p:spPr>
          <a:xfrm>
            <a:off x="4032250" y="4381100"/>
            <a:ext cx="4127500" cy="977900"/>
          </a:xfrm>
          <a:prstGeom prst="rect">
            <a:avLst/>
          </a:prstGeom>
        </p:spPr>
        <p:txBody>
          <a:bodyPr>
            <a:noAutofit/>
          </a:bodyPr>
          <a:lstStyle>
            <a:lvl1pPr marL="0" indent="0" algn="ctr">
              <a:buNone/>
              <a:defRPr sz="5400" b="1">
                <a:solidFill>
                  <a:schemeClr val="accent1"/>
                </a:solidFill>
              </a:defRPr>
            </a:lvl1pPr>
            <a:lvl2pPr marL="457200" indent="0" algn="ctr">
              <a:buNone/>
              <a:defRPr sz="4800" b="1">
                <a:solidFill>
                  <a:schemeClr val="accent3"/>
                </a:solidFill>
              </a:defRPr>
            </a:lvl2pPr>
            <a:lvl3pPr marL="914400" indent="0" algn="ctr">
              <a:buNone/>
              <a:defRPr sz="4400" b="1">
                <a:solidFill>
                  <a:schemeClr val="accent3"/>
                </a:solidFill>
              </a:defRPr>
            </a:lvl3pPr>
            <a:lvl4pPr marL="1371600" indent="0" algn="ctr">
              <a:buNone/>
              <a:defRPr sz="4000" b="1">
                <a:solidFill>
                  <a:schemeClr val="accent3"/>
                </a:solidFill>
              </a:defRPr>
            </a:lvl4pPr>
            <a:lvl5pPr marL="1828800" indent="0" algn="ctr">
              <a:buNone/>
              <a:defRPr sz="4000" b="1">
                <a:solidFill>
                  <a:schemeClr val="accent3"/>
                </a:solidFill>
              </a:defRPr>
            </a:lvl5pPr>
          </a:lstStyle>
          <a:p>
            <a:pPr lvl="0"/>
            <a:r>
              <a:rPr lang="en-US"/>
              <a:t>…is beautiful</a:t>
            </a:r>
          </a:p>
        </p:txBody>
      </p:sp>
      <p:cxnSp>
        <p:nvCxnSpPr>
          <p:cNvPr id="16" name="Straight Connector 15"/>
          <p:cNvCxnSpPr/>
          <p:nvPr userDrawn="1"/>
        </p:nvCxnSpPr>
        <p:spPr>
          <a:xfrm>
            <a:off x="838200" y="6268542"/>
            <a:ext cx="10515600" cy="0"/>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17"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tx2">
                    <a:lumMod val="75000"/>
                    <a:lumOff val="25000"/>
                  </a:schemeClr>
                </a:solidFill>
              </a:defRPr>
            </a:lvl1pPr>
          </a:lstStyle>
          <a:p>
            <a:r>
              <a:rPr lang="en-US"/>
              <a:t>Your Date Here</a:t>
            </a:r>
          </a:p>
        </p:txBody>
      </p:sp>
      <p:sp>
        <p:nvSpPr>
          <p:cNvPr id="22"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tx2">
                    <a:lumMod val="75000"/>
                    <a:lumOff val="25000"/>
                  </a:schemeClr>
                </a:solidFill>
              </a:defRPr>
            </a:lvl1pPr>
          </a:lstStyle>
          <a:p>
            <a:r>
              <a:rPr lang="en-US"/>
              <a:t>Your Footer Here</a:t>
            </a:r>
          </a:p>
        </p:txBody>
      </p:sp>
      <p:sp>
        <p:nvSpPr>
          <p:cNvPr id="23"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tx2">
                    <a:lumMod val="75000"/>
                    <a:lumOff val="25000"/>
                  </a:schemeClr>
                </a:solidFill>
              </a:defRPr>
            </a:lvl1pPr>
          </a:lstStyle>
          <a:p>
            <a:fld id="{FC1CF07D-8B3F-4D32-B059-0039CEA46DB1}" type="slidenum">
              <a:rPr lang="en-US" smtClean="0"/>
              <a:pPr/>
              <a:t>‹N°›</a:t>
            </a:fld>
            <a:endParaRPr lang="en-US"/>
          </a:p>
        </p:txBody>
      </p:sp>
      <p:cxnSp>
        <p:nvCxnSpPr>
          <p:cNvPr id="24" name="Straight Connector 23"/>
          <p:cNvCxnSpPr>
            <a:cxnSpLocks/>
          </p:cNvCxnSpPr>
          <p:nvPr userDrawn="1"/>
        </p:nvCxnSpPr>
        <p:spPr>
          <a:xfrm>
            <a:off x="10374766" y="6356350"/>
            <a:ext cx="0" cy="365125"/>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364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24" name="Picture Placeholder 23"/>
          <p:cNvSpPr>
            <a:spLocks noGrp="1"/>
          </p:cNvSpPr>
          <p:nvPr>
            <p:ph type="pic" sz="quarter" idx="13"/>
          </p:nvPr>
        </p:nvSpPr>
        <p:spPr>
          <a:xfrm>
            <a:off x="1" y="-1"/>
            <a:ext cx="12191999" cy="6858003"/>
          </a:xfrm>
          <a:custGeom>
            <a:avLst/>
            <a:gdLst>
              <a:gd name="connsiteX0" fmla="*/ 3629041 w 12191999"/>
              <a:gd name="connsiteY0" fmla="*/ 5213254 h 6858003"/>
              <a:gd name="connsiteX1" fmla="*/ 5902830 w 12191999"/>
              <a:gd name="connsiteY1" fmla="*/ 6858001 h 6858003"/>
              <a:gd name="connsiteX2" fmla="*/ 1423476 w 12191999"/>
              <a:gd name="connsiteY2" fmla="*/ 6858001 h 6858003"/>
              <a:gd name="connsiteX3" fmla="*/ 0 w 12191999"/>
              <a:gd name="connsiteY3" fmla="*/ 2588188 h 6858003"/>
              <a:gd name="connsiteX4" fmla="*/ 3295170 w 12191999"/>
              <a:gd name="connsiteY4" fmla="*/ 4971750 h 6858003"/>
              <a:gd name="connsiteX5" fmla="*/ 765751 w 12191999"/>
              <a:gd name="connsiteY5" fmla="*/ 6858003 h 6858003"/>
              <a:gd name="connsiteX6" fmla="*/ 0 w 12191999"/>
              <a:gd name="connsiteY6" fmla="*/ 6858003 h 6858003"/>
              <a:gd name="connsiteX7" fmla="*/ 0 w 12191999"/>
              <a:gd name="connsiteY7" fmla="*/ 1 h 6858003"/>
              <a:gd name="connsiteX8" fmla="*/ 9962165 w 12191999"/>
              <a:gd name="connsiteY8" fmla="*/ 1 h 6858003"/>
              <a:gd name="connsiteX9" fmla="*/ 3628293 w 12191999"/>
              <a:gd name="connsiteY9" fmla="*/ 4723332 h 6858003"/>
              <a:gd name="connsiteX10" fmla="*/ 0 w 12191999"/>
              <a:gd name="connsiteY10" fmla="*/ 2098807 h 6858003"/>
              <a:gd name="connsiteX11" fmla="*/ 10628317 w 12191999"/>
              <a:gd name="connsiteY11" fmla="*/ 0 h 6858003"/>
              <a:gd name="connsiteX12" fmla="*/ 12191999 w 12191999"/>
              <a:gd name="connsiteY12" fmla="*/ 0 h 6858003"/>
              <a:gd name="connsiteX13" fmla="*/ 12191999 w 12191999"/>
              <a:gd name="connsiteY13" fmla="*/ 6858002 h 6858003"/>
              <a:gd name="connsiteX14" fmla="*/ 6601008 w 12191999"/>
              <a:gd name="connsiteY14" fmla="*/ 6858002 h 6858003"/>
              <a:gd name="connsiteX15" fmla="*/ 3959920 w 12191999"/>
              <a:gd name="connsiteY15" fmla="*/ 4953147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6858003">
                <a:moveTo>
                  <a:pt x="3629041" y="5213254"/>
                </a:moveTo>
                <a:lnTo>
                  <a:pt x="5902830" y="6858001"/>
                </a:lnTo>
                <a:lnTo>
                  <a:pt x="1423476" y="6858001"/>
                </a:lnTo>
                <a:close/>
                <a:moveTo>
                  <a:pt x="0" y="2588188"/>
                </a:moveTo>
                <a:lnTo>
                  <a:pt x="3295170" y="4971750"/>
                </a:lnTo>
                <a:lnTo>
                  <a:pt x="765751" y="6858003"/>
                </a:lnTo>
                <a:lnTo>
                  <a:pt x="0" y="6858003"/>
                </a:lnTo>
                <a:close/>
                <a:moveTo>
                  <a:pt x="0" y="1"/>
                </a:moveTo>
                <a:lnTo>
                  <a:pt x="9962165" y="1"/>
                </a:lnTo>
                <a:lnTo>
                  <a:pt x="3628293" y="4723332"/>
                </a:lnTo>
                <a:lnTo>
                  <a:pt x="0" y="2098807"/>
                </a:lnTo>
                <a:close/>
                <a:moveTo>
                  <a:pt x="10628317" y="0"/>
                </a:moveTo>
                <a:lnTo>
                  <a:pt x="12191999" y="0"/>
                </a:lnTo>
                <a:lnTo>
                  <a:pt x="12191999" y="6858002"/>
                </a:lnTo>
                <a:lnTo>
                  <a:pt x="6601008" y="6858002"/>
                </a:lnTo>
                <a:lnTo>
                  <a:pt x="3959920" y="4953147"/>
                </a:lnTo>
                <a:close/>
              </a:path>
            </a:pathLst>
          </a:custGeom>
        </p:spPr>
        <p:txBody>
          <a:bodyPr wrap="square">
            <a:noAutofit/>
          </a:bodyPr>
          <a:lstStyle/>
          <a:p>
            <a:endParaRPr lang="en-US"/>
          </a:p>
        </p:txBody>
      </p:sp>
      <p:sp>
        <p:nvSpPr>
          <p:cNvPr id="25" name="Title 1"/>
          <p:cNvSpPr>
            <a:spLocks noGrp="1"/>
          </p:cNvSpPr>
          <p:nvPr>
            <p:ph type="ctrTitle"/>
          </p:nvPr>
        </p:nvSpPr>
        <p:spPr>
          <a:xfrm>
            <a:off x="5879976" y="4851128"/>
            <a:ext cx="5842171" cy="1067644"/>
          </a:xfrm>
          <a:prstGeom prst="rect">
            <a:avLst/>
          </a:prstGeom>
        </p:spPr>
        <p:txBody>
          <a:bodyPr lIns="274320" rIns="0" anchor="b">
            <a:noAutofit/>
          </a:bodyPr>
          <a:lstStyle>
            <a:lvl1pPr algn="l">
              <a:defRPr sz="5400" b="1" cap="all" baseline="0">
                <a:solidFill>
                  <a:schemeClr val="accent2"/>
                </a:solidFill>
                <a:latin typeface="+mn-lt"/>
              </a:defRPr>
            </a:lvl1pPr>
          </a:lstStyle>
          <a:p>
            <a:r>
              <a:rPr lang="en-US"/>
              <a:t>Click to edit Master title style</a:t>
            </a:r>
          </a:p>
        </p:txBody>
      </p:sp>
      <p:sp>
        <p:nvSpPr>
          <p:cNvPr id="26" name="Subtitle 2"/>
          <p:cNvSpPr>
            <a:spLocks noGrp="1"/>
          </p:cNvSpPr>
          <p:nvPr>
            <p:ph type="subTitle" idx="1"/>
          </p:nvPr>
        </p:nvSpPr>
        <p:spPr>
          <a:xfrm>
            <a:off x="5879976" y="5949280"/>
            <a:ext cx="5842171" cy="480131"/>
          </a:xfrm>
          <a:prstGeom prst="rect">
            <a:avLst/>
          </a:prstGeom>
        </p:spPr>
        <p:txBody>
          <a:bodyPr wrap="square" lIns="274320" rIns="0">
            <a:spAutoFit/>
          </a:bodyPr>
          <a:lstStyle>
            <a:lvl1pPr marL="0" indent="0" algn="l">
              <a:buNone/>
              <a:defRPr sz="2800">
                <a:solidFill>
                  <a:schemeClr val="tx2">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2914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and Title">
    <p:spTree>
      <p:nvGrpSpPr>
        <p:cNvPr id="1" name=""/>
        <p:cNvGrpSpPr/>
        <p:nvPr/>
      </p:nvGrpSpPr>
      <p:grpSpPr>
        <a:xfrm>
          <a:off x="0" y="0"/>
          <a:ext cx="0" cy="0"/>
          <a:chOff x="0" y="0"/>
          <a:chExt cx="0" cy="0"/>
        </a:xfrm>
      </p:grpSpPr>
      <p:sp>
        <p:nvSpPr>
          <p:cNvPr id="37" name="Freeform: Shape 36"/>
          <p:cNvSpPr/>
          <p:nvPr userDrawn="1"/>
        </p:nvSpPr>
        <p:spPr>
          <a:xfrm>
            <a:off x="0" y="4293096"/>
            <a:ext cx="12192000" cy="2564904"/>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p:cNvSpPr>
            <a:spLocks noGrp="1"/>
          </p:cNvSpPr>
          <p:nvPr>
            <p:ph type="pic" sz="quarter" idx="13"/>
          </p:nvPr>
        </p:nvSpPr>
        <p:spPr>
          <a:xfrm>
            <a:off x="0" y="0"/>
            <a:ext cx="12192000" cy="5029201"/>
          </a:xfrm>
          <a:custGeom>
            <a:avLst/>
            <a:gdLst>
              <a:gd name="connsiteX0" fmla="*/ 0 w 12192000"/>
              <a:gd name="connsiteY0" fmla="*/ 0 h 5029201"/>
              <a:gd name="connsiteX1" fmla="*/ 12192000 w 12192000"/>
              <a:gd name="connsiteY1" fmla="*/ 0 h 5029201"/>
              <a:gd name="connsiteX2" fmla="*/ 12192000 w 12192000"/>
              <a:gd name="connsiteY2" fmla="*/ 2514601 h 5029201"/>
              <a:gd name="connsiteX3" fmla="*/ 12192000 w 12192000"/>
              <a:gd name="connsiteY3" fmla="*/ 5029201 h 5029201"/>
              <a:gd name="connsiteX4" fmla="*/ 6614601 w 12192000"/>
              <a:gd name="connsiteY4" fmla="*/ 5029201 h 5029201"/>
              <a:gd name="connsiteX5" fmla="*/ 6096000 w 12192000"/>
              <a:gd name="connsiteY5" fmla="*/ 4524815 h 5029201"/>
              <a:gd name="connsiteX6" fmla="*/ 5577400 w 12192000"/>
              <a:gd name="connsiteY6" fmla="*/ 5029201 h 5029201"/>
              <a:gd name="connsiteX7" fmla="*/ 0 w 12192000"/>
              <a:gd name="connsiteY7" fmla="*/ 5029201 h 502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029201">
                <a:moveTo>
                  <a:pt x="0" y="0"/>
                </a:moveTo>
                <a:lnTo>
                  <a:pt x="12192000" y="0"/>
                </a:lnTo>
                <a:lnTo>
                  <a:pt x="12192000" y="2514601"/>
                </a:lnTo>
                <a:lnTo>
                  <a:pt x="12192000" y="5029201"/>
                </a:lnTo>
                <a:lnTo>
                  <a:pt x="6614601" y="5029201"/>
                </a:lnTo>
                <a:lnTo>
                  <a:pt x="6096000" y="4524815"/>
                </a:lnTo>
                <a:lnTo>
                  <a:pt x="5577400" y="5029201"/>
                </a:lnTo>
                <a:lnTo>
                  <a:pt x="0" y="5029201"/>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407368" y="5207650"/>
            <a:ext cx="11377264" cy="1533717"/>
          </a:xfrm>
          <a:prstGeom prst="rect">
            <a:avLst/>
          </a:prstGeom>
        </p:spPr>
        <p:txBody>
          <a:bodyPr lIns="274320" rIns="274320" anchor="ctr">
            <a:noAutofit/>
          </a:bodyPr>
          <a:lstStyle>
            <a:lvl1pPr algn="ctr">
              <a:defRPr sz="4800" b="1" cap="all" baseline="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5849910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howee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1578135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sp>
        <p:nvSpPr>
          <p:cNvPr id="38" name="Title 1"/>
          <p:cNvSpPr>
            <a:spLocks noGrp="1"/>
          </p:cNvSpPr>
          <p:nvPr>
            <p:ph type="ctrTitle"/>
          </p:nvPr>
        </p:nvSpPr>
        <p:spPr>
          <a:xfrm>
            <a:off x="3287688" y="4074661"/>
            <a:ext cx="8434459" cy="1067644"/>
          </a:xfrm>
          <a:prstGeom prst="rect">
            <a:avLst/>
          </a:prstGeom>
        </p:spPr>
        <p:txBody>
          <a:bodyPr lIns="274320" rIns="0" anchor="b">
            <a:noAutofit/>
          </a:bodyPr>
          <a:lstStyle>
            <a:lvl1pPr algn="l">
              <a:defRPr sz="4400" b="1" cap="all" baseline="0">
                <a:solidFill>
                  <a:schemeClr val="accent2"/>
                </a:solidFill>
                <a:latin typeface="+mn-lt"/>
              </a:defRPr>
            </a:lvl1pPr>
          </a:lstStyle>
          <a:p>
            <a:r>
              <a:rPr lang="en-US"/>
              <a:t>Click to edit Master title style</a:t>
            </a:r>
          </a:p>
        </p:txBody>
      </p:sp>
      <p:sp>
        <p:nvSpPr>
          <p:cNvPr id="39" name="Subtitle 2"/>
          <p:cNvSpPr>
            <a:spLocks noGrp="1"/>
          </p:cNvSpPr>
          <p:nvPr>
            <p:ph type="subTitle" idx="1"/>
          </p:nvPr>
        </p:nvSpPr>
        <p:spPr>
          <a:xfrm>
            <a:off x="3287688" y="5172813"/>
            <a:ext cx="8434459" cy="480131"/>
          </a:xfrm>
          <a:prstGeom prst="rect">
            <a:avLst/>
          </a:prstGeom>
        </p:spPr>
        <p:txBody>
          <a:bodyPr wrap="square" lIns="274320" rIns="0">
            <a:sp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reeform: Shape 11"/>
          <p:cNvSpPr/>
          <p:nvPr userDrawn="1"/>
        </p:nvSpPr>
        <p:spPr>
          <a:xfrm rot="5400000">
            <a:off x="-267349" y="4414555"/>
            <a:ext cx="1674590" cy="1139894"/>
          </a:xfrm>
          <a:custGeom>
            <a:avLst/>
            <a:gdLst>
              <a:gd name="connsiteX0" fmla="*/ 0 w 1674590"/>
              <a:gd name="connsiteY0" fmla="*/ 1139893 h 1139894"/>
              <a:gd name="connsiteX1" fmla="*/ 824542 w 1674590"/>
              <a:gd name="connsiteY1" fmla="*/ 0 h 1139894"/>
              <a:gd name="connsiteX2" fmla="*/ 1674590 w 1674590"/>
              <a:gd name="connsiteY2" fmla="*/ 1139894 h 1139894"/>
            </a:gdLst>
            <a:ahLst/>
            <a:cxnLst>
              <a:cxn ang="0">
                <a:pos x="connsiteX0" y="connsiteY0"/>
              </a:cxn>
              <a:cxn ang="0">
                <a:pos x="connsiteX1" y="connsiteY1"/>
              </a:cxn>
              <a:cxn ang="0">
                <a:pos x="connsiteX2" y="connsiteY2"/>
              </a:cxn>
            </a:cxnLst>
            <a:rect l="l" t="t" r="r" b="b"/>
            <a:pathLst>
              <a:path w="1674590" h="1139894">
                <a:moveTo>
                  <a:pt x="0" y="1139893"/>
                </a:moveTo>
                <a:lnTo>
                  <a:pt x="824542" y="0"/>
                </a:lnTo>
                <a:lnTo>
                  <a:pt x="1674590" y="113989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3"/>
          </p:nvPr>
        </p:nvSpPr>
        <p:spPr>
          <a:xfrm>
            <a:off x="1" y="0"/>
            <a:ext cx="7806889" cy="4723331"/>
          </a:xfrm>
          <a:custGeom>
            <a:avLst/>
            <a:gdLst>
              <a:gd name="connsiteX0" fmla="*/ 0 w 7806889"/>
              <a:gd name="connsiteY0" fmla="*/ 0 h 4723331"/>
              <a:gd name="connsiteX1" fmla="*/ 7806889 w 7806889"/>
              <a:gd name="connsiteY1" fmla="*/ 0 h 4723331"/>
              <a:gd name="connsiteX2" fmla="*/ 1473016 w 7806889"/>
              <a:gd name="connsiteY2" fmla="*/ 4723331 h 4723331"/>
              <a:gd name="connsiteX3" fmla="*/ 0 w 7806889"/>
              <a:gd name="connsiteY3" fmla="*/ 3657825 h 4723331"/>
            </a:gdLst>
            <a:ahLst/>
            <a:cxnLst>
              <a:cxn ang="0">
                <a:pos x="connsiteX0" y="connsiteY0"/>
              </a:cxn>
              <a:cxn ang="0">
                <a:pos x="connsiteX1" y="connsiteY1"/>
              </a:cxn>
              <a:cxn ang="0">
                <a:pos x="connsiteX2" y="connsiteY2"/>
              </a:cxn>
              <a:cxn ang="0">
                <a:pos x="connsiteX3" y="connsiteY3"/>
              </a:cxn>
            </a:cxnLst>
            <a:rect l="l" t="t" r="r" b="b"/>
            <a:pathLst>
              <a:path w="7806889" h="4723331">
                <a:moveTo>
                  <a:pt x="0" y="0"/>
                </a:moveTo>
                <a:lnTo>
                  <a:pt x="7806889" y="0"/>
                </a:lnTo>
                <a:lnTo>
                  <a:pt x="1473016" y="4723331"/>
                </a:lnTo>
                <a:lnTo>
                  <a:pt x="0" y="3657825"/>
                </a:lnTo>
                <a:close/>
              </a:path>
            </a:pathLst>
          </a:custGeom>
        </p:spPr>
        <p:txBody>
          <a:bodyPr wrap="square">
            <a:noAutofit/>
          </a:bodyPr>
          <a:lstStyle/>
          <a:p>
            <a:endParaRPr lang="en-US"/>
          </a:p>
        </p:txBody>
      </p:sp>
      <p:sp>
        <p:nvSpPr>
          <p:cNvPr id="14" name="Freeform: Shape 13"/>
          <p:cNvSpPr/>
          <p:nvPr userDrawn="1"/>
        </p:nvSpPr>
        <p:spPr>
          <a:xfrm rot="10800000" flipV="1">
            <a:off x="0" y="5213253"/>
            <a:ext cx="3747554" cy="1644747"/>
          </a:xfrm>
          <a:custGeom>
            <a:avLst/>
            <a:gdLst>
              <a:gd name="connsiteX0" fmla="*/ 2273790 w 3747554"/>
              <a:gd name="connsiteY0" fmla="*/ 0 h 1644747"/>
              <a:gd name="connsiteX1" fmla="*/ 0 w 3747554"/>
              <a:gd name="connsiteY1" fmla="*/ 1644747 h 1644747"/>
              <a:gd name="connsiteX2" fmla="*/ 3747554 w 3747554"/>
              <a:gd name="connsiteY2" fmla="*/ 1644747 h 1644747"/>
              <a:gd name="connsiteX3" fmla="*/ 3747554 w 3747554"/>
              <a:gd name="connsiteY3" fmla="*/ 1099025 h 1644747"/>
            </a:gdLst>
            <a:ahLst/>
            <a:cxnLst>
              <a:cxn ang="0">
                <a:pos x="connsiteX0" y="connsiteY0"/>
              </a:cxn>
              <a:cxn ang="0">
                <a:pos x="connsiteX1" y="connsiteY1"/>
              </a:cxn>
              <a:cxn ang="0">
                <a:pos x="connsiteX2" y="connsiteY2"/>
              </a:cxn>
              <a:cxn ang="0">
                <a:pos x="connsiteX3" y="connsiteY3"/>
              </a:cxn>
            </a:cxnLst>
            <a:rect l="l" t="t" r="r" b="b"/>
            <a:pathLst>
              <a:path w="3747554" h="1644747">
                <a:moveTo>
                  <a:pt x="2273790" y="0"/>
                </a:moveTo>
                <a:lnTo>
                  <a:pt x="0" y="1644747"/>
                </a:lnTo>
                <a:lnTo>
                  <a:pt x="3747554" y="1644747"/>
                </a:lnTo>
                <a:lnTo>
                  <a:pt x="3747554" y="109902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ate Placeholder 3"/>
          <p:cNvSpPr>
            <a:spLocks noGrp="1"/>
          </p:cNvSpPr>
          <p:nvPr>
            <p:ph type="dt" sz="half" idx="11"/>
          </p:nvPr>
        </p:nvSpPr>
        <p:spPr>
          <a:xfrm>
            <a:off x="569946" y="6356349"/>
            <a:ext cx="1931877" cy="365125"/>
          </a:xfrm>
          <a:prstGeom prst="rect">
            <a:avLst/>
          </a:prstGeom>
        </p:spPr>
        <p:txBody>
          <a:bodyPr lIns="0" rIns="0"/>
          <a:lstStyle>
            <a:lvl1pPr algn="ctr">
              <a:defRPr>
                <a:solidFill>
                  <a:schemeClr val="bg2">
                    <a:lumMod val="50000"/>
                  </a:schemeClr>
                </a:solidFill>
              </a:defRPr>
            </a:lvl1pPr>
          </a:lstStyle>
          <a:p>
            <a:r>
              <a:rPr lang="en-US"/>
              <a:t>Your Date Here</a:t>
            </a:r>
          </a:p>
        </p:txBody>
      </p:sp>
      <p:sp>
        <p:nvSpPr>
          <p:cNvPr id="41" name="Footer Placeholder 4"/>
          <p:cNvSpPr>
            <a:spLocks noGrp="1"/>
          </p:cNvSpPr>
          <p:nvPr>
            <p:ph type="ftr" sz="quarter" idx="12"/>
          </p:nvPr>
        </p:nvSpPr>
        <p:spPr>
          <a:xfrm>
            <a:off x="3747555" y="6356350"/>
            <a:ext cx="5647713" cy="365125"/>
          </a:xfrm>
          <a:prstGeom prst="rect">
            <a:avLst/>
          </a:prstGeom>
        </p:spPr>
        <p:txBody>
          <a:bodyPr/>
          <a:lstStyle>
            <a:lvl1pPr algn="l">
              <a:defRPr cap="none" baseline="0">
                <a:solidFill>
                  <a:schemeClr val="bg2">
                    <a:lumMod val="75000"/>
                  </a:schemeClr>
                </a:solidFill>
              </a:defRPr>
            </a:lvl1pPr>
          </a:lstStyle>
          <a:p>
            <a:r>
              <a:rPr lang="en-US"/>
              <a:t>Your Footer Here</a:t>
            </a:r>
          </a:p>
        </p:txBody>
      </p:sp>
      <p:sp>
        <p:nvSpPr>
          <p:cNvPr id="19" name="Freeform: Shape 18"/>
          <p:cNvSpPr/>
          <p:nvPr userDrawn="1"/>
        </p:nvSpPr>
        <p:spPr>
          <a:xfrm flipV="1">
            <a:off x="7333860" y="-1"/>
            <a:ext cx="4858141" cy="2684911"/>
          </a:xfrm>
          <a:custGeom>
            <a:avLst/>
            <a:gdLst>
              <a:gd name="connsiteX0" fmla="*/ 1229424 w 4858141"/>
              <a:gd name="connsiteY0" fmla="*/ 2684911 h 2684911"/>
              <a:gd name="connsiteX1" fmla="*/ 4858141 w 4858141"/>
              <a:gd name="connsiteY1" fmla="*/ 2684911 h 2684911"/>
              <a:gd name="connsiteX2" fmla="*/ 4858141 w 4858141"/>
              <a:gd name="connsiteY2" fmla="*/ 1794066 h 2684911"/>
              <a:gd name="connsiteX3" fmla="*/ 2452345 w 4858141"/>
              <a:gd name="connsiteY3" fmla="*/ 0 h 2684911"/>
              <a:gd name="connsiteX4" fmla="*/ 0 w 4858141"/>
              <a:gd name="connsiteY4" fmla="*/ 1773905 h 268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8141" h="2684911">
                <a:moveTo>
                  <a:pt x="1229424" y="2684911"/>
                </a:moveTo>
                <a:lnTo>
                  <a:pt x="4858141" y="2684911"/>
                </a:lnTo>
                <a:lnTo>
                  <a:pt x="4858141" y="1794066"/>
                </a:lnTo>
                <a:lnTo>
                  <a:pt x="2452345" y="0"/>
                </a:lnTo>
                <a:lnTo>
                  <a:pt x="0" y="177390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7"/>
          <p:cNvSpPr>
            <a:spLocks noGrp="1"/>
          </p:cNvSpPr>
          <p:nvPr>
            <p:ph type="body" sz="quarter" idx="14" hasCustomPrompt="1"/>
          </p:nvPr>
        </p:nvSpPr>
        <p:spPr>
          <a:xfrm>
            <a:off x="8000322" y="235007"/>
            <a:ext cx="3528392" cy="1643438"/>
          </a:xfrm>
          <a:prstGeom prst="rect">
            <a:avLst/>
          </a:prstGeom>
        </p:spPr>
        <p:txBody>
          <a:bodyPr anchor="ctr">
            <a:noAutofit/>
          </a:bodyPr>
          <a:lstStyle>
            <a:lvl1pPr marL="0" indent="0" algn="ctr">
              <a:buNone/>
              <a:defRPr sz="8800" cap="all" baseline="0">
                <a:solidFill>
                  <a:schemeClr val="accent3"/>
                </a:solidFill>
              </a:defRPr>
            </a:lvl1pPr>
          </a:lstStyle>
          <a:p>
            <a:pPr lvl="0"/>
            <a:r>
              <a:rPr lang="en-US"/>
              <a:t>#00</a:t>
            </a:r>
          </a:p>
        </p:txBody>
      </p:sp>
      <p:sp>
        <p:nvSpPr>
          <p:cNvPr id="17" name="Slide Number Placeholder 5"/>
          <p:cNvSpPr>
            <a:spLocks noGrp="1"/>
          </p:cNvSpPr>
          <p:nvPr>
            <p:ph type="sldNum" sz="quarter" idx="15"/>
          </p:nvPr>
        </p:nvSpPr>
        <p:spPr>
          <a:xfrm>
            <a:off x="10856835" y="6356350"/>
            <a:ext cx="865312" cy="365125"/>
          </a:xfrm>
          <a:prstGeom prst="rect">
            <a:avLst/>
          </a:prstGeom>
        </p:spPr>
        <p:txBody>
          <a:bodyPr/>
          <a:lstStyle>
            <a:lvl1pPr>
              <a:defRPr>
                <a:solidFill>
                  <a:schemeClr val="bg2">
                    <a:lumMod val="75000"/>
                  </a:schemeClr>
                </a:solidFill>
              </a:defRPr>
            </a:lvl1pPr>
          </a:lstStyle>
          <a:p>
            <a:fld id="{FC1CF07D-8B3F-4D32-B059-0039CEA46DB1}" type="slidenum">
              <a:rPr lang="en-US" smtClean="0"/>
              <a:pPr/>
              <a:t>‹N°›</a:t>
            </a:fld>
            <a:endParaRPr lang="en-US"/>
          </a:p>
        </p:txBody>
      </p:sp>
    </p:spTree>
    <p:extLst>
      <p:ext uri="{BB962C8B-B14F-4D97-AF65-F5344CB8AC3E}">
        <p14:creationId xmlns:p14="http://schemas.microsoft.com/office/powerpoint/2010/main" val="1368349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sp>
        <p:nvSpPr>
          <p:cNvPr id="37" name="Freeform: Shape 36"/>
          <p:cNvSpPr/>
          <p:nvPr userDrawn="1"/>
        </p:nvSpPr>
        <p:spPr>
          <a:xfrm>
            <a:off x="4064000" y="3200400"/>
            <a:ext cx="8128000" cy="36576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cture Placeholder 35"/>
          <p:cNvSpPr>
            <a:spLocks noGrp="1"/>
          </p:cNvSpPr>
          <p:nvPr>
            <p:ph type="pic" sz="quarter" idx="13"/>
          </p:nvPr>
        </p:nvSpPr>
        <p:spPr>
          <a:xfrm>
            <a:off x="0" y="1371600"/>
            <a:ext cx="8129016"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8000 w 8129016"/>
              <a:gd name="connsiteY3" fmla="*/ 1828800 h 3657600"/>
              <a:gd name="connsiteX4" fmla="*/ 4064000 w 8129016"/>
              <a:gd name="connsiteY4" fmla="*/ 1828800 h 3657600"/>
              <a:gd name="connsiteX5" fmla="*/ 4064000 w 8129016"/>
              <a:gd name="connsiteY5" fmla="*/ 3657600 h 3657600"/>
              <a:gd name="connsiteX6" fmla="*/ 0 w 8129016"/>
              <a:gd name="connsiteY6"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9016" h="3657600">
                <a:moveTo>
                  <a:pt x="0" y="0"/>
                </a:moveTo>
                <a:lnTo>
                  <a:pt x="8129016" y="0"/>
                </a:lnTo>
                <a:lnTo>
                  <a:pt x="8129016" y="1828800"/>
                </a:lnTo>
                <a:lnTo>
                  <a:pt x="8128000" y="1828800"/>
                </a:lnTo>
                <a:lnTo>
                  <a:pt x="4064000" y="18288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9" name="Rectangle 8"/>
          <p:cNvSpPr/>
          <p:nvPr userDrawn="1"/>
        </p:nvSpPr>
        <p:spPr>
          <a:xfrm>
            <a:off x="8128000" y="1371600"/>
            <a:ext cx="4064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64000" y="3975732"/>
            <a:ext cx="8128000" cy="1067644"/>
          </a:xfrm>
          <a:prstGeom prst="rect">
            <a:avLst/>
          </a:prstGeom>
        </p:spPr>
        <p:txBody>
          <a:bodyPr lIns="274320" rIns="274320" anchor="b">
            <a:noAutofit/>
          </a:bodyPr>
          <a:lstStyle>
            <a:lvl1pPr algn="ctr">
              <a:defRPr sz="4400" b="1" cap="all" baseline="0">
                <a:solidFill>
                  <a:schemeClr val="bg1"/>
                </a:solidFill>
                <a:latin typeface="+mn-lt"/>
              </a:defRPr>
            </a:lvl1pPr>
          </a:lstStyle>
          <a:p>
            <a:r>
              <a:rPr lang="en-US"/>
              <a:t>Click to edit Master title style</a:t>
            </a:r>
          </a:p>
        </p:txBody>
      </p:sp>
      <p:sp>
        <p:nvSpPr>
          <p:cNvPr id="4" name="Date Placeholder 3"/>
          <p:cNvSpPr>
            <a:spLocks noGrp="1"/>
          </p:cNvSpPr>
          <p:nvPr>
            <p:ph type="dt" sz="half" idx="10"/>
          </p:nvPr>
        </p:nvSpPr>
        <p:spPr>
          <a:xfrm>
            <a:off x="8128000" y="6356349"/>
            <a:ext cx="4064000" cy="365125"/>
          </a:xfrm>
          <a:prstGeom prst="rect">
            <a:avLst/>
          </a:prstGeom>
        </p:spPr>
        <p:txBody>
          <a:bodyPr rIns="457200"/>
          <a:lstStyle>
            <a:lvl1pPr algn="r">
              <a:defRPr>
                <a:solidFill>
                  <a:schemeClr val="accent1">
                    <a:lumMod val="75000"/>
                  </a:schemeClr>
                </a:solidFill>
              </a:defRPr>
            </a:lvl1pPr>
          </a:lstStyle>
          <a:p>
            <a:r>
              <a:rPr lang="en-US"/>
              <a:t>Your Date Here</a:t>
            </a:r>
          </a:p>
        </p:txBody>
      </p:sp>
      <p:sp>
        <p:nvSpPr>
          <p:cNvPr id="5" name="Footer Placeholder 4"/>
          <p:cNvSpPr>
            <a:spLocks noGrp="1"/>
          </p:cNvSpPr>
          <p:nvPr>
            <p:ph type="ftr" sz="quarter" idx="11"/>
          </p:nvPr>
        </p:nvSpPr>
        <p:spPr>
          <a:xfrm>
            <a:off x="0" y="6356350"/>
            <a:ext cx="4064000" cy="365125"/>
          </a:xfrm>
          <a:prstGeom prst="rect">
            <a:avLst/>
          </a:prstGeom>
        </p:spPr>
        <p:txBody>
          <a:bodyPr/>
          <a:lstStyle>
            <a:lvl1pPr>
              <a:defRPr cap="none" baseline="0">
                <a:solidFill>
                  <a:schemeClr val="bg2">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4064000" y="6356350"/>
            <a:ext cx="4064000" cy="365125"/>
          </a:xfrm>
          <a:prstGeom prst="rect">
            <a:avLst/>
          </a:prstGeom>
        </p:spPr>
        <p:txBody>
          <a:bodyPr/>
          <a:lstStyle>
            <a:lvl1pPr algn="ctr">
              <a:defRPr>
                <a:solidFill>
                  <a:schemeClr val="accent1">
                    <a:lumMod val="75000"/>
                  </a:schemeClr>
                </a:solidFill>
              </a:defRPr>
            </a:lvl1pPr>
          </a:lstStyle>
          <a:p>
            <a:fld id="{FC1CF07D-8B3F-4D32-B059-0039CEA46DB1}" type="slidenum">
              <a:rPr lang="en-US" smtClean="0"/>
              <a:pPr/>
              <a:t>‹N°›</a:t>
            </a:fld>
            <a:endParaRPr lang="en-US"/>
          </a:p>
        </p:txBody>
      </p:sp>
      <p:sp>
        <p:nvSpPr>
          <p:cNvPr id="3" name="Subtitle 2"/>
          <p:cNvSpPr>
            <a:spLocks noGrp="1"/>
          </p:cNvSpPr>
          <p:nvPr>
            <p:ph type="subTitle" idx="1"/>
          </p:nvPr>
        </p:nvSpPr>
        <p:spPr>
          <a:xfrm>
            <a:off x="4064000" y="5296049"/>
            <a:ext cx="8128000" cy="480131"/>
          </a:xfrm>
          <a:prstGeom prst="rect">
            <a:avLst/>
          </a:prstGeom>
        </p:spPr>
        <p:txBody>
          <a:bodyPr lIns="274320" rIns="274320">
            <a:spAutoFit/>
          </a:bodyPr>
          <a:lstStyle>
            <a:lvl1pPr marL="0" indent="0" algn="ctr">
              <a:buNone/>
              <a:defRPr sz="2800">
                <a:solidFill>
                  <a:schemeClr val="accent6">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p:cNvSpPr>
            <a:spLocks noGrp="1"/>
          </p:cNvSpPr>
          <p:nvPr>
            <p:ph type="body" sz="quarter" idx="14" hasCustomPrompt="1"/>
          </p:nvPr>
        </p:nvSpPr>
        <p:spPr>
          <a:xfrm>
            <a:off x="8396312" y="1673729"/>
            <a:ext cx="3528392" cy="1223963"/>
          </a:xfrm>
          <a:prstGeom prst="rect">
            <a:avLst/>
          </a:prstGeom>
        </p:spPr>
        <p:txBody>
          <a:bodyPr anchor="ctr">
            <a:noAutofit/>
          </a:bodyPr>
          <a:lstStyle>
            <a:lvl1pPr marL="0" indent="0" algn="ctr">
              <a:buNone/>
              <a:defRPr sz="8800" cap="all" baseline="0">
                <a:solidFill>
                  <a:schemeClr val="bg1">
                    <a:lumMod val="95000"/>
                  </a:schemeClr>
                </a:solidFill>
              </a:defRPr>
            </a:lvl1pPr>
          </a:lstStyle>
          <a:p>
            <a:pPr lvl="0"/>
            <a:r>
              <a:rPr lang="en-US"/>
              <a:t>#00</a:t>
            </a:r>
          </a:p>
        </p:txBody>
      </p:sp>
    </p:spTree>
    <p:extLst>
      <p:ext uri="{BB962C8B-B14F-4D97-AF65-F5344CB8AC3E}">
        <p14:creationId xmlns:p14="http://schemas.microsoft.com/office/powerpoint/2010/main" val="3818461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ansition Slide 3">
    <p:spTree>
      <p:nvGrpSpPr>
        <p:cNvPr id="1" name=""/>
        <p:cNvGrpSpPr/>
        <p:nvPr/>
      </p:nvGrpSpPr>
      <p:grpSpPr>
        <a:xfrm>
          <a:off x="0" y="0"/>
          <a:ext cx="0" cy="0"/>
          <a:chOff x="0" y="0"/>
          <a:chExt cx="0" cy="0"/>
        </a:xfrm>
      </p:grpSpPr>
      <p:sp>
        <p:nvSpPr>
          <p:cNvPr id="10" name="Picture Placeholder 9"/>
          <p:cNvSpPr>
            <a:spLocks noGrp="1"/>
          </p:cNvSpPr>
          <p:nvPr>
            <p:ph type="pic" sz="quarter" idx="15"/>
          </p:nvPr>
        </p:nvSpPr>
        <p:spPr>
          <a:xfrm>
            <a:off x="0" y="0"/>
            <a:ext cx="12192000" cy="6858000"/>
          </a:xfrm>
          <a:prstGeom prst="rect">
            <a:avLst/>
          </a:prstGeom>
        </p:spPr>
        <p:txBody>
          <a:bodyPr/>
          <a:lstStyle/>
          <a:p>
            <a:endParaRPr lang="en-US"/>
          </a:p>
        </p:txBody>
      </p:sp>
      <p:sp>
        <p:nvSpPr>
          <p:cNvPr id="2" name="Title 1"/>
          <p:cNvSpPr>
            <a:spLocks noGrp="1"/>
          </p:cNvSpPr>
          <p:nvPr>
            <p:ph type="ctrTitle"/>
          </p:nvPr>
        </p:nvSpPr>
        <p:spPr>
          <a:xfrm>
            <a:off x="2032000" y="4397394"/>
            <a:ext cx="8128000" cy="1067644"/>
          </a:xfrm>
          <a:prstGeom prst="rect">
            <a:avLst/>
          </a:prstGeom>
        </p:spPr>
        <p:txBody>
          <a:bodyPr lIns="274320" rIns="274320" anchor="b">
            <a:noAutofit/>
          </a:bodyPr>
          <a:lstStyle>
            <a:lvl1pPr algn="ctr">
              <a:defRPr sz="4400" b="1">
                <a:solidFill>
                  <a:schemeClr val="bg1"/>
                </a:solidFill>
                <a:latin typeface="+mn-lt"/>
              </a:defRPr>
            </a:lvl1pPr>
          </a:lstStyle>
          <a:p>
            <a:r>
              <a:rPr lang="en-US"/>
              <a:t>Click to edit Master title style</a:t>
            </a:r>
          </a:p>
        </p:txBody>
      </p:sp>
      <p:sp>
        <p:nvSpPr>
          <p:cNvPr id="4" name="Date Placeholder 3"/>
          <p:cNvSpPr>
            <a:spLocks noGrp="1"/>
          </p:cNvSpPr>
          <p:nvPr>
            <p:ph type="dt" sz="half" idx="10"/>
          </p:nvPr>
        </p:nvSpPr>
        <p:spPr>
          <a:xfrm>
            <a:off x="8128000" y="6356349"/>
            <a:ext cx="4064000" cy="365125"/>
          </a:xfrm>
          <a:prstGeom prst="rect">
            <a:avLst/>
          </a:prstGeom>
        </p:spPr>
        <p:txBody>
          <a:bodyPr rIns="457200"/>
          <a:lstStyle>
            <a:lvl1pPr algn="r">
              <a:defRPr>
                <a:solidFill>
                  <a:schemeClr val="bg2">
                    <a:lumMod val="90000"/>
                  </a:schemeClr>
                </a:solidFill>
              </a:defRPr>
            </a:lvl1pPr>
          </a:lstStyle>
          <a:p>
            <a:r>
              <a:rPr lang="en-US"/>
              <a:t>Your Date Here</a:t>
            </a:r>
          </a:p>
        </p:txBody>
      </p:sp>
      <p:sp>
        <p:nvSpPr>
          <p:cNvPr id="5" name="Footer Placeholder 4"/>
          <p:cNvSpPr>
            <a:spLocks noGrp="1"/>
          </p:cNvSpPr>
          <p:nvPr>
            <p:ph type="ftr" sz="quarter" idx="11"/>
          </p:nvPr>
        </p:nvSpPr>
        <p:spPr>
          <a:xfrm>
            <a:off x="4064000" y="6356350"/>
            <a:ext cx="4064000" cy="365125"/>
          </a:xfrm>
          <a:prstGeom prst="rect">
            <a:avLst/>
          </a:prstGeom>
        </p:spPr>
        <p:txBody>
          <a:bodyPr/>
          <a:lstStyle>
            <a:lvl1pPr>
              <a:defRPr cap="none" baseline="0">
                <a:solidFill>
                  <a:schemeClr val="bg2">
                    <a:lumMod val="90000"/>
                  </a:schemeClr>
                </a:solidFill>
              </a:defRPr>
            </a:lvl1pPr>
          </a:lstStyle>
          <a:p>
            <a:r>
              <a:rPr lang="en-US"/>
              <a:t>Your Footer Here</a:t>
            </a:r>
          </a:p>
        </p:txBody>
      </p:sp>
      <p:sp>
        <p:nvSpPr>
          <p:cNvPr id="6" name="Slide Number Placeholder 5"/>
          <p:cNvSpPr>
            <a:spLocks noGrp="1"/>
          </p:cNvSpPr>
          <p:nvPr>
            <p:ph type="sldNum" sz="quarter" idx="12"/>
          </p:nvPr>
        </p:nvSpPr>
        <p:spPr>
          <a:xfrm>
            <a:off x="0" y="6356350"/>
            <a:ext cx="4064000" cy="365125"/>
          </a:xfrm>
          <a:prstGeom prst="rect">
            <a:avLst/>
          </a:prstGeom>
        </p:spPr>
        <p:txBody>
          <a:bodyPr vert="horz" lIns="91440" tIns="45720" rIns="91440" bIns="45720" rtlCol="0" anchor="ctr"/>
          <a:lstStyle>
            <a:lvl1pPr algn="l">
              <a:defRPr lang="en-US" cap="none" baseline="0" smtClean="0">
                <a:solidFill>
                  <a:schemeClr val="bg2">
                    <a:lumMod val="90000"/>
                  </a:schemeClr>
                </a:solidFill>
              </a:defRPr>
            </a:lvl1pPr>
          </a:lstStyle>
          <a:p>
            <a:fld id="{FC1CF07D-8B3F-4D32-B059-0039CEA46DB1}" type="slidenum">
              <a:rPr lang="en-US" smtClean="0"/>
              <a:pPr/>
              <a:t>‹N°›</a:t>
            </a:fld>
            <a:endParaRPr lang="en-US"/>
          </a:p>
        </p:txBody>
      </p:sp>
      <p:sp>
        <p:nvSpPr>
          <p:cNvPr id="3" name="Subtitle 2"/>
          <p:cNvSpPr>
            <a:spLocks noGrp="1"/>
          </p:cNvSpPr>
          <p:nvPr>
            <p:ph type="subTitle" idx="1"/>
          </p:nvPr>
        </p:nvSpPr>
        <p:spPr>
          <a:xfrm>
            <a:off x="2032000" y="5717711"/>
            <a:ext cx="8128000" cy="480131"/>
          </a:xfrm>
          <a:prstGeom prst="rect">
            <a:avLst/>
          </a:prstGeom>
        </p:spPr>
        <p:txBody>
          <a:bodyPr lIns="274320" rIns="274320">
            <a:spAutoFit/>
          </a:bodyPr>
          <a:lstStyle>
            <a:lvl1pPr marL="0" indent="0" algn="ctr">
              <a:buNone/>
              <a:defRPr sz="2800">
                <a:solidFill>
                  <a:schemeClr val="accent6">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p:cNvSpPr>
            <a:spLocks noGrp="1"/>
          </p:cNvSpPr>
          <p:nvPr>
            <p:ph type="body" sz="quarter" idx="14" hasCustomPrompt="1"/>
          </p:nvPr>
        </p:nvSpPr>
        <p:spPr>
          <a:xfrm>
            <a:off x="4331804" y="3345071"/>
            <a:ext cx="3528392" cy="1223963"/>
          </a:xfrm>
          <a:prstGeom prst="rect">
            <a:avLst/>
          </a:prstGeom>
        </p:spPr>
        <p:txBody>
          <a:bodyPr anchor="ctr">
            <a:noAutofit/>
          </a:bodyPr>
          <a:lstStyle>
            <a:lvl1pPr marL="0" indent="0" algn="ctr">
              <a:buNone/>
              <a:defRPr sz="8800" cap="all" baseline="0">
                <a:solidFill>
                  <a:schemeClr val="bg1">
                    <a:lumMod val="95000"/>
                  </a:schemeClr>
                </a:solidFill>
              </a:defRPr>
            </a:lvl1pPr>
          </a:lstStyle>
          <a:p>
            <a:pPr lvl="0"/>
            <a:r>
              <a:rPr lang="en-US"/>
              <a:t>#00</a:t>
            </a:r>
          </a:p>
        </p:txBody>
      </p:sp>
    </p:spTree>
    <p:extLst>
      <p:ext uri="{BB962C8B-B14F-4D97-AF65-F5344CB8AC3E}">
        <p14:creationId xmlns:p14="http://schemas.microsoft.com/office/powerpoint/2010/main" val="3200473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Slide 4">
    <p:bg>
      <p:bgPr>
        <a:solidFill>
          <a:schemeClr val="tx2"/>
        </a:solidFill>
        <a:effectLst/>
      </p:bgPr>
    </p:bg>
    <p:spTree>
      <p:nvGrpSpPr>
        <p:cNvPr id="1" name=""/>
        <p:cNvGrpSpPr/>
        <p:nvPr/>
      </p:nvGrpSpPr>
      <p:grpSpPr>
        <a:xfrm>
          <a:off x="0" y="0"/>
          <a:ext cx="0" cy="0"/>
          <a:chOff x="0" y="0"/>
          <a:chExt cx="0" cy="0"/>
        </a:xfrm>
      </p:grpSpPr>
      <p:sp>
        <p:nvSpPr>
          <p:cNvPr id="38" name="Title 1"/>
          <p:cNvSpPr>
            <a:spLocks noGrp="1"/>
          </p:cNvSpPr>
          <p:nvPr>
            <p:ph type="ctrTitle"/>
          </p:nvPr>
        </p:nvSpPr>
        <p:spPr>
          <a:xfrm>
            <a:off x="3287688" y="4074661"/>
            <a:ext cx="8434459" cy="1067644"/>
          </a:xfrm>
          <a:prstGeom prst="rect">
            <a:avLst/>
          </a:prstGeom>
        </p:spPr>
        <p:txBody>
          <a:bodyPr lIns="274320" rIns="0" anchor="b">
            <a:noAutofit/>
          </a:bodyPr>
          <a:lstStyle>
            <a:lvl1pPr algn="l">
              <a:defRPr sz="5400" b="1" cap="all" baseline="0">
                <a:solidFill>
                  <a:schemeClr val="accent2"/>
                </a:solidFill>
                <a:latin typeface="+mn-lt"/>
              </a:defRPr>
            </a:lvl1pPr>
          </a:lstStyle>
          <a:p>
            <a:r>
              <a:rPr lang="en-US"/>
              <a:t>Click to edit Master title style</a:t>
            </a:r>
          </a:p>
        </p:txBody>
      </p:sp>
      <p:sp>
        <p:nvSpPr>
          <p:cNvPr id="39" name="Subtitle 2"/>
          <p:cNvSpPr>
            <a:spLocks noGrp="1"/>
          </p:cNvSpPr>
          <p:nvPr>
            <p:ph type="subTitle" idx="1"/>
          </p:nvPr>
        </p:nvSpPr>
        <p:spPr>
          <a:xfrm>
            <a:off x="3287688" y="5172813"/>
            <a:ext cx="8434459" cy="480131"/>
          </a:xfrm>
          <a:prstGeom prst="rect">
            <a:avLst/>
          </a:prstGeom>
        </p:spPr>
        <p:txBody>
          <a:bodyPr wrap="square" lIns="274320" rIns="0">
            <a:spAutoFit/>
          </a:bodyPr>
          <a:lstStyle>
            <a:lvl1pPr marL="0" indent="0" algn="l">
              <a:buNone/>
              <a:defRPr sz="2800">
                <a:solidFill>
                  <a:schemeClr val="tx2">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reeform: Shape 11"/>
          <p:cNvSpPr/>
          <p:nvPr userDrawn="1"/>
        </p:nvSpPr>
        <p:spPr>
          <a:xfrm rot="5400000">
            <a:off x="-267349" y="4414555"/>
            <a:ext cx="1674590" cy="1139894"/>
          </a:xfrm>
          <a:custGeom>
            <a:avLst/>
            <a:gdLst>
              <a:gd name="connsiteX0" fmla="*/ 0 w 1674590"/>
              <a:gd name="connsiteY0" fmla="*/ 1139893 h 1139894"/>
              <a:gd name="connsiteX1" fmla="*/ 824542 w 1674590"/>
              <a:gd name="connsiteY1" fmla="*/ 0 h 1139894"/>
              <a:gd name="connsiteX2" fmla="*/ 1674590 w 1674590"/>
              <a:gd name="connsiteY2" fmla="*/ 1139894 h 1139894"/>
            </a:gdLst>
            <a:ahLst/>
            <a:cxnLst>
              <a:cxn ang="0">
                <a:pos x="connsiteX0" y="connsiteY0"/>
              </a:cxn>
              <a:cxn ang="0">
                <a:pos x="connsiteX1" y="connsiteY1"/>
              </a:cxn>
              <a:cxn ang="0">
                <a:pos x="connsiteX2" y="connsiteY2"/>
              </a:cxn>
            </a:cxnLst>
            <a:rect l="l" t="t" r="r" b="b"/>
            <a:pathLst>
              <a:path w="1674590" h="1139894">
                <a:moveTo>
                  <a:pt x="0" y="1139893"/>
                </a:moveTo>
                <a:lnTo>
                  <a:pt x="824542" y="0"/>
                </a:lnTo>
                <a:lnTo>
                  <a:pt x="1674590" y="113989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3"/>
          </p:nvPr>
        </p:nvSpPr>
        <p:spPr>
          <a:xfrm>
            <a:off x="1" y="0"/>
            <a:ext cx="7806889" cy="4723331"/>
          </a:xfrm>
          <a:custGeom>
            <a:avLst/>
            <a:gdLst>
              <a:gd name="connsiteX0" fmla="*/ 0 w 7806889"/>
              <a:gd name="connsiteY0" fmla="*/ 0 h 4723331"/>
              <a:gd name="connsiteX1" fmla="*/ 7806889 w 7806889"/>
              <a:gd name="connsiteY1" fmla="*/ 0 h 4723331"/>
              <a:gd name="connsiteX2" fmla="*/ 1473016 w 7806889"/>
              <a:gd name="connsiteY2" fmla="*/ 4723331 h 4723331"/>
              <a:gd name="connsiteX3" fmla="*/ 0 w 7806889"/>
              <a:gd name="connsiteY3" fmla="*/ 3657825 h 4723331"/>
            </a:gdLst>
            <a:ahLst/>
            <a:cxnLst>
              <a:cxn ang="0">
                <a:pos x="connsiteX0" y="connsiteY0"/>
              </a:cxn>
              <a:cxn ang="0">
                <a:pos x="connsiteX1" y="connsiteY1"/>
              </a:cxn>
              <a:cxn ang="0">
                <a:pos x="connsiteX2" y="connsiteY2"/>
              </a:cxn>
              <a:cxn ang="0">
                <a:pos x="connsiteX3" y="connsiteY3"/>
              </a:cxn>
            </a:cxnLst>
            <a:rect l="l" t="t" r="r" b="b"/>
            <a:pathLst>
              <a:path w="7806889" h="4723331">
                <a:moveTo>
                  <a:pt x="0" y="0"/>
                </a:moveTo>
                <a:lnTo>
                  <a:pt x="7806889" y="0"/>
                </a:lnTo>
                <a:lnTo>
                  <a:pt x="1473016" y="4723331"/>
                </a:lnTo>
                <a:lnTo>
                  <a:pt x="0" y="3657825"/>
                </a:lnTo>
                <a:close/>
              </a:path>
            </a:pathLst>
          </a:custGeom>
        </p:spPr>
        <p:txBody>
          <a:bodyPr wrap="square">
            <a:noAutofit/>
          </a:bodyPr>
          <a:lstStyle/>
          <a:p>
            <a:endParaRPr lang="en-US"/>
          </a:p>
        </p:txBody>
      </p:sp>
      <p:sp>
        <p:nvSpPr>
          <p:cNvPr id="14" name="Freeform: Shape 13"/>
          <p:cNvSpPr/>
          <p:nvPr userDrawn="1"/>
        </p:nvSpPr>
        <p:spPr>
          <a:xfrm rot="10800000" flipV="1">
            <a:off x="0" y="5213253"/>
            <a:ext cx="3747554" cy="1644747"/>
          </a:xfrm>
          <a:custGeom>
            <a:avLst/>
            <a:gdLst>
              <a:gd name="connsiteX0" fmla="*/ 2273790 w 3747554"/>
              <a:gd name="connsiteY0" fmla="*/ 0 h 1644747"/>
              <a:gd name="connsiteX1" fmla="*/ 0 w 3747554"/>
              <a:gd name="connsiteY1" fmla="*/ 1644747 h 1644747"/>
              <a:gd name="connsiteX2" fmla="*/ 3747554 w 3747554"/>
              <a:gd name="connsiteY2" fmla="*/ 1644747 h 1644747"/>
              <a:gd name="connsiteX3" fmla="*/ 3747554 w 3747554"/>
              <a:gd name="connsiteY3" fmla="*/ 1099025 h 1644747"/>
            </a:gdLst>
            <a:ahLst/>
            <a:cxnLst>
              <a:cxn ang="0">
                <a:pos x="connsiteX0" y="connsiteY0"/>
              </a:cxn>
              <a:cxn ang="0">
                <a:pos x="connsiteX1" y="connsiteY1"/>
              </a:cxn>
              <a:cxn ang="0">
                <a:pos x="connsiteX2" y="connsiteY2"/>
              </a:cxn>
              <a:cxn ang="0">
                <a:pos x="connsiteX3" y="connsiteY3"/>
              </a:cxn>
            </a:cxnLst>
            <a:rect l="l" t="t" r="r" b="b"/>
            <a:pathLst>
              <a:path w="3747554" h="1644747">
                <a:moveTo>
                  <a:pt x="2273790" y="0"/>
                </a:moveTo>
                <a:lnTo>
                  <a:pt x="0" y="1644747"/>
                </a:lnTo>
                <a:lnTo>
                  <a:pt x="3747554" y="1644747"/>
                </a:lnTo>
                <a:lnTo>
                  <a:pt x="3747554" y="109902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ate Placeholder 3"/>
          <p:cNvSpPr>
            <a:spLocks noGrp="1"/>
          </p:cNvSpPr>
          <p:nvPr>
            <p:ph type="dt" sz="half" idx="11"/>
          </p:nvPr>
        </p:nvSpPr>
        <p:spPr>
          <a:xfrm>
            <a:off x="569946" y="6356349"/>
            <a:ext cx="1931877" cy="365125"/>
          </a:xfrm>
          <a:prstGeom prst="rect">
            <a:avLst/>
          </a:prstGeom>
        </p:spPr>
        <p:txBody>
          <a:bodyPr lIns="0" rIns="0"/>
          <a:lstStyle>
            <a:lvl1pPr algn="ctr">
              <a:defRPr>
                <a:solidFill>
                  <a:schemeClr val="bg2">
                    <a:lumMod val="50000"/>
                  </a:schemeClr>
                </a:solidFill>
              </a:defRPr>
            </a:lvl1pPr>
          </a:lstStyle>
          <a:p>
            <a:r>
              <a:rPr lang="en-US"/>
              <a:t>Your Date Here</a:t>
            </a:r>
          </a:p>
        </p:txBody>
      </p:sp>
      <p:sp>
        <p:nvSpPr>
          <p:cNvPr id="41" name="Footer Placeholder 4"/>
          <p:cNvSpPr>
            <a:spLocks noGrp="1"/>
          </p:cNvSpPr>
          <p:nvPr>
            <p:ph type="ftr" sz="quarter" idx="12"/>
          </p:nvPr>
        </p:nvSpPr>
        <p:spPr>
          <a:xfrm>
            <a:off x="3747555" y="6356350"/>
            <a:ext cx="5647713" cy="365125"/>
          </a:xfrm>
          <a:prstGeom prst="rect">
            <a:avLst/>
          </a:prstGeom>
        </p:spPr>
        <p:txBody>
          <a:bodyPr/>
          <a:lstStyle>
            <a:lvl1pPr algn="l">
              <a:defRPr cap="none" baseline="0">
                <a:solidFill>
                  <a:schemeClr val="bg2">
                    <a:lumMod val="75000"/>
                  </a:schemeClr>
                </a:solidFill>
              </a:defRPr>
            </a:lvl1pPr>
          </a:lstStyle>
          <a:p>
            <a:r>
              <a:rPr lang="en-US"/>
              <a:t>Your Footer Here</a:t>
            </a:r>
          </a:p>
        </p:txBody>
      </p:sp>
      <p:sp>
        <p:nvSpPr>
          <p:cNvPr id="19" name="Freeform: Shape 18"/>
          <p:cNvSpPr/>
          <p:nvPr userDrawn="1"/>
        </p:nvSpPr>
        <p:spPr>
          <a:xfrm flipV="1">
            <a:off x="7333860" y="-1"/>
            <a:ext cx="4858141" cy="2684911"/>
          </a:xfrm>
          <a:custGeom>
            <a:avLst/>
            <a:gdLst>
              <a:gd name="connsiteX0" fmla="*/ 1229424 w 4858141"/>
              <a:gd name="connsiteY0" fmla="*/ 2684911 h 2684911"/>
              <a:gd name="connsiteX1" fmla="*/ 4858141 w 4858141"/>
              <a:gd name="connsiteY1" fmla="*/ 2684911 h 2684911"/>
              <a:gd name="connsiteX2" fmla="*/ 4858141 w 4858141"/>
              <a:gd name="connsiteY2" fmla="*/ 1794066 h 2684911"/>
              <a:gd name="connsiteX3" fmla="*/ 2452345 w 4858141"/>
              <a:gd name="connsiteY3" fmla="*/ 0 h 2684911"/>
              <a:gd name="connsiteX4" fmla="*/ 0 w 4858141"/>
              <a:gd name="connsiteY4" fmla="*/ 1773905 h 268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8141" h="2684911">
                <a:moveTo>
                  <a:pt x="1229424" y="2684911"/>
                </a:moveTo>
                <a:lnTo>
                  <a:pt x="4858141" y="2684911"/>
                </a:lnTo>
                <a:lnTo>
                  <a:pt x="4858141" y="1794066"/>
                </a:lnTo>
                <a:lnTo>
                  <a:pt x="2452345" y="0"/>
                </a:lnTo>
                <a:lnTo>
                  <a:pt x="0" y="17739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7"/>
          <p:cNvSpPr>
            <a:spLocks noGrp="1"/>
          </p:cNvSpPr>
          <p:nvPr>
            <p:ph type="body" sz="quarter" idx="14" hasCustomPrompt="1"/>
          </p:nvPr>
        </p:nvSpPr>
        <p:spPr>
          <a:xfrm>
            <a:off x="8000322" y="235007"/>
            <a:ext cx="3528392" cy="1643438"/>
          </a:xfrm>
          <a:prstGeom prst="rect">
            <a:avLst/>
          </a:prstGeom>
        </p:spPr>
        <p:txBody>
          <a:bodyPr anchor="ctr">
            <a:noAutofit/>
          </a:bodyPr>
          <a:lstStyle>
            <a:lvl1pPr marL="0" indent="0" algn="ctr">
              <a:buNone/>
              <a:defRPr sz="8800" cap="all" baseline="0">
                <a:solidFill>
                  <a:schemeClr val="tx2"/>
                </a:solidFill>
              </a:defRPr>
            </a:lvl1pPr>
          </a:lstStyle>
          <a:p>
            <a:pPr lvl="0"/>
            <a:r>
              <a:rPr lang="en-US"/>
              <a:t>#00</a:t>
            </a:r>
          </a:p>
        </p:txBody>
      </p:sp>
      <p:sp>
        <p:nvSpPr>
          <p:cNvPr id="17" name="Slide Number Placeholder 5"/>
          <p:cNvSpPr>
            <a:spLocks noGrp="1"/>
          </p:cNvSpPr>
          <p:nvPr>
            <p:ph type="sldNum" sz="quarter" idx="15"/>
          </p:nvPr>
        </p:nvSpPr>
        <p:spPr>
          <a:xfrm>
            <a:off x="10856835" y="6356350"/>
            <a:ext cx="865312" cy="365125"/>
          </a:xfrm>
          <a:prstGeom prst="rect">
            <a:avLst/>
          </a:prstGeom>
        </p:spPr>
        <p:txBody>
          <a:bodyPr/>
          <a:lstStyle>
            <a:lvl1pPr>
              <a:defRPr>
                <a:solidFill>
                  <a:schemeClr val="bg2">
                    <a:lumMod val="75000"/>
                  </a:schemeClr>
                </a:solidFill>
              </a:defRPr>
            </a:lvl1pPr>
          </a:lstStyle>
          <a:p>
            <a:fld id="{FC1CF07D-8B3F-4D32-B059-0039CEA46DB1}" type="slidenum">
              <a:rPr lang="en-US" smtClean="0"/>
              <a:pPr/>
              <a:t>‹N°›</a:t>
            </a:fld>
            <a:endParaRPr lang="en-US"/>
          </a:p>
        </p:txBody>
      </p:sp>
    </p:spTree>
    <p:extLst>
      <p:ext uri="{BB962C8B-B14F-4D97-AF65-F5344CB8AC3E}">
        <p14:creationId xmlns:p14="http://schemas.microsoft.com/office/powerpoint/2010/main" val="2612550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 5">
    <p:spTree>
      <p:nvGrpSpPr>
        <p:cNvPr id="1" name=""/>
        <p:cNvGrpSpPr/>
        <p:nvPr/>
      </p:nvGrpSpPr>
      <p:grpSpPr>
        <a:xfrm>
          <a:off x="0" y="0"/>
          <a:ext cx="0" cy="0"/>
          <a:chOff x="0" y="0"/>
          <a:chExt cx="0" cy="0"/>
        </a:xfrm>
      </p:grpSpPr>
      <p:sp>
        <p:nvSpPr>
          <p:cNvPr id="37" name="Freeform: Shape 36"/>
          <p:cNvSpPr/>
          <p:nvPr userDrawn="1"/>
        </p:nvSpPr>
        <p:spPr>
          <a:xfrm>
            <a:off x="0" y="5029200"/>
            <a:ext cx="12192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0" y="1371601"/>
            <a:ext cx="12192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1163452" y="5207651"/>
            <a:ext cx="9865096" cy="1067644"/>
          </a:xfrm>
          <a:prstGeom prst="rect">
            <a:avLst/>
          </a:prstGeom>
        </p:spPr>
        <p:txBody>
          <a:bodyPr lIns="274320" rIns="274320" anchor="ctr">
            <a:noAutofit/>
          </a:bodyPr>
          <a:lstStyle>
            <a:lvl1pPr algn="ctr">
              <a:defRPr sz="5400" b="1" cap="all"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163452" y="6165304"/>
            <a:ext cx="9865096" cy="480131"/>
          </a:xfrm>
          <a:prstGeom prst="rect">
            <a:avLst/>
          </a:prstGeom>
        </p:spPr>
        <p:txBody>
          <a:bodyPr wrap="square" lIns="274320" rIns="274320">
            <a:spAutoFit/>
          </a:bodyPr>
          <a:lstStyle>
            <a:lvl1pPr marL="0" indent="0" algn="ctr">
              <a:buNone/>
              <a:defRPr sz="2800">
                <a:solidFill>
                  <a:schemeClr val="accent6">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86312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6">
    <p:spTree>
      <p:nvGrpSpPr>
        <p:cNvPr id="1" name=""/>
        <p:cNvGrpSpPr/>
        <p:nvPr/>
      </p:nvGrpSpPr>
      <p:grpSpPr>
        <a:xfrm>
          <a:off x="0" y="0"/>
          <a:ext cx="0" cy="0"/>
          <a:chOff x="0" y="0"/>
          <a:chExt cx="0" cy="0"/>
        </a:xfrm>
      </p:grpSpPr>
      <p:sp>
        <p:nvSpPr>
          <p:cNvPr id="37" name="Freeform: Shape 36"/>
          <p:cNvSpPr/>
          <p:nvPr userDrawn="1"/>
        </p:nvSpPr>
        <p:spPr>
          <a:xfrm>
            <a:off x="0" y="5029200"/>
            <a:ext cx="12192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0" y="1371601"/>
            <a:ext cx="12192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1163452" y="5207651"/>
            <a:ext cx="9865096" cy="1067644"/>
          </a:xfrm>
          <a:prstGeom prst="rect">
            <a:avLst/>
          </a:prstGeom>
        </p:spPr>
        <p:txBody>
          <a:bodyPr lIns="274320" rIns="274320" anchor="ctr">
            <a:noAutofit/>
          </a:bodyPr>
          <a:lstStyle>
            <a:lvl1pPr algn="ctr">
              <a:defRPr sz="5400" b="1" cap="all"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163452" y="6165304"/>
            <a:ext cx="9865096" cy="480131"/>
          </a:xfrm>
          <a:prstGeom prst="rect">
            <a:avLst/>
          </a:prstGeom>
        </p:spPr>
        <p:txBody>
          <a:bodyPr wrap="square" lIns="274320" rIns="274320">
            <a:spAutoFit/>
          </a:bodyPr>
          <a:lstStyle>
            <a:lvl1pPr marL="0" indent="0" algn="ctr">
              <a:buNone/>
              <a:defRPr sz="2800">
                <a:solidFill>
                  <a:schemeClr val="accent6">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22796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 Slide 7">
    <p:spTree>
      <p:nvGrpSpPr>
        <p:cNvPr id="1" name=""/>
        <p:cNvGrpSpPr/>
        <p:nvPr/>
      </p:nvGrpSpPr>
      <p:grpSpPr>
        <a:xfrm>
          <a:off x="0" y="0"/>
          <a:ext cx="0" cy="0"/>
          <a:chOff x="0" y="0"/>
          <a:chExt cx="0" cy="0"/>
        </a:xfrm>
      </p:grpSpPr>
      <p:sp>
        <p:nvSpPr>
          <p:cNvPr id="37" name="Freeform: Shape 36"/>
          <p:cNvSpPr/>
          <p:nvPr userDrawn="1"/>
        </p:nvSpPr>
        <p:spPr>
          <a:xfrm>
            <a:off x="0" y="5029200"/>
            <a:ext cx="12192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0" y="1371601"/>
            <a:ext cx="12192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1163452" y="5207651"/>
            <a:ext cx="9865096" cy="1067644"/>
          </a:xfrm>
          <a:prstGeom prst="rect">
            <a:avLst/>
          </a:prstGeom>
        </p:spPr>
        <p:txBody>
          <a:bodyPr lIns="274320" rIns="274320" anchor="ctr">
            <a:noAutofit/>
          </a:bodyPr>
          <a:lstStyle>
            <a:lvl1pPr algn="ctr">
              <a:defRPr sz="5400" b="1" cap="all"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163452" y="6165304"/>
            <a:ext cx="9865096" cy="480131"/>
          </a:xfrm>
          <a:prstGeom prst="rect">
            <a:avLst/>
          </a:prstGeom>
        </p:spPr>
        <p:txBody>
          <a:bodyPr wrap="square" lIns="274320" rIns="274320">
            <a:spAutoFit/>
          </a:bodyPr>
          <a:lstStyle>
            <a:lvl1pPr marL="0" indent="0" algn="ctr">
              <a:buNone/>
              <a:defRPr sz="2800">
                <a:solidFill>
                  <a:schemeClr val="accent4">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90445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Your Date Here</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Your Footer Here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1CF07D-8B3F-4D32-B059-0039CEA46DB1}" type="slidenum">
              <a:rPr lang="en-US" smtClean="0"/>
              <a:t>‹N°›</a:t>
            </a:fld>
            <a:endParaRPr lang="en-US"/>
          </a:p>
        </p:txBody>
      </p:sp>
      <p:sp>
        <p:nvSpPr>
          <p:cNvPr id="14" name="Rectangle 13"/>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3009425401"/>
      </p:ext>
    </p:extLst>
  </p:cSld>
  <p:clrMap bg1="lt1" tx1="dk1" bg2="lt2" tx2="dk2" accent1="accent1" accent2="accent2" accent3="accent3" accent4="accent4" accent5="accent5" accent6="accent6" hlink="hlink" folHlink="folHlink"/>
  <p:sldLayoutIdLst>
    <p:sldLayoutId id="2147483852" r:id="rId1"/>
    <p:sldLayoutId id="2147483857" r:id="rId2"/>
    <p:sldLayoutId id="2147483861" r:id="rId3"/>
    <p:sldLayoutId id="2147483858" r:id="rId4"/>
    <p:sldLayoutId id="2147483860" r:id="rId5"/>
    <p:sldLayoutId id="2147483859" r:id="rId6"/>
    <p:sldLayoutId id="2147483862" r:id="rId7"/>
    <p:sldLayoutId id="2147483864" r:id="rId8"/>
    <p:sldLayoutId id="2147483863" r:id="rId9"/>
    <p:sldLayoutId id="2147483865" r:id="rId10"/>
    <p:sldLayoutId id="2147483866" r:id="rId11"/>
    <p:sldLayoutId id="2147483883" r:id="rId12"/>
    <p:sldLayoutId id="2147483874" r:id="rId13"/>
    <p:sldLayoutId id="2147483875" r:id="rId14"/>
    <p:sldLayoutId id="2147483877" r:id="rId15"/>
    <p:sldLayoutId id="2147483882" r:id="rId16"/>
    <p:sldLayoutId id="2147483876" r:id="rId17"/>
    <p:sldLayoutId id="2147483872" r:id="rId18"/>
    <p:sldLayoutId id="2147483878" r:id="rId19"/>
    <p:sldLayoutId id="2147483856" r:id="rId20"/>
    <p:sldLayoutId id="2147483880" r:id="rId21"/>
    <p:sldLayoutId id="2147483879" r:id="rId22"/>
    <p:sldLayoutId id="2147483881" r:id="rId2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137160"/>
            <a:ext cx="10972800" cy="707886"/>
          </a:xfrm>
          <a:prstGeom prst="rect">
            <a:avLst/>
          </a:prstGeom>
        </p:spPr>
        <p:txBody>
          <a:bodyPr vert="horz" lIns="91440" tIns="45720" rIns="91440" bIns="45720" rtlCol="0" anchor="ctr">
            <a:spAutoFit/>
          </a:bodyPr>
          <a:lstStyle/>
          <a:p>
            <a:pPr lvl="0"/>
            <a:r>
              <a:rPr lang="en-US"/>
              <a:t>Click to edit Master title style</a:t>
            </a:r>
            <a:endParaRPr lang="en-US" dirty="0"/>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3974763103"/>
      </p:ext>
    </p:extLst>
  </p:cSld>
  <p:clrMap bg1="lt1" tx1="dk1" bg2="lt2" tx2="dk2" accent1="accent1" accent2="accent2" accent3="accent3" accent4="accent4" accent5="accent5" accent6="accent6" hlink="hlink" folHlink="folHlink"/>
  <p:hf hdr="0"/>
  <p:txStyles>
    <p:titleStyle>
      <a:lvl1pPr algn="r" defTabSz="914354" rtl="0" eaLnBrk="1" latinLnBrk="0" hangingPunct="1">
        <a:spcBef>
          <a:spcPct val="0"/>
        </a:spcBef>
        <a:buNone/>
        <a:defRPr lang="en-US" sz="4000" b="1" kern="1200" cap="all" normalizeH="0" baseline="0" dirty="0">
          <a:solidFill>
            <a:srgbClr val="2F3A46"/>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742913" indent="-285737" algn="l" defTabSz="914354" rtl="0" eaLnBrk="1" latinLnBrk="0" hangingPunct="1">
        <a:spcBef>
          <a:spcPct val="20000"/>
        </a:spcBef>
        <a:buFont typeface="Arial" pitchFamily="34" charset="0"/>
        <a:buChar char="–"/>
        <a:defRPr sz="2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1142942" indent="-228589" algn="l" defTabSz="914354" rtl="0" eaLnBrk="1" latinLnBrk="0" hangingPunct="1">
        <a:spcBef>
          <a:spcPct val="20000"/>
        </a:spcBef>
        <a:buFont typeface="Arial" pitchFamily="34" charset="0"/>
        <a:buChar char="•"/>
        <a:defRPr sz="24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120" indent="-228589" algn="l" defTabSz="914354" rtl="0" eaLnBrk="1" latinLnBrk="0" hangingPunct="1">
        <a:spcBef>
          <a:spcPct val="20000"/>
        </a:spcBef>
        <a:buFont typeface="Arial" pitchFamily="34" charset="0"/>
        <a:buChar char="–"/>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298" indent="-228589" algn="l" defTabSz="914354" rtl="0" eaLnBrk="1" latinLnBrk="0" hangingPunct="1">
        <a:spcBef>
          <a:spcPct val="20000"/>
        </a:spcBef>
        <a:buFont typeface="Arial" pitchFamily="34" charset="0"/>
        <a:buChar char="»"/>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E263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3"/>
          <a:stretch>
            <a:fillRect/>
          </a:stretch>
        </p:blipFill>
        <p:spPr>
          <a:xfrm>
            <a:off x="4638930" y="341031"/>
            <a:ext cx="2914141" cy="804743"/>
          </a:xfrm>
          <a:prstGeom prst="rect">
            <a:avLst/>
          </a:prstGeom>
        </p:spPr>
      </p:pic>
      <p:sp>
        <p:nvSpPr>
          <p:cNvPr id="5" name="Rectangle 4"/>
          <p:cNvSpPr/>
          <p:nvPr userDrawn="1"/>
        </p:nvSpPr>
        <p:spPr>
          <a:xfrm>
            <a:off x="2185947" y="2158991"/>
            <a:ext cx="7820106" cy="3416320"/>
          </a:xfrm>
          <a:prstGeom prst="rect">
            <a:avLst/>
          </a:prstGeom>
        </p:spPr>
        <p:txBody>
          <a:bodyPr wrap="square" anchor="ctr">
            <a:spAutoFit/>
          </a:bodyPr>
          <a:lstStyle/>
          <a:p>
            <a:pPr algn="ctr" defTabSz="914354"/>
            <a:r>
              <a:rPr lang="en-US" sz="5400" dirty="0">
                <a:solidFill>
                  <a:schemeClr val="bg1"/>
                </a:solidFill>
                <a:latin typeface="Calibri Light" panose="020F0302020204030204" pitchFamily="34" charset="0"/>
              </a:rPr>
              <a:t>Free </a:t>
            </a:r>
            <a:r>
              <a:rPr lang="en-US" sz="5400">
                <a:solidFill>
                  <a:schemeClr val="bg1"/>
                </a:solidFill>
                <a:latin typeface="Calibri Light" panose="020F0302020204030204" pitchFamily="34" charset="0"/>
              </a:rPr>
              <a:t>creative templates</a:t>
            </a:r>
            <a:r>
              <a:rPr lang="en-US" sz="5400" dirty="0">
                <a:solidFill>
                  <a:schemeClr val="bg1"/>
                </a:solidFill>
                <a:latin typeface="Calibri Light" panose="020F0302020204030204" pitchFamily="34" charset="0"/>
              </a:rPr>
              <a:t>, charts, diagrams and maps for your outstanding presentations</a:t>
            </a:r>
          </a:p>
        </p:txBody>
      </p:sp>
    </p:spTree>
    <p:extLst>
      <p:ext uri="{BB962C8B-B14F-4D97-AF65-F5344CB8AC3E}">
        <p14:creationId xmlns:p14="http://schemas.microsoft.com/office/powerpoint/2010/main" val="3800825972"/>
      </p:ext>
    </p:extLst>
  </p:cSld>
  <p:clrMap bg1="lt1" tx1="dk1" bg2="lt2" tx2="dk2" accent1="accent1" accent2="accent2" accent3="accent3" accent4="accent4" accent5="accent5" accent6="accent6" hlink="hlink" folHlink="folHlink"/>
  <p:sldLayoutIdLst>
    <p:sldLayoutId id="2147483754" r:id="rId1"/>
  </p:sldLayoutIdLs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video" Target="https://www.youtube.com/embed/1KXoCgAsVTg?feature=oembed" TargetMode="Externa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4.xml"/><Relationship Id="rId1" Type="http://schemas.openxmlformats.org/officeDocument/2006/relationships/video" Target="https://www.youtube.com/embed/LWlVEmeBopQ?feature=oembed" TargetMode="External"/><Relationship Id="rId4" Type="http://schemas.openxmlformats.org/officeDocument/2006/relationships/image" Target="../media/image39.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fr-FR" sz="3200" dirty="0"/>
              <a:t>L’organisation des ressources dans l’entreprise</a:t>
            </a:r>
            <a:endParaRPr lang="en-US" sz="3200" dirty="0"/>
          </a:p>
        </p:txBody>
      </p:sp>
      <p:sp>
        <p:nvSpPr>
          <p:cNvPr id="5" name="Subtitle 4"/>
          <p:cNvSpPr>
            <a:spLocks noGrp="1"/>
          </p:cNvSpPr>
          <p:nvPr>
            <p:ph type="subTitle" idx="1"/>
          </p:nvPr>
        </p:nvSpPr>
        <p:spPr/>
        <p:txBody>
          <a:bodyPr>
            <a:normAutofit lnSpcReduction="10000"/>
          </a:bodyPr>
          <a:lstStyle/>
          <a:p>
            <a:r>
              <a:rPr lang="en-US" dirty="0" err="1"/>
              <a:t>Chapitre</a:t>
            </a:r>
            <a:r>
              <a:rPr lang="en-US" dirty="0"/>
              <a:t> 5</a:t>
            </a:r>
          </a:p>
        </p:txBody>
      </p:sp>
      <p:sp>
        <p:nvSpPr>
          <p:cNvPr id="3" name="Picture Placeholder 2"/>
          <p:cNvSpPr>
            <a:spLocks noGrp="1"/>
          </p:cNvSpPr>
          <p:nvPr>
            <p:ph type="pic" sz="quarter" idx="13"/>
          </p:nvPr>
        </p:nvSpPr>
        <p:spPr/>
      </p:sp>
    </p:spTree>
    <p:extLst>
      <p:ext uri="{BB962C8B-B14F-4D97-AF65-F5344CB8AC3E}">
        <p14:creationId xmlns:p14="http://schemas.microsoft.com/office/powerpoint/2010/main" val="1915090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8208912" cy="4836195"/>
          </a:xfrm>
        </p:spPr>
        <p:txBody>
          <a:bodyPr>
            <a:normAutofit fontScale="70000" lnSpcReduction="20000"/>
          </a:bodyPr>
          <a:lstStyle/>
          <a:p>
            <a:pPr marL="0" indent="0">
              <a:lnSpc>
                <a:spcPct val="100000"/>
              </a:lnSpc>
              <a:buNone/>
            </a:pPr>
            <a:r>
              <a:rPr lang="fr-FR" u="sng" dirty="0">
                <a:latin typeface="+mn-lt"/>
              </a:rPr>
              <a:t>Qu'est-ce qu'une ressource tangible ?</a:t>
            </a:r>
          </a:p>
          <a:p>
            <a:pPr marL="0" indent="0">
              <a:lnSpc>
                <a:spcPct val="100000"/>
              </a:lnSpc>
              <a:buNone/>
            </a:pPr>
            <a:r>
              <a:rPr lang="fr-FR" dirty="0">
                <a:latin typeface="+mn-lt"/>
              </a:rPr>
              <a:t>Les ressources tangibles sont des </a:t>
            </a:r>
            <a:r>
              <a:rPr lang="fr-FR" b="1" dirty="0">
                <a:solidFill>
                  <a:srgbClr val="C00000"/>
                </a:solidFill>
                <a:latin typeface="+mn-lt"/>
              </a:rPr>
              <a:t>actifs physiques ou financiers</a:t>
            </a:r>
            <a:r>
              <a:rPr lang="fr-FR" dirty="0">
                <a:latin typeface="+mn-lt"/>
              </a:rPr>
              <a:t>, facilement identifiables et mesurables.</a:t>
            </a:r>
          </a:p>
          <a:p>
            <a:pPr marL="0" indent="0">
              <a:lnSpc>
                <a:spcPct val="100000"/>
              </a:lnSpc>
              <a:buNone/>
            </a:pPr>
            <a:r>
              <a:rPr lang="fr-FR" dirty="0">
                <a:latin typeface="+mn-lt"/>
              </a:rPr>
              <a:t>Exemples :</a:t>
            </a:r>
          </a:p>
          <a:p>
            <a:pPr>
              <a:lnSpc>
                <a:spcPct val="100000"/>
              </a:lnSpc>
            </a:pPr>
            <a:r>
              <a:rPr lang="fr-FR" dirty="0">
                <a:latin typeface="+mn-lt"/>
              </a:rPr>
              <a:t>Infrastructures (usines, machines)</a:t>
            </a:r>
          </a:p>
          <a:p>
            <a:pPr>
              <a:lnSpc>
                <a:spcPct val="100000"/>
              </a:lnSpc>
            </a:pPr>
            <a:r>
              <a:rPr lang="fr-FR" dirty="0">
                <a:latin typeface="+mn-lt"/>
              </a:rPr>
              <a:t>Ressources financières (fonds de roulement, capital)</a:t>
            </a:r>
          </a:p>
          <a:p>
            <a:pPr>
              <a:lnSpc>
                <a:spcPct val="100000"/>
              </a:lnSpc>
            </a:pPr>
            <a:r>
              <a:rPr lang="fr-FR" dirty="0">
                <a:latin typeface="+mn-lt"/>
              </a:rPr>
              <a:t>Technologie (ordinateurs, équipements)</a:t>
            </a:r>
          </a:p>
        </p:txBody>
      </p:sp>
      <p:sp>
        <p:nvSpPr>
          <p:cNvPr id="7" name="Slide Number Placeholder 6"/>
          <p:cNvSpPr>
            <a:spLocks noGrp="1"/>
          </p:cNvSpPr>
          <p:nvPr>
            <p:ph type="sldNum" sz="quarter" idx="12"/>
          </p:nvPr>
        </p:nvSpPr>
        <p:spPr/>
        <p:txBody>
          <a:bodyPr/>
          <a:lstStyle/>
          <a:p>
            <a:fld id="{51F02384-994A-4C3C-8656-0CE2B6A3B91B}" type="slidenum">
              <a:rPr lang="en-US" smtClean="0"/>
              <a:pPr/>
              <a:t>10</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ressources</a:t>
            </a:r>
            <a:endParaRPr lang="en-US" dirty="0">
              <a:solidFill>
                <a:schemeClr val="bg1"/>
              </a:solidFill>
            </a:endParaRPr>
          </a:p>
        </p:txBody>
      </p:sp>
      <p:pic>
        <p:nvPicPr>
          <p:cNvPr id="6" name="Image 5">
            <a:extLst>
              <a:ext uri="{FF2B5EF4-FFF2-40B4-BE49-F238E27FC236}">
                <a16:creationId xmlns:a16="http://schemas.microsoft.com/office/drawing/2014/main" id="{8ADF5179-7E78-E9EB-92C2-8B27D7152B5C}"/>
              </a:ext>
            </a:extLst>
          </p:cNvPr>
          <p:cNvPicPr>
            <a:picLocks noChangeAspect="1"/>
          </p:cNvPicPr>
          <p:nvPr/>
        </p:nvPicPr>
        <p:blipFill>
          <a:blip r:embed="rId3"/>
          <a:stretch>
            <a:fillRect/>
          </a:stretch>
        </p:blipFill>
        <p:spPr>
          <a:xfrm>
            <a:off x="8418759" y="2255999"/>
            <a:ext cx="3521816" cy="2346002"/>
          </a:xfrm>
          <a:prstGeom prst="rect">
            <a:avLst/>
          </a:prstGeom>
        </p:spPr>
      </p:pic>
    </p:spTree>
    <p:extLst>
      <p:ext uri="{BB962C8B-B14F-4D97-AF65-F5344CB8AC3E}">
        <p14:creationId xmlns:p14="http://schemas.microsoft.com/office/powerpoint/2010/main" val="66416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rmAutofit fontScale="85000" lnSpcReduction="20000"/>
          </a:bodyPr>
          <a:lstStyle/>
          <a:p>
            <a:pPr marL="0" indent="0">
              <a:lnSpc>
                <a:spcPct val="100000"/>
              </a:lnSpc>
              <a:buNone/>
            </a:pPr>
            <a:r>
              <a:rPr lang="fr-FR" u="sng" dirty="0">
                <a:latin typeface="+mn-lt"/>
              </a:rPr>
              <a:t>Limites des ressources tangibles</a:t>
            </a:r>
          </a:p>
          <a:p>
            <a:pPr marL="0" indent="0">
              <a:lnSpc>
                <a:spcPct val="100000"/>
              </a:lnSpc>
              <a:buNone/>
            </a:pPr>
            <a:r>
              <a:rPr lang="fr-FR" dirty="0">
                <a:latin typeface="+mn-lt"/>
              </a:rPr>
              <a:t>Selon </a:t>
            </a:r>
            <a:r>
              <a:rPr lang="fr-FR" b="1" dirty="0">
                <a:solidFill>
                  <a:srgbClr val="C00000"/>
                </a:solidFill>
                <a:latin typeface="+mn-lt"/>
              </a:rPr>
              <a:t>Jay Barney</a:t>
            </a:r>
            <a:r>
              <a:rPr lang="fr-FR" dirty="0">
                <a:latin typeface="+mn-lt"/>
              </a:rPr>
              <a:t>, les ressources tangibles seules sont </a:t>
            </a:r>
            <a:r>
              <a:rPr lang="fr-FR" b="1" dirty="0">
                <a:solidFill>
                  <a:srgbClr val="C00000"/>
                </a:solidFill>
                <a:latin typeface="+mn-lt"/>
              </a:rPr>
              <a:t>insuffisantes</a:t>
            </a:r>
            <a:r>
              <a:rPr lang="fr-FR" dirty="0">
                <a:latin typeface="+mn-lt"/>
              </a:rPr>
              <a:t> pour générer un </a:t>
            </a:r>
            <a:r>
              <a:rPr lang="fr-FR" b="1" dirty="0">
                <a:solidFill>
                  <a:srgbClr val="C00000"/>
                </a:solidFill>
                <a:latin typeface="+mn-lt"/>
              </a:rPr>
              <a:t>avantage concurrentiel/compétitif durable.</a:t>
            </a:r>
          </a:p>
          <a:p>
            <a:pPr marL="0" indent="0">
              <a:lnSpc>
                <a:spcPct val="100000"/>
              </a:lnSpc>
              <a:buNone/>
            </a:pPr>
            <a:r>
              <a:rPr lang="fr-FR" dirty="0">
                <a:solidFill>
                  <a:schemeClr val="tx1"/>
                </a:solidFill>
                <a:latin typeface="+mn-lt"/>
              </a:rPr>
              <a:t>Un avantage concurrentiel durable permet à une organisation de </a:t>
            </a:r>
            <a:r>
              <a:rPr lang="fr-FR" b="1" dirty="0">
                <a:solidFill>
                  <a:srgbClr val="C00000"/>
                </a:solidFill>
                <a:latin typeface="+mn-lt"/>
              </a:rPr>
              <a:t>surpasser durablement la concurrence</a:t>
            </a:r>
            <a:r>
              <a:rPr lang="fr-FR" dirty="0">
                <a:solidFill>
                  <a:schemeClr val="tx1"/>
                </a:solidFill>
                <a:latin typeface="+mn-lt"/>
              </a:rPr>
              <a:t>.</a:t>
            </a:r>
          </a:p>
          <a:p>
            <a:pPr marL="0" indent="0">
              <a:lnSpc>
                <a:spcPct val="100000"/>
              </a:lnSpc>
              <a:buNone/>
            </a:pPr>
            <a:r>
              <a:rPr lang="fr-FR" dirty="0">
                <a:solidFill>
                  <a:schemeClr val="tx1"/>
                </a:solidFill>
                <a:latin typeface="+mn-lt"/>
              </a:rPr>
              <a:t>L'avantage concurrentiel durable d'une société comme </a:t>
            </a:r>
            <a:r>
              <a:rPr lang="fr-FR" b="1" dirty="0">
                <a:solidFill>
                  <a:schemeClr val="tx1"/>
                </a:solidFill>
                <a:latin typeface="+mn-lt"/>
              </a:rPr>
              <a:t>Coca-Cola</a:t>
            </a:r>
            <a:r>
              <a:rPr lang="fr-FR" dirty="0">
                <a:solidFill>
                  <a:schemeClr val="tx1"/>
                </a:solidFill>
                <a:latin typeface="+mn-lt"/>
              </a:rPr>
              <a:t> est </a:t>
            </a:r>
            <a:r>
              <a:rPr lang="fr-FR" b="1" dirty="0">
                <a:solidFill>
                  <a:srgbClr val="C00000"/>
                </a:solidFill>
                <a:latin typeface="+mn-lt"/>
              </a:rPr>
              <a:t>sa marque </a:t>
            </a:r>
            <a:r>
              <a:rPr lang="fr-FR" dirty="0">
                <a:solidFill>
                  <a:schemeClr val="tx1"/>
                </a:solidFill>
                <a:latin typeface="+mn-lt"/>
              </a:rPr>
              <a:t>(les dégustations à l'aveugle confirment que les consommateurs ne savent pas différencier entre du Coca-Cola et du Pepsi par exemple). </a:t>
            </a:r>
          </a:p>
        </p:txBody>
      </p:sp>
      <p:sp>
        <p:nvSpPr>
          <p:cNvPr id="7" name="Slide Number Placeholder 6"/>
          <p:cNvSpPr>
            <a:spLocks noGrp="1"/>
          </p:cNvSpPr>
          <p:nvPr>
            <p:ph type="sldNum" sz="quarter" idx="12"/>
          </p:nvPr>
        </p:nvSpPr>
        <p:spPr/>
        <p:txBody>
          <a:bodyPr/>
          <a:lstStyle/>
          <a:p>
            <a:fld id="{51F02384-994A-4C3C-8656-0CE2B6A3B91B}" type="slidenum">
              <a:rPr lang="en-US" smtClean="0"/>
              <a:pPr/>
              <a:t>11</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ressources</a:t>
            </a:r>
            <a:endParaRPr lang="en-US" dirty="0">
              <a:solidFill>
                <a:schemeClr val="bg1"/>
              </a:solidFill>
            </a:endParaRPr>
          </a:p>
        </p:txBody>
      </p:sp>
    </p:spTree>
    <p:extLst>
      <p:ext uri="{BB962C8B-B14F-4D97-AF65-F5344CB8AC3E}">
        <p14:creationId xmlns:p14="http://schemas.microsoft.com/office/powerpoint/2010/main" val="370170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36195"/>
          </a:xfrm>
        </p:spPr>
        <p:txBody>
          <a:bodyPr>
            <a:normAutofit/>
          </a:bodyPr>
          <a:lstStyle/>
          <a:p>
            <a:pPr marL="0" indent="0">
              <a:lnSpc>
                <a:spcPct val="100000"/>
              </a:lnSpc>
              <a:buNone/>
            </a:pPr>
            <a:r>
              <a:rPr lang="fr-FR" u="sng" dirty="0">
                <a:latin typeface="+mn-lt"/>
              </a:rPr>
              <a:t>Limites des ressources tangibles</a:t>
            </a:r>
          </a:p>
          <a:p>
            <a:pPr>
              <a:lnSpc>
                <a:spcPct val="100000"/>
              </a:lnSpc>
            </a:pPr>
            <a:r>
              <a:rPr lang="fr-FR" dirty="0">
                <a:latin typeface="+mn-lt"/>
              </a:rPr>
              <a:t>Selon Barney, il faut impérativement </a:t>
            </a:r>
            <a:r>
              <a:rPr lang="fr-FR" b="1" dirty="0">
                <a:solidFill>
                  <a:srgbClr val="C00000"/>
                </a:solidFill>
                <a:latin typeface="+mn-lt"/>
              </a:rPr>
              <a:t>combiner les ressources tangibles avec des ressources intangibles </a:t>
            </a:r>
            <a:r>
              <a:rPr lang="fr-FR" dirty="0">
                <a:latin typeface="+mn-lt"/>
              </a:rPr>
              <a:t>pour </a:t>
            </a:r>
            <a:r>
              <a:rPr lang="fr-FR" b="1" dirty="0">
                <a:solidFill>
                  <a:srgbClr val="C00000"/>
                </a:solidFill>
                <a:latin typeface="+mn-lt"/>
              </a:rPr>
              <a:t>créer de la valeur</a:t>
            </a:r>
            <a:r>
              <a:rPr lang="fr-FR" dirty="0">
                <a:latin typeface="+mn-lt"/>
              </a:rPr>
              <a:t>.</a:t>
            </a:r>
          </a:p>
          <a:p>
            <a:pPr>
              <a:lnSpc>
                <a:spcPct val="100000"/>
              </a:lnSpc>
            </a:pPr>
            <a:r>
              <a:rPr lang="fr-FR" dirty="0">
                <a:latin typeface="+mn-lt"/>
              </a:rPr>
              <a:t>Exemple : Toyota a des usines de qualité, mais c'est son savoir-faire (</a:t>
            </a:r>
            <a:r>
              <a:rPr lang="fr-FR" dirty="0" err="1">
                <a:latin typeface="+mn-lt"/>
              </a:rPr>
              <a:t>lean</a:t>
            </a:r>
            <a:r>
              <a:rPr lang="fr-FR" dirty="0">
                <a:latin typeface="+mn-lt"/>
              </a:rPr>
              <a:t> </a:t>
            </a:r>
            <a:r>
              <a:rPr lang="fr-FR" dirty="0" err="1">
                <a:latin typeface="+mn-lt"/>
              </a:rPr>
              <a:t>manufacturing</a:t>
            </a:r>
            <a:r>
              <a:rPr lang="fr-FR" dirty="0">
                <a:latin typeface="+mn-lt"/>
              </a:rPr>
              <a:t>) qui fait la différence.</a:t>
            </a:r>
          </a:p>
        </p:txBody>
      </p:sp>
      <p:sp>
        <p:nvSpPr>
          <p:cNvPr id="7" name="Slide Number Placeholder 6"/>
          <p:cNvSpPr>
            <a:spLocks noGrp="1"/>
          </p:cNvSpPr>
          <p:nvPr>
            <p:ph type="sldNum" sz="quarter" idx="12"/>
          </p:nvPr>
        </p:nvSpPr>
        <p:spPr/>
        <p:txBody>
          <a:bodyPr/>
          <a:lstStyle/>
          <a:p>
            <a:fld id="{51F02384-994A-4C3C-8656-0CE2B6A3B91B}" type="slidenum">
              <a:rPr lang="en-US" smtClean="0"/>
              <a:pPr/>
              <a:t>12</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ressources</a:t>
            </a:r>
            <a:endParaRPr lang="en-US" dirty="0">
              <a:solidFill>
                <a:schemeClr val="bg1"/>
              </a:solidFill>
            </a:endParaRPr>
          </a:p>
        </p:txBody>
      </p:sp>
    </p:spTree>
    <p:extLst>
      <p:ext uri="{BB962C8B-B14F-4D97-AF65-F5344CB8AC3E}">
        <p14:creationId xmlns:p14="http://schemas.microsoft.com/office/powerpoint/2010/main" val="358090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Slide Number Placeholder 6"/>
          <p:cNvSpPr>
            <a:spLocks noGrp="1"/>
          </p:cNvSpPr>
          <p:nvPr>
            <p:ph type="sldNum" sz="quarter" idx="12"/>
          </p:nvPr>
        </p:nvSpPr>
        <p:spPr/>
        <p:txBody>
          <a:bodyPr/>
          <a:lstStyle/>
          <a:p>
            <a:fld id="{51F02384-994A-4C3C-8656-0CE2B6A3B91B}" type="slidenum">
              <a:rPr lang="en-US" smtClean="0"/>
              <a:pPr/>
              <a:t>13</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ressources</a:t>
            </a:r>
            <a:endParaRPr lang="en-US" dirty="0">
              <a:solidFill>
                <a:schemeClr val="bg1"/>
              </a:solidFill>
            </a:endParaRPr>
          </a:p>
        </p:txBody>
      </p:sp>
      <p:pic>
        <p:nvPicPr>
          <p:cNvPr id="3" name="Média en ligne 2" title="[Toyota Production System] Just-in-Time: Collaboration with Parts Suppliers for Timely Production">
            <a:hlinkClick r:id="" action="ppaction://media"/>
            <a:extLst>
              <a:ext uri="{FF2B5EF4-FFF2-40B4-BE49-F238E27FC236}">
                <a16:creationId xmlns:a16="http://schemas.microsoft.com/office/drawing/2014/main" id="{4E305BD2-CE28-08E7-6DA7-FFDFC3BB05FC}"/>
              </a:ext>
            </a:extLst>
          </p:cNvPr>
          <p:cNvPicPr>
            <a:picLocks noRot="1" noChangeAspect="1"/>
          </p:cNvPicPr>
          <p:nvPr>
            <a:videoFile r:link="rId1"/>
          </p:nvPr>
        </p:nvPicPr>
        <p:blipFill>
          <a:blip r:embed="rId4"/>
          <a:stretch>
            <a:fillRect/>
          </a:stretch>
        </p:blipFill>
        <p:spPr>
          <a:xfrm>
            <a:off x="1671522" y="960785"/>
            <a:ext cx="9256464" cy="5229902"/>
          </a:xfrm>
          <a:prstGeom prst="rect">
            <a:avLst/>
          </a:prstGeom>
        </p:spPr>
      </p:pic>
    </p:spTree>
    <p:extLst>
      <p:ext uri="{BB962C8B-B14F-4D97-AF65-F5344CB8AC3E}">
        <p14:creationId xmlns:p14="http://schemas.microsoft.com/office/powerpoint/2010/main" val="109101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7704856" cy="4836195"/>
          </a:xfrm>
        </p:spPr>
        <p:txBody>
          <a:bodyPr>
            <a:normAutofit fontScale="77500" lnSpcReduction="20000"/>
          </a:bodyPr>
          <a:lstStyle/>
          <a:p>
            <a:pPr marL="0" indent="0">
              <a:lnSpc>
                <a:spcPct val="100000"/>
              </a:lnSpc>
              <a:buNone/>
            </a:pPr>
            <a:r>
              <a:rPr lang="fr-FR" u="sng" dirty="0">
                <a:latin typeface="+mn-lt"/>
              </a:rPr>
              <a:t>Qu'est-ce qu'une ressource intangible ?</a:t>
            </a:r>
          </a:p>
          <a:p>
            <a:pPr marL="0" indent="0">
              <a:lnSpc>
                <a:spcPct val="100000"/>
              </a:lnSpc>
              <a:buNone/>
            </a:pPr>
            <a:r>
              <a:rPr lang="fr-FR" dirty="0">
                <a:latin typeface="+mn-lt"/>
              </a:rPr>
              <a:t>Les ressources intangibles ont une nature </a:t>
            </a:r>
            <a:r>
              <a:rPr lang="fr-FR" b="1" dirty="0">
                <a:solidFill>
                  <a:srgbClr val="C00000"/>
                </a:solidFill>
                <a:latin typeface="+mn-lt"/>
              </a:rPr>
              <a:t>immatérielle</a:t>
            </a:r>
            <a:r>
              <a:rPr lang="fr-FR" dirty="0">
                <a:latin typeface="+mn-lt"/>
              </a:rPr>
              <a:t>, tout en constituant une richesse pour l'entreprise. Il s'agit principalement de :</a:t>
            </a:r>
          </a:p>
          <a:p>
            <a:pPr>
              <a:lnSpc>
                <a:spcPct val="100000"/>
              </a:lnSpc>
            </a:pPr>
            <a:r>
              <a:rPr lang="fr-FR" dirty="0">
                <a:latin typeface="+mn-lt"/>
              </a:rPr>
              <a:t>Marque (ex. Coca-Cola)</a:t>
            </a:r>
          </a:p>
          <a:p>
            <a:pPr>
              <a:lnSpc>
                <a:spcPct val="100000"/>
              </a:lnSpc>
            </a:pPr>
            <a:r>
              <a:rPr lang="fr-FR" dirty="0">
                <a:latin typeface="+mn-lt"/>
              </a:rPr>
              <a:t>Savoir-faire (ex. LVMH)</a:t>
            </a:r>
          </a:p>
          <a:p>
            <a:pPr>
              <a:lnSpc>
                <a:spcPct val="100000"/>
              </a:lnSpc>
            </a:pPr>
            <a:r>
              <a:rPr lang="fr-FR" dirty="0">
                <a:latin typeface="+mn-lt"/>
              </a:rPr>
              <a:t>Propriété intellectuelle (ex. brevets de Pfizer)</a:t>
            </a:r>
          </a:p>
        </p:txBody>
      </p:sp>
      <p:sp>
        <p:nvSpPr>
          <p:cNvPr id="7" name="Slide Number Placeholder 6"/>
          <p:cNvSpPr>
            <a:spLocks noGrp="1"/>
          </p:cNvSpPr>
          <p:nvPr>
            <p:ph type="sldNum" sz="quarter" idx="12"/>
          </p:nvPr>
        </p:nvSpPr>
        <p:spPr/>
        <p:txBody>
          <a:bodyPr/>
          <a:lstStyle/>
          <a:p>
            <a:fld id="{51F02384-994A-4C3C-8656-0CE2B6A3B91B}" type="slidenum">
              <a:rPr lang="en-US" smtClean="0"/>
              <a:pPr/>
              <a:t>14</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ressources</a:t>
            </a:r>
            <a:endParaRPr lang="en-US" dirty="0">
              <a:solidFill>
                <a:schemeClr val="bg1"/>
              </a:solidFill>
            </a:endParaRPr>
          </a:p>
        </p:txBody>
      </p:sp>
      <p:pic>
        <p:nvPicPr>
          <p:cNvPr id="3" name="Image 2">
            <a:extLst>
              <a:ext uri="{FF2B5EF4-FFF2-40B4-BE49-F238E27FC236}">
                <a16:creationId xmlns:a16="http://schemas.microsoft.com/office/drawing/2014/main" id="{5560A802-BEDF-6544-59EA-0ADDE7FD89A6}"/>
              </a:ext>
            </a:extLst>
          </p:cNvPr>
          <p:cNvPicPr>
            <a:picLocks noChangeAspect="1"/>
          </p:cNvPicPr>
          <p:nvPr/>
        </p:nvPicPr>
        <p:blipFill>
          <a:blip r:embed="rId3"/>
          <a:stretch>
            <a:fillRect/>
          </a:stretch>
        </p:blipFill>
        <p:spPr>
          <a:xfrm>
            <a:off x="8607533" y="908720"/>
            <a:ext cx="3465131" cy="5311436"/>
          </a:xfrm>
          <a:prstGeom prst="rect">
            <a:avLst/>
          </a:prstGeom>
        </p:spPr>
      </p:pic>
    </p:spTree>
    <p:extLst>
      <p:ext uri="{BB962C8B-B14F-4D97-AF65-F5344CB8AC3E}">
        <p14:creationId xmlns:p14="http://schemas.microsoft.com/office/powerpoint/2010/main" val="249692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737304" cy="4836195"/>
          </a:xfrm>
        </p:spPr>
        <p:txBody>
          <a:bodyPr>
            <a:normAutofit fontScale="85000" lnSpcReduction="10000"/>
          </a:bodyPr>
          <a:lstStyle/>
          <a:p>
            <a:pPr marL="0" indent="0">
              <a:lnSpc>
                <a:spcPct val="100000"/>
              </a:lnSpc>
              <a:buNone/>
            </a:pPr>
            <a:r>
              <a:rPr lang="fr-FR" u="sng" dirty="0">
                <a:latin typeface="+mn-lt"/>
              </a:rPr>
              <a:t>Théorie de la croissance de l'entreprise (Edith PENROSE)</a:t>
            </a:r>
          </a:p>
          <a:p>
            <a:pPr marL="0" indent="0">
              <a:lnSpc>
                <a:spcPct val="100000"/>
              </a:lnSpc>
              <a:buNone/>
            </a:pPr>
            <a:r>
              <a:rPr lang="fr-FR" dirty="0">
                <a:latin typeface="+mn-lt"/>
              </a:rPr>
              <a:t>Penrose souligne que</a:t>
            </a:r>
            <a:r>
              <a:rPr lang="fr-FR" b="1" dirty="0">
                <a:solidFill>
                  <a:srgbClr val="C00000"/>
                </a:solidFill>
                <a:latin typeface="+mn-lt"/>
              </a:rPr>
              <a:t> la croissance d’une entreprise dépend des ressources intangibles qu’elle a à sa disposition</a:t>
            </a:r>
            <a:r>
              <a:rPr lang="fr-FR" dirty="0">
                <a:latin typeface="+mn-lt"/>
              </a:rPr>
              <a:t>, comme le savoir-faire des employés et l'expérience </a:t>
            </a:r>
            <a:r>
              <a:rPr lang="fr-FR" b="1" dirty="0">
                <a:solidFill>
                  <a:srgbClr val="C00000"/>
                </a:solidFill>
                <a:latin typeface="+mn-lt"/>
              </a:rPr>
              <a:t>et de leur utilisation</a:t>
            </a:r>
            <a:r>
              <a:rPr lang="fr-FR" dirty="0">
                <a:latin typeface="+mn-lt"/>
              </a:rPr>
              <a:t>.</a:t>
            </a:r>
          </a:p>
          <a:p>
            <a:pPr>
              <a:lnSpc>
                <a:spcPct val="100000"/>
              </a:lnSpc>
            </a:pPr>
            <a:r>
              <a:rPr lang="fr-FR" dirty="0">
                <a:latin typeface="+mn-lt"/>
              </a:rPr>
              <a:t>Exemple : Toyota et son savoir-faire dans le </a:t>
            </a:r>
            <a:r>
              <a:rPr lang="fr-FR" dirty="0" err="1">
                <a:latin typeface="+mn-lt"/>
              </a:rPr>
              <a:t>lean</a:t>
            </a:r>
            <a:r>
              <a:rPr lang="fr-FR" dirty="0">
                <a:latin typeface="+mn-lt"/>
              </a:rPr>
              <a:t> </a:t>
            </a:r>
            <a:r>
              <a:rPr lang="fr-FR" dirty="0" err="1">
                <a:latin typeface="+mn-lt"/>
              </a:rPr>
              <a:t>manufacturing</a:t>
            </a:r>
            <a:r>
              <a:rPr lang="fr-FR" dirty="0">
                <a:latin typeface="+mn-lt"/>
              </a:rPr>
              <a:t>, qui a révolutionné la production automobile.</a:t>
            </a:r>
          </a:p>
          <a:p>
            <a:pPr>
              <a:lnSpc>
                <a:spcPct val="100000"/>
              </a:lnSpc>
            </a:pPr>
            <a:r>
              <a:rPr lang="fr-FR" dirty="0">
                <a:latin typeface="+mn-lt"/>
              </a:rPr>
              <a:t>Citation clé : "</a:t>
            </a:r>
            <a:r>
              <a:rPr lang="fr-FR" i="1" dirty="0">
                <a:latin typeface="+mn-lt"/>
              </a:rPr>
              <a:t>Ce n'est pas seulement ce que vous avez, mais comment vous l'utilisez</a:t>
            </a:r>
            <a:r>
              <a:rPr lang="fr-FR" dirty="0">
                <a:latin typeface="+mn-lt"/>
              </a:rPr>
              <a:t>."</a:t>
            </a:r>
          </a:p>
        </p:txBody>
      </p:sp>
      <p:sp>
        <p:nvSpPr>
          <p:cNvPr id="7" name="Slide Number Placeholder 6"/>
          <p:cNvSpPr>
            <a:spLocks noGrp="1"/>
          </p:cNvSpPr>
          <p:nvPr>
            <p:ph type="sldNum" sz="quarter" idx="12"/>
          </p:nvPr>
        </p:nvSpPr>
        <p:spPr/>
        <p:txBody>
          <a:bodyPr/>
          <a:lstStyle/>
          <a:p>
            <a:fld id="{51F02384-994A-4C3C-8656-0CE2B6A3B91B}" type="slidenum">
              <a:rPr lang="en-US" smtClean="0"/>
              <a:pPr/>
              <a:t>15</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ressources</a:t>
            </a:r>
            <a:endParaRPr lang="en-US" dirty="0">
              <a:solidFill>
                <a:schemeClr val="bg1"/>
              </a:solidFill>
            </a:endParaRPr>
          </a:p>
        </p:txBody>
      </p:sp>
    </p:spTree>
    <p:extLst>
      <p:ext uri="{BB962C8B-B14F-4D97-AF65-F5344CB8AC3E}">
        <p14:creationId xmlns:p14="http://schemas.microsoft.com/office/powerpoint/2010/main" val="358669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737304" cy="4836195"/>
          </a:xfrm>
        </p:spPr>
        <p:txBody>
          <a:bodyPr>
            <a:normAutofit fontScale="85000" lnSpcReduction="10000"/>
          </a:bodyPr>
          <a:lstStyle/>
          <a:p>
            <a:pPr marL="0" indent="0">
              <a:lnSpc>
                <a:spcPct val="100000"/>
              </a:lnSpc>
              <a:buNone/>
            </a:pPr>
            <a:r>
              <a:rPr lang="fr-FR" u="sng" dirty="0">
                <a:latin typeface="+mn-lt"/>
              </a:rPr>
              <a:t>La Théorie des Ressources (Jay Barney)</a:t>
            </a:r>
          </a:p>
          <a:p>
            <a:pPr marL="0" indent="0">
              <a:lnSpc>
                <a:spcPct val="100000"/>
              </a:lnSpc>
              <a:buNone/>
            </a:pPr>
            <a:r>
              <a:rPr lang="fr-FR" dirty="0">
                <a:latin typeface="+mn-lt"/>
              </a:rPr>
              <a:t>Selon Barney, les ressources qui permettent d’avoir un </a:t>
            </a:r>
            <a:r>
              <a:rPr lang="fr-FR" b="1" dirty="0">
                <a:solidFill>
                  <a:srgbClr val="C00000"/>
                </a:solidFill>
                <a:latin typeface="+mn-lt"/>
              </a:rPr>
              <a:t>avantage concurrentiel durable</a:t>
            </a:r>
            <a:r>
              <a:rPr lang="fr-FR" dirty="0">
                <a:latin typeface="+mn-lt"/>
              </a:rPr>
              <a:t> doivent répondre à quatre critères (</a:t>
            </a:r>
            <a:r>
              <a:rPr lang="fr-FR" b="1" dirty="0">
                <a:solidFill>
                  <a:srgbClr val="C00000"/>
                </a:solidFill>
                <a:latin typeface="+mn-lt"/>
              </a:rPr>
              <a:t>VRIN</a:t>
            </a:r>
            <a:r>
              <a:rPr lang="fr-FR" dirty="0">
                <a:solidFill>
                  <a:schemeClr val="tx1"/>
                </a:solidFill>
                <a:latin typeface="+mn-lt"/>
              </a:rPr>
              <a:t>)</a:t>
            </a:r>
            <a:r>
              <a:rPr lang="fr-FR" dirty="0">
                <a:latin typeface="+mn-lt"/>
              </a:rPr>
              <a:t> :</a:t>
            </a:r>
          </a:p>
          <a:p>
            <a:pPr>
              <a:lnSpc>
                <a:spcPct val="100000"/>
              </a:lnSpc>
            </a:pPr>
            <a:r>
              <a:rPr lang="fr-FR" b="1" dirty="0">
                <a:solidFill>
                  <a:srgbClr val="C00000"/>
                </a:solidFill>
                <a:latin typeface="+mn-lt"/>
              </a:rPr>
              <a:t>Valeur</a:t>
            </a:r>
          </a:p>
          <a:p>
            <a:pPr>
              <a:lnSpc>
                <a:spcPct val="100000"/>
              </a:lnSpc>
            </a:pPr>
            <a:r>
              <a:rPr lang="fr-FR" b="1" dirty="0">
                <a:solidFill>
                  <a:srgbClr val="C00000"/>
                </a:solidFill>
                <a:latin typeface="+mn-lt"/>
              </a:rPr>
              <a:t>Rareté</a:t>
            </a:r>
          </a:p>
          <a:p>
            <a:pPr>
              <a:lnSpc>
                <a:spcPct val="100000"/>
              </a:lnSpc>
            </a:pPr>
            <a:r>
              <a:rPr lang="fr-FR" b="1" dirty="0">
                <a:solidFill>
                  <a:srgbClr val="C00000"/>
                </a:solidFill>
                <a:latin typeface="+mn-lt"/>
              </a:rPr>
              <a:t>Inimitabilité</a:t>
            </a:r>
          </a:p>
          <a:p>
            <a:pPr>
              <a:lnSpc>
                <a:spcPct val="100000"/>
              </a:lnSpc>
            </a:pPr>
            <a:r>
              <a:rPr lang="fr-FR" b="1" dirty="0">
                <a:solidFill>
                  <a:srgbClr val="C00000"/>
                </a:solidFill>
                <a:latin typeface="+mn-lt"/>
              </a:rPr>
              <a:t>Non-substituabilité</a:t>
            </a:r>
          </a:p>
        </p:txBody>
      </p:sp>
      <p:sp>
        <p:nvSpPr>
          <p:cNvPr id="7" name="Slide Number Placeholder 6"/>
          <p:cNvSpPr>
            <a:spLocks noGrp="1"/>
          </p:cNvSpPr>
          <p:nvPr>
            <p:ph type="sldNum" sz="quarter" idx="12"/>
          </p:nvPr>
        </p:nvSpPr>
        <p:spPr/>
        <p:txBody>
          <a:bodyPr/>
          <a:lstStyle/>
          <a:p>
            <a:fld id="{51F02384-994A-4C3C-8656-0CE2B6A3B91B}" type="slidenum">
              <a:rPr lang="en-US" smtClean="0"/>
              <a:pPr/>
              <a:t>16</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ressources</a:t>
            </a:r>
            <a:endParaRPr lang="en-US" dirty="0">
              <a:solidFill>
                <a:schemeClr val="bg1"/>
              </a:solidFill>
            </a:endParaRPr>
          </a:p>
        </p:txBody>
      </p:sp>
      <p:pic>
        <p:nvPicPr>
          <p:cNvPr id="3" name="Image 2">
            <a:extLst>
              <a:ext uri="{FF2B5EF4-FFF2-40B4-BE49-F238E27FC236}">
                <a16:creationId xmlns:a16="http://schemas.microsoft.com/office/drawing/2014/main" id="{50E71BFC-E9C0-E899-875C-836BE6FF8AEB}"/>
              </a:ext>
            </a:extLst>
          </p:cNvPr>
          <p:cNvPicPr>
            <a:picLocks noChangeAspect="1"/>
          </p:cNvPicPr>
          <p:nvPr/>
        </p:nvPicPr>
        <p:blipFill>
          <a:blip r:embed="rId3"/>
          <a:stretch>
            <a:fillRect/>
          </a:stretch>
        </p:blipFill>
        <p:spPr>
          <a:xfrm>
            <a:off x="6963528" y="3212976"/>
            <a:ext cx="3990049" cy="2852936"/>
          </a:xfrm>
          <a:prstGeom prst="rect">
            <a:avLst/>
          </a:prstGeom>
        </p:spPr>
      </p:pic>
    </p:spTree>
    <p:extLst>
      <p:ext uri="{BB962C8B-B14F-4D97-AF65-F5344CB8AC3E}">
        <p14:creationId xmlns:p14="http://schemas.microsoft.com/office/powerpoint/2010/main" val="97557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737304" cy="4896544"/>
          </a:xfrm>
        </p:spPr>
        <p:txBody>
          <a:bodyPr>
            <a:normAutofit fontScale="62500" lnSpcReduction="20000"/>
          </a:bodyPr>
          <a:lstStyle/>
          <a:p>
            <a:pPr marL="0" indent="0">
              <a:lnSpc>
                <a:spcPct val="100000"/>
              </a:lnSpc>
              <a:buNone/>
            </a:pPr>
            <a:r>
              <a:rPr lang="fr-FR" dirty="0">
                <a:solidFill>
                  <a:schemeClr val="tx1"/>
                </a:solidFill>
                <a:latin typeface="+mn-lt"/>
              </a:rPr>
              <a:t>Apple possède plusieurs ressources immatérielles qui répondent à ces critères :</a:t>
            </a:r>
          </a:p>
          <a:p>
            <a:pPr>
              <a:lnSpc>
                <a:spcPct val="100000"/>
              </a:lnSpc>
            </a:pPr>
            <a:r>
              <a:rPr lang="fr-FR" b="1" dirty="0">
                <a:solidFill>
                  <a:srgbClr val="C00000"/>
                </a:solidFill>
                <a:latin typeface="+mn-lt"/>
              </a:rPr>
              <a:t>Valeur</a:t>
            </a:r>
            <a:r>
              <a:rPr lang="fr-FR" dirty="0">
                <a:solidFill>
                  <a:schemeClr val="tx1"/>
                </a:solidFill>
                <a:latin typeface="+mn-lt"/>
              </a:rPr>
              <a:t> : La marque Apple est une ressource très précieuse. Elle permet à Apple de vendre ses produits à des prix élevés car les consommateurs associent la marque à la qualité, à l'innovation et au design.</a:t>
            </a:r>
          </a:p>
          <a:p>
            <a:pPr>
              <a:lnSpc>
                <a:spcPct val="100000"/>
              </a:lnSpc>
            </a:pPr>
            <a:r>
              <a:rPr lang="fr-FR" b="1" dirty="0">
                <a:solidFill>
                  <a:srgbClr val="C00000"/>
                </a:solidFill>
                <a:latin typeface="+mn-lt"/>
              </a:rPr>
              <a:t>Rareté</a:t>
            </a:r>
            <a:r>
              <a:rPr lang="fr-FR" dirty="0">
                <a:solidFill>
                  <a:schemeClr val="tx1"/>
                </a:solidFill>
                <a:latin typeface="+mn-lt"/>
              </a:rPr>
              <a:t> : Le système d'exploitation d'Apple, iOS, est une autre ressource rare. Il est unique à Apple et seuls les produits Apple peuvent l'utiliser.</a:t>
            </a:r>
          </a:p>
          <a:p>
            <a:pPr>
              <a:lnSpc>
                <a:spcPct val="100000"/>
              </a:lnSpc>
            </a:pPr>
            <a:r>
              <a:rPr lang="fr-FR" b="1" dirty="0">
                <a:solidFill>
                  <a:srgbClr val="C00000"/>
                </a:solidFill>
                <a:latin typeface="+mn-lt"/>
              </a:rPr>
              <a:t>Inimitabilité</a:t>
            </a:r>
            <a:r>
              <a:rPr lang="fr-FR" dirty="0">
                <a:solidFill>
                  <a:schemeClr val="tx1"/>
                </a:solidFill>
                <a:latin typeface="+mn-lt"/>
              </a:rPr>
              <a:t> : Apple a un design très spécifique et facilement reconnaissable. Il est très difficile pour d'autres entreprises de copier le design et l'expérience utilisateur que propose Apple.</a:t>
            </a:r>
          </a:p>
          <a:p>
            <a:pPr>
              <a:lnSpc>
                <a:spcPct val="100000"/>
              </a:lnSpc>
            </a:pPr>
            <a:r>
              <a:rPr lang="fr-FR" b="1" dirty="0">
                <a:solidFill>
                  <a:srgbClr val="C00000"/>
                </a:solidFill>
                <a:latin typeface="+mn-lt"/>
              </a:rPr>
              <a:t>Non-substituabilité</a:t>
            </a:r>
            <a:r>
              <a:rPr lang="fr-FR" dirty="0">
                <a:solidFill>
                  <a:schemeClr val="tx1"/>
                </a:solidFill>
                <a:latin typeface="+mn-lt"/>
              </a:rPr>
              <a:t> : Il est difficile pour les utilisateurs d'Apple de passer à d'autres produits sans perdre l'écosystème complet qu'Apple a construit, comme l'intégration entre les iPhones, les iPads, les Macs et les Apple Watches.</a:t>
            </a:r>
          </a:p>
        </p:txBody>
      </p:sp>
      <p:sp>
        <p:nvSpPr>
          <p:cNvPr id="7" name="Slide Number Placeholder 6"/>
          <p:cNvSpPr>
            <a:spLocks noGrp="1"/>
          </p:cNvSpPr>
          <p:nvPr>
            <p:ph type="sldNum" sz="quarter" idx="12"/>
          </p:nvPr>
        </p:nvSpPr>
        <p:spPr/>
        <p:txBody>
          <a:bodyPr/>
          <a:lstStyle/>
          <a:p>
            <a:fld id="{51F02384-994A-4C3C-8656-0CE2B6A3B91B}" type="slidenum">
              <a:rPr lang="en-US" smtClean="0"/>
              <a:pPr/>
              <a:t>17</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ressources</a:t>
            </a:r>
            <a:endParaRPr lang="en-US" dirty="0">
              <a:solidFill>
                <a:schemeClr val="bg1"/>
              </a:solidFill>
            </a:endParaRPr>
          </a:p>
        </p:txBody>
      </p:sp>
    </p:spTree>
    <p:extLst>
      <p:ext uri="{BB962C8B-B14F-4D97-AF65-F5344CB8AC3E}">
        <p14:creationId xmlns:p14="http://schemas.microsoft.com/office/powerpoint/2010/main" val="310971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7704856" cy="4896544"/>
          </a:xfrm>
        </p:spPr>
        <p:txBody>
          <a:bodyPr>
            <a:normAutofit fontScale="92500" lnSpcReduction="10000"/>
          </a:bodyPr>
          <a:lstStyle/>
          <a:p>
            <a:pPr marL="0" indent="0">
              <a:lnSpc>
                <a:spcPct val="100000"/>
              </a:lnSpc>
              <a:buNone/>
            </a:pPr>
            <a:r>
              <a:rPr lang="fr-FR" u="sng" dirty="0">
                <a:solidFill>
                  <a:schemeClr val="tx1"/>
                </a:solidFill>
                <a:latin typeface="+mn-lt"/>
              </a:rPr>
              <a:t>Combinaison stratégique : Tesla</a:t>
            </a:r>
          </a:p>
          <a:p>
            <a:pPr marL="0" indent="0">
              <a:lnSpc>
                <a:spcPct val="100000"/>
              </a:lnSpc>
              <a:buNone/>
            </a:pPr>
            <a:r>
              <a:rPr lang="fr-FR" dirty="0">
                <a:solidFill>
                  <a:schemeClr val="tx1"/>
                </a:solidFill>
                <a:latin typeface="+mn-lt"/>
              </a:rPr>
              <a:t>Tesla utilise à la fois des ressources tangibles (usines, voitures) et intangibles (innovation, brevets sur l’IA).</a:t>
            </a:r>
          </a:p>
          <a:p>
            <a:pPr marL="0" indent="0">
              <a:lnSpc>
                <a:spcPct val="100000"/>
              </a:lnSpc>
              <a:buNone/>
            </a:pPr>
            <a:r>
              <a:rPr lang="fr-FR" dirty="0">
                <a:solidFill>
                  <a:schemeClr val="tx1"/>
                </a:solidFill>
                <a:latin typeface="+mn-lt"/>
              </a:rPr>
              <a:t>Mais ce sont surtout ses ressources intangibles qui lui donnent un avantage sur le long terme.</a:t>
            </a:r>
          </a:p>
        </p:txBody>
      </p:sp>
      <p:sp>
        <p:nvSpPr>
          <p:cNvPr id="7" name="Slide Number Placeholder 6"/>
          <p:cNvSpPr>
            <a:spLocks noGrp="1"/>
          </p:cNvSpPr>
          <p:nvPr>
            <p:ph type="sldNum" sz="quarter" idx="12"/>
          </p:nvPr>
        </p:nvSpPr>
        <p:spPr/>
        <p:txBody>
          <a:bodyPr/>
          <a:lstStyle/>
          <a:p>
            <a:fld id="{51F02384-994A-4C3C-8656-0CE2B6A3B91B}" type="slidenum">
              <a:rPr lang="en-US" smtClean="0"/>
              <a:pPr/>
              <a:t>18</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ressources</a:t>
            </a:r>
            <a:endParaRPr lang="en-US" dirty="0">
              <a:solidFill>
                <a:schemeClr val="bg1"/>
              </a:solidFill>
            </a:endParaRPr>
          </a:p>
        </p:txBody>
      </p:sp>
      <p:pic>
        <p:nvPicPr>
          <p:cNvPr id="3" name="Image 2">
            <a:extLst>
              <a:ext uri="{FF2B5EF4-FFF2-40B4-BE49-F238E27FC236}">
                <a16:creationId xmlns:a16="http://schemas.microsoft.com/office/drawing/2014/main" id="{CCA80F3D-0511-841F-D72E-764F35126F24}"/>
              </a:ext>
            </a:extLst>
          </p:cNvPr>
          <p:cNvPicPr>
            <a:picLocks noChangeAspect="1"/>
          </p:cNvPicPr>
          <p:nvPr/>
        </p:nvPicPr>
        <p:blipFill>
          <a:blip r:embed="rId3"/>
          <a:stretch>
            <a:fillRect/>
          </a:stretch>
        </p:blipFill>
        <p:spPr>
          <a:xfrm>
            <a:off x="8112224" y="2722612"/>
            <a:ext cx="3791744" cy="2132856"/>
          </a:xfrm>
          <a:prstGeom prst="rect">
            <a:avLst/>
          </a:prstGeom>
        </p:spPr>
      </p:pic>
    </p:spTree>
    <p:extLst>
      <p:ext uri="{BB962C8B-B14F-4D97-AF65-F5344CB8AC3E}">
        <p14:creationId xmlns:p14="http://schemas.microsoft.com/office/powerpoint/2010/main" val="279573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7704856" cy="4896544"/>
          </a:xfrm>
        </p:spPr>
        <p:txBody>
          <a:bodyPr>
            <a:normAutofit/>
          </a:bodyPr>
          <a:lstStyle/>
          <a:p>
            <a:pPr marL="0" indent="0">
              <a:lnSpc>
                <a:spcPct val="100000"/>
              </a:lnSpc>
              <a:buNone/>
            </a:pPr>
            <a:r>
              <a:rPr lang="fr-FR" u="sng" dirty="0">
                <a:solidFill>
                  <a:schemeClr val="tx1"/>
                </a:solidFill>
                <a:latin typeface="+mn-lt"/>
              </a:rPr>
              <a:t>Combinaison stratégique : Apple</a:t>
            </a:r>
          </a:p>
          <a:p>
            <a:pPr marL="0" indent="0">
              <a:lnSpc>
                <a:spcPct val="100000"/>
              </a:lnSpc>
              <a:buNone/>
            </a:pPr>
            <a:r>
              <a:rPr lang="fr-FR" dirty="0">
                <a:solidFill>
                  <a:schemeClr val="tx1"/>
                </a:solidFill>
                <a:latin typeface="+mn-lt"/>
              </a:rPr>
              <a:t>Apple utilise des ressources tangibles (production sous-traitée) et intangibles (marque, design, iOS).</a:t>
            </a:r>
          </a:p>
          <a:p>
            <a:pPr marL="0" indent="0">
              <a:lnSpc>
                <a:spcPct val="100000"/>
              </a:lnSpc>
              <a:buNone/>
            </a:pPr>
            <a:r>
              <a:rPr lang="fr-FR" dirty="0">
                <a:solidFill>
                  <a:schemeClr val="tx1"/>
                </a:solidFill>
                <a:latin typeface="+mn-lt"/>
              </a:rPr>
              <a:t>C'est cette combinaison qui rend ses produits uniques et inimitables.</a:t>
            </a:r>
          </a:p>
        </p:txBody>
      </p:sp>
      <p:sp>
        <p:nvSpPr>
          <p:cNvPr id="7" name="Slide Number Placeholder 6"/>
          <p:cNvSpPr>
            <a:spLocks noGrp="1"/>
          </p:cNvSpPr>
          <p:nvPr>
            <p:ph type="sldNum" sz="quarter" idx="12"/>
          </p:nvPr>
        </p:nvSpPr>
        <p:spPr/>
        <p:txBody>
          <a:bodyPr/>
          <a:lstStyle/>
          <a:p>
            <a:fld id="{51F02384-994A-4C3C-8656-0CE2B6A3B91B}" type="slidenum">
              <a:rPr lang="en-US" smtClean="0"/>
              <a:pPr/>
              <a:t>19</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ressources</a:t>
            </a:r>
            <a:endParaRPr lang="en-US" dirty="0">
              <a:solidFill>
                <a:schemeClr val="bg1"/>
              </a:solidFill>
            </a:endParaRPr>
          </a:p>
        </p:txBody>
      </p:sp>
      <p:pic>
        <p:nvPicPr>
          <p:cNvPr id="8" name="Image 7">
            <a:extLst>
              <a:ext uri="{FF2B5EF4-FFF2-40B4-BE49-F238E27FC236}">
                <a16:creationId xmlns:a16="http://schemas.microsoft.com/office/drawing/2014/main" id="{7F2C8C93-9168-A8A0-AD24-21B1EAEECE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5620" y="1916832"/>
            <a:ext cx="3991372" cy="2660915"/>
          </a:xfrm>
          <a:prstGeom prst="rect">
            <a:avLst/>
          </a:prstGeom>
        </p:spPr>
      </p:pic>
    </p:spTree>
    <p:extLst>
      <p:ext uri="{BB962C8B-B14F-4D97-AF65-F5344CB8AC3E}">
        <p14:creationId xmlns:p14="http://schemas.microsoft.com/office/powerpoint/2010/main" val="306577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6480720" cy="4836195"/>
          </a:xfrm>
        </p:spPr>
        <p:txBody>
          <a:bodyPr>
            <a:normAutofit fontScale="77500" lnSpcReduction="20000"/>
          </a:bodyPr>
          <a:lstStyle/>
          <a:p>
            <a:pPr marL="0" indent="0">
              <a:lnSpc>
                <a:spcPct val="100000"/>
              </a:lnSpc>
              <a:buNone/>
            </a:pPr>
            <a:r>
              <a:rPr lang="fr-FR" dirty="0">
                <a:latin typeface="+mn-lt"/>
              </a:rPr>
              <a:t>Imaginez une start-up innovante fondée dans un garage avec une idée simple : révolutionner le monde des batteries. Dix ans plus tard, cette entreprise domine le marché mondial des batteries électriques, rivalisant avec des géants comme Tesla et Samsung.  </a:t>
            </a:r>
          </a:p>
          <a:p>
            <a:pPr marL="0" indent="0">
              <a:lnSpc>
                <a:spcPct val="100000"/>
              </a:lnSpc>
              <a:buNone/>
            </a:pPr>
            <a:r>
              <a:rPr lang="fr-FR" b="1" dirty="0">
                <a:solidFill>
                  <a:srgbClr val="C00000"/>
                </a:solidFill>
                <a:latin typeface="+mn-lt"/>
              </a:rPr>
              <a:t>Comment cette start-up  a-t-elle réussi à évoluer d’une petite équipe de passionnés à une multinationale ultra-compétitive en si peu de temps ? </a:t>
            </a:r>
          </a:p>
        </p:txBody>
      </p:sp>
      <p:sp>
        <p:nvSpPr>
          <p:cNvPr id="7" name="Slide Number Placeholder 6"/>
          <p:cNvSpPr>
            <a:spLocks noGrp="1"/>
          </p:cNvSpPr>
          <p:nvPr>
            <p:ph type="sldNum" sz="quarter" idx="12"/>
          </p:nvPr>
        </p:nvSpPr>
        <p:spPr/>
        <p:txBody>
          <a:bodyPr/>
          <a:lstStyle/>
          <a:p>
            <a:fld id="{51F02384-994A-4C3C-8656-0CE2B6A3B91B}" type="slidenum">
              <a:rPr lang="en-US" smtClean="0"/>
              <a:pPr/>
              <a:t>2</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err="1">
                <a:solidFill>
                  <a:schemeClr val="bg1"/>
                </a:solidFill>
              </a:rPr>
              <a:t>Contexte</a:t>
            </a:r>
            <a:endParaRPr lang="en-US" dirty="0">
              <a:solidFill>
                <a:schemeClr val="bg1"/>
              </a:solidFill>
            </a:endParaRPr>
          </a:p>
        </p:txBody>
      </p:sp>
      <p:pic>
        <p:nvPicPr>
          <p:cNvPr id="3" name="Image 2">
            <a:extLst>
              <a:ext uri="{FF2B5EF4-FFF2-40B4-BE49-F238E27FC236}">
                <a16:creationId xmlns:a16="http://schemas.microsoft.com/office/drawing/2014/main" id="{7A1E2FF3-53E4-D3A5-831E-68C6363EACC6}"/>
              </a:ext>
            </a:extLst>
          </p:cNvPr>
          <p:cNvPicPr>
            <a:picLocks noChangeAspect="1"/>
          </p:cNvPicPr>
          <p:nvPr/>
        </p:nvPicPr>
        <p:blipFill>
          <a:blip r:embed="rId3"/>
          <a:stretch>
            <a:fillRect/>
          </a:stretch>
        </p:blipFill>
        <p:spPr>
          <a:xfrm>
            <a:off x="6888088" y="2018283"/>
            <a:ext cx="5015880" cy="2821433"/>
          </a:xfrm>
          <a:prstGeom prst="rect">
            <a:avLst/>
          </a:prstGeom>
        </p:spPr>
      </p:pic>
    </p:spTree>
    <p:extLst>
      <p:ext uri="{BB962C8B-B14F-4D97-AF65-F5344CB8AC3E}">
        <p14:creationId xmlns:p14="http://schemas.microsoft.com/office/powerpoint/2010/main" val="372224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7704856" cy="4896544"/>
          </a:xfrm>
        </p:spPr>
        <p:txBody>
          <a:bodyPr>
            <a:normAutofit fontScale="92500"/>
          </a:bodyPr>
          <a:lstStyle/>
          <a:p>
            <a:pPr marL="0" indent="0">
              <a:lnSpc>
                <a:spcPct val="100000"/>
              </a:lnSpc>
              <a:buNone/>
            </a:pPr>
            <a:r>
              <a:rPr lang="fr-FR" u="sng" dirty="0">
                <a:solidFill>
                  <a:schemeClr val="tx1"/>
                </a:solidFill>
                <a:latin typeface="+mn-lt"/>
              </a:rPr>
              <a:t>La Force de la Synergie</a:t>
            </a:r>
          </a:p>
          <a:p>
            <a:pPr marL="0" indent="0">
              <a:lnSpc>
                <a:spcPct val="100000"/>
              </a:lnSpc>
              <a:buNone/>
            </a:pPr>
            <a:r>
              <a:rPr lang="fr-FR" dirty="0">
                <a:solidFill>
                  <a:schemeClr val="tx1"/>
                </a:solidFill>
                <a:latin typeface="+mn-lt"/>
              </a:rPr>
              <a:t>Un avantage concurrentiel durable résulte de la </a:t>
            </a:r>
            <a:r>
              <a:rPr lang="fr-FR" b="1" dirty="0">
                <a:solidFill>
                  <a:srgbClr val="C00000"/>
                </a:solidFill>
                <a:latin typeface="+mn-lt"/>
              </a:rPr>
              <a:t>combinaison de ressources tangibles et intangibles</a:t>
            </a:r>
            <a:r>
              <a:rPr lang="fr-FR" dirty="0">
                <a:solidFill>
                  <a:schemeClr val="tx1"/>
                </a:solidFill>
                <a:latin typeface="+mn-lt"/>
              </a:rPr>
              <a:t>.</a:t>
            </a:r>
          </a:p>
          <a:p>
            <a:pPr marL="0" indent="0">
              <a:lnSpc>
                <a:spcPct val="100000"/>
              </a:lnSpc>
              <a:buNone/>
            </a:pPr>
            <a:r>
              <a:rPr lang="fr-FR" dirty="0">
                <a:solidFill>
                  <a:schemeClr val="tx1"/>
                </a:solidFill>
                <a:latin typeface="+mn-lt"/>
              </a:rPr>
              <a:t>Les entreprises </a:t>
            </a:r>
            <a:r>
              <a:rPr lang="fr-FR" b="1" dirty="0">
                <a:solidFill>
                  <a:schemeClr val="tx1"/>
                </a:solidFill>
                <a:latin typeface="+mn-lt"/>
              </a:rPr>
              <a:t>doivent savoir exploiter leurs ressources intangibles </a:t>
            </a:r>
            <a:r>
              <a:rPr lang="fr-FR" dirty="0">
                <a:solidFill>
                  <a:schemeClr val="tx1"/>
                </a:solidFill>
                <a:latin typeface="+mn-lt"/>
              </a:rPr>
              <a:t>pour se </a:t>
            </a:r>
            <a:r>
              <a:rPr lang="fr-FR" b="1" dirty="0">
                <a:solidFill>
                  <a:schemeClr val="tx1"/>
                </a:solidFill>
                <a:latin typeface="+mn-lt"/>
              </a:rPr>
              <a:t>démarquer</a:t>
            </a:r>
            <a:r>
              <a:rPr lang="fr-FR" dirty="0">
                <a:solidFill>
                  <a:schemeClr val="tx1"/>
                </a:solidFill>
                <a:latin typeface="+mn-lt"/>
              </a:rPr>
              <a:t> dans un marché compétitif.</a:t>
            </a:r>
          </a:p>
        </p:txBody>
      </p:sp>
      <p:sp>
        <p:nvSpPr>
          <p:cNvPr id="7" name="Slide Number Placeholder 6"/>
          <p:cNvSpPr>
            <a:spLocks noGrp="1"/>
          </p:cNvSpPr>
          <p:nvPr>
            <p:ph type="sldNum" sz="quarter" idx="12"/>
          </p:nvPr>
        </p:nvSpPr>
        <p:spPr/>
        <p:txBody>
          <a:bodyPr/>
          <a:lstStyle/>
          <a:p>
            <a:fld id="{51F02384-994A-4C3C-8656-0CE2B6A3B91B}" type="slidenum">
              <a:rPr lang="en-US" smtClean="0"/>
              <a:pPr/>
              <a:t>20</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ressources</a:t>
            </a:r>
            <a:endParaRPr lang="en-US" dirty="0">
              <a:solidFill>
                <a:schemeClr val="bg1"/>
              </a:solidFill>
            </a:endParaRPr>
          </a:p>
        </p:txBody>
      </p:sp>
      <p:pic>
        <p:nvPicPr>
          <p:cNvPr id="3" name="Image 2">
            <a:extLst>
              <a:ext uri="{FF2B5EF4-FFF2-40B4-BE49-F238E27FC236}">
                <a16:creationId xmlns:a16="http://schemas.microsoft.com/office/drawing/2014/main" id="{977F2E2A-0CFE-8CC7-CF01-4B8C731DCAB6}"/>
              </a:ext>
            </a:extLst>
          </p:cNvPr>
          <p:cNvPicPr>
            <a:picLocks noChangeAspect="1"/>
          </p:cNvPicPr>
          <p:nvPr/>
        </p:nvPicPr>
        <p:blipFill>
          <a:blip r:embed="rId3"/>
          <a:stretch>
            <a:fillRect/>
          </a:stretch>
        </p:blipFill>
        <p:spPr>
          <a:xfrm>
            <a:off x="8987730" y="2132856"/>
            <a:ext cx="2857500" cy="2857500"/>
          </a:xfrm>
          <a:prstGeom prst="rect">
            <a:avLst/>
          </a:prstGeom>
        </p:spPr>
      </p:pic>
    </p:spTree>
    <p:extLst>
      <p:ext uri="{BB962C8B-B14F-4D97-AF65-F5344CB8AC3E}">
        <p14:creationId xmlns:p14="http://schemas.microsoft.com/office/powerpoint/2010/main" val="175539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dirty="0"/>
              <a:t>Les Compétences de l'Entreprise</a:t>
            </a:r>
            <a:endParaRPr lang="en-US" dirty="0"/>
          </a:p>
        </p:txBody>
      </p:sp>
      <p:sp>
        <p:nvSpPr>
          <p:cNvPr id="3" name="Subtitle 2"/>
          <p:cNvSpPr>
            <a:spLocks noGrp="1"/>
          </p:cNvSpPr>
          <p:nvPr>
            <p:ph type="subTitle" idx="1"/>
          </p:nvPr>
        </p:nvSpPr>
        <p:spPr>
          <a:xfrm>
            <a:off x="3287688" y="5172813"/>
            <a:ext cx="8434459" cy="480131"/>
          </a:xfrm>
        </p:spPr>
        <p:txBody>
          <a:bodyPr/>
          <a:lstStyle/>
          <a:p>
            <a:r>
              <a:rPr lang="fr-FR" dirty="0"/>
              <a:t>Levier stratégique pour l’avantage concurrentiel</a:t>
            </a:r>
            <a:endParaRPr lang="en-US" dirty="0"/>
          </a:p>
        </p:txBody>
      </p:sp>
      <p:sp>
        <p:nvSpPr>
          <p:cNvPr id="5" name="Text Placeholder 4"/>
          <p:cNvSpPr>
            <a:spLocks noGrp="1"/>
          </p:cNvSpPr>
          <p:nvPr>
            <p:ph type="body" sz="quarter" idx="14"/>
          </p:nvPr>
        </p:nvSpPr>
        <p:spPr/>
        <p:txBody>
          <a:bodyPr/>
          <a:lstStyle/>
          <a:p>
            <a:r>
              <a:rPr lang="en-US" dirty="0"/>
              <a:t>03</a:t>
            </a:r>
          </a:p>
        </p:txBody>
      </p:sp>
      <p:sp>
        <p:nvSpPr>
          <p:cNvPr id="4" name="Slide Number Placeholder 3"/>
          <p:cNvSpPr>
            <a:spLocks noGrp="1"/>
          </p:cNvSpPr>
          <p:nvPr>
            <p:ph type="sldNum" sz="quarter" idx="15"/>
          </p:nvPr>
        </p:nvSpPr>
        <p:spPr/>
        <p:txBody>
          <a:bodyPr/>
          <a:lstStyle/>
          <a:p>
            <a:fld id="{FC1CF07D-8B3F-4D32-B059-0039CEA46DB1}" type="slidenum">
              <a:rPr lang="en-US" smtClean="0"/>
              <a:pPr/>
              <a:t>21</a:t>
            </a:fld>
            <a:endParaRPr lang="en-US"/>
          </a:p>
        </p:txBody>
      </p:sp>
      <p:sp>
        <p:nvSpPr>
          <p:cNvPr id="9" name="Picture Placeholder 8"/>
          <p:cNvSpPr>
            <a:spLocks noGrp="1"/>
          </p:cNvSpPr>
          <p:nvPr>
            <p:ph type="pic" sz="quarter" idx="13"/>
          </p:nvPr>
        </p:nvSpPr>
        <p:spPr/>
      </p:sp>
    </p:spTree>
    <p:extLst>
      <p:ext uri="{BB962C8B-B14F-4D97-AF65-F5344CB8AC3E}">
        <p14:creationId xmlns:p14="http://schemas.microsoft.com/office/powerpoint/2010/main" val="343822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7848872" cy="4896544"/>
          </a:xfrm>
        </p:spPr>
        <p:txBody>
          <a:bodyPr>
            <a:normAutofit fontScale="62500" lnSpcReduction="20000"/>
          </a:bodyPr>
          <a:lstStyle/>
          <a:p>
            <a:pPr marL="0" indent="0">
              <a:lnSpc>
                <a:spcPct val="100000"/>
              </a:lnSpc>
              <a:buNone/>
            </a:pPr>
            <a:r>
              <a:rPr lang="fr-FR" dirty="0">
                <a:solidFill>
                  <a:schemeClr val="tx1"/>
                </a:solidFill>
                <a:latin typeface="+mn-lt"/>
              </a:rPr>
              <a:t>Dans la stratégie d’entreprise, il est crucial de comprendre la </a:t>
            </a:r>
            <a:r>
              <a:rPr lang="fr-FR" b="1" dirty="0">
                <a:solidFill>
                  <a:srgbClr val="C00000"/>
                </a:solidFill>
                <a:latin typeface="+mn-lt"/>
              </a:rPr>
              <a:t>distinction</a:t>
            </a:r>
            <a:r>
              <a:rPr lang="fr-FR" dirty="0">
                <a:solidFill>
                  <a:schemeClr val="tx1"/>
                </a:solidFill>
                <a:latin typeface="+mn-lt"/>
              </a:rPr>
              <a:t> entre ressources et compétences.</a:t>
            </a:r>
          </a:p>
          <a:p>
            <a:pPr>
              <a:lnSpc>
                <a:spcPct val="100000"/>
              </a:lnSpc>
            </a:pPr>
            <a:r>
              <a:rPr lang="fr-FR" b="1" dirty="0">
                <a:solidFill>
                  <a:srgbClr val="C00000"/>
                </a:solidFill>
                <a:latin typeface="+mn-lt"/>
              </a:rPr>
              <a:t>Ressources</a:t>
            </a:r>
            <a:r>
              <a:rPr lang="fr-FR" dirty="0">
                <a:solidFill>
                  <a:schemeClr val="tx1"/>
                </a:solidFill>
                <a:latin typeface="+mn-lt"/>
              </a:rPr>
              <a:t> : Ce que l’entreprise possède (actifs tangibles et intangibles).</a:t>
            </a:r>
          </a:p>
          <a:p>
            <a:pPr>
              <a:lnSpc>
                <a:spcPct val="100000"/>
              </a:lnSpc>
            </a:pPr>
            <a:r>
              <a:rPr lang="fr-FR" b="1" dirty="0">
                <a:solidFill>
                  <a:srgbClr val="C00000"/>
                </a:solidFill>
                <a:latin typeface="+mn-lt"/>
              </a:rPr>
              <a:t>Compétences</a:t>
            </a:r>
            <a:r>
              <a:rPr lang="fr-FR" dirty="0">
                <a:solidFill>
                  <a:schemeClr val="tx1"/>
                </a:solidFill>
                <a:latin typeface="+mn-lt"/>
              </a:rPr>
              <a:t> : Ce que l’entreprise fait avec ses ressources pour produire des résultats performants.</a:t>
            </a:r>
          </a:p>
          <a:p>
            <a:pPr>
              <a:lnSpc>
                <a:spcPct val="100000"/>
              </a:lnSpc>
            </a:pPr>
            <a:r>
              <a:rPr lang="fr-FR" b="1" dirty="0">
                <a:solidFill>
                  <a:srgbClr val="C00000"/>
                </a:solidFill>
                <a:latin typeface="+mn-lt"/>
              </a:rPr>
              <a:t>Penrose et Barney </a:t>
            </a:r>
            <a:r>
              <a:rPr lang="fr-FR" dirty="0">
                <a:solidFill>
                  <a:schemeClr val="tx1"/>
                </a:solidFill>
                <a:latin typeface="+mn-lt"/>
              </a:rPr>
              <a:t>ont montré que c’est la combinaison efficace des ressources qui crée un avantage compétitif.</a:t>
            </a:r>
          </a:p>
          <a:p>
            <a:pPr>
              <a:lnSpc>
                <a:spcPct val="100000"/>
              </a:lnSpc>
            </a:pPr>
            <a:r>
              <a:rPr lang="fr-FR" dirty="0">
                <a:solidFill>
                  <a:schemeClr val="tx1"/>
                </a:solidFill>
                <a:latin typeface="+mn-lt"/>
              </a:rPr>
              <a:t>Mais </a:t>
            </a:r>
            <a:r>
              <a:rPr lang="fr-FR" b="1" dirty="0">
                <a:solidFill>
                  <a:srgbClr val="C00000"/>
                </a:solidFill>
                <a:latin typeface="+mn-lt"/>
              </a:rPr>
              <a:t>Prahalad et Hamel </a:t>
            </a:r>
            <a:r>
              <a:rPr lang="fr-FR" dirty="0">
                <a:solidFill>
                  <a:schemeClr val="tx1"/>
                </a:solidFill>
                <a:latin typeface="+mn-lt"/>
              </a:rPr>
              <a:t>vont plus loin en introduisant la notion de </a:t>
            </a:r>
            <a:r>
              <a:rPr lang="fr-FR" b="1" dirty="0">
                <a:solidFill>
                  <a:srgbClr val="C00000"/>
                </a:solidFill>
                <a:latin typeface="+mn-lt"/>
              </a:rPr>
              <a:t>compétences clés</a:t>
            </a:r>
            <a:r>
              <a:rPr lang="fr-FR" dirty="0">
                <a:solidFill>
                  <a:schemeClr val="tx1"/>
                </a:solidFill>
                <a:latin typeface="+mn-lt"/>
              </a:rPr>
              <a:t>, une </a:t>
            </a:r>
            <a:r>
              <a:rPr lang="fr-FR" b="1" dirty="0">
                <a:solidFill>
                  <a:srgbClr val="C00000"/>
                </a:solidFill>
                <a:latin typeface="+mn-lt"/>
              </a:rPr>
              <a:t>ressource stratégique à part entière</a:t>
            </a:r>
            <a:r>
              <a:rPr lang="fr-FR" dirty="0">
                <a:solidFill>
                  <a:schemeClr val="tx1"/>
                </a:solidFill>
                <a:latin typeface="+mn-lt"/>
              </a:rPr>
              <a:t>.</a:t>
            </a:r>
          </a:p>
        </p:txBody>
      </p:sp>
      <p:sp>
        <p:nvSpPr>
          <p:cNvPr id="7" name="Slide Number Placeholder 6"/>
          <p:cNvSpPr>
            <a:spLocks noGrp="1"/>
          </p:cNvSpPr>
          <p:nvPr>
            <p:ph type="sldNum" sz="quarter" idx="12"/>
          </p:nvPr>
        </p:nvSpPr>
        <p:spPr/>
        <p:txBody>
          <a:bodyPr/>
          <a:lstStyle/>
          <a:p>
            <a:fld id="{51F02384-994A-4C3C-8656-0CE2B6A3B91B}" type="slidenum">
              <a:rPr lang="en-US" smtClean="0"/>
              <a:pPr/>
              <a:t>22</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compétences</a:t>
            </a:r>
            <a:endParaRPr lang="en-US" dirty="0">
              <a:solidFill>
                <a:schemeClr val="bg1"/>
              </a:solidFill>
            </a:endParaRPr>
          </a:p>
        </p:txBody>
      </p:sp>
      <p:pic>
        <p:nvPicPr>
          <p:cNvPr id="6" name="Image 5">
            <a:extLst>
              <a:ext uri="{FF2B5EF4-FFF2-40B4-BE49-F238E27FC236}">
                <a16:creationId xmlns:a16="http://schemas.microsoft.com/office/drawing/2014/main" id="{956C6963-32F9-E103-4618-555958C94738}"/>
              </a:ext>
            </a:extLst>
          </p:cNvPr>
          <p:cNvPicPr>
            <a:picLocks noChangeAspect="1"/>
          </p:cNvPicPr>
          <p:nvPr/>
        </p:nvPicPr>
        <p:blipFill>
          <a:blip r:embed="rId3"/>
          <a:stretch>
            <a:fillRect/>
          </a:stretch>
        </p:blipFill>
        <p:spPr>
          <a:xfrm>
            <a:off x="9408368" y="3212976"/>
            <a:ext cx="2448272" cy="2448272"/>
          </a:xfrm>
          <a:prstGeom prst="rect">
            <a:avLst/>
          </a:prstGeom>
        </p:spPr>
      </p:pic>
      <p:pic>
        <p:nvPicPr>
          <p:cNvPr id="5" name="Image 4">
            <a:extLst>
              <a:ext uri="{FF2B5EF4-FFF2-40B4-BE49-F238E27FC236}">
                <a16:creationId xmlns:a16="http://schemas.microsoft.com/office/drawing/2014/main" id="{176385E9-4647-DEB9-EC0E-BEF9708C61C8}"/>
              </a:ext>
            </a:extLst>
          </p:cNvPr>
          <p:cNvPicPr>
            <a:picLocks noChangeAspect="1"/>
          </p:cNvPicPr>
          <p:nvPr/>
        </p:nvPicPr>
        <p:blipFill>
          <a:blip r:embed="rId4"/>
          <a:stretch>
            <a:fillRect/>
          </a:stretch>
        </p:blipFill>
        <p:spPr>
          <a:xfrm>
            <a:off x="8229600" y="1052736"/>
            <a:ext cx="1970856" cy="2631814"/>
          </a:xfrm>
          <a:prstGeom prst="rect">
            <a:avLst/>
          </a:prstGeom>
        </p:spPr>
      </p:pic>
    </p:spTree>
    <p:extLst>
      <p:ext uri="{BB962C8B-B14F-4D97-AF65-F5344CB8AC3E}">
        <p14:creationId xmlns:p14="http://schemas.microsoft.com/office/powerpoint/2010/main" val="401684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6912768" cy="4896544"/>
          </a:xfrm>
        </p:spPr>
        <p:txBody>
          <a:bodyPr>
            <a:normAutofit fontScale="62500" lnSpcReduction="20000"/>
          </a:bodyPr>
          <a:lstStyle/>
          <a:p>
            <a:pPr marL="0" indent="0">
              <a:lnSpc>
                <a:spcPct val="100000"/>
              </a:lnSpc>
              <a:buNone/>
            </a:pPr>
            <a:r>
              <a:rPr lang="fr-FR" u="sng" dirty="0">
                <a:solidFill>
                  <a:schemeClr val="tx1"/>
                </a:solidFill>
                <a:latin typeface="+mn-lt"/>
              </a:rPr>
              <a:t>Différence entre ressources et compétences</a:t>
            </a:r>
          </a:p>
          <a:p>
            <a:pPr>
              <a:lnSpc>
                <a:spcPct val="100000"/>
              </a:lnSpc>
            </a:pPr>
            <a:r>
              <a:rPr lang="fr-FR" b="1" dirty="0">
                <a:solidFill>
                  <a:srgbClr val="C00000"/>
                </a:solidFill>
                <a:latin typeface="+mn-lt"/>
              </a:rPr>
              <a:t>Ressources</a:t>
            </a:r>
            <a:r>
              <a:rPr lang="fr-FR" dirty="0">
                <a:solidFill>
                  <a:schemeClr val="tx1"/>
                </a:solidFill>
                <a:latin typeface="+mn-lt"/>
              </a:rPr>
              <a:t> : Tangibles (usines, machines) et intangibles (brevets, savoir-faire).</a:t>
            </a:r>
          </a:p>
          <a:p>
            <a:pPr>
              <a:lnSpc>
                <a:spcPct val="100000"/>
              </a:lnSpc>
            </a:pPr>
            <a:r>
              <a:rPr lang="fr-FR" b="1" dirty="0">
                <a:solidFill>
                  <a:srgbClr val="C00000"/>
                </a:solidFill>
                <a:latin typeface="+mn-lt"/>
              </a:rPr>
              <a:t>Compétences</a:t>
            </a:r>
            <a:r>
              <a:rPr lang="fr-FR" dirty="0">
                <a:solidFill>
                  <a:schemeClr val="tx1"/>
                </a:solidFill>
                <a:latin typeface="+mn-lt"/>
              </a:rPr>
              <a:t> : Utilisation de ces ressources pour accomplir une tâche de manière plus performante que les concurrents.</a:t>
            </a:r>
          </a:p>
          <a:p>
            <a:pPr marL="0" indent="0">
              <a:lnSpc>
                <a:spcPct val="100000"/>
              </a:lnSpc>
              <a:buNone/>
            </a:pPr>
            <a:r>
              <a:rPr lang="fr-FR" dirty="0">
                <a:solidFill>
                  <a:schemeClr val="tx1"/>
                </a:solidFill>
                <a:latin typeface="+mn-lt"/>
              </a:rPr>
              <a:t>Exemple : Airbus possède des ressources tangibles (centres de production, technologie) et intangibles (Brevets, savoir-faire…), mais c’est la </a:t>
            </a:r>
            <a:r>
              <a:rPr lang="fr-FR" b="1" dirty="0">
                <a:solidFill>
                  <a:srgbClr val="C00000"/>
                </a:solidFill>
                <a:latin typeface="+mn-lt"/>
              </a:rPr>
              <a:t>compétence</a:t>
            </a:r>
            <a:r>
              <a:rPr lang="fr-FR" dirty="0">
                <a:solidFill>
                  <a:schemeClr val="tx1"/>
                </a:solidFill>
                <a:latin typeface="+mn-lt"/>
              </a:rPr>
              <a:t> en </a:t>
            </a:r>
            <a:r>
              <a:rPr lang="fr-FR" b="1" dirty="0">
                <a:solidFill>
                  <a:srgbClr val="C00000"/>
                </a:solidFill>
                <a:latin typeface="+mn-lt"/>
              </a:rPr>
              <a:t>gestion de la chaîne logistique </a:t>
            </a:r>
            <a:r>
              <a:rPr lang="fr-FR" dirty="0">
                <a:solidFill>
                  <a:schemeClr val="tx1"/>
                </a:solidFill>
                <a:latin typeface="+mn-lt"/>
              </a:rPr>
              <a:t>et en </a:t>
            </a:r>
            <a:r>
              <a:rPr lang="fr-FR" b="1" dirty="0">
                <a:solidFill>
                  <a:srgbClr val="C00000"/>
                </a:solidFill>
                <a:latin typeface="+mn-lt"/>
              </a:rPr>
              <a:t>innovation</a:t>
            </a:r>
            <a:r>
              <a:rPr lang="fr-FR" dirty="0">
                <a:solidFill>
                  <a:schemeClr val="tx1"/>
                </a:solidFill>
                <a:latin typeface="+mn-lt"/>
              </a:rPr>
              <a:t> </a:t>
            </a:r>
            <a:r>
              <a:rPr lang="fr-FR" b="1" dirty="0">
                <a:solidFill>
                  <a:srgbClr val="C00000"/>
                </a:solidFill>
                <a:latin typeface="+mn-lt"/>
              </a:rPr>
              <a:t>aéronautique</a:t>
            </a:r>
            <a:r>
              <a:rPr lang="fr-FR" dirty="0">
                <a:solidFill>
                  <a:schemeClr val="tx1"/>
                </a:solidFill>
                <a:latin typeface="+mn-lt"/>
              </a:rPr>
              <a:t> qui lui permet de </a:t>
            </a:r>
            <a:r>
              <a:rPr lang="fr-FR" b="1" dirty="0">
                <a:solidFill>
                  <a:srgbClr val="C00000"/>
                </a:solidFill>
                <a:latin typeface="+mn-lt"/>
              </a:rPr>
              <a:t>devancer Boeing </a:t>
            </a:r>
            <a:r>
              <a:rPr lang="fr-FR" dirty="0">
                <a:solidFill>
                  <a:schemeClr val="tx1"/>
                </a:solidFill>
                <a:latin typeface="+mn-lt"/>
              </a:rPr>
              <a:t>sur certains segments du marché.</a:t>
            </a:r>
          </a:p>
        </p:txBody>
      </p:sp>
      <p:sp>
        <p:nvSpPr>
          <p:cNvPr id="7" name="Slide Number Placeholder 6"/>
          <p:cNvSpPr>
            <a:spLocks noGrp="1"/>
          </p:cNvSpPr>
          <p:nvPr>
            <p:ph type="sldNum" sz="quarter" idx="12"/>
          </p:nvPr>
        </p:nvSpPr>
        <p:spPr/>
        <p:txBody>
          <a:bodyPr/>
          <a:lstStyle/>
          <a:p>
            <a:fld id="{51F02384-994A-4C3C-8656-0CE2B6A3B91B}" type="slidenum">
              <a:rPr lang="en-US" smtClean="0"/>
              <a:pPr/>
              <a:t>23</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compétences</a:t>
            </a:r>
            <a:endParaRPr lang="en-US" dirty="0">
              <a:solidFill>
                <a:schemeClr val="bg1"/>
              </a:solidFill>
            </a:endParaRPr>
          </a:p>
        </p:txBody>
      </p:sp>
      <p:pic>
        <p:nvPicPr>
          <p:cNvPr id="3" name="Image 2">
            <a:extLst>
              <a:ext uri="{FF2B5EF4-FFF2-40B4-BE49-F238E27FC236}">
                <a16:creationId xmlns:a16="http://schemas.microsoft.com/office/drawing/2014/main" id="{1C5116C0-A840-BCBC-A1EA-4C24DA768A14}"/>
              </a:ext>
            </a:extLst>
          </p:cNvPr>
          <p:cNvPicPr>
            <a:picLocks noChangeAspect="1"/>
          </p:cNvPicPr>
          <p:nvPr/>
        </p:nvPicPr>
        <p:blipFill>
          <a:blip r:embed="rId3"/>
          <a:stretch>
            <a:fillRect/>
          </a:stretch>
        </p:blipFill>
        <p:spPr>
          <a:xfrm>
            <a:off x="7680176" y="2077020"/>
            <a:ext cx="4051417" cy="2703959"/>
          </a:xfrm>
          <a:prstGeom prst="rect">
            <a:avLst/>
          </a:prstGeom>
        </p:spPr>
      </p:pic>
    </p:spTree>
    <p:extLst>
      <p:ext uri="{BB962C8B-B14F-4D97-AF65-F5344CB8AC3E}">
        <p14:creationId xmlns:p14="http://schemas.microsoft.com/office/powerpoint/2010/main" val="69628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6912768" cy="4896544"/>
          </a:xfrm>
        </p:spPr>
        <p:txBody>
          <a:bodyPr>
            <a:normAutofit fontScale="62500" lnSpcReduction="20000"/>
          </a:bodyPr>
          <a:lstStyle/>
          <a:p>
            <a:pPr marL="0" indent="0">
              <a:lnSpc>
                <a:spcPct val="100000"/>
              </a:lnSpc>
              <a:buNone/>
            </a:pPr>
            <a:r>
              <a:rPr lang="fr-FR" u="sng" dirty="0">
                <a:solidFill>
                  <a:schemeClr val="tx1"/>
                </a:solidFill>
                <a:latin typeface="+mn-lt"/>
              </a:rPr>
              <a:t>Les compétences clés selon Prahalad et Hamel</a:t>
            </a:r>
          </a:p>
          <a:p>
            <a:pPr marL="0" indent="0">
              <a:lnSpc>
                <a:spcPct val="100000"/>
              </a:lnSpc>
              <a:buNone/>
            </a:pPr>
            <a:r>
              <a:rPr lang="fr-FR" dirty="0">
                <a:solidFill>
                  <a:schemeClr val="tx1"/>
                </a:solidFill>
                <a:latin typeface="+mn-lt"/>
              </a:rPr>
              <a:t>Prahalad et Hamel introduisent le concept de </a:t>
            </a:r>
            <a:r>
              <a:rPr lang="fr-FR" b="1" dirty="0">
                <a:solidFill>
                  <a:srgbClr val="C00000"/>
                </a:solidFill>
                <a:latin typeface="+mn-lt"/>
              </a:rPr>
              <a:t>compétence clé </a:t>
            </a:r>
            <a:r>
              <a:rPr lang="fr-FR" dirty="0">
                <a:solidFill>
                  <a:schemeClr val="tx1"/>
                </a:solidFill>
                <a:latin typeface="+mn-lt"/>
              </a:rPr>
              <a:t>:</a:t>
            </a:r>
          </a:p>
          <a:p>
            <a:pPr>
              <a:lnSpc>
                <a:spcPct val="100000"/>
              </a:lnSpc>
            </a:pPr>
            <a:r>
              <a:rPr lang="fr-FR" dirty="0">
                <a:solidFill>
                  <a:schemeClr val="tx1"/>
                </a:solidFill>
                <a:latin typeface="+mn-lt"/>
              </a:rPr>
              <a:t>Une compétence clé est une </a:t>
            </a:r>
            <a:r>
              <a:rPr lang="fr-FR" b="1" dirty="0">
                <a:solidFill>
                  <a:srgbClr val="C00000"/>
                </a:solidFill>
                <a:latin typeface="+mn-lt"/>
              </a:rPr>
              <a:t>combinaison unique de savoir-faire et de ressources </a:t>
            </a:r>
            <a:r>
              <a:rPr lang="fr-FR" dirty="0">
                <a:solidFill>
                  <a:schemeClr val="tx1"/>
                </a:solidFill>
                <a:latin typeface="+mn-lt"/>
              </a:rPr>
              <a:t>qui permet à une entreprise de se </a:t>
            </a:r>
            <a:r>
              <a:rPr lang="fr-FR" b="1" dirty="0">
                <a:solidFill>
                  <a:srgbClr val="C00000"/>
                </a:solidFill>
                <a:latin typeface="+mn-lt"/>
              </a:rPr>
              <a:t>différencier durablement</a:t>
            </a:r>
            <a:r>
              <a:rPr lang="fr-FR" dirty="0">
                <a:solidFill>
                  <a:schemeClr val="tx1"/>
                </a:solidFill>
                <a:latin typeface="+mn-lt"/>
              </a:rPr>
              <a:t>.</a:t>
            </a:r>
          </a:p>
          <a:p>
            <a:pPr>
              <a:lnSpc>
                <a:spcPct val="100000"/>
              </a:lnSpc>
            </a:pPr>
            <a:r>
              <a:rPr lang="fr-FR" dirty="0">
                <a:solidFill>
                  <a:schemeClr val="tx1"/>
                </a:solidFill>
                <a:latin typeface="+mn-lt"/>
              </a:rPr>
              <a:t>C’est </a:t>
            </a:r>
            <a:r>
              <a:rPr lang="fr-FR" b="1" dirty="0">
                <a:solidFill>
                  <a:srgbClr val="C00000"/>
                </a:solidFill>
                <a:latin typeface="+mn-lt"/>
              </a:rPr>
              <a:t>plus qu'une simple mobilisation de ressources</a:t>
            </a:r>
            <a:r>
              <a:rPr lang="fr-FR" dirty="0">
                <a:solidFill>
                  <a:schemeClr val="tx1"/>
                </a:solidFill>
                <a:latin typeface="+mn-lt"/>
              </a:rPr>
              <a:t> : c'est une </a:t>
            </a:r>
            <a:r>
              <a:rPr lang="fr-FR" b="1" dirty="0">
                <a:solidFill>
                  <a:srgbClr val="C00000"/>
                </a:solidFill>
                <a:latin typeface="+mn-lt"/>
              </a:rPr>
              <a:t>capacité stratégique</a:t>
            </a:r>
            <a:r>
              <a:rPr lang="fr-FR" dirty="0">
                <a:solidFill>
                  <a:schemeClr val="tx1"/>
                </a:solidFill>
                <a:latin typeface="+mn-lt"/>
              </a:rPr>
              <a:t>.</a:t>
            </a:r>
          </a:p>
          <a:p>
            <a:pPr>
              <a:lnSpc>
                <a:spcPct val="100000"/>
              </a:lnSpc>
            </a:pPr>
            <a:r>
              <a:rPr lang="fr-FR" dirty="0">
                <a:solidFill>
                  <a:schemeClr val="tx1"/>
                </a:solidFill>
                <a:latin typeface="+mn-lt"/>
              </a:rPr>
              <a:t>Exemple : Zara (groupe Inditex) ne se contente pas de posséder des usines ; sa compétence clé réside dans sa gestion agile des stocks et sa capacité à renouveler rapidement ses collections.</a:t>
            </a:r>
          </a:p>
        </p:txBody>
      </p:sp>
      <p:sp>
        <p:nvSpPr>
          <p:cNvPr id="7" name="Slide Number Placeholder 6"/>
          <p:cNvSpPr>
            <a:spLocks noGrp="1"/>
          </p:cNvSpPr>
          <p:nvPr>
            <p:ph type="sldNum" sz="quarter" idx="12"/>
          </p:nvPr>
        </p:nvSpPr>
        <p:spPr/>
        <p:txBody>
          <a:bodyPr/>
          <a:lstStyle/>
          <a:p>
            <a:fld id="{51F02384-994A-4C3C-8656-0CE2B6A3B91B}" type="slidenum">
              <a:rPr lang="en-US" smtClean="0"/>
              <a:pPr/>
              <a:t>24</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compétences</a:t>
            </a:r>
            <a:endParaRPr lang="en-US" dirty="0">
              <a:solidFill>
                <a:schemeClr val="bg1"/>
              </a:solidFill>
            </a:endParaRPr>
          </a:p>
        </p:txBody>
      </p:sp>
      <p:pic>
        <p:nvPicPr>
          <p:cNvPr id="5" name="Image 4">
            <a:extLst>
              <a:ext uri="{FF2B5EF4-FFF2-40B4-BE49-F238E27FC236}">
                <a16:creationId xmlns:a16="http://schemas.microsoft.com/office/drawing/2014/main" id="{E9B5F79B-A315-35BF-CEC4-BB9212B13666}"/>
              </a:ext>
            </a:extLst>
          </p:cNvPr>
          <p:cNvPicPr>
            <a:picLocks noChangeAspect="1"/>
          </p:cNvPicPr>
          <p:nvPr/>
        </p:nvPicPr>
        <p:blipFill>
          <a:blip r:embed="rId3"/>
          <a:stretch>
            <a:fillRect/>
          </a:stretch>
        </p:blipFill>
        <p:spPr>
          <a:xfrm>
            <a:off x="7752184" y="2194480"/>
            <a:ext cx="4248472" cy="2831883"/>
          </a:xfrm>
          <a:prstGeom prst="rect">
            <a:avLst/>
          </a:prstGeom>
        </p:spPr>
      </p:pic>
    </p:spTree>
    <p:extLst>
      <p:ext uri="{BB962C8B-B14F-4D97-AF65-F5344CB8AC3E}">
        <p14:creationId xmlns:p14="http://schemas.microsoft.com/office/powerpoint/2010/main" val="202048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0873208" cy="4896544"/>
          </a:xfrm>
        </p:spPr>
        <p:txBody>
          <a:bodyPr>
            <a:normAutofit fontScale="77500" lnSpcReduction="20000"/>
          </a:bodyPr>
          <a:lstStyle/>
          <a:p>
            <a:pPr marL="0" indent="0">
              <a:lnSpc>
                <a:spcPct val="100000"/>
              </a:lnSpc>
              <a:buNone/>
            </a:pPr>
            <a:r>
              <a:rPr lang="fr-FR" u="sng" dirty="0">
                <a:solidFill>
                  <a:schemeClr val="tx1"/>
                </a:solidFill>
                <a:latin typeface="+mn-lt"/>
              </a:rPr>
              <a:t>Critères d'une compétence clé</a:t>
            </a:r>
          </a:p>
          <a:p>
            <a:pPr marL="0" indent="0">
              <a:lnSpc>
                <a:spcPct val="100000"/>
              </a:lnSpc>
              <a:buNone/>
            </a:pPr>
            <a:r>
              <a:rPr lang="fr-FR" dirty="0">
                <a:solidFill>
                  <a:schemeClr val="tx1"/>
                </a:solidFill>
                <a:latin typeface="+mn-lt"/>
              </a:rPr>
              <a:t>Une compétence clé, selon Prahalad et Hamel, doit répondre à ces critères :</a:t>
            </a:r>
          </a:p>
          <a:p>
            <a:pPr>
              <a:lnSpc>
                <a:spcPct val="100000"/>
              </a:lnSpc>
            </a:pPr>
            <a:r>
              <a:rPr lang="fr-FR" b="1" dirty="0">
                <a:solidFill>
                  <a:srgbClr val="C00000"/>
                </a:solidFill>
                <a:latin typeface="+mn-lt"/>
              </a:rPr>
              <a:t>Valeur perçue </a:t>
            </a:r>
            <a:r>
              <a:rPr lang="fr-FR" dirty="0">
                <a:solidFill>
                  <a:schemeClr val="tx1"/>
                </a:solidFill>
                <a:latin typeface="+mn-lt"/>
              </a:rPr>
              <a:t>: Elle doit apporter une valeur ajoutée aux clients.</a:t>
            </a:r>
          </a:p>
          <a:p>
            <a:pPr>
              <a:lnSpc>
                <a:spcPct val="100000"/>
              </a:lnSpc>
            </a:pPr>
            <a:r>
              <a:rPr lang="fr-FR" b="1" dirty="0">
                <a:solidFill>
                  <a:srgbClr val="C00000"/>
                </a:solidFill>
                <a:latin typeface="+mn-lt"/>
              </a:rPr>
              <a:t>Difficile à imiter </a:t>
            </a:r>
            <a:r>
              <a:rPr lang="fr-FR" dirty="0">
                <a:solidFill>
                  <a:schemeClr val="tx1"/>
                </a:solidFill>
                <a:latin typeface="+mn-lt"/>
              </a:rPr>
              <a:t>: Les concurrents doivent avoir du mal à la reproduire.</a:t>
            </a:r>
          </a:p>
          <a:p>
            <a:pPr>
              <a:lnSpc>
                <a:spcPct val="100000"/>
              </a:lnSpc>
            </a:pPr>
            <a:r>
              <a:rPr lang="fr-FR" b="1" dirty="0">
                <a:solidFill>
                  <a:srgbClr val="C00000"/>
                </a:solidFill>
                <a:latin typeface="+mn-lt"/>
              </a:rPr>
              <a:t>Applicabilité multiple </a:t>
            </a:r>
            <a:r>
              <a:rPr lang="fr-FR" dirty="0">
                <a:solidFill>
                  <a:schemeClr val="tx1"/>
                </a:solidFill>
                <a:latin typeface="+mn-lt"/>
              </a:rPr>
              <a:t>: Elle doit pouvoir s'appliquer à différents produits ou marchés.</a:t>
            </a:r>
          </a:p>
        </p:txBody>
      </p:sp>
      <p:sp>
        <p:nvSpPr>
          <p:cNvPr id="7" name="Slide Number Placeholder 6"/>
          <p:cNvSpPr>
            <a:spLocks noGrp="1"/>
          </p:cNvSpPr>
          <p:nvPr>
            <p:ph type="sldNum" sz="quarter" idx="12"/>
          </p:nvPr>
        </p:nvSpPr>
        <p:spPr/>
        <p:txBody>
          <a:bodyPr/>
          <a:lstStyle/>
          <a:p>
            <a:fld id="{51F02384-994A-4C3C-8656-0CE2B6A3B91B}" type="slidenum">
              <a:rPr lang="en-US" smtClean="0"/>
              <a:pPr/>
              <a:t>25</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compétences</a:t>
            </a:r>
            <a:endParaRPr lang="en-US" dirty="0">
              <a:solidFill>
                <a:schemeClr val="bg1"/>
              </a:solidFill>
            </a:endParaRPr>
          </a:p>
        </p:txBody>
      </p:sp>
    </p:spTree>
    <p:extLst>
      <p:ext uri="{BB962C8B-B14F-4D97-AF65-F5344CB8AC3E}">
        <p14:creationId xmlns:p14="http://schemas.microsoft.com/office/powerpoint/2010/main" val="275644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6912768" cy="4896544"/>
          </a:xfrm>
        </p:spPr>
        <p:txBody>
          <a:bodyPr>
            <a:normAutofit/>
          </a:bodyPr>
          <a:lstStyle/>
          <a:p>
            <a:pPr>
              <a:lnSpc>
                <a:spcPct val="100000"/>
              </a:lnSpc>
            </a:pPr>
            <a:r>
              <a:rPr lang="fr-FR" sz="2400" b="1" dirty="0">
                <a:solidFill>
                  <a:srgbClr val="C00000"/>
                </a:solidFill>
                <a:latin typeface="+mn-lt"/>
              </a:rPr>
              <a:t>Valeur perçue </a:t>
            </a:r>
            <a:r>
              <a:rPr lang="fr-FR" sz="2400" dirty="0">
                <a:solidFill>
                  <a:schemeClr val="tx1"/>
                </a:solidFill>
                <a:latin typeface="+mn-lt"/>
              </a:rPr>
              <a:t>: La capacité de Tesla à innover rapidement dans le domaine des véhicules électriques, perçue comme une valeur importante par les consommateurs.</a:t>
            </a:r>
          </a:p>
          <a:p>
            <a:pPr>
              <a:lnSpc>
                <a:spcPct val="100000"/>
              </a:lnSpc>
            </a:pPr>
            <a:r>
              <a:rPr lang="fr-FR" sz="2400" b="1" dirty="0">
                <a:solidFill>
                  <a:srgbClr val="C00000"/>
                </a:solidFill>
                <a:latin typeface="+mn-lt"/>
              </a:rPr>
              <a:t>Difficile à imiter </a:t>
            </a:r>
            <a:r>
              <a:rPr lang="fr-FR" sz="2400" dirty="0">
                <a:solidFill>
                  <a:schemeClr val="tx1"/>
                </a:solidFill>
                <a:latin typeface="+mn-lt"/>
              </a:rPr>
              <a:t>: Samsung et sa maîtrise des écrans OLED, difficile à reproduire technologiquement.</a:t>
            </a:r>
          </a:p>
          <a:p>
            <a:pPr>
              <a:lnSpc>
                <a:spcPct val="100000"/>
              </a:lnSpc>
            </a:pPr>
            <a:r>
              <a:rPr lang="fr-FR" sz="2400" b="1" dirty="0">
                <a:solidFill>
                  <a:srgbClr val="C00000"/>
                </a:solidFill>
                <a:latin typeface="+mn-lt"/>
              </a:rPr>
              <a:t>Applicabilité multiple </a:t>
            </a:r>
            <a:r>
              <a:rPr lang="fr-FR" sz="2400" dirty="0">
                <a:solidFill>
                  <a:schemeClr val="tx1"/>
                </a:solidFill>
                <a:latin typeface="+mn-lt"/>
              </a:rPr>
              <a:t>: Amazon avec son infrastructure logistique qui s'applique aussi bien à la distribution de produits qu'à son offre de services cloud (AWS).</a:t>
            </a:r>
          </a:p>
        </p:txBody>
      </p:sp>
      <p:sp>
        <p:nvSpPr>
          <p:cNvPr id="7" name="Slide Number Placeholder 6"/>
          <p:cNvSpPr>
            <a:spLocks noGrp="1"/>
          </p:cNvSpPr>
          <p:nvPr>
            <p:ph type="sldNum" sz="quarter" idx="12"/>
          </p:nvPr>
        </p:nvSpPr>
        <p:spPr/>
        <p:txBody>
          <a:bodyPr/>
          <a:lstStyle/>
          <a:p>
            <a:fld id="{51F02384-994A-4C3C-8656-0CE2B6A3B91B}" type="slidenum">
              <a:rPr lang="en-US" smtClean="0"/>
              <a:pPr/>
              <a:t>26</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compétences</a:t>
            </a:r>
            <a:endParaRPr lang="en-US" dirty="0">
              <a:solidFill>
                <a:schemeClr val="bg1"/>
              </a:solidFill>
            </a:endParaRPr>
          </a:p>
        </p:txBody>
      </p:sp>
      <p:pic>
        <p:nvPicPr>
          <p:cNvPr id="3" name="Image 2">
            <a:extLst>
              <a:ext uri="{FF2B5EF4-FFF2-40B4-BE49-F238E27FC236}">
                <a16:creationId xmlns:a16="http://schemas.microsoft.com/office/drawing/2014/main" id="{8C483812-886F-39DA-57CB-64A5B76E6AA0}"/>
              </a:ext>
            </a:extLst>
          </p:cNvPr>
          <p:cNvPicPr>
            <a:picLocks noChangeAspect="1"/>
          </p:cNvPicPr>
          <p:nvPr/>
        </p:nvPicPr>
        <p:blipFill>
          <a:blip r:embed="rId3"/>
          <a:stretch>
            <a:fillRect/>
          </a:stretch>
        </p:blipFill>
        <p:spPr>
          <a:xfrm>
            <a:off x="7464152" y="593304"/>
            <a:ext cx="2520280" cy="2520280"/>
          </a:xfrm>
          <a:prstGeom prst="rect">
            <a:avLst/>
          </a:prstGeom>
        </p:spPr>
      </p:pic>
      <p:pic>
        <p:nvPicPr>
          <p:cNvPr id="6" name="Image 5">
            <a:extLst>
              <a:ext uri="{FF2B5EF4-FFF2-40B4-BE49-F238E27FC236}">
                <a16:creationId xmlns:a16="http://schemas.microsoft.com/office/drawing/2014/main" id="{E0537B97-0DCF-9CB7-ED50-8CD4DA8AE7C9}"/>
              </a:ext>
            </a:extLst>
          </p:cNvPr>
          <p:cNvPicPr>
            <a:picLocks noChangeAspect="1"/>
          </p:cNvPicPr>
          <p:nvPr/>
        </p:nvPicPr>
        <p:blipFill>
          <a:blip r:embed="rId4"/>
          <a:stretch>
            <a:fillRect/>
          </a:stretch>
        </p:blipFill>
        <p:spPr>
          <a:xfrm>
            <a:off x="8432996" y="2636912"/>
            <a:ext cx="3743325" cy="1219200"/>
          </a:xfrm>
          <a:prstGeom prst="rect">
            <a:avLst/>
          </a:prstGeom>
        </p:spPr>
      </p:pic>
      <p:pic>
        <p:nvPicPr>
          <p:cNvPr id="9" name="Image 8">
            <a:extLst>
              <a:ext uri="{FF2B5EF4-FFF2-40B4-BE49-F238E27FC236}">
                <a16:creationId xmlns:a16="http://schemas.microsoft.com/office/drawing/2014/main" id="{87428FB1-F114-F584-BC7F-3C60B69C3C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5043" y="3864151"/>
            <a:ext cx="2132856" cy="2132856"/>
          </a:xfrm>
          <a:prstGeom prst="rect">
            <a:avLst/>
          </a:prstGeom>
        </p:spPr>
      </p:pic>
    </p:spTree>
    <p:extLst>
      <p:ext uri="{BB962C8B-B14F-4D97-AF65-F5344CB8AC3E}">
        <p14:creationId xmlns:p14="http://schemas.microsoft.com/office/powerpoint/2010/main" val="7125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7056784" cy="4896544"/>
          </a:xfrm>
        </p:spPr>
        <p:txBody>
          <a:bodyPr>
            <a:normAutofit fontScale="92500" lnSpcReduction="10000"/>
          </a:bodyPr>
          <a:lstStyle/>
          <a:p>
            <a:pPr marL="0" indent="0">
              <a:lnSpc>
                <a:spcPct val="100000"/>
              </a:lnSpc>
              <a:buNone/>
            </a:pPr>
            <a:r>
              <a:rPr lang="fr-FR" sz="2400" u="sng" dirty="0">
                <a:solidFill>
                  <a:schemeClr val="tx1"/>
                </a:solidFill>
                <a:latin typeface="+mn-lt"/>
              </a:rPr>
              <a:t>L'importance de gérer les compétences</a:t>
            </a:r>
          </a:p>
          <a:p>
            <a:pPr marL="0" indent="0">
              <a:lnSpc>
                <a:spcPct val="100000"/>
              </a:lnSpc>
              <a:buNone/>
            </a:pPr>
            <a:r>
              <a:rPr lang="fr-FR" sz="2400" dirty="0">
                <a:solidFill>
                  <a:schemeClr val="tx1"/>
                </a:solidFill>
                <a:latin typeface="+mn-lt"/>
              </a:rPr>
              <a:t>Pour </a:t>
            </a:r>
            <a:r>
              <a:rPr lang="fr-FR" sz="2400" b="1" dirty="0">
                <a:solidFill>
                  <a:srgbClr val="C00000"/>
                </a:solidFill>
                <a:latin typeface="+mn-lt"/>
              </a:rPr>
              <a:t>maintenir un avantage concurrentiel</a:t>
            </a:r>
            <a:r>
              <a:rPr lang="fr-FR" sz="2400" dirty="0">
                <a:solidFill>
                  <a:schemeClr val="tx1"/>
                </a:solidFill>
                <a:latin typeface="+mn-lt"/>
              </a:rPr>
              <a:t>, une entreprise doit :</a:t>
            </a:r>
          </a:p>
          <a:p>
            <a:pPr>
              <a:lnSpc>
                <a:spcPct val="100000"/>
              </a:lnSpc>
            </a:pPr>
            <a:r>
              <a:rPr lang="fr-FR" sz="2400" b="1" dirty="0">
                <a:solidFill>
                  <a:srgbClr val="C00000"/>
                </a:solidFill>
                <a:latin typeface="+mn-lt"/>
              </a:rPr>
              <a:t>Identifier</a:t>
            </a:r>
            <a:r>
              <a:rPr lang="fr-FR" sz="2400" dirty="0">
                <a:solidFill>
                  <a:schemeClr val="tx1"/>
                </a:solidFill>
                <a:latin typeface="+mn-lt"/>
              </a:rPr>
              <a:t> ses compétences existantes et manquantes.</a:t>
            </a:r>
          </a:p>
          <a:p>
            <a:pPr>
              <a:lnSpc>
                <a:spcPct val="100000"/>
              </a:lnSpc>
            </a:pPr>
            <a:r>
              <a:rPr lang="fr-FR" sz="2400" b="1" dirty="0">
                <a:solidFill>
                  <a:srgbClr val="C00000"/>
                </a:solidFill>
                <a:latin typeface="+mn-lt"/>
              </a:rPr>
              <a:t>Former et développer </a:t>
            </a:r>
            <a:r>
              <a:rPr lang="fr-FR" sz="2400" dirty="0">
                <a:solidFill>
                  <a:schemeClr val="tx1"/>
                </a:solidFill>
                <a:latin typeface="+mn-lt"/>
              </a:rPr>
              <a:t>continuellement ses compétences (capital humain, technologie).</a:t>
            </a:r>
          </a:p>
          <a:p>
            <a:pPr>
              <a:lnSpc>
                <a:spcPct val="100000"/>
              </a:lnSpc>
            </a:pPr>
            <a:r>
              <a:rPr lang="fr-FR" sz="2400" b="1" dirty="0">
                <a:solidFill>
                  <a:srgbClr val="C00000"/>
                </a:solidFill>
                <a:latin typeface="+mn-lt"/>
              </a:rPr>
              <a:t>Investir</a:t>
            </a:r>
            <a:r>
              <a:rPr lang="fr-FR" sz="2400" dirty="0">
                <a:solidFill>
                  <a:schemeClr val="tx1"/>
                </a:solidFill>
                <a:latin typeface="+mn-lt"/>
              </a:rPr>
              <a:t> dans l'innovation pour adapter ses compétences aux nouveaux marchés.</a:t>
            </a:r>
          </a:p>
          <a:p>
            <a:pPr marL="0" indent="0">
              <a:lnSpc>
                <a:spcPct val="100000"/>
              </a:lnSpc>
              <a:buNone/>
            </a:pPr>
            <a:r>
              <a:rPr lang="fr-FR" sz="2400" dirty="0">
                <a:solidFill>
                  <a:schemeClr val="tx1"/>
                </a:solidFill>
                <a:latin typeface="+mn-lt"/>
              </a:rPr>
              <a:t>Exemple : Apple continue d'investir dans la R&amp;D pour renforcer ses compétences en innovation et design, une clé de sa compétitivité durable.</a:t>
            </a:r>
          </a:p>
        </p:txBody>
      </p:sp>
      <p:sp>
        <p:nvSpPr>
          <p:cNvPr id="7" name="Slide Number Placeholder 6"/>
          <p:cNvSpPr>
            <a:spLocks noGrp="1"/>
          </p:cNvSpPr>
          <p:nvPr>
            <p:ph type="sldNum" sz="quarter" idx="12"/>
          </p:nvPr>
        </p:nvSpPr>
        <p:spPr/>
        <p:txBody>
          <a:bodyPr/>
          <a:lstStyle/>
          <a:p>
            <a:fld id="{51F02384-994A-4C3C-8656-0CE2B6A3B91B}" type="slidenum">
              <a:rPr lang="en-US" smtClean="0"/>
              <a:pPr/>
              <a:t>27</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compétences</a:t>
            </a:r>
            <a:endParaRPr lang="en-US" dirty="0">
              <a:solidFill>
                <a:schemeClr val="bg1"/>
              </a:solidFill>
            </a:endParaRPr>
          </a:p>
        </p:txBody>
      </p:sp>
      <p:pic>
        <p:nvPicPr>
          <p:cNvPr id="5" name="Image 4">
            <a:extLst>
              <a:ext uri="{FF2B5EF4-FFF2-40B4-BE49-F238E27FC236}">
                <a16:creationId xmlns:a16="http://schemas.microsoft.com/office/drawing/2014/main" id="{311B74B3-BB17-EC52-F5AF-7E214025DCD5}"/>
              </a:ext>
            </a:extLst>
          </p:cNvPr>
          <p:cNvPicPr>
            <a:picLocks noChangeAspect="1"/>
          </p:cNvPicPr>
          <p:nvPr/>
        </p:nvPicPr>
        <p:blipFill>
          <a:blip r:embed="rId3"/>
          <a:stretch>
            <a:fillRect/>
          </a:stretch>
        </p:blipFill>
        <p:spPr>
          <a:xfrm>
            <a:off x="7680176" y="2180555"/>
            <a:ext cx="4157422" cy="2496889"/>
          </a:xfrm>
          <a:prstGeom prst="rect">
            <a:avLst/>
          </a:prstGeom>
        </p:spPr>
      </p:pic>
    </p:spTree>
    <p:extLst>
      <p:ext uri="{BB962C8B-B14F-4D97-AF65-F5344CB8AC3E}">
        <p14:creationId xmlns:p14="http://schemas.microsoft.com/office/powerpoint/2010/main" val="405704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737304" cy="4896544"/>
          </a:xfrm>
        </p:spPr>
        <p:txBody>
          <a:bodyPr>
            <a:normAutofit/>
          </a:bodyPr>
          <a:lstStyle/>
          <a:p>
            <a:pPr marL="0" indent="0">
              <a:lnSpc>
                <a:spcPct val="100000"/>
              </a:lnSpc>
              <a:buNone/>
            </a:pPr>
            <a:r>
              <a:rPr lang="fr-FR" sz="2400" u="sng" dirty="0">
                <a:solidFill>
                  <a:schemeClr val="tx1"/>
                </a:solidFill>
                <a:latin typeface="+mn-lt"/>
              </a:rPr>
              <a:t>Pourquoi les compétences comptent ?</a:t>
            </a:r>
          </a:p>
          <a:p>
            <a:pPr>
              <a:lnSpc>
                <a:spcPct val="100000"/>
              </a:lnSpc>
            </a:pPr>
            <a:r>
              <a:rPr lang="fr-FR" sz="2400" dirty="0">
                <a:solidFill>
                  <a:schemeClr val="tx1"/>
                </a:solidFill>
                <a:latin typeface="+mn-lt"/>
              </a:rPr>
              <a:t>Les compétences sont plus que des ressources : ce sont des </a:t>
            </a:r>
            <a:r>
              <a:rPr lang="fr-FR" sz="2400" b="1" dirty="0">
                <a:solidFill>
                  <a:srgbClr val="C00000"/>
                </a:solidFill>
                <a:latin typeface="+mn-lt"/>
              </a:rPr>
              <a:t>capacités stratégiques </a:t>
            </a:r>
            <a:r>
              <a:rPr lang="fr-FR" sz="2400" dirty="0">
                <a:solidFill>
                  <a:schemeClr val="tx1"/>
                </a:solidFill>
                <a:latin typeface="+mn-lt"/>
              </a:rPr>
              <a:t>qui permettent à une entreprise de se </a:t>
            </a:r>
            <a:r>
              <a:rPr lang="fr-FR" sz="2400" b="1" dirty="0">
                <a:solidFill>
                  <a:srgbClr val="C00000"/>
                </a:solidFill>
                <a:latin typeface="+mn-lt"/>
              </a:rPr>
              <a:t>différencier</a:t>
            </a:r>
            <a:r>
              <a:rPr lang="fr-FR" sz="2400" dirty="0">
                <a:solidFill>
                  <a:schemeClr val="tx1"/>
                </a:solidFill>
                <a:latin typeface="+mn-lt"/>
              </a:rPr>
              <a:t>.</a:t>
            </a:r>
          </a:p>
          <a:p>
            <a:pPr>
              <a:lnSpc>
                <a:spcPct val="100000"/>
              </a:lnSpc>
            </a:pPr>
            <a:r>
              <a:rPr lang="fr-FR" sz="2400" dirty="0">
                <a:solidFill>
                  <a:schemeClr val="tx1"/>
                </a:solidFill>
                <a:latin typeface="+mn-lt"/>
              </a:rPr>
              <a:t>Pour rester </a:t>
            </a:r>
            <a:r>
              <a:rPr lang="fr-FR" sz="2400" b="1" dirty="0">
                <a:solidFill>
                  <a:srgbClr val="C00000"/>
                </a:solidFill>
                <a:latin typeface="+mn-lt"/>
              </a:rPr>
              <a:t>compétitive</a:t>
            </a:r>
            <a:r>
              <a:rPr lang="fr-FR" sz="2400" dirty="0">
                <a:solidFill>
                  <a:schemeClr val="tx1"/>
                </a:solidFill>
                <a:latin typeface="+mn-lt"/>
              </a:rPr>
              <a:t>, une entreprise doit continuellement </a:t>
            </a:r>
            <a:r>
              <a:rPr lang="fr-FR" sz="2400" b="1" dirty="0">
                <a:solidFill>
                  <a:srgbClr val="C00000"/>
                </a:solidFill>
                <a:latin typeface="+mn-lt"/>
              </a:rPr>
              <a:t>développer et protéger ses compétences clés</a:t>
            </a:r>
            <a:r>
              <a:rPr lang="fr-FR" sz="2400" dirty="0">
                <a:solidFill>
                  <a:schemeClr val="tx1"/>
                </a:solidFill>
                <a:latin typeface="+mn-lt"/>
              </a:rPr>
              <a:t>.</a:t>
            </a:r>
          </a:p>
          <a:p>
            <a:pPr marL="0" indent="0">
              <a:lnSpc>
                <a:spcPct val="100000"/>
              </a:lnSpc>
              <a:buNone/>
            </a:pPr>
            <a:r>
              <a:rPr lang="fr-FR" sz="2400" dirty="0">
                <a:solidFill>
                  <a:schemeClr val="tx1"/>
                </a:solidFill>
                <a:latin typeface="+mn-lt"/>
              </a:rPr>
              <a:t>Exemple : Le succès d'entreprises comme Zara, Tesla et Google repose sur leurs compétences distinctives et non seulement sur leurs ressources.</a:t>
            </a:r>
          </a:p>
        </p:txBody>
      </p:sp>
      <p:sp>
        <p:nvSpPr>
          <p:cNvPr id="7" name="Slide Number Placeholder 6"/>
          <p:cNvSpPr>
            <a:spLocks noGrp="1"/>
          </p:cNvSpPr>
          <p:nvPr>
            <p:ph type="sldNum" sz="quarter" idx="12"/>
          </p:nvPr>
        </p:nvSpPr>
        <p:spPr/>
        <p:txBody>
          <a:bodyPr/>
          <a:lstStyle/>
          <a:p>
            <a:fld id="{51F02384-994A-4C3C-8656-0CE2B6A3B91B}" type="slidenum">
              <a:rPr lang="en-US" smtClean="0"/>
              <a:pPr/>
              <a:t>28</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compétences</a:t>
            </a:r>
            <a:endParaRPr lang="en-US" dirty="0">
              <a:solidFill>
                <a:schemeClr val="bg1"/>
              </a:solidFill>
            </a:endParaRPr>
          </a:p>
        </p:txBody>
      </p:sp>
    </p:spTree>
    <p:extLst>
      <p:ext uri="{BB962C8B-B14F-4D97-AF65-F5344CB8AC3E}">
        <p14:creationId xmlns:p14="http://schemas.microsoft.com/office/powerpoint/2010/main" val="78541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dirty="0"/>
              <a:t>Mécanismes de Coordination et de Contrôle</a:t>
            </a:r>
            <a:endParaRPr lang="en-US" dirty="0"/>
          </a:p>
        </p:txBody>
      </p:sp>
      <p:sp>
        <p:nvSpPr>
          <p:cNvPr id="3" name="Subtitle 2"/>
          <p:cNvSpPr>
            <a:spLocks noGrp="1"/>
          </p:cNvSpPr>
          <p:nvPr>
            <p:ph type="subTitle" idx="1"/>
          </p:nvPr>
        </p:nvSpPr>
        <p:spPr>
          <a:xfrm>
            <a:off x="3287688" y="5172813"/>
            <a:ext cx="8434459" cy="480131"/>
          </a:xfrm>
        </p:spPr>
        <p:txBody>
          <a:bodyPr/>
          <a:lstStyle/>
          <a:p>
            <a:r>
              <a:rPr lang="fr-FR" dirty="0"/>
              <a:t>Comment les organisations gèrent leurs opérations</a:t>
            </a:r>
            <a:endParaRPr lang="en-US" dirty="0"/>
          </a:p>
        </p:txBody>
      </p:sp>
      <p:sp>
        <p:nvSpPr>
          <p:cNvPr id="5" name="Text Placeholder 4"/>
          <p:cNvSpPr>
            <a:spLocks noGrp="1"/>
          </p:cNvSpPr>
          <p:nvPr>
            <p:ph type="body" sz="quarter" idx="14"/>
          </p:nvPr>
        </p:nvSpPr>
        <p:spPr/>
        <p:txBody>
          <a:bodyPr/>
          <a:lstStyle/>
          <a:p>
            <a:r>
              <a:rPr lang="en-US" dirty="0"/>
              <a:t>04</a:t>
            </a:r>
          </a:p>
        </p:txBody>
      </p:sp>
      <p:sp>
        <p:nvSpPr>
          <p:cNvPr id="4" name="Slide Number Placeholder 3"/>
          <p:cNvSpPr>
            <a:spLocks noGrp="1"/>
          </p:cNvSpPr>
          <p:nvPr>
            <p:ph type="sldNum" sz="quarter" idx="15"/>
          </p:nvPr>
        </p:nvSpPr>
        <p:spPr/>
        <p:txBody>
          <a:bodyPr/>
          <a:lstStyle/>
          <a:p>
            <a:fld id="{FC1CF07D-8B3F-4D32-B059-0039CEA46DB1}" type="slidenum">
              <a:rPr lang="en-US" smtClean="0"/>
              <a:pPr/>
              <a:t>29</a:t>
            </a:fld>
            <a:endParaRPr lang="en-US"/>
          </a:p>
        </p:txBody>
      </p:sp>
      <p:sp>
        <p:nvSpPr>
          <p:cNvPr id="9" name="Picture Placeholder 8"/>
          <p:cNvSpPr>
            <a:spLocks noGrp="1"/>
          </p:cNvSpPr>
          <p:nvPr>
            <p:ph type="pic" sz="quarter" idx="13"/>
          </p:nvPr>
        </p:nvSpPr>
        <p:spPr/>
      </p:sp>
    </p:spTree>
    <p:extLst>
      <p:ext uri="{BB962C8B-B14F-4D97-AF65-F5344CB8AC3E}">
        <p14:creationId xmlns:p14="http://schemas.microsoft.com/office/powerpoint/2010/main" val="928098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991544" y="1452134"/>
            <a:ext cx="4212468" cy="792088"/>
            <a:chOff x="2063552" y="2564904"/>
            <a:chExt cx="3744416" cy="792088"/>
          </a:xfrm>
        </p:grpSpPr>
        <p:sp>
          <p:nvSpPr>
            <p:cNvPr id="22" name="TextBox 21"/>
            <p:cNvSpPr txBox="1"/>
            <p:nvPr/>
          </p:nvSpPr>
          <p:spPr>
            <a:xfrm>
              <a:off x="2063552" y="2564904"/>
              <a:ext cx="3744416" cy="430887"/>
            </a:xfrm>
            <a:prstGeom prst="rect">
              <a:avLst/>
            </a:prstGeom>
            <a:noFill/>
          </p:spPr>
          <p:txBody>
            <a:bodyPr wrap="square" tIns="0" bIns="0" rtlCol="0">
              <a:spAutoFit/>
            </a:bodyPr>
            <a:lstStyle/>
            <a:p>
              <a:r>
                <a:rPr lang="en-US" sz="2800" b="1" dirty="0" err="1">
                  <a:solidFill>
                    <a:schemeClr val="tx2"/>
                  </a:solidFill>
                </a:rPr>
                <a:t>Définitions</a:t>
              </a:r>
              <a:endParaRPr lang="en-US" sz="2800" b="1" dirty="0">
                <a:solidFill>
                  <a:schemeClr val="tx2"/>
                </a:solidFill>
              </a:endParaRPr>
            </a:p>
          </p:txBody>
        </p:sp>
        <p:sp>
          <p:nvSpPr>
            <p:cNvPr id="23" name="TextBox 22"/>
            <p:cNvSpPr txBox="1"/>
            <p:nvPr/>
          </p:nvSpPr>
          <p:spPr>
            <a:xfrm>
              <a:off x="2063552" y="3049215"/>
              <a:ext cx="3744416" cy="307777"/>
            </a:xfrm>
            <a:prstGeom prst="rect">
              <a:avLst/>
            </a:prstGeom>
            <a:noFill/>
          </p:spPr>
          <p:txBody>
            <a:bodyPr wrap="square" tIns="0" bIns="0" rtlCol="0">
              <a:spAutoFit/>
            </a:bodyPr>
            <a:lstStyle/>
            <a:p>
              <a:endParaRPr lang="en-US" sz="2000" dirty="0">
                <a:solidFill>
                  <a:schemeClr val="tx2">
                    <a:lumMod val="50000"/>
                    <a:lumOff val="50000"/>
                  </a:schemeClr>
                </a:solidFill>
              </a:endParaRPr>
            </a:p>
          </p:txBody>
        </p:sp>
      </p:grpSp>
      <p:sp>
        <p:nvSpPr>
          <p:cNvPr id="24" name="Rectangle 23"/>
          <p:cNvSpPr/>
          <p:nvPr/>
        </p:nvSpPr>
        <p:spPr>
          <a:xfrm>
            <a:off x="1055440" y="1452134"/>
            <a:ext cx="792088" cy="792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Calibri" panose="020F0502020204030204" pitchFamily="34" charset="0"/>
                <a:ea typeface="Roboto Black" panose="02000000000000000000" pitchFamily="2" charset="0"/>
                <a:cs typeface="Calibri" panose="020F0502020204030204" pitchFamily="34" charset="0"/>
              </a:rPr>
              <a:t>01</a:t>
            </a:r>
          </a:p>
        </p:txBody>
      </p:sp>
      <p:grpSp>
        <p:nvGrpSpPr>
          <p:cNvPr id="27" name="Group 26"/>
          <p:cNvGrpSpPr/>
          <p:nvPr/>
        </p:nvGrpSpPr>
        <p:grpSpPr>
          <a:xfrm>
            <a:off x="1991544" y="2677847"/>
            <a:ext cx="4212468" cy="792088"/>
            <a:chOff x="2063552" y="2564904"/>
            <a:chExt cx="3744416" cy="792088"/>
          </a:xfrm>
        </p:grpSpPr>
        <p:sp>
          <p:nvSpPr>
            <p:cNvPr id="29" name="TextBox 28"/>
            <p:cNvSpPr txBox="1"/>
            <p:nvPr/>
          </p:nvSpPr>
          <p:spPr>
            <a:xfrm>
              <a:off x="2063552" y="2564904"/>
              <a:ext cx="3744416" cy="430887"/>
            </a:xfrm>
            <a:prstGeom prst="rect">
              <a:avLst/>
            </a:prstGeom>
            <a:noFill/>
          </p:spPr>
          <p:txBody>
            <a:bodyPr wrap="square" tIns="0" bIns="0" rtlCol="0">
              <a:spAutoFit/>
            </a:bodyPr>
            <a:lstStyle/>
            <a:p>
              <a:r>
                <a:rPr lang="en-US" sz="2800" b="1" dirty="0">
                  <a:solidFill>
                    <a:schemeClr val="accent1"/>
                  </a:solidFill>
                </a:rPr>
                <a:t>Les </a:t>
              </a:r>
              <a:r>
                <a:rPr lang="en-US" sz="2800" b="1" dirty="0" err="1">
                  <a:solidFill>
                    <a:schemeClr val="accent1"/>
                  </a:solidFill>
                </a:rPr>
                <a:t>ressources</a:t>
              </a:r>
              <a:endParaRPr lang="en-US" sz="2800" b="1" dirty="0">
                <a:solidFill>
                  <a:schemeClr val="accent1"/>
                </a:solidFill>
              </a:endParaRPr>
            </a:p>
          </p:txBody>
        </p:sp>
        <p:sp>
          <p:nvSpPr>
            <p:cNvPr id="30" name="TextBox 29"/>
            <p:cNvSpPr txBox="1"/>
            <p:nvPr/>
          </p:nvSpPr>
          <p:spPr>
            <a:xfrm>
              <a:off x="2063552" y="3049215"/>
              <a:ext cx="3744416" cy="307777"/>
            </a:xfrm>
            <a:prstGeom prst="rect">
              <a:avLst/>
            </a:prstGeom>
            <a:noFill/>
          </p:spPr>
          <p:txBody>
            <a:bodyPr wrap="square" tIns="0" bIns="0" rtlCol="0">
              <a:spAutoFit/>
            </a:bodyPr>
            <a:lstStyle/>
            <a:p>
              <a:endParaRPr lang="en-US" sz="2000" dirty="0">
                <a:solidFill>
                  <a:schemeClr val="accent1">
                    <a:lumMod val="60000"/>
                    <a:lumOff val="40000"/>
                  </a:schemeClr>
                </a:solidFill>
              </a:endParaRPr>
            </a:p>
          </p:txBody>
        </p:sp>
      </p:grpSp>
      <p:sp>
        <p:nvSpPr>
          <p:cNvPr id="28" name="Rectangle 27"/>
          <p:cNvSpPr/>
          <p:nvPr/>
        </p:nvSpPr>
        <p:spPr>
          <a:xfrm>
            <a:off x="1055440" y="2677847"/>
            <a:ext cx="792088" cy="792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Calibri" panose="020F0502020204030204" pitchFamily="34" charset="0"/>
                <a:ea typeface="Roboto Black" panose="02000000000000000000" pitchFamily="2" charset="0"/>
                <a:cs typeface="Calibri" panose="020F0502020204030204" pitchFamily="34" charset="0"/>
              </a:rPr>
              <a:t>02</a:t>
            </a:r>
          </a:p>
        </p:txBody>
      </p:sp>
      <p:grpSp>
        <p:nvGrpSpPr>
          <p:cNvPr id="32" name="Group 31"/>
          <p:cNvGrpSpPr/>
          <p:nvPr/>
        </p:nvGrpSpPr>
        <p:grpSpPr>
          <a:xfrm>
            <a:off x="1991544" y="3903561"/>
            <a:ext cx="4212468" cy="792088"/>
            <a:chOff x="2063552" y="2564904"/>
            <a:chExt cx="3744416" cy="792088"/>
          </a:xfrm>
        </p:grpSpPr>
        <p:sp>
          <p:nvSpPr>
            <p:cNvPr id="34" name="TextBox 33"/>
            <p:cNvSpPr txBox="1"/>
            <p:nvPr/>
          </p:nvSpPr>
          <p:spPr>
            <a:xfrm>
              <a:off x="2063552" y="2564904"/>
              <a:ext cx="3744416" cy="430887"/>
            </a:xfrm>
            <a:prstGeom prst="rect">
              <a:avLst/>
            </a:prstGeom>
            <a:noFill/>
          </p:spPr>
          <p:txBody>
            <a:bodyPr wrap="square" tIns="0" bIns="0" rtlCol="0">
              <a:spAutoFit/>
            </a:bodyPr>
            <a:lstStyle/>
            <a:p>
              <a:r>
                <a:rPr lang="en-US" sz="2800" b="1" dirty="0">
                  <a:solidFill>
                    <a:schemeClr val="accent2"/>
                  </a:solidFill>
                </a:rPr>
                <a:t>Les </a:t>
              </a:r>
              <a:r>
                <a:rPr lang="en-US" sz="2800" b="1" dirty="0" err="1">
                  <a:solidFill>
                    <a:schemeClr val="accent2"/>
                  </a:solidFill>
                </a:rPr>
                <a:t>compétences</a:t>
              </a:r>
              <a:endParaRPr lang="en-US" sz="2800" b="1" dirty="0">
                <a:solidFill>
                  <a:schemeClr val="accent2"/>
                </a:solidFill>
              </a:endParaRPr>
            </a:p>
          </p:txBody>
        </p:sp>
        <p:sp>
          <p:nvSpPr>
            <p:cNvPr id="35" name="TextBox 34"/>
            <p:cNvSpPr txBox="1"/>
            <p:nvPr/>
          </p:nvSpPr>
          <p:spPr>
            <a:xfrm>
              <a:off x="2063552" y="3049215"/>
              <a:ext cx="3744416" cy="307777"/>
            </a:xfrm>
            <a:prstGeom prst="rect">
              <a:avLst/>
            </a:prstGeom>
            <a:noFill/>
          </p:spPr>
          <p:txBody>
            <a:bodyPr wrap="square" tIns="0" bIns="0" rtlCol="0">
              <a:spAutoFit/>
            </a:bodyPr>
            <a:lstStyle/>
            <a:p>
              <a:endParaRPr lang="en-US" sz="2000" dirty="0">
                <a:solidFill>
                  <a:schemeClr val="accent2">
                    <a:lumMod val="60000"/>
                    <a:lumOff val="40000"/>
                  </a:schemeClr>
                </a:solidFill>
              </a:endParaRPr>
            </a:p>
          </p:txBody>
        </p:sp>
      </p:grpSp>
      <p:sp>
        <p:nvSpPr>
          <p:cNvPr id="33" name="Rectangle 32"/>
          <p:cNvSpPr/>
          <p:nvPr/>
        </p:nvSpPr>
        <p:spPr>
          <a:xfrm>
            <a:off x="1055440" y="3903561"/>
            <a:ext cx="792088" cy="792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Calibri" panose="020F0502020204030204" pitchFamily="34" charset="0"/>
                <a:ea typeface="Roboto Black" panose="02000000000000000000" pitchFamily="2" charset="0"/>
                <a:cs typeface="Calibri" panose="020F0502020204030204" pitchFamily="34" charset="0"/>
              </a:rPr>
              <a:t>03</a:t>
            </a:r>
          </a:p>
        </p:txBody>
      </p:sp>
      <p:sp>
        <p:nvSpPr>
          <p:cNvPr id="52" name="TextBox 51"/>
          <p:cNvSpPr txBox="1"/>
          <p:nvPr/>
        </p:nvSpPr>
        <p:spPr>
          <a:xfrm>
            <a:off x="1991544" y="5190422"/>
            <a:ext cx="4212468" cy="430887"/>
          </a:xfrm>
          <a:prstGeom prst="rect">
            <a:avLst/>
          </a:prstGeom>
          <a:noFill/>
        </p:spPr>
        <p:txBody>
          <a:bodyPr wrap="square" tIns="0" bIns="0" rtlCol="0">
            <a:spAutoFit/>
          </a:bodyPr>
          <a:lstStyle/>
          <a:p>
            <a:r>
              <a:rPr lang="en-US" sz="2800" b="1" dirty="0">
                <a:solidFill>
                  <a:schemeClr val="tx2"/>
                </a:solidFill>
              </a:rPr>
              <a:t>La coordination</a:t>
            </a:r>
          </a:p>
        </p:txBody>
      </p:sp>
      <p:sp>
        <p:nvSpPr>
          <p:cNvPr id="51" name="Rectangle 50"/>
          <p:cNvSpPr/>
          <p:nvPr/>
        </p:nvSpPr>
        <p:spPr>
          <a:xfrm>
            <a:off x="1055440" y="5127407"/>
            <a:ext cx="792088" cy="792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ea typeface="Roboto Black" panose="02000000000000000000" pitchFamily="2" charset="0"/>
                <a:cs typeface="Calibri" panose="020F0502020204030204" pitchFamily="34" charset="0"/>
              </a:rPr>
              <a:t>04</a:t>
            </a:r>
          </a:p>
        </p:txBody>
      </p:sp>
      <p:grpSp>
        <p:nvGrpSpPr>
          <p:cNvPr id="46" name="Group 45"/>
          <p:cNvGrpSpPr/>
          <p:nvPr/>
        </p:nvGrpSpPr>
        <p:grpSpPr>
          <a:xfrm>
            <a:off x="6744072" y="1431180"/>
            <a:ext cx="4212468" cy="861774"/>
            <a:chOff x="2063552" y="2564904"/>
            <a:chExt cx="3744416" cy="861774"/>
          </a:xfrm>
        </p:grpSpPr>
        <p:sp>
          <p:nvSpPr>
            <p:cNvPr id="48" name="TextBox 47"/>
            <p:cNvSpPr txBox="1"/>
            <p:nvPr/>
          </p:nvSpPr>
          <p:spPr>
            <a:xfrm>
              <a:off x="2063552" y="2564904"/>
              <a:ext cx="3744416" cy="861774"/>
            </a:xfrm>
            <a:prstGeom prst="rect">
              <a:avLst/>
            </a:prstGeom>
            <a:noFill/>
          </p:spPr>
          <p:txBody>
            <a:bodyPr wrap="square" tIns="0" bIns="0" rtlCol="0">
              <a:spAutoFit/>
            </a:bodyPr>
            <a:lstStyle/>
            <a:p>
              <a:r>
                <a:rPr lang="en-US" sz="2800" b="1" dirty="0">
                  <a:solidFill>
                    <a:schemeClr val="accent1"/>
                  </a:solidFill>
                </a:rPr>
                <a:t>Les </a:t>
              </a:r>
              <a:r>
                <a:rPr lang="en-US" sz="2800" b="1" dirty="0" err="1">
                  <a:solidFill>
                    <a:schemeClr val="accent1"/>
                  </a:solidFill>
                </a:rPr>
                <a:t>niveaux</a:t>
              </a:r>
              <a:r>
                <a:rPr lang="en-US" sz="2800" b="1" dirty="0">
                  <a:solidFill>
                    <a:schemeClr val="accent1"/>
                  </a:solidFill>
                </a:rPr>
                <a:t> dans </a:t>
              </a:r>
              <a:r>
                <a:rPr lang="en-US" sz="2800" b="1" dirty="0" err="1">
                  <a:solidFill>
                    <a:schemeClr val="accent1"/>
                  </a:solidFill>
                </a:rPr>
                <a:t>l’entreprise</a:t>
              </a:r>
              <a:endParaRPr lang="en-US" sz="2800" b="1" dirty="0">
                <a:solidFill>
                  <a:schemeClr val="accent1"/>
                </a:solidFill>
              </a:endParaRPr>
            </a:p>
          </p:txBody>
        </p:sp>
        <p:sp>
          <p:nvSpPr>
            <p:cNvPr id="49" name="TextBox 48"/>
            <p:cNvSpPr txBox="1"/>
            <p:nvPr/>
          </p:nvSpPr>
          <p:spPr>
            <a:xfrm>
              <a:off x="2063552" y="3049215"/>
              <a:ext cx="3744416" cy="307777"/>
            </a:xfrm>
            <a:prstGeom prst="rect">
              <a:avLst/>
            </a:prstGeom>
            <a:noFill/>
          </p:spPr>
          <p:txBody>
            <a:bodyPr wrap="square" tIns="0" bIns="0" rtlCol="0">
              <a:spAutoFit/>
            </a:bodyPr>
            <a:lstStyle/>
            <a:p>
              <a:endParaRPr lang="en-US" sz="2000" dirty="0">
                <a:solidFill>
                  <a:schemeClr val="accent1">
                    <a:lumMod val="60000"/>
                    <a:lumOff val="40000"/>
                  </a:schemeClr>
                </a:solidFill>
              </a:endParaRPr>
            </a:p>
          </p:txBody>
        </p:sp>
      </p:grpSp>
      <p:sp>
        <p:nvSpPr>
          <p:cNvPr id="47" name="Rectangle 46"/>
          <p:cNvSpPr/>
          <p:nvPr/>
        </p:nvSpPr>
        <p:spPr>
          <a:xfrm>
            <a:off x="5807968" y="1431180"/>
            <a:ext cx="792088" cy="792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ea typeface="Roboto Black" panose="02000000000000000000" pitchFamily="2" charset="0"/>
                <a:cs typeface="Calibri" panose="020F0502020204030204" pitchFamily="34" charset="0"/>
              </a:rPr>
              <a:t>05</a:t>
            </a:r>
          </a:p>
        </p:txBody>
      </p:sp>
      <p:grpSp>
        <p:nvGrpSpPr>
          <p:cNvPr id="42" name="Group 41"/>
          <p:cNvGrpSpPr/>
          <p:nvPr/>
        </p:nvGrpSpPr>
        <p:grpSpPr>
          <a:xfrm>
            <a:off x="6744072" y="2656894"/>
            <a:ext cx="4212468" cy="792088"/>
            <a:chOff x="2063552" y="2564904"/>
            <a:chExt cx="3744416" cy="792088"/>
          </a:xfrm>
        </p:grpSpPr>
        <p:sp>
          <p:nvSpPr>
            <p:cNvPr id="44" name="TextBox 43"/>
            <p:cNvSpPr txBox="1"/>
            <p:nvPr/>
          </p:nvSpPr>
          <p:spPr>
            <a:xfrm>
              <a:off x="2063552" y="2564904"/>
              <a:ext cx="3744416" cy="430887"/>
            </a:xfrm>
            <a:prstGeom prst="rect">
              <a:avLst/>
            </a:prstGeom>
            <a:noFill/>
          </p:spPr>
          <p:txBody>
            <a:bodyPr wrap="square" tIns="0" bIns="0" rtlCol="0">
              <a:spAutoFit/>
            </a:bodyPr>
            <a:lstStyle/>
            <a:p>
              <a:r>
                <a:rPr lang="en-US" sz="2800" b="1" dirty="0">
                  <a:solidFill>
                    <a:schemeClr val="accent2"/>
                  </a:solidFill>
                </a:rPr>
                <a:t>Les processus</a:t>
              </a:r>
            </a:p>
          </p:txBody>
        </p:sp>
        <p:sp>
          <p:nvSpPr>
            <p:cNvPr id="45" name="TextBox 44"/>
            <p:cNvSpPr txBox="1"/>
            <p:nvPr/>
          </p:nvSpPr>
          <p:spPr>
            <a:xfrm>
              <a:off x="2063552" y="3049215"/>
              <a:ext cx="3744416" cy="307777"/>
            </a:xfrm>
            <a:prstGeom prst="rect">
              <a:avLst/>
            </a:prstGeom>
            <a:noFill/>
          </p:spPr>
          <p:txBody>
            <a:bodyPr wrap="square" tIns="0" bIns="0" rtlCol="0">
              <a:spAutoFit/>
            </a:bodyPr>
            <a:lstStyle/>
            <a:p>
              <a:endParaRPr lang="en-US" sz="2000" dirty="0">
                <a:solidFill>
                  <a:schemeClr val="accent2">
                    <a:lumMod val="60000"/>
                    <a:lumOff val="40000"/>
                  </a:schemeClr>
                </a:solidFill>
              </a:endParaRPr>
            </a:p>
          </p:txBody>
        </p:sp>
      </p:grpSp>
      <p:sp>
        <p:nvSpPr>
          <p:cNvPr id="43" name="Rectangle 42"/>
          <p:cNvSpPr/>
          <p:nvPr/>
        </p:nvSpPr>
        <p:spPr>
          <a:xfrm>
            <a:off x="5807968" y="2656894"/>
            <a:ext cx="792088" cy="792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Calibri" panose="020F0502020204030204" pitchFamily="34" charset="0"/>
                <a:ea typeface="Roboto Black" panose="02000000000000000000" pitchFamily="2" charset="0"/>
                <a:cs typeface="Calibri" panose="020F0502020204030204" pitchFamily="34" charset="0"/>
              </a:rPr>
              <a:t>06</a:t>
            </a:r>
          </a:p>
        </p:txBody>
      </p:sp>
      <p:grpSp>
        <p:nvGrpSpPr>
          <p:cNvPr id="14" name="Group 13"/>
          <p:cNvGrpSpPr/>
          <p:nvPr/>
        </p:nvGrpSpPr>
        <p:grpSpPr>
          <a:xfrm>
            <a:off x="1451484" y="2278154"/>
            <a:ext cx="0" cy="1591474"/>
            <a:chOff x="1317803" y="3030884"/>
            <a:chExt cx="0" cy="1591474"/>
          </a:xfrm>
        </p:grpSpPr>
        <p:cxnSp>
          <p:nvCxnSpPr>
            <p:cNvPr id="3" name="Straight Connector 2"/>
            <p:cNvCxnSpPr>
              <a:cxnSpLocks/>
            </p:cNvCxnSpPr>
            <p:nvPr/>
          </p:nvCxnSpPr>
          <p:spPr>
            <a:xfrm>
              <a:off x="1317803" y="3030884"/>
              <a:ext cx="0" cy="36576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cxnSpLocks/>
            </p:cNvCxnSpPr>
            <p:nvPr/>
          </p:nvCxnSpPr>
          <p:spPr>
            <a:xfrm>
              <a:off x="1317803" y="4256598"/>
              <a:ext cx="0" cy="36576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a:cxnSpLocks/>
          </p:cNvCxnSpPr>
          <p:nvPr/>
        </p:nvCxnSpPr>
        <p:spPr>
          <a:xfrm>
            <a:off x="1438536" y="4695649"/>
            <a:ext cx="0" cy="36576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cxnSpLocks/>
          </p:cNvCxnSpPr>
          <p:nvPr/>
        </p:nvCxnSpPr>
        <p:spPr>
          <a:xfrm>
            <a:off x="6204012" y="2257201"/>
            <a:ext cx="0" cy="36576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8" name="Title 17"/>
          <p:cNvSpPr>
            <a:spLocks noGrp="1"/>
          </p:cNvSpPr>
          <p:nvPr>
            <p:ph type="title"/>
          </p:nvPr>
        </p:nvSpPr>
        <p:spPr/>
        <p:txBody>
          <a:bodyPr/>
          <a:lstStyle/>
          <a:p>
            <a:r>
              <a:rPr lang="en-US" dirty="0"/>
              <a:t>PLAN DE COURS</a:t>
            </a:r>
          </a:p>
        </p:txBody>
      </p:sp>
      <p:sp>
        <p:nvSpPr>
          <p:cNvPr id="64" name="Slide Number Placeholder 63"/>
          <p:cNvSpPr>
            <a:spLocks noGrp="1"/>
          </p:cNvSpPr>
          <p:nvPr>
            <p:ph type="sldNum" sz="quarter" idx="12"/>
          </p:nvPr>
        </p:nvSpPr>
        <p:spPr/>
        <p:txBody>
          <a:bodyPr/>
          <a:lstStyle/>
          <a:p>
            <a:fld id="{FC1CF07D-8B3F-4D32-B059-0039CEA46DB1}" type="slidenum">
              <a:rPr lang="en-US" smtClean="0"/>
              <a:pPr/>
              <a:t>3</a:t>
            </a:fld>
            <a:endParaRPr lang="en-US"/>
          </a:p>
        </p:txBody>
      </p:sp>
      <p:sp>
        <p:nvSpPr>
          <p:cNvPr id="2" name="TextBox 51">
            <a:extLst>
              <a:ext uri="{FF2B5EF4-FFF2-40B4-BE49-F238E27FC236}">
                <a16:creationId xmlns:a16="http://schemas.microsoft.com/office/drawing/2014/main" id="{F729FF6E-A5E8-BD5B-8801-2DA01E939AEB}"/>
              </a:ext>
            </a:extLst>
          </p:cNvPr>
          <p:cNvSpPr txBox="1"/>
          <p:nvPr/>
        </p:nvSpPr>
        <p:spPr>
          <a:xfrm>
            <a:off x="6718652" y="3964708"/>
            <a:ext cx="4212468" cy="430887"/>
          </a:xfrm>
          <a:prstGeom prst="rect">
            <a:avLst/>
          </a:prstGeom>
          <a:noFill/>
        </p:spPr>
        <p:txBody>
          <a:bodyPr wrap="square" tIns="0" bIns="0" rtlCol="0">
            <a:spAutoFit/>
          </a:bodyPr>
          <a:lstStyle/>
          <a:p>
            <a:r>
              <a:rPr lang="en-US" sz="2800" b="1" dirty="0" err="1">
                <a:solidFill>
                  <a:schemeClr val="tx2"/>
                </a:solidFill>
              </a:rPr>
              <a:t>L’effet</a:t>
            </a:r>
            <a:r>
              <a:rPr lang="en-US" sz="2800" b="1" dirty="0">
                <a:solidFill>
                  <a:schemeClr val="tx2"/>
                </a:solidFill>
              </a:rPr>
              <a:t> </a:t>
            </a:r>
            <a:r>
              <a:rPr lang="en-US" sz="2800" b="1" dirty="0" err="1">
                <a:solidFill>
                  <a:schemeClr val="tx2"/>
                </a:solidFill>
              </a:rPr>
              <a:t>d’expérience</a:t>
            </a:r>
            <a:endParaRPr lang="en-US" sz="2800" b="1" dirty="0">
              <a:solidFill>
                <a:schemeClr val="tx2"/>
              </a:solidFill>
            </a:endParaRPr>
          </a:p>
        </p:txBody>
      </p:sp>
      <p:sp>
        <p:nvSpPr>
          <p:cNvPr id="4" name="Rectangle 3">
            <a:extLst>
              <a:ext uri="{FF2B5EF4-FFF2-40B4-BE49-F238E27FC236}">
                <a16:creationId xmlns:a16="http://schemas.microsoft.com/office/drawing/2014/main" id="{FD7F529A-21E6-44B5-9E33-57AE1E8F4BED}"/>
              </a:ext>
            </a:extLst>
          </p:cNvPr>
          <p:cNvSpPr/>
          <p:nvPr/>
        </p:nvSpPr>
        <p:spPr>
          <a:xfrm>
            <a:off x="5782548" y="3901693"/>
            <a:ext cx="792088" cy="792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ea typeface="Roboto Black" panose="02000000000000000000" pitchFamily="2" charset="0"/>
                <a:cs typeface="Calibri" panose="020F0502020204030204" pitchFamily="34" charset="0"/>
              </a:rPr>
              <a:t>07</a:t>
            </a:r>
          </a:p>
        </p:txBody>
      </p:sp>
      <p:cxnSp>
        <p:nvCxnSpPr>
          <p:cNvPr id="5" name="Straight Connector 59">
            <a:extLst>
              <a:ext uri="{FF2B5EF4-FFF2-40B4-BE49-F238E27FC236}">
                <a16:creationId xmlns:a16="http://schemas.microsoft.com/office/drawing/2014/main" id="{8E74F0E8-9FAB-464D-F611-C900F5AF7BCC}"/>
              </a:ext>
            </a:extLst>
          </p:cNvPr>
          <p:cNvCxnSpPr>
            <a:cxnSpLocks/>
          </p:cNvCxnSpPr>
          <p:nvPr/>
        </p:nvCxnSpPr>
        <p:spPr>
          <a:xfrm>
            <a:off x="6165644" y="3469935"/>
            <a:ext cx="0" cy="36576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6" name="Image 5">
            <a:extLst>
              <a:ext uri="{FF2B5EF4-FFF2-40B4-BE49-F238E27FC236}">
                <a16:creationId xmlns:a16="http://schemas.microsoft.com/office/drawing/2014/main" id="{A0B73718-97D1-DFBB-E35E-122A1A342475}"/>
              </a:ext>
            </a:extLst>
          </p:cNvPr>
          <p:cNvPicPr>
            <a:picLocks noChangeAspect="1"/>
          </p:cNvPicPr>
          <p:nvPr/>
        </p:nvPicPr>
        <p:blipFill>
          <a:blip r:embed="rId3"/>
          <a:stretch>
            <a:fillRect/>
          </a:stretch>
        </p:blipFill>
        <p:spPr>
          <a:xfrm>
            <a:off x="6178592" y="4776674"/>
            <a:ext cx="6097" cy="371888"/>
          </a:xfrm>
          <a:prstGeom prst="rect">
            <a:avLst/>
          </a:prstGeom>
        </p:spPr>
      </p:pic>
      <p:grpSp>
        <p:nvGrpSpPr>
          <p:cNvPr id="7" name="Group 45">
            <a:extLst>
              <a:ext uri="{FF2B5EF4-FFF2-40B4-BE49-F238E27FC236}">
                <a16:creationId xmlns:a16="http://schemas.microsoft.com/office/drawing/2014/main" id="{A0B55A88-F198-CB3B-1A7C-0D79371649D9}"/>
              </a:ext>
            </a:extLst>
          </p:cNvPr>
          <p:cNvGrpSpPr/>
          <p:nvPr/>
        </p:nvGrpSpPr>
        <p:grpSpPr>
          <a:xfrm>
            <a:off x="6744072" y="5188095"/>
            <a:ext cx="4212468" cy="792088"/>
            <a:chOff x="2063552" y="2564904"/>
            <a:chExt cx="3744416" cy="792088"/>
          </a:xfrm>
        </p:grpSpPr>
        <p:sp>
          <p:nvSpPr>
            <p:cNvPr id="8" name="TextBox 47">
              <a:extLst>
                <a:ext uri="{FF2B5EF4-FFF2-40B4-BE49-F238E27FC236}">
                  <a16:creationId xmlns:a16="http://schemas.microsoft.com/office/drawing/2014/main" id="{C246F8D2-CAD4-E050-86D8-0668DC245B8B}"/>
                </a:ext>
              </a:extLst>
            </p:cNvPr>
            <p:cNvSpPr txBox="1"/>
            <p:nvPr/>
          </p:nvSpPr>
          <p:spPr>
            <a:xfrm>
              <a:off x="2063552" y="2564904"/>
              <a:ext cx="3744416" cy="430887"/>
            </a:xfrm>
            <a:prstGeom prst="rect">
              <a:avLst/>
            </a:prstGeom>
            <a:noFill/>
          </p:spPr>
          <p:txBody>
            <a:bodyPr wrap="square" tIns="0" bIns="0" rtlCol="0">
              <a:spAutoFit/>
            </a:bodyPr>
            <a:lstStyle/>
            <a:p>
              <a:r>
                <a:rPr lang="en-US" sz="2800" b="1" dirty="0" err="1">
                  <a:solidFill>
                    <a:schemeClr val="accent1"/>
                  </a:solidFill>
                </a:rPr>
                <a:t>Exercices</a:t>
              </a:r>
              <a:endParaRPr lang="en-US" sz="2800" b="1" dirty="0">
                <a:solidFill>
                  <a:schemeClr val="accent1"/>
                </a:solidFill>
              </a:endParaRPr>
            </a:p>
          </p:txBody>
        </p:sp>
        <p:sp>
          <p:nvSpPr>
            <p:cNvPr id="9" name="TextBox 48">
              <a:extLst>
                <a:ext uri="{FF2B5EF4-FFF2-40B4-BE49-F238E27FC236}">
                  <a16:creationId xmlns:a16="http://schemas.microsoft.com/office/drawing/2014/main" id="{7B236B25-C5EA-9EE5-A010-771718BA3604}"/>
                </a:ext>
              </a:extLst>
            </p:cNvPr>
            <p:cNvSpPr txBox="1"/>
            <p:nvPr/>
          </p:nvSpPr>
          <p:spPr>
            <a:xfrm>
              <a:off x="2063552" y="3049215"/>
              <a:ext cx="3744416" cy="307777"/>
            </a:xfrm>
            <a:prstGeom prst="rect">
              <a:avLst/>
            </a:prstGeom>
            <a:noFill/>
          </p:spPr>
          <p:txBody>
            <a:bodyPr wrap="square" tIns="0" bIns="0" rtlCol="0">
              <a:spAutoFit/>
            </a:bodyPr>
            <a:lstStyle/>
            <a:p>
              <a:endParaRPr lang="en-US" sz="2000" dirty="0">
                <a:solidFill>
                  <a:schemeClr val="accent1">
                    <a:lumMod val="60000"/>
                    <a:lumOff val="40000"/>
                  </a:schemeClr>
                </a:solidFill>
              </a:endParaRPr>
            </a:p>
          </p:txBody>
        </p:sp>
      </p:grpSp>
      <p:sp>
        <p:nvSpPr>
          <p:cNvPr id="10" name="Rectangle 9">
            <a:extLst>
              <a:ext uri="{FF2B5EF4-FFF2-40B4-BE49-F238E27FC236}">
                <a16:creationId xmlns:a16="http://schemas.microsoft.com/office/drawing/2014/main" id="{9A385645-2E9F-C91A-AC2C-7F8CC48E8E94}"/>
              </a:ext>
            </a:extLst>
          </p:cNvPr>
          <p:cNvSpPr/>
          <p:nvPr/>
        </p:nvSpPr>
        <p:spPr>
          <a:xfrm>
            <a:off x="5807968" y="5188095"/>
            <a:ext cx="792088" cy="792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Calibri" panose="020F0502020204030204" pitchFamily="34" charset="0"/>
                <a:ea typeface="Roboto Black" panose="02000000000000000000" pitchFamily="2" charset="0"/>
                <a:cs typeface="Calibri" panose="020F0502020204030204" pitchFamily="34" charset="0"/>
              </a:rPr>
              <a:t>08</a:t>
            </a:r>
          </a:p>
        </p:txBody>
      </p:sp>
    </p:spTree>
    <p:extLst>
      <p:ext uri="{BB962C8B-B14F-4D97-AF65-F5344CB8AC3E}">
        <p14:creationId xmlns:p14="http://schemas.microsoft.com/office/powerpoint/2010/main" val="3943253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9613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7416824" cy="4896544"/>
          </a:xfrm>
        </p:spPr>
        <p:txBody>
          <a:bodyPr>
            <a:normAutofit/>
          </a:bodyPr>
          <a:lstStyle/>
          <a:p>
            <a:pPr marL="0" indent="0">
              <a:lnSpc>
                <a:spcPct val="100000"/>
              </a:lnSpc>
              <a:buNone/>
            </a:pPr>
            <a:r>
              <a:rPr lang="fr-FR" sz="2800" u="sng" dirty="0">
                <a:solidFill>
                  <a:schemeClr val="tx1"/>
                </a:solidFill>
                <a:latin typeface="+mn-lt"/>
              </a:rPr>
              <a:t> Coordination et contrôle : concepts clés</a:t>
            </a:r>
          </a:p>
          <a:p>
            <a:pPr marL="0" indent="0">
              <a:lnSpc>
                <a:spcPct val="100000"/>
              </a:lnSpc>
              <a:buNone/>
            </a:pPr>
            <a:r>
              <a:rPr lang="fr-FR" sz="2800" dirty="0">
                <a:solidFill>
                  <a:schemeClr val="tx1"/>
                </a:solidFill>
                <a:latin typeface="+mn-lt"/>
              </a:rPr>
              <a:t>La </a:t>
            </a:r>
            <a:r>
              <a:rPr lang="fr-FR" sz="2800" b="1" dirty="0">
                <a:solidFill>
                  <a:srgbClr val="C00000"/>
                </a:solidFill>
                <a:latin typeface="+mn-lt"/>
              </a:rPr>
              <a:t>coordination</a:t>
            </a:r>
            <a:r>
              <a:rPr lang="fr-FR" sz="2800" dirty="0">
                <a:solidFill>
                  <a:schemeClr val="tx1"/>
                </a:solidFill>
                <a:latin typeface="+mn-lt"/>
              </a:rPr>
              <a:t> assure </a:t>
            </a:r>
            <a:r>
              <a:rPr lang="fr-FR" sz="2800" b="1" dirty="0">
                <a:solidFill>
                  <a:srgbClr val="C00000"/>
                </a:solidFill>
                <a:latin typeface="+mn-lt"/>
              </a:rPr>
              <a:t>l'harmonie entre les actions</a:t>
            </a:r>
            <a:r>
              <a:rPr lang="fr-FR" sz="2800" dirty="0">
                <a:solidFill>
                  <a:schemeClr val="tx1"/>
                </a:solidFill>
                <a:latin typeface="+mn-lt"/>
              </a:rPr>
              <a:t> des différentes parties d'une organisation, tandis que le </a:t>
            </a:r>
            <a:r>
              <a:rPr lang="fr-FR" sz="2800" b="1" dirty="0">
                <a:solidFill>
                  <a:srgbClr val="C00000"/>
                </a:solidFill>
                <a:latin typeface="+mn-lt"/>
              </a:rPr>
              <a:t>contrôle</a:t>
            </a:r>
            <a:r>
              <a:rPr lang="fr-FR" sz="2800" dirty="0">
                <a:solidFill>
                  <a:schemeClr val="tx1"/>
                </a:solidFill>
                <a:latin typeface="+mn-lt"/>
              </a:rPr>
              <a:t> garantit que ces actions </a:t>
            </a:r>
            <a:r>
              <a:rPr lang="fr-FR" sz="2800" b="1" dirty="0">
                <a:solidFill>
                  <a:srgbClr val="C00000"/>
                </a:solidFill>
                <a:latin typeface="+mn-lt"/>
              </a:rPr>
              <a:t>respectent les objectifs fixés</a:t>
            </a:r>
            <a:r>
              <a:rPr lang="fr-FR" sz="2800" dirty="0">
                <a:solidFill>
                  <a:schemeClr val="tx1"/>
                </a:solidFill>
                <a:latin typeface="+mn-lt"/>
              </a:rPr>
              <a:t>.</a:t>
            </a:r>
          </a:p>
          <a:p>
            <a:pPr marL="0" indent="0">
              <a:lnSpc>
                <a:spcPct val="100000"/>
              </a:lnSpc>
              <a:buNone/>
            </a:pPr>
            <a:r>
              <a:rPr lang="fr-FR" sz="2800" b="1" dirty="0">
                <a:solidFill>
                  <a:srgbClr val="C00000"/>
                </a:solidFill>
                <a:latin typeface="+mn-lt"/>
              </a:rPr>
              <a:t>Henry Mintzberg </a:t>
            </a:r>
            <a:r>
              <a:rPr lang="fr-FR" sz="2800" dirty="0">
                <a:solidFill>
                  <a:schemeClr val="tx1"/>
                </a:solidFill>
                <a:latin typeface="+mn-lt"/>
              </a:rPr>
              <a:t>a identifié cinq mécanismes de coordination et plusieurs types de contrôle qui influencent la structuration des organisations.</a:t>
            </a:r>
          </a:p>
        </p:txBody>
      </p:sp>
      <p:sp>
        <p:nvSpPr>
          <p:cNvPr id="7" name="Slide Number Placeholder 6"/>
          <p:cNvSpPr>
            <a:spLocks noGrp="1"/>
          </p:cNvSpPr>
          <p:nvPr>
            <p:ph type="sldNum" sz="quarter" idx="12"/>
          </p:nvPr>
        </p:nvSpPr>
        <p:spPr/>
        <p:txBody>
          <a:bodyPr/>
          <a:lstStyle/>
          <a:p>
            <a:fld id="{51F02384-994A-4C3C-8656-0CE2B6A3B91B}" type="slidenum">
              <a:rPr lang="en-US" smtClean="0"/>
              <a:pPr/>
              <a:t>30</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Coordination et </a:t>
            </a:r>
            <a:r>
              <a:rPr lang="en-US" dirty="0" err="1">
                <a:solidFill>
                  <a:schemeClr val="bg1"/>
                </a:solidFill>
              </a:rPr>
              <a:t>contrôle</a:t>
            </a:r>
            <a:endParaRPr lang="en-US" dirty="0">
              <a:solidFill>
                <a:schemeClr val="bg1"/>
              </a:solidFill>
            </a:endParaRPr>
          </a:p>
        </p:txBody>
      </p:sp>
      <p:pic>
        <p:nvPicPr>
          <p:cNvPr id="3" name="Image 2">
            <a:extLst>
              <a:ext uri="{FF2B5EF4-FFF2-40B4-BE49-F238E27FC236}">
                <a16:creationId xmlns:a16="http://schemas.microsoft.com/office/drawing/2014/main" id="{5F5B3F3D-05CF-C504-52BA-94FFE6BDF5D5}"/>
              </a:ext>
            </a:extLst>
          </p:cNvPr>
          <p:cNvPicPr>
            <a:picLocks noChangeAspect="1"/>
          </p:cNvPicPr>
          <p:nvPr/>
        </p:nvPicPr>
        <p:blipFill>
          <a:blip r:embed="rId3"/>
          <a:stretch>
            <a:fillRect/>
          </a:stretch>
        </p:blipFill>
        <p:spPr>
          <a:xfrm>
            <a:off x="8472264" y="1412776"/>
            <a:ext cx="2520280" cy="3560396"/>
          </a:xfrm>
          <a:prstGeom prst="rect">
            <a:avLst/>
          </a:prstGeom>
        </p:spPr>
      </p:pic>
    </p:spTree>
    <p:extLst>
      <p:ext uri="{BB962C8B-B14F-4D97-AF65-F5344CB8AC3E}">
        <p14:creationId xmlns:p14="http://schemas.microsoft.com/office/powerpoint/2010/main" val="234786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p:cNvSpPr/>
          <p:nvPr/>
        </p:nvSpPr>
        <p:spPr>
          <a:xfrm>
            <a:off x="2032000" y="3200400"/>
            <a:ext cx="8128000" cy="36576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err="1"/>
              <a:t>Mécanismes</a:t>
            </a:r>
            <a:r>
              <a:rPr lang="en-US" dirty="0"/>
              <a:t> de coordination</a:t>
            </a:r>
          </a:p>
        </p:txBody>
      </p:sp>
      <p:sp>
        <p:nvSpPr>
          <p:cNvPr id="3" name="Subtitle 2"/>
          <p:cNvSpPr>
            <a:spLocks noGrp="1"/>
          </p:cNvSpPr>
          <p:nvPr>
            <p:ph type="subTitle" idx="1"/>
          </p:nvPr>
        </p:nvSpPr>
        <p:spPr/>
        <p:txBody>
          <a:bodyPr/>
          <a:lstStyle/>
          <a:p>
            <a:endParaRPr lang="en-US" dirty="0"/>
          </a:p>
        </p:txBody>
      </p:sp>
      <p:sp>
        <p:nvSpPr>
          <p:cNvPr id="5" name="Text Placeholder 4"/>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1289346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9613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449272" cy="4896544"/>
          </a:xfrm>
        </p:spPr>
        <p:txBody>
          <a:bodyPr>
            <a:normAutofit/>
          </a:bodyPr>
          <a:lstStyle/>
          <a:p>
            <a:pPr marL="0" indent="0">
              <a:lnSpc>
                <a:spcPct val="100000"/>
              </a:lnSpc>
              <a:buNone/>
            </a:pPr>
            <a:r>
              <a:rPr lang="fr-FR" sz="2400" u="sng" dirty="0">
                <a:solidFill>
                  <a:schemeClr val="tx1"/>
                </a:solidFill>
                <a:latin typeface="+mn-lt"/>
              </a:rPr>
              <a:t>Mécanismes de coordination selon Mintzberg</a:t>
            </a:r>
          </a:p>
          <a:p>
            <a:pPr marL="0" indent="0">
              <a:lnSpc>
                <a:spcPct val="100000"/>
              </a:lnSpc>
              <a:buNone/>
            </a:pPr>
            <a:r>
              <a:rPr lang="fr-FR" sz="2400" dirty="0">
                <a:solidFill>
                  <a:schemeClr val="tx1"/>
                </a:solidFill>
                <a:latin typeface="+mn-lt"/>
              </a:rPr>
              <a:t>Mintzberg a identifié cinq mécanismes principaux pour structurer et synchroniser les actions dans une organisation :</a:t>
            </a:r>
          </a:p>
          <a:p>
            <a:pPr>
              <a:lnSpc>
                <a:spcPct val="100000"/>
              </a:lnSpc>
            </a:pPr>
            <a:r>
              <a:rPr lang="fr-FR" sz="2400" b="1" dirty="0">
                <a:solidFill>
                  <a:srgbClr val="C00000"/>
                </a:solidFill>
                <a:latin typeface="+mn-lt"/>
              </a:rPr>
              <a:t>L'ajustement mutuel</a:t>
            </a:r>
          </a:p>
          <a:p>
            <a:pPr>
              <a:lnSpc>
                <a:spcPct val="100000"/>
              </a:lnSpc>
            </a:pPr>
            <a:r>
              <a:rPr lang="fr-FR" sz="2400" b="1" dirty="0">
                <a:solidFill>
                  <a:srgbClr val="C00000"/>
                </a:solidFill>
                <a:latin typeface="+mn-lt"/>
              </a:rPr>
              <a:t>La supervision directe</a:t>
            </a:r>
          </a:p>
          <a:p>
            <a:pPr>
              <a:lnSpc>
                <a:spcPct val="100000"/>
              </a:lnSpc>
            </a:pPr>
            <a:r>
              <a:rPr lang="fr-FR" sz="2400" b="1" dirty="0">
                <a:solidFill>
                  <a:srgbClr val="C00000"/>
                </a:solidFill>
                <a:latin typeface="+mn-lt"/>
              </a:rPr>
              <a:t>La standardisation des processus de travail</a:t>
            </a:r>
          </a:p>
          <a:p>
            <a:pPr>
              <a:lnSpc>
                <a:spcPct val="100000"/>
              </a:lnSpc>
            </a:pPr>
            <a:r>
              <a:rPr lang="fr-FR" sz="2400" b="1" dirty="0">
                <a:solidFill>
                  <a:srgbClr val="C00000"/>
                </a:solidFill>
                <a:latin typeface="+mn-lt"/>
              </a:rPr>
              <a:t>La standardisation des résultats</a:t>
            </a:r>
          </a:p>
          <a:p>
            <a:pPr>
              <a:lnSpc>
                <a:spcPct val="100000"/>
              </a:lnSpc>
            </a:pPr>
            <a:r>
              <a:rPr lang="fr-FR" sz="2400" b="1" dirty="0">
                <a:solidFill>
                  <a:srgbClr val="C00000"/>
                </a:solidFill>
                <a:latin typeface="+mn-lt"/>
              </a:rPr>
              <a:t>La standardisation des compétences</a:t>
            </a:r>
          </a:p>
        </p:txBody>
      </p:sp>
      <p:sp>
        <p:nvSpPr>
          <p:cNvPr id="7" name="Slide Number Placeholder 6"/>
          <p:cNvSpPr>
            <a:spLocks noGrp="1"/>
          </p:cNvSpPr>
          <p:nvPr>
            <p:ph type="sldNum" sz="quarter" idx="12"/>
          </p:nvPr>
        </p:nvSpPr>
        <p:spPr/>
        <p:txBody>
          <a:bodyPr/>
          <a:lstStyle/>
          <a:p>
            <a:fld id="{51F02384-994A-4C3C-8656-0CE2B6A3B91B}" type="slidenum">
              <a:rPr lang="en-US" smtClean="0"/>
              <a:pPr/>
              <a:t>32</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Coordination et </a:t>
            </a:r>
            <a:r>
              <a:rPr lang="en-US" dirty="0" err="1">
                <a:solidFill>
                  <a:schemeClr val="bg1"/>
                </a:solidFill>
              </a:rPr>
              <a:t>contrôle</a:t>
            </a:r>
            <a:endParaRPr lang="en-US" dirty="0">
              <a:solidFill>
                <a:schemeClr val="bg1"/>
              </a:solidFill>
            </a:endParaRPr>
          </a:p>
        </p:txBody>
      </p:sp>
    </p:spTree>
    <p:extLst>
      <p:ext uri="{BB962C8B-B14F-4D97-AF65-F5344CB8AC3E}">
        <p14:creationId xmlns:p14="http://schemas.microsoft.com/office/powerpoint/2010/main" val="313246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Effect transition="in" filter="fade">
                                      <p:cBhvr>
                                        <p:cTn id="37"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9613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7848872" cy="4896544"/>
          </a:xfrm>
        </p:spPr>
        <p:txBody>
          <a:bodyPr>
            <a:normAutofit/>
          </a:bodyPr>
          <a:lstStyle/>
          <a:p>
            <a:pPr marL="0" indent="0">
              <a:lnSpc>
                <a:spcPct val="100000"/>
              </a:lnSpc>
              <a:buNone/>
            </a:pPr>
            <a:r>
              <a:rPr lang="fr-FR" sz="2800" u="sng" dirty="0">
                <a:solidFill>
                  <a:schemeClr val="tx1"/>
                </a:solidFill>
                <a:latin typeface="+mn-lt"/>
              </a:rPr>
              <a:t>L'ajustement mutuel</a:t>
            </a:r>
          </a:p>
          <a:p>
            <a:pPr>
              <a:lnSpc>
                <a:spcPct val="100000"/>
              </a:lnSpc>
            </a:pPr>
            <a:r>
              <a:rPr lang="fr-FR" sz="2800" dirty="0">
                <a:solidFill>
                  <a:schemeClr val="tx1"/>
                </a:solidFill>
                <a:latin typeface="+mn-lt"/>
              </a:rPr>
              <a:t>Définition : Coordination informelle par la communication directe.</a:t>
            </a:r>
          </a:p>
          <a:p>
            <a:pPr>
              <a:lnSpc>
                <a:spcPct val="100000"/>
              </a:lnSpc>
            </a:pPr>
            <a:r>
              <a:rPr lang="fr-FR" sz="2800" dirty="0">
                <a:solidFill>
                  <a:schemeClr val="tx1"/>
                </a:solidFill>
                <a:latin typeface="+mn-lt"/>
              </a:rPr>
              <a:t>Utilisé dans les petites équipes où la flexibilité est clé.</a:t>
            </a:r>
          </a:p>
          <a:p>
            <a:pPr>
              <a:lnSpc>
                <a:spcPct val="100000"/>
              </a:lnSpc>
            </a:pPr>
            <a:r>
              <a:rPr lang="fr-FR" sz="2800" dirty="0">
                <a:solidFill>
                  <a:schemeClr val="tx1"/>
                </a:solidFill>
                <a:latin typeface="+mn-lt"/>
              </a:rPr>
              <a:t>Exemple : Chez Slack, les petites équipes techniques ajustent leurs actions en temps réel via des conversations directes et des outils de communication, sans besoin de hiérarchie formelle.</a:t>
            </a:r>
            <a:endParaRPr lang="fr-FR" sz="2800" b="1" dirty="0">
              <a:solidFill>
                <a:srgbClr val="C00000"/>
              </a:solidFill>
              <a:latin typeface="+mn-lt"/>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33</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Coordination et </a:t>
            </a:r>
            <a:r>
              <a:rPr lang="en-US" dirty="0" err="1">
                <a:solidFill>
                  <a:schemeClr val="bg1"/>
                </a:solidFill>
              </a:rPr>
              <a:t>contrôle</a:t>
            </a:r>
            <a:endParaRPr lang="en-US" dirty="0">
              <a:solidFill>
                <a:schemeClr val="bg1"/>
              </a:solidFill>
            </a:endParaRPr>
          </a:p>
        </p:txBody>
      </p:sp>
      <p:pic>
        <p:nvPicPr>
          <p:cNvPr id="3" name="Image 2">
            <a:extLst>
              <a:ext uri="{FF2B5EF4-FFF2-40B4-BE49-F238E27FC236}">
                <a16:creationId xmlns:a16="http://schemas.microsoft.com/office/drawing/2014/main" id="{A6B89BEF-8E82-F0D8-98D3-8E9473B5325C}"/>
              </a:ext>
            </a:extLst>
          </p:cNvPr>
          <p:cNvPicPr>
            <a:picLocks noChangeAspect="1"/>
          </p:cNvPicPr>
          <p:nvPr/>
        </p:nvPicPr>
        <p:blipFill>
          <a:blip r:embed="rId3"/>
          <a:stretch>
            <a:fillRect/>
          </a:stretch>
        </p:blipFill>
        <p:spPr>
          <a:xfrm>
            <a:off x="8256240" y="2747962"/>
            <a:ext cx="3343275" cy="1362075"/>
          </a:xfrm>
          <a:prstGeom prst="rect">
            <a:avLst/>
          </a:prstGeom>
        </p:spPr>
      </p:pic>
    </p:spTree>
    <p:extLst>
      <p:ext uri="{BB962C8B-B14F-4D97-AF65-F5344CB8AC3E}">
        <p14:creationId xmlns:p14="http://schemas.microsoft.com/office/powerpoint/2010/main" val="157774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9613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7848872" cy="4896544"/>
          </a:xfrm>
        </p:spPr>
        <p:txBody>
          <a:bodyPr>
            <a:normAutofit/>
          </a:bodyPr>
          <a:lstStyle/>
          <a:p>
            <a:pPr marL="0" indent="0">
              <a:lnSpc>
                <a:spcPct val="100000"/>
              </a:lnSpc>
              <a:buNone/>
            </a:pPr>
            <a:r>
              <a:rPr lang="fr-FR" sz="2800" u="sng" dirty="0">
                <a:solidFill>
                  <a:schemeClr val="tx1"/>
                </a:solidFill>
                <a:latin typeface="+mn-lt"/>
              </a:rPr>
              <a:t>La supervision directe</a:t>
            </a:r>
          </a:p>
          <a:p>
            <a:pPr>
              <a:lnSpc>
                <a:spcPct val="100000"/>
              </a:lnSpc>
            </a:pPr>
            <a:r>
              <a:rPr lang="fr-FR" sz="2800" dirty="0">
                <a:solidFill>
                  <a:schemeClr val="tx1"/>
                </a:solidFill>
                <a:latin typeface="+mn-lt"/>
              </a:rPr>
              <a:t>Définition : Un manager supervise directement le travail des employés.</a:t>
            </a:r>
          </a:p>
          <a:p>
            <a:pPr>
              <a:lnSpc>
                <a:spcPct val="100000"/>
              </a:lnSpc>
            </a:pPr>
            <a:r>
              <a:rPr lang="fr-FR" sz="2800" dirty="0">
                <a:solidFill>
                  <a:schemeClr val="tx1"/>
                </a:solidFill>
                <a:latin typeface="+mn-lt"/>
              </a:rPr>
              <a:t> Typique dans les organisations de taille moyenne à grande.</a:t>
            </a:r>
          </a:p>
          <a:p>
            <a:pPr>
              <a:lnSpc>
                <a:spcPct val="100000"/>
              </a:lnSpc>
            </a:pPr>
            <a:r>
              <a:rPr lang="fr-FR" sz="2800" dirty="0">
                <a:solidFill>
                  <a:schemeClr val="tx1"/>
                </a:solidFill>
                <a:latin typeface="+mn-lt"/>
              </a:rPr>
              <a:t>Exemple : Chez Tesla, les superviseurs sur les chaînes de production assurent un contrôle direct des employés pour maintenir la qualité des voitures produites.</a:t>
            </a:r>
            <a:endParaRPr lang="fr-FR" sz="2800" b="1" dirty="0">
              <a:solidFill>
                <a:srgbClr val="C00000"/>
              </a:solidFill>
              <a:latin typeface="+mn-lt"/>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34</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Coordination et </a:t>
            </a:r>
            <a:r>
              <a:rPr lang="en-US" dirty="0" err="1">
                <a:solidFill>
                  <a:schemeClr val="bg1"/>
                </a:solidFill>
              </a:rPr>
              <a:t>contrôle</a:t>
            </a:r>
            <a:endParaRPr lang="en-US" dirty="0">
              <a:solidFill>
                <a:schemeClr val="bg1"/>
              </a:solidFill>
            </a:endParaRPr>
          </a:p>
        </p:txBody>
      </p:sp>
      <p:pic>
        <p:nvPicPr>
          <p:cNvPr id="5" name="Image 4">
            <a:extLst>
              <a:ext uri="{FF2B5EF4-FFF2-40B4-BE49-F238E27FC236}">
                <a16:creationId xmlns:a16="http://schemas.microsoft.com/office/drawing/2014/main" id="{1B5B1307-79B5-8EFC-4D5A-E98758E1D7CE}"/>
              </a:ext>
            </a:extLst>
          </p:cNvPr>
          <p:cNvPicPr>
            <a:picLocks noChangeAspect="1"/>
          </p:cNvPicPr>
          <p:nvPr/>
        </p:nvPicPr>
        <p:blipFill>
          <a:blip r:embed="rId3"/>
          <a:stretch>
            <a:fillRect/>
          </a:stretch>
        </p:blipFill>
        <p:spPr>
          <a:xfrm>
            <a:off x="8491978" y="2564904"/>
            <a:ext cx="3495365" cy="2326602"/>
          </a:xfrm>
          <a:prstGeom prst="rect">
            <a:avLst/>
          </a:prstGeom>
        </p:spPr>
      </p:pic>
    </p:spTree>
    <p:extLst>
      <p:ext uri="{BB962C8B-B14F-4D97-AF65-F5344CB8AC3E}">
        <p14:creationId xmlns:p14="http://schemas.microsoft.com/office/powerpoint/2010/main" val="244595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9613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7848872" cy="4896544"/>
          </a:xfrm>
        </p:spPr>
        <p:txBody>
          <a:bodyPr>
            <a:normAutofit/>
          </a:bodyPr>
          <a:lstStyle/>
          <a:p>
            <a:pPr marL="0" indent="0">
              <a:lnSpc>
                <a:spcPct val="100000"/>
              </a:lnSpc>
              <a:buNone/>
            </a:pPr>
            <a:r>
              <a:rPr lang="fr-FR" sz="2800" u="sng" dirty="0">
                <a:solidFill>
                  <a:schemeClr val="tx1"/>
                </a:solidFill>
                <a:latin typeface="+mn-lt"/>
              </a:rPr>
              <a:t>La standardisation des processus de travail</a:t>
            </a:r>
          </a:p>
          <a:p>
            <a:pPr>
              <a:lnSpc>
                <a:spcPct val="100000"/>
              </a:lnSpc>
            </a:pPr>
            <a:r>
              <a:rPr lang="fr-FR" sz="2800" dirty="0">
                <a:solidFill>
                  <a:schemeClr val="tx1"/>
                </a:solidFill>
                <a:latin typeface="+mn-lt"/>
              </a:rPr>
              <a:t>Définition : Formalisation des méthodes à suivre pour chaque tâche.</a:t>
            </a:r>
          </a:p>
          <a:p>
            <a:pPr>
              <a:lnSpc>
                <a:spcPct val="100000"/>
              </a:lnSpc>
            </a:pPr>
            <a:r>
              <a:rPr lang="fr-FR" sz="2800" dirty="0">
                <a:solidFill>
                  <a:schemeClr val="tx1"/>
                </a:solidFill>
                <a:latin typeface="+mn-lt"/>
              </a:rPr>
              <a:t> Réduit la supervision directe en clarifiant les étapes à suivre.</a:t>
            </a:r>
          </a:p>
          <a:p>
            <a:pPr>
              <a:lnSpc>
                <a:spcPct val="100000"/>
              </a:lnSpc>
            </a:pPr>
            <a:r>
              <a:rPr lang="fr-FR" sz="2800" dirty="0">
                <a:solidFill>
                  <a:schemeClr val="tx1"/>
                </a:solidFill>
                <a:latin typeface="+mn-lt"/>
              </a:rPr>
              <a:t> Exemple : Chez Amazon, le processus de gestion des colis est standardisé à chaque étape pour garantir efficacité et rapidité dans les centres de distribution.</a:t>
            </a:r>
            <a:endParaRPr lang="fr-FR" sz="2800" b="1" dirty="0">
              <a:solidFill>
                <a:srgbClr val="C00000"/>
              </a:solidFill>
              <a:latin typeface="+mn-lt"/>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35</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Coordination et </a:t>
            </a:r>
            <a:r>
              <a:rPr lang="en-US" dirty="0" err="1">
                <a:solidFill>
                  <a:schemeClr val="bg1"/>
                </a:solidFill>
              </a:rPr>
              <a:t>contrôle</a:t>
            </a:r>
            <a:endParaRPr lang="en-US" dirty="0">
              <a:solidFill>
                <a:schemeClr val="bg1"/>
              </a:solidFill>
            </a:endParaRPr>
          </a:p>
        </p:txBody>
      </p:sp>
      <p:pic>
        <p:nvPicPr>
          <p:cNvPr id="3" name="Image 2">
            <a:extLst>
              <a:ext uri="{FF2B5EF4-FFF2-40B4-BE49-F238E27FC236}">
                <a16:creationId xmlns:a16="http://schemas.microsoft.com/office/drawing/2014/main" id="{926B5E7A-5021-876C-C629-9515AB16448E}"/>
              </a:ext>
            </a:extLst>
          </p:cNvPr>
          <p:cNvPicPr>
            <a:picLocks noChangeAspect="1"/>
          </p:cNvPicPr>
          <p:nvPr/>
        </p:nvPicPr>
        <p:blipFill>
          <a:blip r:embed="rId3"/>
          <a:stretch>
            <a:fillRect/>
          </a:stretch>
        </p:blipFill>
        <p:spPr>
          <a:xfrm>
            <a:off x="8084782" y="2373001"/>
            <a:ext cx="3756364" cy="2111997"/>
          </a:xfrm>
          <a:prstGeom prst="rect">
            <a:avLst/>
          </a:prstGeom>
        </p:spPr>
      </p:pic>
    </p:spTree>
    <p:extLst>
      <p:ext uri="{BB962C8B-B14F-4D97-AF65-F5344CB8AC3E}">
        <p14:creationId xmlns:p14="http://schemas.microsoft.com/office/powerpoint/2010/main" val="137517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9613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7848872" cy="4896544"/>
          </a:xfrm>
        </p:spPr>
        <p:txBody>
          <a:bodyPr>
            <a:normAutofit/>
          </a:bodyPr>
          <a:lstStyle/>
          <a:p>
            <a:pPr marL="0" indent="0">
              <a:lnSpc>
                <a:spcPct val="100000"/>
              </a:lnSpc>
              <a:buNone/>
            </a:pPr>
            <a:r>
              <a:rPr lang="fr-FR" sz="2800" u="sng" dirty="0">
                <a:solidFill>
                  <a:schemeClr val="tx1"/>
                </a:solidFill>
                <a:latin typeface="+mn-lt"/>
              </a:rPr>
              <a:t>La standardisation des résultats</a:t>
            </a:r>
          </a:p>
          <a:p>
            <a:pPr>
              <a:lnSpc>
                <a:spcPct val="100000"/>
              </a:lnSpc>
            </a:pPr>
            <a:r>
              <a:rPr lang="fr-FR" sz="2800" dirty="0">
                <a:solidFill>
                  <a:schemeClr val="tx1"/>
                </a:solidFill>
                <a:latin typeface="+mn-lt"/>
              </a:rPr>
              <a:t>Définition : Les objectifs sont fixés, mais les méthodes pour y arriver sont laissées libres.</a:t>
            </a:r>
          </a:p>
          <a:p>
            <a:pPr>
              <a:lnSpc>
                <a:spcPct val="100000"/>
              </a:lnSpc>
            </a:pPr>
            <a:r>
              <a:rPr lang="fr-FR" sz="2800" dirty="0">
                <a:solidFill>
                  <a:schemeClr val="tx1"/>
                </a:solidFill>
                <a:latin typeface="+mn-lt"/>
              </a:rPr>
              <a:t>Permet plus de flexibilité dans la manière de travailler.</a:t>
            </a:r>
          </a:p>
          <a:p>
            <a:pPr>
              <a:lnSpc>
                <a:spcPct val="100000"/>
              </a:lnSpc>
            </a:pPr>
            <a:r>
              <a:rPr lang="fr-FR" sz="2800" dirty="0">
                <a:solidFill>
                  <a:schemeClr val="tx1"/>
                </a:solidFill>
                <a:latin typeface="+mn-lt"/>
              </a:rPr>
              <a:t>Exemple : Chez Salesforce, les commerciaux ont des objectifs de ventes trimestriels précis, mais chacun choisit sa propre stratégie pour les atteindre.</a:t>
            </a:r>
            <a:endParaRPr lang="fr-FR" sz="2800" b="1" dirty="0">
              <a:solidFill>
                <a:srgbClr val="C00000"/>
              </a:solidFill>
              <a:latin typeface="+mn-lt"/>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36</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Coordination et </a:t>
            </a:r>
            <a:r>
              <a:rPr lang="en-US" dirty="0" err="1">
                <a:solidFill>
                  <a:schemeClr val="bg1"/>
                </a:solidFill>
              </a:rPr>
              <a:t>contrôle</a:t>
            </a:r>
            <a:endParaRPr lang="en-US" dirty="0">
              <a:solidFill>
                <a:schemeClr val="bg1"/>
              </a:solidFill>
            </a:endParaRPr>
          </a:p>
        </p:txBody>
      </p:sp>
      <p:pic>
        <p:nvPicPr>
          <p:cNvPr id="5" name="Image 4">
            <a:extLst>
              <a:ext uri="{FF2B5EF4-FFF2-40B4-BE49-F238E27FC236}">
                <a16:creationId xmlns:a16="http://schemas.microsoft.com/office/drawing/2014/main" id="{D17C86ED-FCA1-D0C9-31E8-8764AF544E74}"/>
              </a:ext>
            </a:extLst>
          </p:cNvPr>
          <p:cNvPicPr>
            <a:picLocks noChangeAspect="1"/>
          </p:cNvPicPr>
          <p:nvPr/>
        </p:nvPicPr>
        <p:blipFill>
          <a:blip r:embed="rId3"/>
          <a:stretch>
            <a:fillRect/>
          </a:stretch>
        </p:blipFill>
        <p:spPr>
          <a:xfrm>
            <a:off x="8944867" y="2652712"/>
            <a:ext cx="2943225" cy="1552575"/>
          </a:xfrm>
          <a:prstGeom prst="rect">
            <a:avLst/>
          </a:prstGeom>
        </p:spPr>
      </p:pic>
    </p:spTree>
    <p:extLst>
      <p:ext uri="{BB962C8B-B14F-4D97-AF65-F5344CB8AC3E}">
        <p14:creationId xmlns:p14="http://schemas.microsoft.com/office/powerpoint/2010/main" val="31907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9613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7848872" cy="4896544"/>
          </a:xfrm>
        </p:spPr>
        <p:txBody>
          <a:bodyPr>
            <a:normAutofit/>
          </a:bodyPr>
          <a:lstStyle/>
          <a:p>
            <a:pPr marL="0" indent="0">
              <a:lnSpc>
                <a:spcPct val="100000"/>
              </a:lnSpc>
              <a:buNone/>
            </a:pPr>
            <a:r>
              <a:rPr lang="fr-FR" sz="2800" u="sng" dirty="0">
                <a:solidFill>
                  <a:schemeClr val="tx1"/>
                </a:solidFill>
                <a:latin typeface="+mn-lt"/>
              </a:rPr>
              <a:t>La standardisation des compétences</a:t>
            </a:r>
          </a:p>
          <a:p>
            <a:pPr>
              <a:lnSpc>
                <a:spcPct val="100000"/>
              </a:lnSpc>
            </a:pPr>
            <a:r>
              <a:rPr lang="fr-FR" sz="2800" dirty="0">
                <a:solidFill>
                  <a:schemeClr val="tx1"/>
                </a:solidFill>
                <a:latin typeface="+mn-lt"/>
              </a:rPr>
              <a:t>Définition : Coordination basée sur la formation et la qualification des employés.</a:t>
            </a:r>
          </a:p>
          <a:p>
            <a:pPr>
              <a:lnSpc>
                <a:spcPct val="100000"/>
              </a:lnSpc>
            </a:pPr>
            <a:r>
              <a:rPr lang="fr-FR" sz="2800" dirty="0">
                <a:solidFill>
                  <a:schemeClr val="tx1"/>
                </a:solidFill>
                <a:latin typeface="+mn-lt"/>
              </a:rPr>
              <a:t>Utilisée dans les professions hautement spécialisées.</a:t>
            </a:r>
          </a:p>
          <a:p>
            <a:pPr>
              <a:lnSpc>
                <a:spcPct val="100000"/>
              </a:lnSpc>
            </a:pPr>
            <a:r>
              <a:rPr lang="fr-FR" sz="2800" dirty="0">
                <a:solidFill>
                  <a:schemeClr val="tx1"/>
                </a:solidFill>
                <a:latin typeface="+mn-lt"/>
              </a:rPr>
              <a:t>Exemple : Dans un hôpital comme le CHBT, les médecins et infirmiers coordonnent leur travail grâce à leur expertise médicale partagée, sans supervision directe.</a:t>
            </a:r>
            <a:endParaRPr lang="fr-FR" sz="2800" b="1" dirty="0">
              <a:solidFill>
                <a:srgbClr val="C00000"/>
              </a:solidFill>
              <a:latin typeface="+mn-lt"/>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37</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Coordination et </a:t>
            </a:r>
            <a:r>
              <a:rPr lang="en-US" dirty="0" err="1">
                <a:solidFill>
                  <a:schemeClr val="bg1"/>
                </a:solidFill>
              </a:rPr>
              <a:t>contrôle</a:t>
            </a:r>
            <a:endParaRPr lang="en-US" dirty="0">
              <a:solidFill>
                <a:schemeClr val="bg1"/>
              </a:solidFill>
            </a:endParaRPr>
          </a:p>
        </p:txBody>
      </p:sp>
      <p:pic>
        <p:nvPicPr>
          <p:cNvPr id="3" name="Image 2">
            <a:extLst>
              <a:ext uri="{FF2B5EF4-FFF2-40B4-BE49-F238E27FC236}">
                <a16:creationId xmlns:a16="http://schemas.microsoft.com/office/drawing/2014/main" id="{CC2C85B3-E373-F3EF-B028-88160E48877C}"/>
              </a:ext>
            </a:extLst>
          </p:cNvPr>
          <p:cNvPicPr>
            <a:picLocks noChangeAspect="1"/>
          </p:cNvPicPr>
          <p:nvPr/>
        </p:nvPicPr>
        <p:blipFill>
          <a:blip r:embed="rId3"/>
          <a:stretch>
            <a:fillRect/>
          </a:stretch>
        </p:blipFill>
        <p:spPr>
          <a:xfrm>
            <a:off x="7824192" y="2636911"/>
            <a:ext cx="3960440" cy="2640293"/>
          </a:xfrm>
          <a:prstGeom prst="rect">
            <a:avLst/>
          </a:prstGeom>
        </p:spPr>
      </p:pic>
    </p:spTree>
    <p:extLst>
      <p:ext uri="{BB962C8B-B14F-4D97-AF65-F5344CB8AC3E}">
        <p14:creationId xmlns:p14="http://schemas.microsoft.com/office/powerpoint/2010/main" val="16176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p:cNvSpPr/>
          <p:nvPr/>
        </p:nvSpPr>
        <p:spPr>
          <a:xfrm>
            <a:off x="2032000" y="3200400"/>
            <a:ext cx="8128000" cy="36576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err="1"/>
              <a:t>Mécanismes</a:t>
            </a:r>
            <a:r>
              <a:rPr lang="en-US" dirty="0"/>
              <a:t> de </a:t>
            </a:r>
            <a:r>
              <a:rPr lang="en-US" dirty="0" err="1"/>
              <a:t>contrôle</a:t>
            </a:r>
            <a:endParaRPr lang="en-US" dirty="0"/>
          </a:p>
        </p:txBody>
      </p:sp>
      <p:sp>
        <p:nvSpPr>
          <p:cNvPr id="3" name="Subtitle 2"/>
          <p:cNvSpPr>
            <a:spLocks noGrp="1"/>
          </p:cNvSpPr>
          <p:nvPr>
            <p:ph type="subTitle" idx="1"/>
          </p:nvPr>
        </p:nvSpPr>
        <p:spPr/>
        <p:txBody>
          <a:bodyPr/>
          <a:lstStyle/>
          <a:p>
            <a:endParaRPr lang="en-US" dirty="0"/>
          </a:p>
        </p:txBody>
      </p:sp>
      <p:sp>
        <p:nvSpPr>
          <p:cNvPr id="5" name="Text Placeholder 4"/>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3012927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9613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665296" cy="4896544"/>
          </a:xfrm>
        </p:spPr>
        <p:txBody>
          <a:bodyPr>
            <a:normAutofit/>
          </a:bodyPr>
          <a:lstStyle/>
          <a:p>
            <a:pPr marL="0" indent="0">
              <a:lnSpc>
                <a:spcPct val="100000"/>
              </a:lnSpc>
              <a:buNone/>
            </a:pPr>
            <a:r>
              <a:rPr lang="fr-FR" sz="2800" u="sng" dirty="0">
                <a:solidFill>
                  <a:schemeClr val="tx1"/>
                </a:solidFill>
                <a:latin typeface="+mn-lt"/>
              </a:rPr>
              <a:t>Mécanismes de Contrôle</a:t>
            </a:r>
          </a:p>
          <a:p>
            <a:pPr marL="0" indent="0">
              <a:lnSpc>
                <a:spcPct val="100000"/>
              </a:lnSpc>
              <a:buNone/>
            </a:pPr>
            <a:r>
              <a:rPr lang="fr-FR" sz="2800" dirty="0">
                <a:solidFill>
                  <a:schemeClr val="tx1"/>
                </a:solidFill>
                <a:latin typeface="+mn-lt"/>
              </a:rPr>
              <a:t>Les mécanismes de contrôle complètent la coordination en garantissant que les objectifs sont respectés :</a:t>
            </a:r>
          </a:p>
          <a:p>
            <a:pPr>
              <a:lnSpc>
                <a:spcPct val="100000"/>
              </a:lnSpc>
            </a:pPr>
            <a:r>
              <a:rPr lang="fr-FR" sz="2800" b="1" dirty="0">
                <a:solidFill>
                  <a:srgbClr val="C00000"/>
                </a:solidFill>
                <a:latin typeface="+mn-lt"/>
              </a:rPr>
              <a:t>Contrôle bureaucratique</a:t>
            </a:r>
          </a:p>
          <a:p>
            <a:pPr>
              <a:lnSpc>
                <a:spcPct val="100000"/>
              </a:lnSpc>
            </a:pPr>
            <a:r>
              <a:rPr lang="fr-FR" sz="2800" b="1" dirty="0">
                <a:solidFill>
                  <a:srgbClr val="C00000"/>
                </a:solidFill>
                <a:latin typeface="+mn-lt"/>
              </a:rPr>
              <a:t>Contrôle par les résultats</a:t>
            </a:r>
          </a:p>
          <a:p>
            <a:pPr>
              <a:lnSpc>
                <a:spcPct val="100000"/>
              </a:lnSpc>
            </a:pPr>
            <a:r>
              <a:rPr lang="fr-FR" sz="2800" b="1" dirty="0">
                <a:solidFill>
                  <a:srgbClr val="C00000"/>
                </a:solidFill>
                <a:latin typeface="+mn-lt"/>
              </a:rPr>
              <a:t>Contrôle culturel</a:t>
            </a:r>
          </a:p>
          <a:p>
            <a:pPr>
              <a:lnSpc>
                <a:spcPct val="100000"/>
              </a:lnSpc>
            </a:pPr>
            <a:r>
              <a:rPr lang="fr-FR" sz="2800" b="1" dirty="0">
                <a:solidFill>
                  <a:srgbClr val="C00000"/>
                </a:solidFill>
                <a:latin typeface="+mn-lt"/>
              </a:rPr>
              <a:t>Contrôle direct</a:t>
            </a:r>
          </a:p>
        </p:txBody>
      </p:sp>
      <p:sp>
        <p:nvSpPr>
          <p:cNvPr id="7" name="Slide Number Placeholder 6"/>
          <p:cNvSpPr>
            <a:spLocks noGrp="1"/>
          </p:cNvSpPr>
          <p:nvPr>
            <p:ph type="sldNum" sz="quarter" idx="12"/>
          </p:nvPr>
        </p:nvSpPr>
        <p:spPr/>
        <p:txBody>
          <a:bodyPr/>
          <a:lstStyle/>
          <a:p>
            <a:fld id="{51F02384-994A-4C3C-8656-0CE2B6A3B91B}" type="slidenum">
              <a:rPr lang="en-US" smtClean="0"/>
              <a:pPr/>
              <a:t>39</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Coordination et </a:t>
            </a:r>
            <a:r>
              <a:rPr lang="en-US" dirty="0" err="1">
                <a:solidFill>
                  <a:schemeClr val="bg1"/>
                </a:solidFill>
              </a:rPr>
              <a:t>contrôle</a:t>
            </a:r>
            <a:endParaRPr lang="en-US" dirty="0">
              <a:solidFill>
                <a:schemeClr val="bg1"/>
              </a:solidFill>
            </a:endParaRPr>
          </a:p>
        </p:txBody>
      </p:sp>
    </p:spTree>
    <p:extLst>
      <p:ext uri="{BB962C8B-B14F-4D97-AF65-F5344CB8AC3E}">
        <p14:creationId xmlns:p14="http://schemas.microsoft.com/office/powerpoint/2010/main" val="140982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Definitions</a:t>
            </a:r>
          </a:p>
        </p:txBody>
      </p:sp>
      <p:sp>
        <p:nvSpPr>
          <p:cNvPr id="3" name="Subtitle 2"/>
          <p:cNvSpPr>
            <a:spLocks noGrp="1"/>
          </p:cNvSpPr>
          <p:nvPr>
            <p:ph type="subTitle" idx="1"/>
          </p:nvPr>
        </p:nvSpPr>
        <p:spPr/>
        <p:txBody>
          <a:bodyPr/>
          <a:lstStyle/>
          <a:p>
            <a:r>
              <a:rPr lang="en-US" dirty="0"/>
              <a:t>De quoi on parle ?</a:t>
            </a:r>
          </a:p>
        </p:txBody>
      </p:sp>
      <p:sp>
        <p:nvSpPr>
          <p:cNvPr id="5" name="Text Placeholder 4"/>
          <p:cNvSpPr>
            <a:spLocks noGrp="1"/>
          </p:cNvSpPr>
          <p:nvPr>
            <p:ph type="body" sz="quarter" idx="14"/>
          </p:nvPr>
        </p:nvSpPr>
        <p:spPr/>
        <p:txBody>
          <a:bodyPr/>
          <a:lstStyle/>
          <a:p>
            <a:r>
              <a:rPr lang="en-US"/>
              <a:t>01</a:t>
            </a:r>
          </a:p>
        </p:txBody>
      </p:sp>
      <p:sp>
        <p:nvSpPr>
          <p:cNvPr id="4" name="Slide Number Placeholder 3"/>
          <p:cNvSpPr>
            <a:spLocks noGrp="1"/>
          </p:cNvSpPr>
          <p:nvPr>
            <p:ph type="sldNum" sz="quarter" idx="15"/>
          </p:nvPr>
        </p:nvSpPr>
        <p:spPr/>
        <p:txBody>
          <a:bodyPr/>
          <a:lstStyle/>
          <a:p>
            <a:fld id="{FC1CF07D-8B3F-4D32-B059-0039CEA46DB1}" type="slidenum">
              <a:rPr lang="en-US" smtClean="0"/>
              <a:pPr/>
              <a:t>4</a:t>
            </a:fld>
            <a:endParaRPr lang="en-US"/>
          </a:p>
        </p:txBody>
      </p:sp>
      <p:sp>
        <p:nvSpPr>
          <p:cNvPr id="9" name="Picture Placeholder 8"/>
          <p:cNvSpPr>
            <a:spLocks noGrp="1"/>
          </p:cNvSpPr>
          <p:nvPr>
            <p:ph type="pic" sz="quarter" idx="13"/>
          </p:nvPr>
        </p:nvSpPr>
        <p:spPr/>
      </p:sp>
    </p:spTree>
    <p:extLst>
      <p:ext uri="{BB962C8B-B14F-4D97-AF65-F5344CB8AC3E}">
        <p14:creationId xmlns:p14="http://schemas.microsoft.com/office/powerpoint/2010/main" val="2754355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9613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8136904" cy="4896544"/>
          </a:xfrm>
        </p:spPr>
        <p:txBody>
          <a:bodyPr>
            <a:normAutofit/>
          </a:bodyPr>
          <a:lstStyle/>
          <a:p>
            <a:pPr marL="0" indent="0">
              <a:lnSpc>
                <a:spcPct val="100000"/>
              </a:lnSpc>
              <a:buNone/>
            </a:pPr>
            <a:r>
              <a:rPr lang="fr-FR" sz="2800" u="sng" dirty="0">
                <a:solidFill>
                  <a:schemeClr val="tx1"/>
                </a:solidFill>
                <a:latin typeface="+mn-lt"/>
              </a:rPr>
              <a:t>Contrôle bureaucratique</a:t>
            </a:r>
          </a:p>
          <a:p>
            <a:pPr>
              <a:lnSpc>
                <a:spcPct val="100000"/>
              </a:lnSpc>
            </a:pPr>
            <a:r>
              <a:rPr lang="fr-FR" sz="2800" dirty="0">
                <a:solidFill>
                  <a:schemeClr val="tx1"/>
                </a:solidFill>
                <a:latin typeface="+mn-lt"/>
              </a:rPr>
              <a:t>Définition : Basé sur des règles et procédures formalisées.</a:t>
            </a:r>
          </a:p>
          <a:p>
            <a:pPr>
              <a:lnSpc>
                <a:spcPct val="100000"/>
              </a:lnSpc>
            </a:pPr>
            <a:r>
              <a:rPr lang="fr-FR" sz="2800" dirty="0">
                <a:solidFill>
                  <a:schemeClr val="tx1"/>
                </a:solidFill>
                <a:latin typeface="+mn-lt"/>
              </a:rPr>
              <a:t>Utilisé dans des environnements fortement réglementés.</a:t>
            </a:r>
          </a:p>
          <a:p>
            <a:pPr>
              <a:lnSpc>
                <a:spcPct val="100000"/>
              </a:lnSpc>
            </a:pPr>
            <a:r>
              <a:rPr lang="fr-FR" sz="2800" dirty="0">
                <a:solidFill>
                  <a:schemeClr val="tx1"/>
                </a:solidFill>
                <a:latin typeface="+mn-lt"/>
              </a:rPr>
              <a:t>Exemple : Dans une administration publique comme la Sécurité sociale en France, les processus sont strictement encadrés par des règles bureaucratiques pour assurer la transparence</a:t>
            </a:r>
          </a:p>
        </p:txBody>
      </p:sp>
      <p:sp>
        <p:nvSpPr>
          <p:cNvPr id="7" name="Slide Number Placeholder 6"/>
          <p:cNvSpPr>
            <a:spLocks noGrp="1"/>
          </p:cNvSpPr>
          <p:nvPr>
            <p:ph type="sldNum" sz="quarter" idx="12"/>
          </p:nvPr>
        </p:nvSpPr>
        <p:spPr/>
        <p:txBody>
          <a:bodyPr/>
          <a:lstStyle/>
          <a:p>
            <a:fld id="{51F02384-994A-4C3C-8656-0CE2B6A3B91B}" type="slidenum">
              <a:rPr lang="en-US" smtClean="0"/>
              <a:pPr/>
              <a:t>40</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Coordination et </a:t>
            </a:r>
            <a:r>
              <a:rPr lang="en-US" dirty="0" err="1">
                <a:solidFill>
                  <a:schemeClr val="bg1"/>
                </a:solidFill>
              </a:rPr>
              <a:t>contrôle</a:t>
            </a:r>
            <a:endParaRPr lang="en-US" dirty="0">
              <a:solidFill>
                <a:schemeClr val="bg1"/>
              </a:solidFill>
            </a:endParaRPr>
          </a:p>
        </p:txBody>
      </p:sp>
      <p:pic>
        <p:nvPicPr>
          <p:cNvPr id="3" name="Image 2">
            <a:extLst>
              <a:ext uri="{FF2B5EF4-FFF2-40B4-BE49-F238E27FC236}">
                <a16:creationId xmlns:a16="http://schemas.microsoft.com/office/drawing/2014/main" id="{2CAAC885-52CF-6D84-F188-B3BB77E83D86}"/>
              </a:ext>
            </a:extLst>
          </p:cNvPr>
          <p:cNvPicPr>
            <a:picLocks noChangeAspect="1"/>
          </p:cNvPicPr>
          <p:nvPr/>
        </p:nvPicPr>
        <p:blipFill>
          <a:blip r:embed="rId3"/>
          <a:stretch>
            <a:fillRect/>
          </a:stretch>
        </p:blipFill>
        <p:spPr>
          <a:xfrm>
            <a:off x="7392144" y="1844824"/>
            <a:ext cx="4536504" cy="1906750"/>
          </a:xfrm>
          <a:prstGeom prst="rect">
            <a:avLst/>
          </a:prstGeom>
        </p:spPr>
      </p:pic>
    </p:spTree>
    <p:extLst>
      <p:ext uri="{BB962C8B-B14F-4D97-AF65-F5344CB8AC3E}">
        <p14:creationId xmlns:p14="http://schemas.microsoft.com/office/powerpoint/2010/main" val="281709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9613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7272808" cy="4896544"/>
          </a:xfrm>
        </p:spPr>
        <p:txBody>
          <a:bodyPr>
            <a:normAutofit lnSpcReduction="10000"/>
          </a:bodyPr>
          <a:lstStyle/>
          <a:p>
            <a:pPr marL="0" indent="0">
              <a:lnSpc>
                <a:spcPct val="100000"/>
              </a:lnSpc>
              <a:buNone/>
            </a:pPr>
            <a:r>
              <a:rPr lang="fr-FR" sz="2800" u="sng" dirty="0">
                <a:solidFill>
                  <a:schemeClr val="tx1"/>
                </a:solidFill>
                <a:latin typeface="+mn-lt"/>
              </a:rPr>
              <a:t>Contrôle par les résultats</a:t>
            </a:r>
          </a:p>
          <a:p>
            <a:pPr>
              <a:lnSpc>
                <a:spcPct val="100000"/>
              </a:lnSpc>
            </a:pPr>
            <a:r>
              <a:rPr lang="fr-FR" sz="2800" dirty="0">
                <a:solidFill>
                  <a:schemeClr val="tx1"/>
                </a:solidFill>
                <a:latin typeface="+mn-lt"/>
              </a:rPr>
              <a:t>Définition : Fixe des objectifs de performance et évalue les résultats.</a:t>
            </a:r>
          </a:p>
          <a:p>
            <a:pPr>
              <a:lnSpc>
                <a:spcPct val="100000"/>
              </a:lnSpc>
            </a:pPr>
            <a:r>
              <a:rPr lang="fr-FR" sz="2800" dirty="0">
                <a:solidFill>
                  <a:schemeClr val="tx1"/>
                </a:solidFill>
                <a:latin typeface="+mn-lt"/>
              </a:rPr>
              <a:t>Donne plus de liberté, mais nécessite un suivi régulier des performances.</a:t>
            </a:r>
          </a:p>
          <a:p>
            <a:pPr>
              <a:lnSpc>
                <a:spcPct val="100000"/>
              </a:lnSpc>
            </a:pPr>
            <a:r>
              <a:rPr lang="fr-FR" sz="2800" dirty="0">
                <a:solidFill>
                  <a:schemeClr val="tx1"/>
                </a:solidFill>
                <a:latin typeface="+mn-lt"/>
              </a:rPr>
              <a:t>Exemple : Chez Microsoft, les équipes de développement de logiciels sont évaluées sur la base des fonctionnalités livrées et de la satisfaction des utilisateurs, plutôt que sur la manière de les atteindre.</a:t>
            </a:r>
          </a:p>
        </p:txBody>
      </p:sp>
      <p:sp>
        <p:nvSpPr>
          <p:cNvPr id="7" name="Slide Number Placeholder 6"/>
          <p:cNvSpPr>
            <a:spLocks noGrp="1"/>
          </p:cNvSpPr>
          <p:nvPr>
            <p:ph type="sldNum" sz="quarter" idx="12"/>
          </p:nvPr>
        </p:nvSpPr>
        <p:spPr/>
        <p:txBody>
          <a:bodyPr/>
          <a:lstStyle/>
          <a:p>
            <a:fld id="{51F02384-994A-4C3C-8656-0CE2B6A3B91B}" type="slidenum">
              <a:rPr lang="en-US" smtClean="0"/>
              <a:pPr/>
              <a:t>41</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Coordination et </a:t>
            </a:r>
            <a:r>
              <a:rPr lang="en-US" dirty="0" err="1">
                <a:solidFill>
                  <a:schemeClr val="bg1"/>
                </a:solidFill>
              </a:rPr>
              <a:t>contrôle</a:t>
            </a:r>
            <a:endParaRPr lang="en-US" dirty="0">
              <a:solidFill>
                <a:schemeClr val="bg1"/>
              </a:solidFill>
            </a:endParaRPr>
          </a:p>
        </p:txBody>
      </p:sp>
      <p:pic>
        <p:nvPicPr>
          <p:cNvPr id="5" name="Image 4">
            <a:extLst>
              <a:ext uri="{FF2B5EF4-FFF2-40B4-BE49-F238E27FC236}">
                <a16:creationId xmlns:a16="http://schemas.microsoft.com/office/drawing/2014/main" id="{DC7FAD90-52E9-001B-0E87-0843CEAC11C3}"/>
              </a:ext>
            </a:extLst>
          </p:cNvPr>
          <p:cNvPicPr>
            <a:picLocks noChangeAspect="1"/>
          </p:cNvPicPr>
          <p:nvPr/>
        </p:nvPicPr>
        <p:blipFill>
          <a:blip r:embed="rId3"/>
          <a:stretch>
            <a:fillRect/>
          </a:stretch>
        </p:blipFill>
        <p:spPr>
          <a:xfrm>
            <a:off x="8256240" y="2420887"/>
            <a:ext cx="3384376" cy="1895251"/>
          </a:xfrm>
          <a:prstGeom prst="rect">
            <a:avLst/>
          </a:prstGeom>
        </p:spPr>
      </p:pic>
    </p:spTree>
    <p:extLst>
      <p:ext uri="{BB962C8B-B14F-4D97-AF65-F5344CB8AC3E}">
        <p14:creationId xmlns:p14="http://schemas.microsoft.com/office/powerpoint/2010/main" val="19602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9613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7272808" cy="4896544"/>
          </a:xfrm>
        </p:spPr>
        <p:txBody>
          <a:bodyPr>
            <a:normAutofit/>
          </a:bodyPr>
          <a:lstStyle/>
          <a:p>
            <a:pPr marL="0" indent="0">
              <a:lnSpc>
                <a:spcPct val="100000"/>
              </a:lnSpc>
              <a:buNone/>
            </a:pPr>
            <a:r>
              <a:rPr lang="fr-FR" sz="2800" u="sng" dirty="0">
                <a:solidFill>
                  <a:schemeClr val="tx1"/>
                </a:solidFill>
                <a:latin typeface="+mn-lt"/>
              </a:rPr>
              <a:t>Contrôle Culturel</a:t>
            </a:r>
            <a:endParaRPr lang="fr-FR" sz="2800" dirty="0">
              <a:solidFill>
                <a:schemeClr val="tx1"/>
              </a:solidFill>
              <a:latin typeface="+mn-lt"/>
            </a:endParaRPr>
          </a:p>
          <a:p>
            <a:pPr>
              <a:lnSpc>
                <a:spcPct val="100000"/>
              </a:lnSpc>
            </a:pPr>
            <a:r>
              <a:rPr lang="fr-FR" sz="2800" dirty="0">
                <a:solidFill>
                  <a:schemeClr val="tx1"/>
                </a:solidFill>
                <a:latin typeface="+mn-lt"/>
              </a:rPr>
              <a:t>Définition : Basé sur des normes et valeurs partagées.</a:t>
            </a:r>
          </a:p>
          <a:p>
            <a:pPr>
              <a:lnSpc>
                <a:spcPct val="100000"/>
              </a:lnSpc>
            </a:pPr>
            <a:r>
              <a:rPr lang="fr-FR" sz="2800" dirty="0">
                <a:solidFill>
                  <a:schemeClr val="tx1"/>
                </a:solidFill>
                <a:latin typeface="+mn-lt"/>
              </a:rPr>
              <a:t>Permet une grande flexibilité tout en maintenant une cohésion.</a:t>
            </a:r>
          </a:p>
          <a:p>
            <a:pPr>
              <a:lnSpc>
                <a:spcPct val="100000"/>
              </a:lnSpc>
            </a:pPr>
            <a:r>
              <a:rPr lang="fr-FR" sz="2800" dirty="0">
                <a:solidFill>
                  <a:schemeClr val="tx1"/>
                </a:solidFill>
                <a:latin typeface="+mn-lt"/>
              </a:rPr>
              <a:t>Exemple : Chez Airbnb, la culture d'entreprise basée sur l'inclusivité et la communauté guide implicitement les actions des employés, réduisant le besoin de directives formelles.</a:t>
            </a:r>
          </a:p>
        </p:txBody>
      </p:sp>
      <p:sp>
        <p:nvSpPr>
          <p:cNvPr id="7" name="Slide Number Placeholder 6"/>
          <p:cNvSpPr>
            <a:spLocks noGrp="1"/>
          </p:cNvSpPr>
          <p:nvPr>
            <p:ph type="sldNum" sz="quarter" idx="12"/>
          </p:nvPr>
        </p:nvSpPr>
        <p:spPr/>
        <p:txBody>
          <a:bodyPr/>
          <a:lstStyle/>
          <a:p>
            <a:fld id="{51F02384-994A-4C3C-8656-0CE2B6A3B91B}" type="slidenum">
              <a:rPr lang="en-US" smtClean="0"/>
              <a:pPr/>
              <a:t>42</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Coordination et </a:t>
            </a:r>
            <a:r>
              <a:rPr lang="en-US" dirty="0" err="1">
                <a:solidFill>
                  <a:schemeClr val="bg1"/>
                </a:solidFill>
              </a:rPr>
              <a:t>contrôle</a:t>
            </a:r>
            <a:endParaRPr lang="en-US" dirty="0">
              <a:solidFill>
                <a:schemeClr val="bg1"/>
              </a:solidFill>
            </a:endParaRPr>
          </a:p>
        </p:txBody>
      </p:sp>
      <p:pic>
        <p:nvPicPr>
          <p:cNvPr id="3" name="Image 2">
            <a:extLst>
              <a:ext uri="{FF2B5EF4-FFF2-40B4-BE49-F238E27FC236}">
                <a16:creationId xmlns:a16="http://schemas.microsoft.com/office/drawing/2014/main" id="{43E343D1-0394-33A4-34C3-EF90B04A5D47}"/>
              </a:ext>
            </a:extLst>
          </p:cNvPr>
          <p:cNvPicPr>
            <a:picLocks noChangeAspect="1"/>
          </p:cNvPicPr>
          <p:nvPr/>
        </p:nvPicPr>
        <p:blipFill>
          <a:blip r:embed="rId3"/>
          <a:stretch>
            <a:fillRect/>
          </a:stretch>
        </p:blipFill>
        <p:spPr>
          <a:xfrm>
            <a:off x="8250945" y="2348880"/>
            <a:ext cx="3466148" cy="2160240"/>
          </a:xfrm>
          <a:prstGeom prst="rect">
            <a:avLst/>
          </a:prstGeom>
        </p:spPr>
      </p:pic>
    </p:spTree>
    <p:extLst>
      <p:ext uri="{BB962C8B-B14F-4D97-AF65-F5344CB8AC3E}">
        <p14:creationId xmlns:p14="http://schemas.microsoft.com/office/powerpoint/2010/main" val="263978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9613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7272808" cy="4896544"/>
          </a:xfrm>
        </p:spPr>
        <p:txBody>
          <a:bodyPr>
            <a:normAutofit/>
          </a:bodyPr>
          <a:lstStyle/>
          <a:p>
            <a:pPr marL="0" indent="0">
              <a:lnSpc>
                <a:spcPct val="100000"/>
              </a:lnSpc>
              <a:buNone/>
            </a:pPr>
            <a:r>
              <a:rPr lang="fr-FR" sz="2800" u="sng" dirty="0">
                <a:solidFill>
                  <a:schemeClr val="tx1"/>
                </a:solidFill>
                <a:latin typeface="+mn-lt"/>
              </a:rPr>
              <a:t>Contrôle Direct</a:t>
            </a:r>
          </a:p>
          <a:p>
            <a:pPr>
              <a:lnSpc>
                <a:spcPct val="100000"/>
              </a:lnSpc>
            </a:pPr>
            <a:r>
              <a:rPr lang="fr-FR" sz="2800" dirty="0">
                <a:solidFill>
                  <a:schemeClr val="tx1"/>
                </a:solidFill>
                <a:latin typeface="+mn-lt"/>
              </a:rPr>
              <a:t>Définition : Supervision directe des activités.</a:t>
            </a:r>
          </a:p>
          <a:p>
            <a:pPr>
              <a:lnSpc>
                <a:spcPct val="100000"/>
              </a:lnSpc>
            </a:pPr>
            <a:r>
              <a:rPr lang="fr-FR" sz="2800" dirty="0">
                <a:solidFill>
                  <a:schemeClr val="tx1"/>
                </a:solidFill>
                <a:latin typeface="+mn-lt"/>
              </a:rPr>
              <a:t>Particulièrement utilisé dans des environnements où les erreurs doivent être corrigées en temps réel.</a:t>
            </a:r>
          </a:p>
          <a:p>
            <a:pPr>
              <a:lnSpc>
                <a:spcPct val="100000"/>
              </a:lnSpc>
            </a:pPr>
            <a:r>
              <a:rPr lang="fr-FR" sz="2800" dirty="0">
                <a:solidFill>
                  <a:schemeClr val="tx1"/>
                </a:solidFill>
                <a:latin typeface="+mn-lt"/>
              </a:rPr>
              <a:t>Exemple : Dans une usine de fabrication d'électronique comme chez Foxconn, les superviseurs surveillent en permanence les lignes d’assemblage pour garantir la qualité.</a:t>
            </a:r>
          </a:p>
        </p:txBody>
      </p:sp>
      <p:sp>
        <p:nvSpPr>
          <p:cNvPr id="7" name="Slide Number Placeholder 6"/>
          <p:cNvSpPr>
            <a:spLocks noGrp="1"/>
          </p:cNvSpPr>
          <p:nvPr>
            <p:ph type="sldNum" sz="quarter" idx="12"/>
          </p:nvPr>
        </p:nvSpPr>
        <p:spPr/>
        <p:txBody>
          <a:bodyPr/>
          <a:lstStyle/>
          <a:p>
            <a:fld id="{51F02384-994A-4C3C-8656-0CE2B6A3B91B}" type="slidenum">
              <a:rPr lang="en-US" smtClean="0"/>
              <a:pPr/>
              <a:t>43</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Coordination et </a:t>
            </a:r>
            <a:r>
              <a:rPr lang="en-US" dirty="0" err="1">
                <a:solidFill>
                  <a:schemeClr val="bg1"/>
                </a:solidFill>
              </a:rPr>
              <a:t>contrôle</a:t>
            </a:r>
            <a:endParaRPr lang="en-US" dirty="0">
              <a:solidFill>
                <a:schemeClr val="bg1"/>
              </a:solidFill>
            </a:endParaRPr>
          </a:p>
        </p:txBody>
      </p:sp>
      <p:pic>
        <p:nvPicPr>
          <p:cNvPr id="5" name="Image 4">
            <a:extLst>
              <a:ext uri="{FF2B5EF4-FFF2-40B4-BE49-F238E27FC236}">
                <a16:creationId xmlns:a16="http://schemas.microsoft.com/office/drawing/2014/main" id="{C6F24E2D-9D4F-8785-A590-7A5F4BC863A2}"/>
              </a:ext>
            </a:extLst>
          </p:cNvPr>
          <p:cNvPicPr>
            <a:picLocks noChangeAspect="1"/>
          </p:cNvPicPr>
          <p:nvPr/>
        </p:nvPicPr>
        <p:blipFill>
          <a:blip r:embed="rId3"/>
          <a:stretch>
            <a:fillRect/>
          </a:stretch>
        </p:blipFill>
        <p:spPr>
          <a:xfrm>
            <a:off x="7176120" y="2152464"/>
            <a:ext cx="4831128" cy="3220752"/>
          </a:xfrm>
          <a:prstGeom prst="rect">
            <a:avLst/>
          </a:prstGeom>
        </p:spPr>
      </p:pic>
    </p:spTree>
    <p:extLst>
      <p:ext uri="{BB962C8B-B14F-4D97-AF65-F5344CB8AC3E}">
        <p14:creationId xmlns:p14="http://schemas.microsoft.com/office/powerpoint/2010/main" val="311455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9613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7272808" cy="4896544"/>
          </a:xfrm>
        </p:spPr>
        <p:txBody>
          <a:bodyPr>
            <a:normAutofit fontScale="92500" lnSpcReduction="20000"/>
          </a:bodyPr>
          <a:lstStyle/>
          <a:p>
            <a:pPr marL="0" indent="0">
              <a:lnSpc>
                <a:spcPct val="100000"/>
              </a:lnSpc>
              <a:buNone/>
            </a:pPr>
            <a:r>
              <a:rPr lang="fr-FR" sz="2800" u="sng" dirty="0">
                <a:solidFill>
                  <a:schemeClr val="tx1"/>
                </a:solidFill>
                <a:latin typeface="+mn-lt"/>
              </a:rPr>
              <a:t>Coordination et contrôle : une relation complémentaire</a:t>
            </a:r>
          </a:p>
          <a:p>
            <a:pPr>
              <a:lnSpc>
                <a:spcPct val="100000"/>
              </a:lnSpc>
            </a:pPr>
            <a:r>
              <a:rPr lang="fr-FR" sz="2800" dirty="0">
                <a:solidFill>
                  <a:schemeClr val="tx1"/>
                </a:solidFill>
                <a:latin typeface="+mn-lt"/>
              </a:rPr>
              <a:t>Les mécanismes de coordination facilitent le travail collectif, tandis que les mécanismes de contrôle s’assurent que ce travail respecte les objectifs fixés.</a:t>
            </a:r>
          </a:p>
          <a:p>
            <a:pPr>
              <a:lnSpc>
                <a:spcPct val="100000"/>
              </a:lnSpc>
            </a:pPr>
            <a:r>
              <a:rPr lang="fr-FR" sz="2800" dirty="0">
                <a:solidFill>
                  <a:schemeClr val="tx1"/>
                </a:solidFill>
                <a:latin typeface="+mn-lt"/>
              </a:rPr>
              <a:t>Les deux concepts sont liés à la structure organisationnelle choisie par l’entreprise (ex. : startups vs bureaucraties).</a:t>
            </a:r>
          </a:p>
          <a:p>
            <a:pPr>
              <a:lnSpc>
                <a:spcPct val="100000"/>
              </a:lnSpc>
            </a:pPr>
            <a:r>
              <a:rPr lang="fr-FR" sz="2800" dirty="0">
                <a:solidFill>
                  <a:schemeClr val="tx1"/>
                </a:solidFill>
                <a:latin typeface="+mn-lt"/>
              </a:rPr>
              <a:t>Exemple final : Chez Netflix, la liberté donnée aux équipes (coordination par résultats) est soutenue par un contrôle fort basé sur les données pour évaluer les performances.</a:t>
            </a:r>
          </a:p>
        </p:txBody>
      </p:sp>
      <p:sp>
        <p:nvSpPr>
          <p:cNvPr id="7" name="Slide Number Placeholder 6"/>
          <p:cNvSpPr>
            <a:spLocks noGrp="1"/>
          </p:cNvSpPr>
          <p:nvPr>
            <p:ph type="sldNum" sz="quarter" idx="12"/>
          </p:nvPr>
        </p:nvSpPr>
        <p:spPr/>
        <p:txBody>
          <a:bodyPr/>
          <a:lstStyle/>
          <a:p>
            <a:fld id="{51F02384-994A-4C3C-8656-0CE2B6A3B91B}" type="slidenum">
              <a:rPr lang="en-US" smtClean="0"/>
              <a:pPr/>
              <a:t>44</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Coordination et </a:t>
            </a:r>
            <a:r>
              <a:rPr lang="en-US" dirty="0" err="1">
                <a:solidFill>
                  <a:schemeClr val="bg1"/>
                </a:solidFill>
              </a:rPr>
              <a:t>contrôle</a:t>
            </a:r>
            <a:endParaRPr lang="en-US" dirty="0">
              <a:solidFill>
                <a:schemeClr val="bg1"/>
              </a:solidFill>
            </a:endParaRPr>
          </a:p>
        </p:txBody>
      </p:sp>
      <p:pic>
        <p:nvPicPr>
          <p:cNvPr id="3" name="Image 2">
            <a:extLst>
              <a:ext uri="{FF2B5EF4-FFF2-40B4-BE49-F238E27FC236}">
                <a16:creationId xmlns:a16="http://schemas.microsoft.com/office/drawing/2014/main" id="{07D3CAC1-EE92-C2DB-E201-7C9E440E24DE}"/>
              </a:ext>
            </a:extLst>
          </p:cNvPr>
          <p:cNvPicPr>
            <a:picLocks noChangeAspect="1"/>
          </p:cNvPicPr>
          <p:nvPr/>
        </p:nvPicPr>
        <p:blipFill>
          <a:blip r:embed="rId3"/>
          <a:stretch>
            <a:fillRect/>
          </a:stretch>
        </p:blipFill>
        <p:spPr>
          <a:xfrm>
            <a:off x="7608168" y="1844824"/>
            <a:ext cx="4428492" cy="2952328"/>
          </a:xfrm>
          <a:prstGeom prst="rect">
            <a:avLst/>
          </a:prstGeom>
        </p:spPr>
      </p:pic>
    </p:spTree>
    <p:extLst>
      <p:ext uri="{BB962C8B-B14F-4D97-AF65-F5344CB8AC3E}">
        <p14:creationId xmlns:p14="http://schemas.microsoft.com/office/powerpoint/2010/main" val="226665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961342"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593288" cy="4896544"/>
          </a:xfrm>
        </p:spPr>
        <p:txBody>
          <a:bodyPr>
            <a:normAutofit/>
          </a:bodyPr>
          <a:lstStyle/>
          <a:p>
            <a:pPr marL="0" indent="0">
              <a:lnSpc>
                <a:spcPct val="100000"/>
              </a:lnSpc>
              <a:buNone/>
            </a:pPr>
            <a:r>
              <a:rPr lang="fr-FR" sz="3600" u="sng" dirty="0">
                <a:solidFill>
                  <a:schemeClr val="tx1"/>
                </a:solidFill>
                <a:latin typeface="+mn-lt"/>
              </a:rPr>
              <a:t>L’importance de la coordination et du contrôle</a:t>
            </a:r>
          </a:p>
          <a:p>
            <a:pPr marL="0" indent="0">
              <a:lnSpc>
                <a:spcPct val="100000"/>
              </a:lnSpc>
              <a:buNone/>
            </a:pPr>
            <a:r>
              <a:rPr lang="fr-FR" sz="3600" dirty="0">
                <a:solidFill>
                  <a:schemeClr val="tx1"/>
                </a:solidFill>
                <a:latin typeface="+mn-lt"/>
              </a:rPr>
              <a:t>La clé de la performance organisationnelle réside dans un </a:t>
            </a:r>
            <a:r>
              <a:rPr lang="fr-FR" sz="3600" b="1" dirty="0">
                <a:solidFill>
                  <a:srgbClr val="C00000"/>
                </a:solidFill>
                <a:latin typeface="+mn-lt"/>
              </a:rPr>
              <a:t>équilibre efficace entre coordination et contrôle</a:t>
            </a:r>
            <a:r>
              <a:rPr lang="fr-FR" sz="3600" dirty="0">
                <a:solidFill>
                  <a:schemeClr val="tx1"/>
                </a:solidFill>
                <a:latin typeface="+mn-lt"/>
              </a:rPr>
              <a:t>.</a:t>
            </a:r>
          </a:p>
          <a:p>
            <a:pPr marL="0" indent="0">
              <a:lnSpc>
                <a:spcPct val="100000"/>
              </a:lnSpc>
              <a:buNone/>
            </a:pPr>
            <a:r>
              <a:rPr lang="fr-FR" sz="3600" dirty="0">
                <a:solidFill>
                  <a:schemeClr val="tx1"/>
                </a:solidFill>
                <a:latin typeface="+mn-lt"/>
              </a:rPr>
              <a:t>Une bonne structuration organisationnelle permet de </a:t>
            </a:r>
            <a:r>
              <a:rPr lang="fr-FR" sz="3600" b="1" dirty="0">
                <a:solidFill>
                  <a:srgbClr val="C00000"/>
                </a:solidFill>
                <a:latin typeface="+mn-lt"/>
              </a:rPr>
              <a:t>maximiser la productivité </a:t>
            </a:r>
            <a:r>
              <a:rPr lang="fr-FR" sz="3600" dirty="0">
                <a:solidFill>
                  <a:schemeClr val="tx1"/>
                </a:solidFill>
                <a:latin typeface="+mn-lt"/>
              </a:rPr>
              <a:t>tout en assurant </a:t>
            </a:r>
            <a:r>
              <a:rPr lang="fr-FR" sz="3600" b="1" dirty="0">
                <a:solidFill>
                  <a:srgbClr val="C00000"/>
                </a:solidFill>
                <a:latin typeface="+mn-lt"/>
              </a:rPr>
              <a:t>l’alignement sur les objectifs stratégiques</a:t>
            </a:r>
            <a:r>
              <a:rPr lang="fr-FR" sz="3600" dirty="0">
                <a:solidFill>
                  <a:schemeClr val="tx1"/>
                </a:solidFill>
                <a:latin typeface="+mn-lt"/>
              </a:rPr>
              <a:t>.</a:t>
            </a:r>
          </a:p>
        </p:txBody>
      </p:sp>
      <p:sp>
        <p:nvSpPr>
          <p:cNvPr id="7" name="Slide Number Placeholder 6"/>
          <p:cNvSpPr>
            <a:spLocks noGrp="1"/>
          </p:cNvSpPr>
          <p:nvPr>
            <p:ph type="sldNum" sz="quarter" idx="12"/>
          </p:nvPr>
        </p:nvSpPr>
        <p:spPr/>
        <p:txBody>
          <a:bodyPr/>
          <a:lstStyle/>
          <a:p>
            <a:fld id="{51F02384-994A-4C3C-8656-0CE2B6A3B91B}" type="slidenum">
              <a:rPr lang="en-US" smtClean="0"/>
              <a:pPr/>
              <a:t>45</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Coordination et </a:t>
            </a:r>
            <a:r>
              <a:rPr lang="en-US" dirty="0" err="1">
                <a:solidFill>
                  <a:schemeClr val="bg1"/>
                </a:solidFill>
              </a:rPr>
              <a:t>contrôle</a:t>
            </a:r>
            <a:endParaRPr lang="en-US" dirty="0">
              <a:solidFill>
                <a:schemeClr val="bg1"/>
              </a:solidFill>
            </a:endParaRPr>
          </a:p>
        </p:txBody>
      </p:sp>
    </p:spTree>
    <p:extLst>
      <p:ext uri="{BB962C8B-B14F-4D97-AF65-F5344CB8AC3E}">
        <p14:creationId xmlns:p14="http://schemas.microsoft.com/office/powerpoint/2010/main" val="245400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dirty="0"/>
              <a:t>Les Différents Niveaux de Management</a:t>
            </a:r>
            <a:endParaRPr lang="en-US" dirty="0"/>
          </a:p>
        </p:txBody>
      </p:sp>
      <p:sp>
        <p:nvSpPr>
          <p:cNvPr id="3" name="Subtitle 2"/>
          <p:cNvSpPr>
            <a:spLocks noGrp="1"/>
          </p:cNvSpPr>
          <p:nvPr>
            <p:ph type="subTitle" idx="1"/>
          </p:nvPr>
        </p:nvSpPr>
        <p:spPr>
          <a:xfrm>
            <a:off x="3287688" y="5172813"/>
            <a:ext cx="8434459" cy="480131"/>
          </a:xfrm>
        </p:spPr>
        <p:txBody>
          <a:bodyPr/>
          <a:lstStyle/>
          <a:p>
            <a:r>
              <a:rPr lang="fr-FR" dirty="0"/>
              <a:t>De la gestion opérationnelle à la stratégie d'entreprise</a:t>
            </a:r>
            <a:endParaRPr lang="en-US" dirty="0"/>
          </a:p>
        </p:txBody>
      </p:sp>
      <p:sp>
        <p:nvSpPr>
          <p:cNvPr id="5" name="Text Placeholder 4"/>
          <p:cNvSpPr>
            <a:spLocks noGrp="1"/>
          </p:cNvSpPr>
          <p:nvPr>
            <p:ph type="body" sz="quarter" idx="14"/>
          </p:nvPr>
        </p:nvSpPr>
        <p:spPr/>
        <p:txBody>
          <a:bodyPr/>
          <a:lstStyle/>
          <a:p>
            <a:r>
              <a:rPr lang="en-US" dirty="0"/>
              <a:t>05</a:t>
            </a:r>
          </a:p>
        </p:txBody>
      </p:sp>
      <p:sp>
        <p:nvSpPr>
          <p:cNvPr id="4" name="Slide Number Placeholder 3"/>
          <p:cNvSpPr>
            <a:spLocks noGrp="1"/>
          </p:cNvSpPr>
          <p:nvPr>
            <p:ph type="sldNum" sz="quarter" idx="15"/>
          </p:nvPr>
        </p:nvSpPr>
        <p:spPr/>
        <p:txBody>
          <a:bodyPr/>
          <a:lstStyle/>
          <a:p>
            <a:fld id="{FC1CF07D-8B3F-4D32-B059-0039CEA46DB1}" type="slidenum">
              <a:rPr lang="en-US" smtClean="0"/>
              <a:pPr/>
              <a:t>46</a:t>
            </a:fld>
            <a:endParaRPr lang="en-US"/>
          </a:p>
        </p:txBody>
      </p:sp>
      <p:sp>
        <p:nvSpPr>
          <p:cNvPr id="9" name="Picture Placeholder 8"/>
          <p:cNvSpPr>
            <a:spLocks noGrp="1"/>
          </p:cNvSpPr>
          <p:nvPr>
            <p:ph type="pic" sz="quarter" idx="13"/>
          </p:nvPr>
        </p:nvSpPr>
        <p:spPr/>
      </p:sp>
    </p:spTree>
    <p:extLst>
      <p:ext uri="{BB962C8B-B14F-4D97-AF65-F5344CB8AC3E}">
        <p14:creationId xmlns:p14="http://schemas.microsoft.com/office/powerpoint/2010/main" val="3731911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6969454"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593288" cy="4896544"/>
          </a:xfrm>
        </p:spPr>
        <p:txBody>
          <a:bodyPr>
            <a:normAutofit lnSpcReduction="10000"/>
          </a:bodyPr>
          <a:lstStyle/>
          <a:p>
            <a:pPr marL="0" indent="0">
              <a:lnSpc>
                <a:spcPct val="100000"/>
              </a:lnSpc>
              <a:buNone/>
            </a:pPr>
            <a:r>
              <a:rPr lang="fr-FR" sz="3600" dirty="0">
                <a:solidFill>
                  <a:schemeClr val="tx1"/>
                </a:solidFill>
                <a:latin typeface="+mn-lt"/>
              </a:rPr>
              <a:t>Le management est structuré en trois niveaux :</a:t>
            </a:r>
          </a:p>
          <a:p>
            <a:pPr>
              <a:lnSpc>
                <a:spcPct val="100000"/>
              </a:lnSpc>
            </a:pPr>
            <a:r>
              <a:rPr lang="fr-FR" sz="3600" b="1" dirty="0">
                <a:solidFill>
                  <a:srgbClr val="C00000"/>
                </a:solidFill>
                <a:latin typeface="+mn-lt"/>
              </a:rPr>
              <a:t>Management opérationnel</a:t>
            </a:r>
          </a:p>
          <a:p>
            <a:pPr>
              <a:lnSpc>
                <a:spcPct val="100000"/>
              </a:lnSpc>
            </a:pPr>
            <a:r>
              <a:rPr lang="fr-FR" sz="3600" b="1" dirty="0">
                <a:solidFill>
                  <a:srgbClr val="C00000"/>
                </a:solidFill>
                <a:latin typeface="+mn-lt"/>
              </a:rPr>
              <a:t>Management intermédiaire</a:t>
            </a:r>
          </a:p>
          <a:p>
            <a:pPr>
              <a:lnSpc>
                <a:spcPct val="100000"/>
              </a:lnSpc>
            </a:pPr>
            <a:r>
              <a:rPr lang="fr-FR" sz="3600" b="1" dirty="0">
                <a:solidFill>
                  <a:srgbClr val="C00000"/>
                </a:solidFill>
                <a:latin typeface="+mn-lt"/>
              </a:rPr>
              <a:t>Management stratégique</a:t>
            </a:r>
          </a:p>
          <a:p>
            <a:pPr marL="0" indent="0">
              <a:lnSpc>
                <a:spcPct val="100000"/>
              </a:lnSpc>
              <a:buNone/>
            </a:pPr>
            <a:r>
              <a:rPr lang="fr-FR" sz="3600" dirty="0">
                <a:solidFill>
                  <a:schemeClr val="tx1"/>
                </a:solidFill>
                <a:latin typeface="+mn-lt"/>
              </a:rPr>
              <a:t>Chaque niveau a des responsabilités spécifiques, mais complémentaires, pour assurer la bonne gestion de l'entreprise.</a:t>
            </a:r>
          </a:p>
        </p:txBody>
      </p:sp>
      <p:sp>
        <p:nvSpPr>
          <p:cNvPr id="7" name="Slide Number Placeholder 6"/>
          <p:cNvSpPr>
            <a:spLocks noGrp="1"/>
          </p:cNvSpPr>
          <p:nvPr>
            <p:ph type="sldNum" sz="quarter" idx="12"/>
          </p:nvPr>
        </p:nvSpPr>
        <p:spPr/>
        <p:txBody>
          <a:bodyPr/>
          <a:lstStyle/>
          <a:p>
            <a:fld id="{51F02384-994A-4C3C-8656-0CE2B6A3B91B}" type="slidenum">
              <a:rPr lang="en-US" smtClean="0"/>
              <a:pPr/>
              <a:t>47</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niveaux</a:t>
            </a:r>
            <a:r>
              <a:rPr lang="en-US" dirty="0">
                <a:solidFill>
                  <a:schemeClr val="bg1"/>
                </a:solidFill>
              </a:rPr>
              <a:t> de management</a:t>
            </a:r>
          </a:p>
        </p:txBody>
      </p:sp>
    </p:spTree>
    <p:extLst>
      <p:ext uri="{BB962C8B-B14F-4D97-AF65-F5344CB8AC3E}">
        <p14:creationId xmlns:p14="http://schemas.microsoft.com/office/powerpoint/2010/main" val="138052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6969454"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593288" cy="4896544"/>
          </a:xfrm>
        </p:spPr>
        <p:txBody>
          <a:bodyPr>
            <a:normAutofit fontScale="77500" lnSpcReduction="20000"/>
          </a:bodyPr>
          <a:lstStyle/>
          <a:p>
            <a:pPr marL="0" indent="0">
              <a:lnSpc>
                <a:spcPct val="100000"/>
              </a:lnSpc>
              <a:buNone/>
            </a:pPr>
            <a:r>
              <a:rPr lang="fr-FR" sz="3600" u="sng" dirty="0">
                <a:solidFill>
                  <a:schemeClr val="tx1"/>
                </a:solidFill>
                <a:latin typeface="+mn-lt"/>
              </a:rPr>
              <a:t>Le management opérationnel</a:t>
            </a:r>
          </a:p>
          <a:p>
            <a:pPr marL="0" indent="0">
              <a:lnSpc>
                <a:spcPct val="100000"/>
              </a:lnSpc>
              <a:buNone/>
            </a:pPr>
            <a:r>
              <a:rPr lang="fr-FR" sz="3600" dirty="0">
                <a:solidFill>
                  <a:schemeClr val="tx1"/>
                </a:solidFill>
                <a:latin typeface="+mn-lt"/>
              </a:rPr>
              <a:t>Rôle : Supervision directe des employés et gestion des tâches quotidiennes.</a:t>
            </a:r>
          </a:p>
          <a:p>
            <a:pPr marL="0" indent="0">
              <a:lnSpc>
                <a:spcPct val="100000"/>
              </a:lnSpc>
              <a:buNone/>
            </a:pPr>
            <a:r>
              <a:rPr lang="fr-FR" sz="3600" dirty="0">
                <a:solidFill>
                  <a:schemeClr val="tx1"/>
                </a:solidFill>
                <a:latin typeface="+mn-lt"/>
              </a:rPr>
              <a:t>Responsabilités :</a:t>
            </a:r>
          </a:p>
          <a:p>
            <a:pPr>
              <a:lnSpc>
                <a:spcPct val="100000"/>
              </a:lnSpc>
            </a:pPr>
            <a:r>
              <a:rPr lang="fr-FR" sz="3600" b="1" dirty="0">
                <a:solidFill>
                  <a:srgbClr val="C00000"/>
                </a:solidFill>
                <a:latin typeface="+mn-lt"/>
              </a:rPr>
              <a:t>Superviser les équipes sur le terrain</a:t>
            </a:r>
          </a:p>
          <a:p>
            <a:pPr>
              <a:lnSpc>
                <a:spcPct val="100000"/>
              </a:lnSpc>
            </a:pPr>
            <a:r>
              <a:rPr lang="fr-FR" sz="3600" b="1" dirty="0">
                <a:solidFill>
                  <a:srgbClr val="C00000"/>
                </a:solidFill>
                <a:latin typeface="+mn-lt"/>
              </a:rPr>
              <a:t>Assurer l'exécution des plans</a:t>
            </a:r>
          </a:p>
          <a:p>
            <a:pPr>
              <a:lnSpc>
                <a:spcPct val="100000"/>
              </a:lnSpc>
            </a:pPr>
            <a:r>
              <a:rPr lang="fr-FR" sz="3600" b="1" dirty="0">
                <a:solidFill>
                  <a:srgbClr val="C00000"/>
                </a:solidFill>
                <a:latin typeface="+mn-lt"/>
              </a:rPr>
              <a:t>Contrôler la performance</a:t>
            </a:r>
          </a:p>
          <a:p>
            <a:pPr marL="0" indent="0">
              <a:lnSpc>
                <a:spcPct val="100000"/>
              </a:lnSpc>
              <a:buNone/>
            </a:pPr>
            <a:r>
              <a:rPr lang="fr-FR" sz="3600" dirty="0">
                <a:solidFill>
                  <a:schemeClr val="tx1"/>
                </a:solidFill>
                <a:latin typeface="+mn-lt"/>
              </a:rPr>
              <a:t>Exemple : Amazon – Un chef d’équipe dans un centre de distribution s'assure que les colis sont préparés et expédiés en temps voulu, suivant des normes de qualité strictes.</a:t>
            </a:r>
          </a:p>
        </p:txBody>
      </p:sp>
      <p:sp>
        <p:nvSpPr>
          <p:cNvPr id="7" name="Slide Number Placeholder 6"/>
          <p:cNvSpPr>
            <a:spLocks noGrp="1"/>
          </p:cNvSpPr>
          <p:nvPr>
            <p:ph type="sldNum" sz="quarter" idx="12"/>
          </p:nvPr>
        </p:nvSpPr>
        <p:spPr/>
        <p:txBody>
          <a:bodyPr/>
          <a:lstStyle/>
          <a:p>
            <a:fld id="{51F02384-994A-4C3C-8656-0CE2B6A3B91B}" type="slidenum">
              <a:rPr lang="en-US" smtClean="0"/>
              <a:pPr/>
              <a:t>48</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niveaux</a:t>
            </a:r>
            <a:r>
              <a:rPr lang="en-US" dirty="0">
                <a:solidFill>
                  <a:schemeClr val="bg1"/>
                </a:solidFill>
              </a:rPr>
              <a:t> de management</a:t>
            </a:r>
          </a:p>
        </p:txBody>
      </p:sp>
      <p:pic>
        <p:nvPicPr>
          <p:cNvPr id="3" name="Image 2">
            <a:extLst>
              <a:ext uri="{FF2B5EF4-FFF2-40B4-BE49-F238E27FC236}">
                <a16:creationId xmlns:a16="http://schemas.microsoft.com/office/drawing/2014/main" id="{03F91D54-95FD-429D-ED7A-723FD57C83D0}"/>
              </a:ext>
            </a:extLst>
          </p:cNvPr>
          <p:cNvPicPr>
            <a:picLocks noChangeAspect="1"/>
          </p:cNvPicPr>
          <p:nvPr/>
        </p:nvPicPr>
        <p:blipFill>
          <a:blip r:embed="rId3"/>
          <a:stretch>
            <a:fillRect/>
          </a:stretch>
        </p:blipFill>
        <p:spPr>
          <a:xfrm>
            <a:off x="6744072" y="2506804"/>
            <a:ext cx="3844785" cy="2564472"/>
          </a:xfrm>
          <a:prstGeom prst="rect">
            <a:avLst/>
          </a:prstGeom>
        </p:spPr>
      </p:pic>
    </p:spTree>
    <p:extLst>
      <p:ext uri="{BB962C8B-B14F-4D97-AF65-F5344CB8AC3E}">
        <p14:creationId xmlns:p14="http://schemas.microsoft.com/office/powerpoint/2010/main" val="392071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Effect transition="in" filter="fade">
                                      <p:cBhvr>
                                        <p:cTn id="37"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6969454"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593288" cy="4896544"/>
          </a:xfrm>
        </p:spPr>
        <p:txBody>
          <a:bodyPr>
            <a:normAutofit fontScale="55000" lnSpcReduction="20000"/>
          </a:bodyPr>
          <a:lstStyle/>
          <a:p>
            <a:pPr marL="0" indent="0">
              <a:lnSpc>
                <a:spcPct val="100000"/>
              </a:lnSpc>
              <a:buNone/>
            </a:pPr>
            <a:r>
              <a:rPr lang="fr-FR" sz="3600" u="sng" dirty="0">
                <a:solidFill>
                  <a:schemeClr val="tx1"/>
                </a:solidFill>
                <a:latin typeface="+mn-lt"/>
              </a:rPr>
              <a:t>Le management intermédiaire</a:t>
            </a:r>
          </a:p>
          <a:p>
            <a:pPr marL="0" indent="0">
              <a:lnSpc>
                <a:spcPct val="100000"/>
              </a:lnSpc>
              <a:buNone/>
            </a:pPr>
            <a:r>
              <a:rPr lang="fr-FR" sz="3600" dirty="0">
                <a:solidFill>
                  <a:schemeClr val="tx1"/>
                </a:solidFill>
                <a:latin typeface="+mn-lt"/>
              </a:rPr>
              <a:t>Rôle : Traduire la stratégie en actions concrètes et coordonner les efforts des équipes.</a:t>
            </a:r>
          </a:p>
          <a:p>
            <a:pPr marL="0" indent="0">
              <a:lnSpc>
                <a:spcPct val="100000"/>
              </a:lnSpc>
              <a:buNone/>
            </a:pPr>
            <a:r>
              <a:rPr lang="fr-FR" sz="3600" dirty="0">
                <a:solidFill>
                  <a:schemeClr val="tx1"/>
                </a:solidFill>
                <a:latin typeface="+mn-lt"/>
              </a:rPr>
              <a:t>Responsabilités :</a:t>
            </a:r>
          </a:p>
          <a:p>
            <a:pPr>
              <a:lnSpc>
                <a:spcPct val="100000"/>
              </a:lnSpc>
            </a:pPr>
            <a:r>
              <a:rPr lang="fr-FR" sz="3600" b="1" dirty="0">
                <a:solidFill>
                  <a:srgbClr val="C00000"/>
                </a:solidFill>
                <a:latin typeface="+mn-lt"/>
              </a:rPr>
              <a:t>Transmettre les objectifs stratégiques</a:t>
            </a:r>
          </a:p>
          <a:p>
            <a:pPr>
              <a:lnSpc>
                <a:spcPct val="100000"/>
              </a:lnSpc>
            </a:pPr>
            <a:r>
              <a:rPr lang="fr-FR" sz="3600" b="1" dirty="0">
                <a:solidFill>
                  <a:srgbClr val="C00000"/>
                </a:solidFill>
                <a:latin typeface="+mn-lt"/>
              </a:rPr>
              <a:t>Coordonner les départements</a:t>
            </a:r>
          </a:p>
          <a:p>
            <a:pPr>
              <a:lnSpc>
                <a:spcPct val="100000"/>
              </a:lnSpc>
            </a:pPr>
            <a:r>
              <a:rPr lang="fr-FR" sz="3600" b="1" dirty="0">
                <a:solidFill>
                  <a:srgbClr val="C00000"/>
                </a:solidFill>
                <a:latin typeface="+mn-lt"/>
              </a:rPr>
              <a:t>Optimiser l'utilisation des ressources</a:t>
            </a:r>
          </a:p>
          <a:p>
            <a:pPr marL="0" indent="0">
              <a:lnSpc>
                <a:spcPct val="100000"/>
              </a:lnSpc>
              <a:buNone/>
            </a:pPr>
            <a:r>
              <a:rPr lang="fr-FR" sz="3600" i="1" dirty="0">
                <a:solidFill>
                  <a:schemeClr val="tx1"/>
                </a:solidFill>
                <a:latin typeface="+mn-lt"/>
              </a:rPr>
              <a:t>Les managers intermédiaires servent de pivot entre les opérations et la stratégie, s’assurant de l’alignement des efforts avec les objectifs de l'organisation.</a:t>
            </a:r>
          </a:p>
          <a:p>
            <a:pPr marL="0" indent="0">
              <a:lnSpc>
                <a:spcPct val="100000"/>
              </a:lnSpc>
              <a:buNone/>
            </a:pPr>
            <a:r>
              <a:rPr lang="fr-FR" sz="3600" dirty="0">
                <a:solidFill>
                  <a:schemeClr val="tx1"/>
                </a:solidFill>
                <a:latin typeface="+mn-lt"/>
              </a:rPr>
              <a:t>Exemple : Nike – Un directeur marketing chez Nike transforme les objectifs de marque mondiale en stratégies marketing pour des régions spécifiques, en coordonnant avec les équipes de vente et de design.</a:t>
            </a:r>
          </a:p>
        </p:txBody>
      </p:sp>
      <p:sp>
        <p:nvSpPr>
          <p:cNvPr id="7" name="Slide Number Placeholder 6"/>
          <p:cNvSpPr>
            <a:spLocks noGrp="1"/>
          </p:cNvSpPr>
          <p:nvPr>
            <p:ph type="sldNum" sz="quarter" idx="12"/>
          </p:nvPr>
        </p:nvSpPr>
        <p:spPr/>
        <p:txBody>
          <a:bodyPr/>
          <a:lstStyle/>
          <a:p>
            <a:fld id="{51F02384-994A-4C3C-8656-0CE2B6A3B91B}" type="slidenum">
              <a:rPr lang="en-US" smtClean="0"/>
              <a:pPr/>
              <a:t>49</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niveaux</a:t>
            </a:r>
            <a:r>
              <a:rPr lang="en-US" dirty="0">
                <a:solidFill>
                  <a:schemeClr val="bg1"/>
                </a:solidFill>
              </a:rPr>
              <a:t> de management</a:t>
            </a:r>
          </a:p>
        </p:txBody>
      </p:sp>
      <p:pic>
        <p:nvPicPr>
          <p:cNvPr id="5" name="Image 4">
            <a:extLst>
              <a:ext uri="{FF2B5EF4-FFF2-40B4-BE49-F238E27FC236}">
                <a16:creationId xmlns:a16="http://schemas.microsoft.com/office/drawing/2014/main" id="{8D822BDA-E3EE-9530-EC80-1F9EA93ABBF9}"/>
              </a:ext>
            </a:extLst>
          </p:cNvPr>
          <p:cNvPicPr>
            <a:picLocks noChangeAspect="1"/>
          </p:cNvPicPr>
          <p:nvPr/>
        </p:nvPicPr>
        <p:blipFill>
          <a:blip r:embed="rId3"/>
          <a:stretch>
            <a:fillRect/>
          </a:stretch>
        </p:blipFill>
        <p:spPr>
          <a:xfrm>
            <a:off x="8944801" y="2276872"/>
            <a:ext cx="2823339" cy="1883295"/>
          </a:xfrm>
          <a:prstGeom prst="rect">
            <a:avLst/>
          </a:prstGeom>
        </p:spPr>
      </p:pic>
    </p:spTree>
    <p:extLst>
      <p:ext uri="{BB962C8B-B14F-4D97-AF65-F5344CB8AC3E}">
        <p14:creationId xmlns:p14="http://schemas.microsoft.com/office/powerpoint/2010/main" val="347533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Effect transition="in" filter="fade">
                                      <p:cBhvr>
                                        <p:cTn id="37" dur="500"/>
                                        <p:tgtEl>
                                          <p:spTgt spid="1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xEl>
                                              <p:pRg st="7" end="7"/>
                                            </p:txEl>
                                          </p:spTgt>
                                        </p:tgtEl>
                                        <p:attrNameLst>
                                          <p:attrName>style.visibility</p:attrName>
                                        </p:attrNameLst>
                                      </p:cBhvr>
                                      <p:to>
                                        <p:strVal val="visible"/>
                                      </p:to>
                                    </p:set>
                                    <p:animEffect transition="in" filter="fade">
                                      <p:cBhvr>
                                        <p:cTn id="42" dur="500"/>
                                        <p:tgtEl>
                                          <p:spTgt spid="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737304" cy="4836195"/>
          </a:xfrm>
        </p:spPr>
        <p:txBody>
          <a:bodyPr>
            <a:normAutofit fontScale="85000" lnSpcReduction="20000"/>
          </a:bodyPr>
          <a:lstStyle/>
          <a:p>
            <a:pPr marL="0" indent="0">
              <a:lnSpc>
                <a:spcPct val="100000"/>
              </a:lnSpc>
              <a:buNone/>
            </a:pPr>
            <a:r>
              <a:rPr lang="fr-FR" b="1" dirty="0">
                <a:solidFill>
                  <a:srgbClr val="C00000"/>
                </a:solidFill>
                <a:latin typeface="+mn-lt"/>
              </a:rPr>
              <a:t>Les ressources tangibles et intangibles </a:t>
            </a:r>
            <a:r>
              <a:rPr lang="fr-FR" dirty="0">
                <a:latin typeface="+mn-lt"/>
              </a:rPr>
              <a:t>: </a:t>
            </a:r>
          </a:p>
          <a:p>
            <a:pPr>
              <a:lnSpc>
                <a:spcPct val="100000"/>
              </a:lnSpc>
            </a:pPr>
            <a:r>
              <a:rPr lang="fr-FR" dirty="0">
                <a:latin typeface="+mn-lt"/>
              </a:rPr>
              <a:t>Les </a:t>
            </a:r>
            <a:r>
              <a:rPr lang="fr-FR" b="1" dirty="0">
                <a:latin typeface="+mn-lt"/>
              </a:rPr>
              <a:t>ressources tangibles </a:t>
            </a:r>
            <a:r>
              <a:rPr lang="fr-FR" dirty="0">
                <a:latin typeface="+mn-lt"/>
              </a:rPr>
              <a:t>incluent tous les actifs physiques d'une entreprise (machines, bâtiments, stocks, et équipements...). </a:t>
            </a:r>
          </a:p>
          <a:p>
            <a:pPr>
              <a:lnSpc>
                <a:spcPct val="100000"/>
              </a:lnSpc>
            </a:pPr>
            <a:r>
              <a:rPr lang="fr-FR" dirty="0">
                <a:latin typeface="+mn-lt"/>
              </a:rPr>
              <a:t>En revanche, les </a:t>
            </a:r>
            <a:r>
              <a:rPr lang="fr-FR" b="1" dirty="0">
                <a:latin typeface="+mn-lt"/>
              </a:rPr>
              <a:t>ressources intangibles </a:t>
            </a:r>
            <a:r>
              <a:rPr lang="fr-FR" dirty="0">
                <a:latin typeface="+mn-lt"/>
              </a:rPr>
              <a:t>comprennent des éléments non tangibles (la marque, la réputation, le savoir-faire, et les brevets…).</a:t>
            </a:r>
          </a:p>
          <a:p>
            <a:pPr marL="0" indent="0">
              <a:lnSpc>
                <a:spcPct val="100000"/>
              </a:lnSpc>
              <a:buNone/>
            </a:pPr>
            <a:r>
              <a:rPr lang="fr-FR" b="1" dirty="0">
                <a:solidFill>
                  <a:srgbClr val="C00000"/>
                </a:solidFill>
                <a:latin typeface="+mn-lt"/>
              </a:rPr>
              <a:t>Les compétences </a:t>
            </a:r>
            <a:r>
              <a:rPr lang="fr-FR" dirty="0">
                <a:latin typeface="+mn-lt"/>
              </a:rPr>
              <a:t>: Les </a:t>
            </a:r>
            <a:r>
              <a:rPr lang="fr-FR" b="1" dirty="0">
                <a:latin typeface="+mn-lt"/>
              </a:rPr>
              <a:t>compétences</a:t>
            </a:r>
            <a:r>
              <a:rPr lang="fr-FR" dirty="0">
                <a:latin typeface="+mn-lt"/>
              </a:rPr>
              <a:t> désignent la capacité d'une entreprise à mobiliser efficacement ses ressources pour atteindre ses objectifs. </a:t>
            </a:r>
          </a:p>
        </p:txBody>
      </p:sp>
      <p:sp>
        <p:nvSpPr>
          <p:cNvPr id="7" name="Slide Number Placeholder 6"/>
          <p:cNvSpPr>
            <a:spLocks noGrp="1"/>
          </p:cNvSpPr>
          <p:nvPr>
            <p:ph type="sldNum" sz="quarter" idx="12"/>
          </p:nvPr>
        </p:nvSpPr>
        <p:spPr/>
        <p:txBody>
          <a:bodyPr/>
          <a:lstStyle/>
          <a:p>
            <a:fld id="{51F02384-994A-4C3C-8656-0CE2B6A3B91B}" type="slidenum">
              <a:rPr lang="en-US" smtClean="0"/>
              <a:pPr/>
              <a:t>5</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err="1">
                <a:solidFill>
                  <a:schemeClr val="bg1"/>
                </a:solidFill>
              </a:rPr>
              <a:t>Définitions</a:t>
            </a:r>
            <a:endParaRPr lang="en-US" dirty="0">
              <a:solidFill>
                <a:schemeClr val="bg1"/>
              </a:solidFill>
            </a:endParaRPr>
          </a:p>
        </p:txBody>
      </p:sp>
    </p:spTree>
    <p:extLst>
      <p:ext uri="{BB962C8B-B14F-4D97-AF65-F5344CB8AC3E}">
        <p14:creationId xmlns:p14="http://schemas.microsoft.com/office/powerpoint/2010/main" val="415925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6969454"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593288" cy="4896544"/>
          </a:xfrm>
        </p:spPr>
        <p:txBody>
          <a:bodyPr>
            <a:normAutofit fontScale="62500" lnSpcReduction="20000"/>
          </a:bodyPr>
          <a:lstStyle/>
          <a:p>
            <a:pPr marL="0" indent="0">
              <a:lnSpc>
                <a:spcPct val="100000"/>
              </a:lnSpc>
              <a:buNone/>
            </a:pPr>
            <a:r>
              <a:rPr lang="fr-FR" sz="3600" u="sng" dirty="0">
                <a:solidFill>
                  <a:schemeClr val="tx1"/>
                </a:solidFill>
                <a:latin typeface="+mn-lt"/>
              </a:rPr>
              <a:t>Le management stratégique</a:t>
            </a:r>
          </a:p>
          <a:p>
            <a:pPr marL="0" indent="0">
              <a:lnSpc>
                <a:spcPct val="100000"/>
              </a:lnSpc>
              <a:buNone/>
            </a:pPr>
            <a:r>
              <a:rPr lang="fr-FR" sz="3600" dirty="0">
                <a:solidFill>
                  <a:schemeClr val="tx1"/>
                </a:solidFill>
                <a:latin typeface="+mn-lt"/>
              </a:rPr>
              <a:t>Rôle : Définir la vision, la mission et la stratégie à long terme de l’entreprise.</a:t>
            </a:r>
          </a:p>
          <a:p>
            <a:pPr marL="0" indent="0">
              <a:lnSpc>
                <a:spcPct val="100000"/>
              </a:lnSpc>
              <a:buNone/>
            </a:pPr>
            <a:r>
              <a:rPr lang="fr-FR" sz="3600" dirty="0">
                <a:solidFill>
                  <a:schemeClr val="tx1"/>
                </a:solidFill>
                <a:latin typeface="+mn-lt"/>
              </a:rPr>
              <a:t>Responsabilités :</a:t>
            </a:r>
          </a:p>
          <a:p>
            <a:pPr>
              <a:lnSpc>
                <a:spcPct val="100000"/>
              </a:lnSpc>
            </a:pPr>
            <a:r>
              <a:rPr lang="fr-FR" sz="3600" b="1" dirty="0">
                <a:solidFill>
                  <a:srgbClr val="C00000"/>
                </a:solidFill>
                <a:latin typeface="+mn-lt"/>
              </a:rPr>
              <a:t>Définir la vision et la mission</a:t>
            </a:r>
          </a:p>
          <a:p>
            <a:pPr>
              <a:lnSpc>
                <a:spcPct val="100000"/>
              </a:lnSpc>
            </a:pPr>
            <a:r>
              <a:rPr lang="fr-FR" sz="3600" b="1" dirty="0">
                <a:solidFill>
                  <a:srgbClr val="C00000"/>
                </a:solidFill>
                <a:latin typeface="+mn-lt"/>
              </a:rPr>
              <a:t>Prendre des décisions stratégiques</a:t>
            </a:r>
          </a:p>
          <a:p>
            <a:pPr>
              <a:lnSpc>
                <a:spcPct val="100000"/>
              </a:lnSpc>
            </a:pPr>
            <a:r>
              <a:rPr lang="fr-FR" sz="3600" b="1" dirty="0">
                <a:solidFill>
                  <a:srgbClr val="C00000"/>
                </a:solidFill>
                <a:latin typeface="+mn-lt"/>
              </a:rPr>
              <a:t>Superviser l’exécution de la stratégie</a:t>
            </a:r>
          </a:p>
          <a:p>
            <a:pPr marL="0" indent="0">
              <a:lnSpc>
                <a:spcPct val="100000"/>
              </a:lnSpc>
              <a:buNone/>
            </a:pPr>
            <a:r>
              <a:rPr lang="fr-FR" sz="3600" dirty="0">
                <a:solidFill>
                  <a:schemeClr val="tx1"/>
                </a:solidFill>
                <a:latin typeface="+mn-lt"/>
              </a:rPr>
              <a:t>Le management stratégique est centré sur la planification à long terme et l'innovation.</a:t>
            </a:r>
          </a:p>
          <a:p>
            <a:pPr marL="0" indent="0">
              <a:lnSpc>
                <a:spcPct val="100000"/>
              </a:lnSpc>
              <a:buNone/>
            </a:pPr>
            <a:r>
              <a:rPr lang="fr-FR" sz="3600" dirty="0">
                <a:solidFill>
                  <a:schemeClr val="tx1"/>
                </a:solidFill>
                <a:latin typeface="+mn-lt"/>
              </a:rPr>
              <a:t>Exemple : Tim Cook (Apple) – Le PDG d'Apple prend des décisions stratégiques pour positionner l'entreprise comme leader dans les nouvelles technologies telles que la réalité augmentée et les services numériques.</a:t>
            </a:r>
          </a:p>
        </p:txBody>
      </p:sp>
      <p:sp>
        <p:nvSpPr>
          <p:cNvPr id="7" name="Slide Number Placeholder 6"/>
          <p:cNvSpPr>
            <a:spLocks noGrp="1"/>
          </p:cNvSpPr>
          <p:nvPr>
            <p:ph type="sldNum" sz="quarter" idx="12"/>
          </p:nvPr>
        </p:nvSpPr>
        <p:spPr/>
        <p:txBody>
          <a:bodyPr/>
          <a:lstStyle/>
          <a:p>
            <a:fld id="{51F02384-994A-4C3C-8656-0CE2B6A3B91B}" type="slidenum">
              <a:rPr lang="en-US" smtClean="0"/>
              <a:pPr/>
              <a:t>50</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niveaux</a:t>
            </a:r>
            <a:r>
              <a:rPr lang="en-US" dirty="0">
                <a:solidFill>
                  <a:schemeClr val="bg1"/>
                </a:solidFill>
              </a:rPr>
              <a:t> de management</a:t>
            </a:r>
          </a:p>
        </p:txBody>
      </p:sp>
      <p:pic>
        <p:nvPicPr>
          <p:cNvPr id="3" name="Image 2">
            <a:extLst>
              <a:ext uri="{FF2B5EF4-FFF2-40B4-BE49-F238E27FC236}">
                <a16:creationId xmlns:a16="http://schemas.microsoft.com/office/drawing/2014/main" id="{3A564F1C-6586-9CF6-E07A-DF347A4B40DF}"/>
              </a:ext>
            </a:extLst>
          </p:cNvPr>
          <p:cNvPicPr>
            <a:picLocks noChangeAspect="1"/>
          </p:cNvPicPr>
          <p:nvPr/>
        </p:nvPicPr>
        <p:blipFill>
          <a:blip r:embed="rId3"/>
          <a:stretch>
            <a:fillRect/>
          </a:stretch>
        </p:blipFill>
        <p:spPr>
          <a:xfrm>
            <a:off x="9982931" y="1916832"/>
            <a:ext cx="1876425" cy="2438400"/>
          </a:xfrm>
          <a:prstGeom prst="rect">
            <a:avLst/>
          </a:prstGeom>
        </p:spPr>
      </p:pic>
    </p:spTree>
    <p:extLst>
      <p:ext uri="{BB962C8B-B14F-4D97-AF65-F5344CB8AC3E}">
        <p14:creationId xmlns:p14="http://schemas.microsoft.com/office/powerpoint/2010/main" val="229893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Effect transition="in" filter="fade">
                                      <p:cBhvr>
                                        <p:cTn id="37" dur="500"/>
                                        <p:tgtEl>
                                          <p:spTgt spid="1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xEl>
                                              <p:pRg st="7" end="7"/>
                                            </p:txEl>
                                          </p:spTgt>
                                        </p:tgtEl>
                                        <p:attrNameLst>
                                          <p:attrName>style.visibility</p:attrName>
                                        </p:attrNameLst>
                                      </p:cBhvr>
                                      <p:to>
                                        <p:strVal val="visible"/>
                                      </p:to>
                                    </p:set>
                                    <p:animEffect transition="in" filter="fade">
                                      <p:cBhvr>
                                        <p:cTn id="42" dur="500"/>
                                        <p:tgtEl>
                                          <p:spTgt spid="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6969454"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593288" cy="4896544"/>
          </a:xfrm>
        </p:spPr>
        <p:txBody>
          <a:bodyPr>
            <a:normAutofit fontScale="85000" lnSpcReduction="20000"/>
          </a:bodyPr>
          <a:lstStyle/>
          <a:p>
            <a:pPr marL="0" indent="0">
              <a:lnSpc>
                <a:spcPct val="100000"/>
              </a:lnSpc>
              <a:buNone/>
            </a:pPr>
            <a:r>
              <a:rPr lang="fr-FR" sz="3600" u="sng" dirty="0">
                <a:solidFill>
                  <a:schemeClr val="tx1"/>
                </a:solidFill>
                <a:latin typeface="+mn-lt"/>
              </a:rPr>
              <a:t>Les différents rôles à chaque niveau</a:t>
            </a:r>
          </a:p>
          <a:p>
            <a:pPr>
              <a:lnSpc>
                <a:spcPct val="100000"/>
              </a:lnSpc>
            </a:pPr>
            <a:r>
              <a:rPr lang="fr-FR" sz="3600" b="1" dirty="0">
                <a:solidFill>
                  <a:srgbClr val="C00000"/>
                </a:solidFill>
                <a:latin typeface="+mn-lt"/>
              </a:rPr>
              <a:t>Opérationnel</a:t>
            </a:r>
            <a:r>
              <a:rPr lang="fr-FR" sz="3600" dirty="0">
                <a:solidFill>
                  <a:schemeClr val="tx1"/>
                </a:solidFill>
                <a:latin typeface="+mn-lt"/>
              </a:rPr>
              <a:t> : Supervision directe des employés, exécution des tâches quotidiennes.</a:t>
            </a:r>
          </a:p>
          <a:p>
            <a:pPr>
              <a:lnSpc>
                <a:spcPct val="100000"/>
              </a:lnSpc>
            </a:pPr>
            <a:r>
              <a:rPr lang="fr-FR" sz="3600" b="1" dirty="0">
                <a:solidFill>
                  <a:srgbClr val="C00000"/>
                </a:solidFill>
                <a:latin typeface="+mn-lt"/>
              </a:rPr>
              <a:t>Intermédiaire</a:t>
            </a:r>
            <a:r>
              <a:rPr lang="fr-FR" sz="3600" dirty="0">
                <a:solidFill>
                  <a:schemeClr val="tx1"/>
                </a:solidFill>
                <a:latin typeface="+mn-lt"/>
              </a:rPr>
              <a:t> : Coordination entre services, traduction des stratégies en actions.</a:t>
            </a:r>
          </a:p>
          <a:p>
            <a:pPr>
              <a:lnSpc>
                <a:spcPct val="100000"/>
              </a:lnSpc>
            </a:pPr>
            <a:r>
              <a:rPr lang="fr-FR" sz="3600" b="1" dirty="0">
                <a:solidFill>
                  <a:srgbClr val="C00000"/>
                </a:solidFill>
                <a:latin typeface="+mn-lt"/>
              </a:rPr>
              <a:t>Stratégique</a:t>
            </a:r>
            <a:r>
              <a:rPr lang="fr-FR" sz="3600" dirty="0">
                <a:solidFill>
                  <a:schemeClr val="tx1"/>
                </a:solidFill>
                <a:latin typeface="+mn-lt"/>
              </a:rPr>
              <a:t> : Prise de décisions à long terme, définition de la direction de l’entreprise.</a:t>
            </a:r>
          </a:p>
          <a:p>
            <a:pPr>
              <a:lnSpc>
                <a:spcPct val="100000"/>
              </a:lnSpc>
            </a:pPr>
            <a:r>
              <a:rPr lang="fr-FR" sz="3600" b="1" dirty="0">
                <a:solidFill>
                  <a:srgbClr val="C00000"/>
                </a:solidFill>
                <a:latin typeface="+mn-lt"/>
              </a:rPr>
              <a:t>Interaction</a:t>
            </a:r>
            <a:r>
              <a:rPr lang="fr-FR" sz="3600" dirty="0">
                <a:solidFill>
                  <a:schemeClr val="tx1"/>
                </a:solidFill>
                <a:latin typeface="+mn-lt"/>
              </a:rPr>
              <a:t> : Chaque niveau dépend des autres pour assurer la cohérence et la réussite des opérations.</a:t>
            </a:r>
          </a:p>
        </p:txBody>
      </p:sp>
      <p:sp>
        <p:nvSpPr>
          <p:cNvPr id="7" name="Slide Number Placeholder 6"/>
          <p:cNvSpPr>
            <a:spLocks noGrp="1"/>
          </p:cNvSpPr>
          <p:nvPr>
            <p:ph type="sldNum" sz="quarter" idx="12"/>
          </p:nvPr>
        </p:nvSpPr>
        <p:spPr/>
        <p:txBody>
          <a:bodyPr/>
          <a:lstStyle/>
          <a:p>
            <a:fld id="{51F02384-994A-4C3C-8656-0CE2B6A3B91B}" type="slidenum">
              <a:rPr lang="en-US" smtClean="0"/>
              <a:pPr/>
              <a:t>51</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niveaux</a:t>
            </a:r>
            <a:r>
              <a:rPr lang="en-US" dirty="0">
                <a:solidFill>
                  <a:schemeClr val="bg1"/>
                </a:solidFill>
              </a:rPr>
              <a:t> de management</a:t>
            </a:r>
          </a:p>
        </p:txBody>
      </p:sp>
    </p:spTree>
    <p:extLst>
      <p:ext uri="{BB962C8B-B14F-4D97-AF65-F5344CB8AC3E}">
        <p14:creationId xmlns:p14="http://schemas.microsoft.com/office/powerpoint/2010/main" val="26728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6969454"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6696744" cy="4896544"/>
          </a:xfrm>
        </p:spPr>
        <p:txBody>
          <a:bodyPr>
            <a:normAutofit fontScale="77500" lnSpcReduction="20000"/>
          </a:bodyPr>
          <a:lstStyle/>
          <a:p>
            <a:pPr marL="0" indent="0">
              <a:lnSpc>
                <a:spcPct val="100000"/>
              </a:lnSpc>
              <a:buNone/>
            </a:pPr>
            <a:r>
              <a:rPr lang="fr-FR" sz="3600" u="sng" dirty="0">
                <a:solidFill>
                  <a:schemeClr val="tx1"/>
                </a:solidFill>
                <a:latin typeface="+mn-lt"/>
              </a:rPr>
              <a:t>La coordination entre les niveaux de management</a:t>
            </a:r>
          </a:p>
          <a:p>
            <a:pPr>
              <a:lnSpc>
                <a:spcPct val="100000"/>
              </a:lnSpc>
            </a:pPr>
            <a:r>
              <a:rPr lang="fr-FR" sz="3600" dirty="0">
                <a:solidFill>
                  <a:schemeClr val="tx1"/>
                </a:solidFill>
                <a:latin typeface="+mn-lt"/>
              </a:rPr>
              <a:t>Synergie : Le succès de l’entreprise repose sur une </a:t>
            </a:r>
            <a:r>
              <a:rPr lang="fr-FR" sz="3600" b="1" dirty="0">
                <a:solidFill>
                  <a:srgbClr val="C00000"/>
                </a:solidFill>
                <a:latin typeface="+mn-lt"/>
              </a:rPr>
              <a:t>coordination fluide entre les trois niveaux</a:t>
            </a:r>
            <a:r>
              <a:rPr lang="fr-FR" sz="3600" dirty="0">
                <a:solidFill>
                  <a:schemeClr val="tx1"/>
                </a:solidFill>
                <a:latin typeface="+mn-lt"/>
              </a:rPr>
              <a:t>.</a:t>
            </a:r>
          </a:p>
          <a:p>
            <a:pPr>
              <a:lnSpc>
                <a:spcPct val="100000"/>
              </a:lnSpc>
            </a:pPr>
            <a:r>
              <a:rPr lang="fr-FR" sz="3600" dirty="0">
                <a:solidFill>
                  <a:schemeClr val="tx1"/>
                </a:solidFill>
                <a:latin typeface="+mn-lt"/>
              </a:rPr>
              <a:t>Exemple : Tesla – Le management stratégique (vision de l’innovation technologique), intermédiaire (coordination de la production et des ventes), et opérationnel (gestion des chaînes de production) travaillent ensemble pour offrir des véhicules électriques de pointe.</a:t>
            </a:r>
          </a:p>
        </p:txBody>
      </p:sp>
      <p:sp>
        <p:nvSpPr>
          <p:cNvPr id="7" name="Slide Number Placeholder 6"/>
          <p:cNvSpPr>
            <a:spLocks noGrp="1"/>
          </p:cNvSpPr>
          <p:nvPr>
            <p:ph type="sldNum" sz="quarter" idx="12"/>
          </p:nvPr>
        </p:nvSpPr>
        <p:spPr/>
        <p:txBody>
          <a:bodyPr/>
          <a:lstStyle/>
          <a:p>
            <a:fld id="{51F02384-994A-4C3C-8656-0CE2B6A3B91B}" type="slidenum">
              <a:rPr lang="en-US" smtClean="0"/>
              <a:pPr/>
              <a:t>52</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niveaux</a:t>
            </a:r>
            <a:r>
              <a:rPr lang="en-US" dirty="0">
                <a:solidFill>
                  <a:schemeClr val="bg1"/>
                </a:solidFill>
              </a:rPr>
              <a:t> de management</a:t>
            </a:r>
          </a:p>
        </p:txBody>
      </p:sp>
      <p:pic>
        <p:nvPicPr>
          <p:cNvPr id="3" name="Image 2">
            <a:extLst>
              <a:ext uri="{FF2B5EF4-FFF2-40B4-BE49-F238E27FC236}">
                <a16:creationId xmlns:a16="http://schemas.microsoft.com/office/drawing/2014/main" id="{4516C528-303E-9826-B139-F7410CF63762}"/>
              </a:ext>
            </a:extLst>
          </p:cNvPr>
          <p:cNvPicPr>
            <a:picLocks noChangeAspect="1"/>
          </p:cNvPicPr>
          <p:nvPr/>
        </p:nvPicPr>
        <p:blipFill>
          <a:blip r:embed="rId3"/>
          <a:stretch>
            <a:fillRect/>
          </a:stretch>
        </p:blipFill>
        <p:spPr>
          <a:xfrm>
            <a:off x="6929164" y="1556792"/>
            <a:ext cx="5071492" cy="3380995"/>
          </a:xfrm>
          <a:prstGeom prst="rect">
            <a:avLst/>
          </a:prstGeom>
        </p:spPr>
      </p:pic>
    </p:spTree>
    <p:extLst>
      <p:ext uri="{BB962C8B-B14F-4D97-AF65-F5344CB8AC3E}">
        <p14:creationId xmlns:p14="http://schemas.microsoft.com/office/powerpoint/2010/main" val="372688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6969454"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6696744" cy="4896544"/>
          </a:xfrm>
        </p:spPr>
        <p:txBody>
          <a:bodyPr>
            <a:normAutofit fontScale="77500" lnSpcReduction="20000"/>
          </a:bodyPr>
          <a:lstStyle/>
          <a:p>
            <a:pPr marL="0" indent="0">
              <a:lnSpc>
                <a:spcPct val="100000"/>
              </a:lnSpc>
              <a:buNone/>
            </a:pPr>
            <a:r>
              <a:rPr lang="fr-FR" sz="3600" u="sng" dirty="0">
                <a:solidFill>
                  <a:schemeClr val="tx1"/>
                </a:solidFill>
                <a:latin typeface="+mn-lt"/>
              </a:rPr>
              <a:t>L’essence du management efficace</a:t>
            </a:r>
          </a:p>
          <a:p>
            <a:pPr>
              <a:lnSpc>
                <a:spcPct val="100000"/>
              </a:lnSpc>
            </a:pPr>
            <a:r>
              <a:rPr lang="fr-FR" sz="3600" dirty="0">
                <a:solidFill>
                  <a:schemeClr val="tx1"/>
                </a:solidFill>
                <a:latin typeface="+mn-lt"/>
              </a:rPr>
              <a:t>Le management efficace repose sur une </a:t>
            </a:r>
            <a:r>
              <a:rPr lang="fr-FR" sz="3600" b="1" dirty="0">
                <a:solidFill>
                  <a:srgbClr val="C00000"/>
                </a:solidFill>
                <a:latin typeface="+mn-lt"/>
              </a:rPr>
              <a:t>bonne répartition des rôles </a:t>
            </a:r>
            <a:r>
              <a:rPr lang="fr-FR" sz="3600" dirty="0">
                <a:solidFill>
                  <a:schemeClr val="tx1"/>
                </a:solidFill>
                <a:latin typeface="+mn-lt"/>
              </a:rPr>
              <a:t>à chaque niveau, une </a:t>
            </a:r>
            <a:r>
              <a:rPr lang="fr-FR" sz="3600" b="1" dirty="0">
                <a:solidFill>
                  <a:srgbClr val="C00000"/>
                </a:solidFill>
                <a:latin typeface="+mn-lt"/>
              </a:rPr>
              <a:t>vision claire </a:t>
            </a:r>
            <a:r>
              <a:rPr lang="fr-FR" sz="3600" dirty="0">
                <a:solidFill>
                  <a:schemeClr val="tx1"/>
                </a:solidFill>
                <a:latin typeface="+mn-lt"/>
              </a:rPr>
              <a:t>au sommet, une </a:t>
            </a:r>
            <a:r>
              <a:rPr lang="fr-FR" sz="3600" b="1" dirty="0">
                <a:solidFill>
                  <a:srgbClr val="C00000"/>
                </a:solidFill>
                <a:latin typeface="+mn-lt"/>
              </a:rPr>
              <a:t>coordination efficace </a:t>
            </a:r>
            <a:r>
              <a:rPr lang="fr-FR" sz="3600" dirty="0">
                <a:solidFill>
                  <a:schemeClr val="tx1"/>
                </a:solidFill>
                <a:latin typeface="+mn-lt"/>
              </a:rPr>
              <a:t>au milieu et une </a:t>
            </a:r>
            <a:r>
              <a:rPr lang="fr-FR" sz="3600" b="1" dirty="0">
                <a:solidFill>
                  <a:srgbClr val="C00000"/>
                </a:solidFill>
                <a:latin typeface="+mn-lt"/>
              </a:rPr>
              <a:t>exécution précise </a:t>
            </a:r>
            <a:r>
              <a:rPr lang="fr-FR" sz="3600" dirty="0">
                <a:solidFill>
                  <a:schemeClr val="tx1"/>
                </a:solidFill>
                <a:latin typeface="+mn-lt"/>
              </a:rPr>
              <a:t>sur le terrain.</a:t>
            </a:r>
          </a:p>
          <a:p>
            <a:pPr>
              <a:lnSpc>
                <a:spcPct val="100000"/>
              </a:lnSpc>
            </a:pPr>
            <a:r>
              <a:rPr lang="fr-FR" sz="3600" dirty="0">
                <a:solidFill>
                  <a:schemeClr val="tx1"/>
                </a:solidFill>
                <a:latin typeface="+mn-lt"/>
              </a:rPr>
              <a:t>Exemple : Microsoft – Satya Nadella et son équipe de direction définissent une stratégie claire pour le cloud, que les équipes intermédiaires et opérationnelles transforment en réalité pour faire de Microsoft un leader dans les services cloud.</a:t>
            </a:r>
          </a:p>
        </p:txBody>
      </p:sp>
      <p:sp>
        <p:nvSpPr>
          <p:cNvPr id="7" name="Slide Number Placeholder 6"/>
          <p:cNvSpPr>
            <a:spLocks noGrp="1"/>
          </p:cNvSpPr>
          <p:nvPr>
            <p:ph type="sldNum" sz="quarter" idx="12"/>
          </p:nvPr>
        </p:nvSpPr>
        <p:spPr/>
        <p:txBody>
          <a:bodyPr/>
          <a:lstStyle/>
          <a:p>
            <a:fld id="{51F02384-994A-4C3C-8656-0CE2B6A3B91B}" type="slidenum">
              <a:rPr lang="en-US" smtClean="0"/>
              <a:pPr/>
              <a:t>53</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niveaux</a:t>
            </a:r>
            <a:r>
              <a:rPr lang="en-US" dirty="0">
                <a:solidFill>
                  <a:schemeClr val="bg1"/>
                </a:solidFill>
              </a:rPr>
              <a:t> de management</a:t>
            </a:r>
          </a:p>
        </p:txBody>
      </p:sp>
      <p:pic>
        <p:nvPicPr>
          <p:cNvPr id="5" name="Image 4">
            <a:extLst>
              <a:ext uri="{FF2B5EF4-FFF2-40B4-BE49-F238E27FC236}">
                <a16:creationId xmlns:a16="http://schemas.microsoft.com/office/drawing/2014/main" id="{22992BD7-2B0B-3A5D-3E2F-EB4491806423}"/>
              </a:ext>
            </a:extLst>
          </p:cNvPr>
          <p:cNvPicPr>
            <a:picLocks noChangeAspect="1"/>
          </p:cNvPicPr>
          <p:nvPr/>
        </p:nvPicPr>
        <p:blipFill>
          <a:blip r:embed="rId3"/>
          <a:stretch>
            <a:fillRect/>
          </a:stretch>
        </p:blipFill>
        <p:spPr>
          <a:xfrm>
            <a:off x="7032104" y="1700808"/>
            <a:ext cx="4968552" cy="3492182"/>
          </a:xfrm>
          <a:prstGeom prst="rect">
            <a:avLst/>
          </a:prstGeom>
        </p:spPr>
      </p:pic>
    </p:spTree>
    <p:extLst>
      <p:ext uri="{BB962C8B-B14F-4D97-AF65-F5344CB8AC3E}">
        <p14:creationId xmlns:p14="http://schemas.microsoft.com/office/powerpoint/2010/main" val="410693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dirty="0"/>
              <a:t>Les Processus de l’Entreprise : Optimisation et Performance</a:t>
            </a:r>
            <a:endParaRPr lang="en-US" dirty="0"/>
          </a:p>
        </p:txBody>
      </p:sp>
      <p:sp>
        <p:nvSpPr>
          <p:cNvPr id="3" name="Subtitle 2"/>
          <p:cNvSpPr>
            <a:spLocks noGrp="1"/>
          </p:cNvSpPr>
          <p:nvPr>
            <p:ph type="subTitle" idx="1"/>
          </p:nvPr>
        </p:nvSpPr>
        <p:spPr>
          <a:xfrm>
            <a:off x="3287688" y="5172813"/>
            <a:ext cx="8434459" cy="867930"/>
          </a:xfrm>
        </p:spPr>
        <p:txBody>
          <a:bodyPr/>
          <a:lstStyle/>
          <a:p>
            <a:r>
              <a:rPr lang="en-US" dirty="0"/>
              <a:t>Business Process Reengineering et </a:t>
            </a:r>
            <a:r>
              <a:rPr lang="en-US" dirty="0" err="1"/>
              <a:t>Amélioration</a:t>
            </a:r>
            <a:r>
              <a:rPr lang="en-US" dirty="0"/>
              <a:t> Continue</a:t>
            </a:r>
          </a:p>
        </p:txBody>
      </p:sp>
      <p:sp>
        <p:nvSpPr>
          <p:cNvPr id="5" name="Text Placeholder 4"/>
          <p:cNvSpPr>
            <a:spLocks noGrp="1"/>
          </p:cNvSpPr>
          <p:nvPr>
            <p:ph type="body" sz="quarter" idx="14"/>
          </p:nvPr>
        </p:nvSpPr>
        <p:spPr/>
        <p:txBody>
          <a:bodyPr/>
          <a:lstStyle/>
          <a:p>
            <a:r>
              <a:rPr lang="en-US" dirty="0"/>
              <a:t>06</a:t>
            </a:r>
          </a:p>
        </p:txBody>
      </p:sp>
      <p:sp>
        <p:nvSpPr>
          <p:cNvPr id="4" name="Slide Number Placeholder 3"/>
          <p:cNvSpPr>
            <a:spLocks noGrp="1"/>
          </p:cNvSpPr>
          <p:nvPr>
            <p:ph type="sldNum" sz="quarter" idx="15"/>
          </p:nvPr>
        </p:nvSpPr>
        <p:spPr/>
        <p:txBody>
          <a:bodyPr/>
          <a:lstStyle/>
          <a:p>
            <a:fld id="{FC1CF07D-8B3F-4D32-B059-0039CEA46DB1}" type="slidenum">
              <a:rPr lang="en-US" smtClean="0"/>
              <a:pPr/>
              <a:t>54</a:t>
            </a:fld>
            <a:endParaRPr lang="en-US"/>
          </a:p>
        </p:txBody>
      </p:sp>
      <p:sp>
        <p:nvSpPr>
          <p:cNvPr id="9" name="Picture Placeholder 8"/>
          <p:cNvSpPr>
            <a:spLocks noGrp="1"/>
          </p:cNvSpPr>
          <p:nvPr>
            <p:ph type="pic" sz="quarter" idx="13"/>
          </p:nvPr>
        </p:nvSpPr>
        <p:spPr/>
      </p:sp>
    </p:spTree>
    <p:extLst>
      <p:ext uri="{BB962C8B-B14F-4D97-AF65-F5344CB8AC3E}">
        <p14:creationId xmlns:p14="http://schemas.microsoft.com/office/powerpoint/2010/main" val="36314136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6969454"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809312" cy="4896544"/>
          </a:xfrm>
        </p:spPr>
        <p:txBody>
          <a:bodyPr>
            <a:normAutofit fontScale="92500" lnSpcReduction="20000"/>
          </a:bodyPr>
          <a:lstStyle/>
          <a:p>
            <a:pPr marL="0" indent="0">
              <a:lnSpc>
                <a:spcPct val="100000"/>
              </a:lnSpc>
              <a:buNone/>
            </a:pPr>
            <a:r>
              <a:rPr lang="fr-FR" sz="3600" u="sng" dirty="0">
                <a:solidFill>
                  <a:schemeClr val="tx1"/>
                </a:solidFill>
                <a:latin typeface="+mn-lt"/>
              </a:rPr>
              <a:t>Qu’est-ce qu’un processus d’entreprise ?</a:t>
            </a:r>
          </a:p>
          <a:p>
            <a:pPr marL="0" indent="0">
              <a:lnSpc>
                <a:spcPct val="100000"/>
              </a:lnSpc>
              <a:buNone/>
            </a:pPr>
            <a:r>
              <a:rPr lang="fr-FR" sz="3600" dirty="0">
                <a:solidFill>
                  <a:schemeClr val="tx1"/>
                </a:solidFill>
                <a:latin typeface="+mn-lt"/>
              </a:rPr>
              <a:t>Les processus d’une entreprise désignent </a:t>
            </a:r>
            <a:r>
              <a:rPr lang="fr-FR" sz="3600" b="1" dirty="0">
                <a:solidFill>
                  <a:srgbClr val="C00000"/>
                </a:solidFill>
                <a:latin typeface="+mn-lt"/>
              </a:rPr>
              <a:t>l’ensemble des activités coordonnées pour produire des biens ou services</a:t>
            </a:r>
            <a:r>
              <a:rPr lang="fr-FR" sz="3600" dirty="0">
                <a:solidFill>
                  <a:schemeClr val="tx1"/>
                </a:solidFill>
                <a:latin typeface="+mn-lt"/>
              </a:rPr>
              <a:t>. Ils sont essentiels pour :</a:t>
            </a:r>
          </a:p>
          <a:p>
            <a:pPr>
              <a:lnSpc>
                <a:spcPct val="100000"/>
              </a:lnSpc>
            </a:pPr>
            <a:r>
              <a:rPr lang="fr-FR" sz="3600" b="1" dirty="0">
                <a:solidFill>
                  <a:srgbClr val="C00000"/>
                </a:solidFill>
                <a:latin typeface="+mn-lt"/>
              </a:rPr>
              <a:t>Optimiser la performance</a:t>
            </a:r>
          </a:p>
          <a:p>
            <a:pPr>
              <a:lnSpc>
                <a:spcPct val="100000"/>
              </a:lnSpc>
            </a:pPr>
            <a:r>
              <a:rPr lang="fr-FR" sz="3600" b="1" dirty="0">
                <a:solidFill>
                  <a:srgbClr val="C00000"/>
                </a:solidFill>
                <a:latin typeface="+mn-lt"/>
              </a:rPr>
              <a:t>Réduire les coûts</a:t>
            </a:r>
          </a:p>
          <a:p>
            <a:pPr>
              <a:lnSpc>
                <a:spcPct val="100000"/>
              </a:lnSpc>
            </a:pPr>
            <a:r>
              <a:rPr lang="fr-FR" sz="3600" b="1" dirty="0">
                <a:solidFill>
                  <a:srgbClr val="C00000"/>
                </a:solidFill>
                <a:latin typeface="+mn-lt"/>
              </a:rPr>
              <a:t>Améliorer la qualité</a:t>
            </a:r>
          </a:p>
          <a:p>
            <a:pPr>
              <a:lnSpc>
                <a:spcPct val="100000"/>
              </a:lnSpc>
            </a:pPr>
            <a:r>
              <a:rPr lang="fr-FR" sz="3600" b="1" dirty="0">
                <a:solidFill>
                  <a:srgbClr val="C00000"/>
                </a:solidFill>
                <a:latin typeface="+mn-lt"/>
              </a:rPr>
              <a:t>Accroître la satisfaction des clients</a:t>
            </a:r>
          </a:p>
        </p:txBody>
      </p:sp>
      <p:sp>
        <p:nvSpPr>
          <p:cNvPr id="7" name="Slide Number Placeholder 6"/>
          <p:cNvSpPr>
            <a:spLocks noGrp="1"/>
          </p:cNvSpPr>
          <p:nvPr>
            <p:ph type="sldNum" sz="quarter" idx="12"/>
          </p:nvPr>
        </p:nvSpPr>
        <p:spPr/>
        <p:txBody>
          <a:bodyPr/>
          <a:lstStyle/>
          <a:p>
            <a:fld id="{51F02384-994A-4C3C-8656-0CE2B6A3B91B}" type="slidenum">
              <a:rPr lang="en-US" smtClean="0"/>
              <a:pPr/>
              <a:t>55</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processus</a:t>
            </a:r>
          </a:p>
        </p:txBody>
      </p:sp>
    </p:spTree>
    <p:extLst>
      <p:ext uri="{BB962C8B-B14F-4D97-AF65-F5344CB8AC3E}">
        <p14:creationId xmlns:p14="http://schemas.microsoft.com/office/powerpoint/2010/main" val="221962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6969454"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4608512" cy="4896544"/>
          </a:xfrm>
        </p:spPr>
        <p:txBody>
          <a:bodyPr>
            <a:normAutofit/>
          </a:bodyPr>
          <a:lstStyle/>
          <a:p>
            <a:pPr marL="0" indent="0">
              <a:lnSpc>
                <a:spcPct val="100000"/>
              </a:lnSpc>
              <a:buNone/>
            </a:pPr>
            <a:r>
              <a:rPr lang="fr-FR" sz="3600" u="sng" dirty="0">
                <a:solidFill>
                  <a:schemeClr val="tx1"/>
                </a:solidFill>
                <a:latin typeface="+mn-lt"/>
              </a:rPr>
              <a:t>Types de processus :</a:t>
            </a:r>
          </a:p>
          <a:p>
            <a:pPr>
              <a:lnSpc>
                <a:spcPct val="100000"/>
              </a:lnSpc>
            </a:pPr>
            <a:r>
              <a:rPr lang="fr-FR" sz="3600" b="1" dirty="0">
                <a:solidFill>
                  <a:srgbClr val="C00000"/>
                </a:solidFill>
                <a:latin typeface="+mn-lt"/>
              </a:rPr>
              <a:t>Opérationnels</a:t>
            </a:r>
          </a:p>
          <a:p>
            <a:pPr>
              <a:lnSpc>
                <a:spcPct val="100000"/>
              </a:lnSpc>
            </a:pPr>
            <a:r>
              <a:rPr lang="fr-FR" sz="3600" b="1" dirty="0">
                <a:solidFill>
                  <a:srgbClr val="C00000"/>
                </a:solidFill>
                <a:latin typeface="+mn-lt"/>
              </a:rPr>
              <a:t>De support</a:t>
            </a:r>
          </a:p>
          <a:p>
            <a:pPr>
              <a:lnSpc>
                <a:spcPct val="100000"/>
              </a:lnSpc>
            </a:pPr>
            <a:r>
              <a:rPr lang="fr-FR" sz="3600" b="1" dirty="0">
                <a:solidFill>
                  <a:srgbClr val="C00000"/>
                </a:solidFill>
                <a:latin typeface="+mn-lt"/>
              </a:rPr>
              <a:t>De pilotage</a:t>
            </a:r>
          </a:p>
        </p:txBody>
      </p:sp>
      <p:sp>
        <p:nvSpPr>
          <p:cNvPr id="7" name="Slide Number Placeholder 6"/>
          <p:cNvSpPr>
            <a:spLocks noGrp="1"/>
          </p:cNvSpPr>
          <p:nvPr>
            <p:ph type="sldNum" sz="quarter" idx="12"/>
          </p:nvPr>
        </p:nvSpPr>
        <p:spPr/>
        <p:txBody>
          <a:bodyPr/>
          <a:lstStyle/>
          <a:p>
            <a:fld id="{51F02384-994A-4C3C-8656-0CE2B6A3B91B}" type="slidenum">
              <a:rPr lang="en-US" smtClean="0"/>
              <a:pPr/>
              <a:t>56</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processus</a:t>
            </a:r>
          </a:p>
        </p:txBody>
      </p:sp>
      <p:pic>
        <p:nvPicPr>
          <p:cNvPr id="3" name="Image 2">
            <a:extLst>
              <a:ext uri="{FF2B5EF4-FFF2-40B4-BE49-F238E27FC236}">
                <a16:creationId xmlns:a16="http://schemas.microsoft.com/office/drawing/2014/main" id="{F29686AD-34F1-D602-8E34-4B5B8A1BFC66}"/>
              </a:ext>
            </a:extLst>
          </p:cNvPr>
          <p:cNvPicPr>
            <a:picLocks noChangeAspect="1"/>
          </p:cNvPicPr>
          <p:nvPr/>
        </p:nvPicPr>
        <p:blipFill>
          <a:blip r:embed="rId3"/>
          <a:stretch>
            <a:fillRect/>
          </a:stretch>
        </p:blipFill>
        <p:spPr>
          <a:xfrm>
            <a:off x="5519936" y="1328192"/>
            <a:ext cx="6024249" cy="4118139"/>
          </a:xfrm>
          <a:prstGeom prst="rect">
            <a:avLst/>
          </a:prstGeom>
        </p:spPr>
      </p:pic>
    </p:spTree>
    <p:extLst>
      <p:ext uri="{BB962C8B-B14F-4D97-AF65-F5344CB8AC3E}">
        <p14:creationId xmlns:p14="http://schemas.microsoft.com/office/powerpoint/2010/main" val="151235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6969454"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737304" cy="4896544"/>
          </a:xfrm>
        </p:spPr>
        <p:txBody>
          <a:bodyPr>
            <a:normAutofit fontScale="70000" lnSpcReduction="20000"/>
          </a:bodyPr>
          <a:lstStyle/>
          <a:p>
            <a:pPr marL="0" indent="0">
              <a:lnSpc>
                <a:spcPct val="100000"/>
              </a:lnSpc>
              <a:buNone/>
            </a:pPr>
            <a:r>
              <a:rPr lang="fr-FR" sz="3600" u="sng" dirty="0">
                <a:solidFill>
                  <a:schemeClr val="tx1"/>
                </a:solidFill>
                <a:latin typeface="+mn-lt"/>
              </a:rPr>
              <a:t>Le Business Process Reengineering (BPR)</a:t>
            </a:r>
          </a:p>
          <a:p>
            <a:pPr marL="0" indent="0">
              <a:lnSpc>
                <a:spcPct val="100000"/>
              </a:lnSpc>
              <a:buNone/>
            </a:pPr>
            <a:r>
              <a:rPr lang="fr-FR" sz="3600" dirty="0">
                <a:solidFill>
                  <a:schemeClr val="tx1"/>
                </a:solidFill>
                <a:latin typeface="+mn-lt"/>
              </a:rPr>
              <a:t>Le BPR consiste à </a:t>
            </a:r>
            <a:r>
              <a:rPr lang="fr-FR" sz="3600" b="1" dirty="0">
                <a:solidFill>
                  <a:srgbClr val="C00000"/>
                </a:solidFill>
                <a:latin typeface="+mn-lt"/>
              </a:rPr>
              <a:t>repenser radicalement les processus </a:t>
            </a:r>
            <a:r>
              <a:rPr lang="fr-FR" sz="3600" dirty="0">
                <a:solidFill>
                  <a:schemeClr val="tx1"/>
                </a:solidFill>
                <a:latin typeface="+mn-lt"/>
              </a:rPr>
              <a:t>pour des améliorations majeures de la performance.</a:t>
            </a:r>
          </a:p>
          <a:p>
            <a:pPr>
              <a:lnSpc>
                <a:spcPct val="100000"/>
              </a:lnSpc>
            </a:pPr>
            <a:r>
              <a:rPr lang="fr-FR" sz="3600" dirty="0">
                <a:solidFill>
                  <a:schemeClr val="tx1"/>
                </a:solidFill>
                <a:latin typeface="+mn-lt"/>
              </a:rPr>
              <a:t>Créé par Michael Hammer et James Champy dans les années 1990</a:t>
            </a:r>
          </a:p>
          <a:p>
            <a:pPr>
              <a:lnSpc>
                <a:spcPct val="100000"/>
              </a:lnSpc>
            </a:pPr>
            <a:r>
              <a:rPr lang="fr-FR" sz="3600" dirty="0">
                <a:solidFill>
                  <a:schemeClr val="tx1"/>
                </a:solidFill>
                <a:latin typeface="+mn-lt"/>
              </a:rPr>
              <a:t>Objectif : Éliminer les activités sans valeur ajoutée, simplifier les opérations, et tirer parti de la technologie.</a:t>
            </a:r>
          </a:p>
          <a:p>
            <a:pPr>
              <a:lnSpc>
                <a:spcPct val="100000"/>
              </a:lnSpc>
            </a:pPr>
            <a:r>
              <a:rPr lang="fr-FR" sz="3600" dirty="0">
                <a:solidFill>
                  <a:schemeClr val="tx1"/>
                </a:solidFill>
                <a:latin typeface="+mn-lt"/>
              </a:rPr>
              <a:t>Résultat attendu : Réduction des coûts et amélioration de la rapidité.</a:t>
            </a:r>
          </a:p>
          <a:p>
            <a:pPr>
              <a:lnSpc>
                <a:spcPct val="100000"/>
              </a:lnSpc>
            </a:pPr>
            <a:r>
              <a:rPr lang="fr-FR" sz="3600" dirty="0">
                <a:solidFill>
                  <a:schemeClr val="tx1"/>
                </a:solidFill>
                <a:latin typeface="+mn-lt"/>
              </a:rPr>
              <a:t>Exemple : General Electric (GE) a redéfini ses processus de fabrication grâce à l'automatisation. En investissant dans les technologies de l’IoT, GE a optimisé ses chaînes de production, réduisant les temps d’arrêt et améliorant la productivité.</a:t>
            </a:r>
          </a:p>
        </p:txBody>
      </p:sp>
      <p:sp>
        <p:nvSpPr>
          <p:cNvPr id="7" name="Slide Number Placeholder 6"/>
          <p:cNvSpPr>
            <a:spLocks noGrp="1"/>
          </p:cNvSpPr>
          <p:nvPr>
            <p:ph type="sldNum" sz="quarter" idx="12"/>
          </p:nvPr>
        </p:nvSpPr>
        <p:spPr/>
        <p:txBody>
          <a:bodyPr/>
          <a:lstStyle/>
          <a:p>
            <a:fld id="{51F02384-994A-4C3C-8656-0CE2B6A3B91B}" type="slidenum">
              <a:rPr lang="en-US" smtClean="0"/>
              <a:pPr/>
              <a:t>57</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processus</a:t>
            </a:r>
          </a:p>
        </p:txBody>
      </p:sp>
    </p:spTree>
    <p:extLst>
      <p:ext uri="{BB962C8B-B14F-4D97-AF65-F5344CB8AC3E}">
        <p14:creationId xmlns:p14="http://schemas.microsoft.com/office/powerpoint/2010/main" val="135672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6969454"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737304" cy="4896544"/>
          </a:xfrm>
        </p:spPr>
        <p:txBody>
          <a:bodyPr>
            <a:normAutofit fontScale="77500" lnSpcReduction="20000"/>
          </a:bodyPr>
          <a:lstStyle/>
          <a:p>
            <a:pPr marL="0" indent="0">
              <a:lnSpc>
                <a:spcPct val="100000"/>
              </a:lnSpc>
              <a:buNone/>
            </a:pPr>
            <a:r>
              <a:rPr lang="fr-FR" sz="3600" u="sng" dirty="0">
                <a:solidFill>
                  <a:schemeClr val="tx1"/>
                </a:solidFill>
                <a:latin typeface="+mn-lt"/>
              </a:rPr>
              <a:t>Étapes clés du BPR</a:t>
            </a:r>
          </a:p>
          <a:p>
            <a:pPr>
              <a:lnSpc>
                <a:spcPct val="100000"/>
              </a:lnSpc>
            </a:pPr>
            <a:r>
              <a:rPr lang="fr-FR" sz="3600" b="1" dirty="0">
                <a:solidFill>
                  <a:srgbClr val="C00000"/>
                </a:solidFill>
                <a:latin typeface="+mn-lt"/>
              </a:rPr>
              <a:t>Identifier les processus à repenser</a:t>
            </a:r>
          </a:p>
          <a:p>
            <a:pPr>
              <a:lnSpc>
                <a:spcPct val="100000"/>
              </a:lnSpc>
            </a:pPr>
            <a:r>
              <a:rPr lang="fr-FR" sz="3600" b="1" dirty="0">
                <a:solidFill>
                  <a:srgbClr val="C00000"/>
                </a:solidFill>
                <a:latin typeface="+mn-lt"/>
              </a:rPr>
              <a:t>Analyser les inefficacités</a:t>
            </a:r>
          </a:p>
          <a:p>
            <a:pPr>
              <a:lnSpc>
                <a:spcPct val="100000"/>
              </a:lnSpc>
            </a:pPr>
            <a:r>
              <a:rPr lang="fr-FR" sz="3600" b="1" dirty="0">
                <a:solidFill>
                  <a:srgbClr val="C00000"/>
                </a:solidFill>
                <a:latin typeface="+mn-lt"/>
              </a:rPr>
              <a:t>Reconcevoir le processus pour maximiser la valeur</a:t>
            </a:r>
          </a:p>
          <a:p>
            <a:pPr>
              <a:lnSpc>
                <a:spcPct val="100000"/>
              </a:lnSpc>
            </a:pPr>
            <a:r>
              <a:rPr lang="fr-FR" sz="3600" b="1" dirty="0">
                <a:solidFill>
                  <a:srgbClr val="C00000"/>
                </a:solidFill>
                <a:latin typeface="+mn-lt"/>
              </a:rPr>
              <a:t>Automatiser et intégrer les nouvelles technologies</a:t>
            </a:r>
          </a:p>
          <a:p>
            <a:pPr>
              <a:lnSpc>
                <a:spcPct val="100000"/>
              </a:lnSpc>
            </a:pPr>
            <a:r>
              <a:rPr lang="fr-FR" sz="3600" b="1" dirty="0">
                <a:solidFill>
                  <a:srgbClr val="C00000"/>
                </a:solidFill>
                <a:latin typeface="+mn-lt"/>
              </a:rPr>
              <a:t>Mesurer et évaluer les résultats</a:t>
            </a:r>
          </a:p>
          <a:p>
            <a:pPr marL="0" indent="0">
              <a:lnSpc>
                <a:spcPct val="100000"/>
              </a:lnSpc>
              <a:buNone/>
            </a:pPr>
            <a:r>
              <a:rPr lang="fr-FR" sz="3600" dirty="0">
                <a:solidFill>
                  <a:schemeClr val="tx1"/>
                </a:solidFill>
                <a:latin typeface="+mn-lt"/>
              </a:rPr>
              <a:t>Exemple : Airbus a mis en place une réingénierie de ses processus de gestion des stocks, en utilisant des solutions de big data pour prévoir la demande de pièces, ce qui a réduit le coût des stocks excédentaires de 30 %.</a:t>
            </a:r>
          </a:p>
        </p:txBody>
      </p:sp>
      <p:sp>
        <p:nvSpPr>
          <p:cNvPr id="7" name="Slide Number Placeholder 6"/>
          <p:cNvSpPr>
            <a:spLocks noGrp="1"/>
          </p:cNvSpPr>
          <p:nvPr>
            <p:ph type="sldNum" sz="quarter" idx="12"/>
          </p:nvPr>
        </p:nvSpPr>
        <p:spPr/>
        <p:txBody>
          <a:bodyPr/>
          <a:lstStyle/>
          <a:p>
            <a:fld id="{51F02384-994A-4C3C-8656-0CE2B6A3B91B}" type="slidenum">
              <a:rPr lang="en-US" smtClean="0"/>
              <a:pPr/>
              <a:t>58</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processus</a:t>
            </a:r>
          </a:p>
        </p:txBody>
      </p:sp>
    </p:spTree>
    <p:extLst>
      <p:ext uri="{BB962C8B-B14F-4D97-AF65-F5344CB8AC3E}">
        <p14:creationId xmlns:p14="http://schemas.microsoft.com/office/powerpoint/2010/main" val="10475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Effect transition="in" filter="fade">
                                      <p:cBhvr>
                                        <p:cTn id="37"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6969454"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737304" cy="4896544"/>
          </a:xfrm>
        </p:spPr>
        <p:txBody>
          <a:bodyPr>
            <a:normAutofit fontScale="62500" lnSpcReduction="20000"/>
          </a:bodyPr>
          <a:lstStyle/>
          <a:p>
            <a:pPr marL="0" indent="0">
              <a:lnSpc>
                <a:spcPct val="100000"/>
              </a:lnSpc>
              <a:buNone/>
            </a:pPr>
            <a:r>
              <a:rPr lang="fr-FR" sz="3600" dirty="0">
                <a:solidFill>
                  <a:schemeClr val="tx1"/>
                </a:solidFill>
                <a:latin typeface="+mn-lt"/>
              </a:rPr>
              <a:t>L’amélioration continue : cycle PDCA</a:t>
            </a:r>
          </a:p>
          <a:p>
            <a:pPr marL="0" indent="0">
              <a:lnSpc>
                <a:spcPct val="100000"/>
              </a:lnSpc>
              <a:buNone/>
            </a:pPr>
            <a:r>
              <a:rPr lang="fr-FR" sz="3600" dirty="0">
                <a:solidFill>
                  <a:schemeClr val="tx1"/>
                </a:solidFill>
                <a:latin typeface="+mn-lt"/>
              </a:rPr>
              <a:t>L’amélioration continue est un processus progressif visant à améliorer constamment les processus existants.</a:t>
            </a:r>
          </a:p>
          <a:p>
            <a:pPr marL="0" indent="0">
              <a:lnSpc>
                <a:spcPct val="100000"/>
              </a:lnSpc>
              <a:buNone/>
            </a:pPr>
            <a:r>
              <a:rPr lang="fr-FR" sz="3600" dirty="0">
                <a:solidFill>
                  <a:schemeClr val="tx1"/>
                </a:solidFill>
                <a:latin typeface="+mn-lt"/>
              </a:rPr>
              <a:t>W. Edwards Deming a popularisé cette approche avec le cycle PDCA :</a:t>
            </a:r>
          </a:p>
          <a:p>
            <a:pPr>
              <a:lnSpc>
                <a:spcPct val="100000"/>
              </a:lnSpc>
            </a:pPr>
            <a:r>
              <a:rPr lang="fr-FR" sz="3600" b="1" dirty="0">
                <a:solidFill>
                  <a:srgbClr val="C00000"/>
                </a:solidFill>
                <a:latin typeface="+mn-lt"/>
              </a:rPr>
              <a:t>Plan : Planification des améliorations</a:t>
            </a:r>
          </a:p>
          <a:p>
            <a:pPr>
              <a:lnSpc>
                <a:spcPct val="100000"/>
              </a:lnSpc>
            </a:pPr>
            <a:r>
              <a:rPr lang="fr-FR" sz="3600" b="1" dirty="0">
                <a:solidFill>
                  <a:srgbClr val="C00000"/>
                </a:solidFill>
                <a:latin typeface="+mn-lt"/>
              </a:rPr>
              <a:t>Do : Mise en œuvre à petite échelle</a:t>
            </a:r>
          </a:p>
          <a:p>
            <a:pPr>
              <a:lnSpc>
                <a:spcPct val="100000"/>
              </a:lnSpc>
            </a:pPr>
            <a:r>
              <a:rPr lang="fr-FR" sz="3600" b="1" dirty="0">
                <a:solidFill>
                  <a:srgbClr val="C00000"/>
                </a:solidFill>
                <a:latin typeface="+mn-lt"/>
              </a:rPr>
              <a:t>Check : Évaluation des résultats</a:t>
            </a:r>
          </a:p>
          <a:p>
            <a:pPr>
              <a:lnSpc>
                <a:spcPct val="100000"/>
              </a:lnSpc>
            </a:pPr>
            <a:r>
              <a:rPr lang="fr-FR" sz="3600" b="1" dirty="0" err="1">
                <a:solidFill>
                  <a:srgbClr val="C00000"/>
                </a:solidFill>
                <a:latin typeface="+mn-lt"/>
              </a:rPr>
              <a:t>Act</a:t>
            </a:r>
            <a:r>
              <a:rPr lang="fr-FR" sz="3600" b="1" dirty="0">
                <a:solidFill>
                  <a:srgbClr val="C00000"/>
                </a:solidFill>
                <a:latin typeface="+mn-lt"/>
              </a:rPr>
              <a:t> : Mise en œuvre à grande échelle</a:t>
            </a:r>
          </a:p>
          <a:p>
            <a:pPr marL="0" indent="0">
              <a:lnSpc>
                <a:spcPct val="100000"/>
              </a:lnSpc>
              <a:buNone/>
            </a:pPr>
            <a:r>
              <a:rPr lang="fr-FR" sz="3600" dirty="0">
                <a:solidFill>
                  <a:schemeClr val="tx1"/>
                </a:solidFill>
                <a:latin typeface="+mn-lt"/>
              </a:rPr>
              <a:t>Exemple : Unilever utilise le cycle PDCA pour optimiser ses processus de développement durable, réduisant ainsi son empreinte carbone tout en améliorant ses résultats financiers.</a:t>
            </a:r>
          </a:p>
        </p:txBody>
      </p:sp>
      <p:sp>
        <p:nvSpPr>
          <p:cNvPr id="7" name="Slide Number Placeholder 6"/>
          <p:cNvSpPr>
            <a:spLocks noGrp="1"/>
          </p:cNvSpPr>
          <p:nvPr>
            <p:ph type="sldNum" sz="quarter" idx="12"/>
          </p:nvPr>
        </p:nvSpPr>
        <p:spPr/>
        <p:txBody>
          <a:bodyPr/>
          <a:lstStyle/>
          <a:p>
            <a:fld id="{51F02384-994A-4C3C-8656-0CE2B6A3B91B}" type="slidenum">
              <a:rPr lang="en-US" smtClean="0"/>
              <a:pPr/>
              <a:t>59</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processus</a:t>
            </a:r>
          </a:p>
        </p:txBody>
      </p:sp>
    </p:spTree>
    <p:extLst>
      <p:ext uri="{BB962C8B-B14F-4D97-AF65-F5344CB8AC3E}">
        <p14:creationId xmlns:p14="http://schemas.microsoft.com/office/powerpoint/2010/main" val="23276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Effect transition="in" filter="fade">
                                      <p:cBhvr>
                                        <p:cTn id="37" dur="500"/>
                                        <p:tgtEl>
                                          <p:spTgt spid="1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xEl>
                                              <p:pRg st="7" end="7"/>
                                            </p:txEl>
                                          </p:spTgt>
                                        </p:tgtEl>
                                        <p:attrNameLst>
                                          <p:attrName>style.visibility</p:attrName>
                                        </p:attrNameLst>
                                      </p:cBhvr>
                                      <p:to>
                                        <p:strVal val="visible"/>
                                      </p:to>
                                    </p:set>
                                    <p:animEffect transition="in" filter="fade">
                                      <p:cBhvr>
                                        <p:cTn id="42" dur="500"/>
                                        <p:tgtEl>
                                          <p:spTgt spid="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737304" cy="4836195"/>
          </a:xfrm>
        </p:spPr>
        <p:txBody>
          <a:bodyPr>
            <a:normAutofit fontScale="55000" lnSpcReduction="20000"/>
          </a:bodyPr>
          <a:lstStyle/>
          <a:p>
            <a:pPr marL="0" indent="0">
              <a:lnSpc>
                <a:spcPct val="100000"/>
              </a:lnSpc>
              <a:buNone/>
            </a:pPr>
            <a:r>
              <a:rPr lang="fr-FR" b="1" dirty="0">
                <a:solidFill>
                  <a:srgbClr val="C00000"/>
                </a:solidFill>
                <a:latin typeface="+mn-lt"/>
              </a:rPr>
              <a:t>Les mécanismes de coordination et de contrôle </a:t>
            </a:r>
            <a:r>
              <a:rPr lang="fr-FR" dirty="0">
                <a:latin typeface="+mn-lt"/>
              </a:rPr>
              <a:t>: </a:t>
            </a:r>
          </a:p>
          <a:p>
            <a:pPr>
              <a:lnSpc>
                <a:spcPct val="100000"/>
              </a:lnSpc>
            </a:pPr>
            <a:r>
              <a:rPr lang="fr-FR" dirty="0">
                <a:latin typeface="+mn-lt"/>
              </a:rPr>
              <a:t>Les </a:t>
            </a:r>
            <a:r>
              <a:rPr lang="fr-FR" b="1" dirty="0">
                <a:latin typeface="+mn-lt"/>
              </a:rPr>
              <a:t>mécanismes de coordination </a:t>
            </a:r>
            <a:r>
              <a:rPr lang="fr-FR" dirty="0">
                <a:latin typeface="+mn-lt"/>
              </a:rPr>
              <a:t>sont les processus par lesquels les différentes parties d'une organisation travaillent ensemble de manière harmonieuse. </a:t>
            </a:r>
          </a:p>
          <a:p>
            <a:pPr>
              <a:lnSpc>
                <a:spcPct val="100000"/>
              </a:lnSpc>
            </a:pPr>
            <a:r>
              <a:rPr lang="fr-FR" dirty="0">
                <a:latin typeface="+mn-lt"/>
              </a:rPr>
              <a:t>Les </a:t>
            </a:r>
            <a:r>
              <a:rPr lang="fr-FR" b="1" dirty="0">
                <a:latin typeface="+mn-lt"/>
              </a:rPr>
              <a:t>mécanismes de contrôle </a:t>
            </a:r>
            <a:r>
              <a:rPr lang="fr-FR" dirty="0">
                <a:latin typeface="+mn-lt"/>
              </a:rPr>
              <a:t>permettent de s'assurer que les actions réalisées sont conformes aux objectifs de l'entreprise. </a:t>
            </a:r>
          </a:p>
          <a:p>
            <a:pPr marL="0" indent="0">
              <a:lnSpc>
                <a:spcPct val="100000"/>
              </a:lnSpc>
              <a:buNone/>
            </a:pPr>
            <a:r>
              <a:rPr lang="fr-FR" b="1" dirty="0">
                <a:solidFill>
                  <a:srgbClr val="C00000"/>
                </a:solidFill>
                <a:latin typeface="+mn-lt"/>
              </a:rPr>
              <a:t>Les différents niveaux de management </a:t>
            </a:r>
            <a:r>
              <a:rPr lang="fr-FR" dirty="0">
                <a:latin typeface="+mn-lt"/>
              </a:rPr>
              <a:t>: </a:t>
            </a:r>
          </a:p>
          <a:p>
            <a:pPr>
              <a:lnSpc>
                <a:spcPct val="100000"/>
              </a:lnSpc>
            </a:pPr>
            <a:r>
              <a:rPr lang="fr-FR" dirty="0">
                <a:latin typeface="+mn-lt"/>
              </a:rPr>
              <a:t>Le </a:t>
            </a:r>
            <a:r>
              <a:rPr lang="fr-FR" b="1" dirty="0">
                <a:latin typeface="+mn-lt"/>
              </a:rPr>
              <a:t>management stratégique </a:t>
            </a:r>
            <a:r>
              <a:rPr lang="fr-FR" dirty="0">
                <a:latin typeface="+mn-lt"/>
              </a:rPr>
              <a:t>concerne les décisions prises par les dirigeants pour orienter l’entreprise sur le long terme. </a:t>
            </a:r>
          </a:p>
          <a:p>
            <a:pPr>
              <a:lnSpc>
                <a:spcPct val="100000"/>
              </a:lnSpc>
            </a:pPr>
            <a:r>
              <a:rPr lang="fr-FR" dirty="0">
                <a:latin typeface="+mn-lt"/>
              </a:rPr>
              <a:t>Le </a:t>
            </a:r>
            <a:r>
              <a:rPr lang="fr-FR" b="1" dirty="0">
                <a:latin typeface="+mn-lt"/>
              </a:rPr>
              <a:t>management opérationnel </a:t>
            </a:r>
            <a:r>
              <a:rPr lang="fr-FR" dirty="0">
                <a:latin typeface="+mn-lt"/>
              </a:rPr>
              <a:t>est plus centré sur la gestion quotidienne et l’exécution des stratégies. </a:t>
            </a:r>
          </a:p>
          <a:p>
            <a:pPr>
              <a:lnSpc>
                <a:spcPct val="100000"/>
              </a:lnSpc>
            </a:pPr>
            <a:r>
              <a:rPr lang="fr-FR" dirty="0">
                <a:latin typeface="+mn-lt"/>
              </a:rPr>
              <a:t>Entre les deux, le </a:t>
            </a:r>
            <a:r>
              <a:rPr lang="fr-FR" b="1" dirty="0">
                <a:latin typeface="+mn-lt"/>
              </a:rPr>
              <a:t>management intermédiaire </a:t>
            </a:r>
            <a:r>
              <a:rPr lang="fr-FR" dirty="0">
                <a:latin typeface="+mn-lt"/>
              </a:rPr>
              <a:t>traduit les stratégies globales en actions concrètes.</a:t>
            </a:r>
          </a:p>
          <a:p>
            <a:pPr marL="0" indent="0">
              <a:lnSpc>
                <a:spcPct val="100000"/>
              </a:lnSpc>
              <a:buNone/>
            </a:pPr>
            <a:endParaRPr lang="fr-FR" dirty="0">
              <a:latin typeface="+mn-lt"/>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6</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err="1">
                <a:solidFill>
                  <a:schemeClr val="bg1"/>
                </a:solidFill>
              </a:rPr>
              <a:t>Définitions</a:t>
            </a:r>
            <a:endParaRPr lang="en-US" dirty="0">
              <a:solidFill>
                <a:schemeClr val="bg1"/>
              </a:solidFill>
            </a:endParaRPr>
          </a:p>
        </p:txBody>
      </p:sp>
    </p:spTree>
    <p:extLst>
      <p:ext uri="{BB962C8B-B14F-4D97-AF65-F5344CB8AC3E}">
        <p14:creationId xmlns:p14="http://schemas.microsoft.com/office/powerpoint/2010/main" val="284667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Effect transition="in" filter="fade">
                                      <p:cBhvr>
                                        <p:cTn id="37"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6969454"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Slide Number Placeholder 6"/>
          <p:cNvSpPr>
            <a:spLocks noGrp="1"/>
          </p:cNvSpPr>
          <p:nvPr>
            <p:ph type="sldNum" sz="quarter" idx="12"/>
          </p:nvPr>
        </p:nvSpPr>
        <p:spPr/>
        <p:txBody>
          <a:bodyPr/>
          <a:lstStyle/>
          <a:p>
            <a:fld id="{51F02384-994A-4C3C-8656-0CE2B6A3B91B}" type="slidenum">
              <a:rPr lang="en-US" smtClean="0"/>
              <a:pPr/>
              <a:t>60</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processus</a:t>
            </a:r>
          </a:p>
        </p:txBody>
      </p:sp>
      <p:pic>
        <p:nvPicPr>
          <p:cNvPr id="6" name="Média en ligne 5" title="C'est quoi le PDCA ?">
            <a:hlinkClick r:id="" action="ppaction://media"/>
            <a:extLst>
              <a:ext uri="{FF2B5EF4-FFF2-40B4-BE49-F238E27FC236}">
                <a16:creationId xmlns:a16="http://schemas.microsoft.com/office/drawing/2014/main" id="{D09F0373-7401-3281-5440-167A21566BD6}"/>
              </a:ext>
            </a:extLst>
          </p:cNvPr>
          <p:cNvPicPr>
            <a:picLocks noRot="1" noChangeAspect="1"/>
          </p:cNvPicPr>
          <p:nvPr>
            <a:videoFile r:link="rId1"/>
          </p:nvPr>
        </p:nvPicPr>
        <p:blipFill>
          <a:blip r:embed="rId4"/>
          <a:stretch>
            <a:fillRect/>
          </a:stretch>
        </p:blipFill>
        <p:spPr>
          <a:xfrm>
            <a:off x="1719796" y="1052736"/>
            <a:ext cx="8752408" cy="4945111"/>
          </a:xfrm>
          <a:prstGeom prst="rect">
            <a:avLst/>
          </a:prstGeom>
        </p:spPr>
      </p:pic>
    </p:spTree>
    <p:extLst>
      <p:ext uri="{BB962C8B-B14F-4D97-AF65-F5344CB8AC3E}">
        <p14:creationId xmlns:p14="http://schemas.microsoft.com/office/powerpoint/2010/main" val="222327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dirty="0"/>
              <a:t>Les Effets d'Expérience : Clé de l’Efficacité et de l'Avantage Concurrentiel</a:t>
            </a:r>
            <a:endParaRPr lang="en-US" dirty="0"/>
          </a:p>
        </p:txBody>
      </p:sp>
      <p:sp>
        <p:nvSpPr>
          <p:cNvPr id="3" name="Subtitle 2"/>
          <p:cNvSpPr>
            <a:spLocks noGrp="1"/>
          </p:cNvSpPr>
          <p:nvPr>
            <p:ph type="subTitle" idx="1"/>
          </p:nvPr>
        </p:nvSpPr>
        <p:spPr>
          <a:xfrm>
            <a:off x="3287688" y="5172813"/>
            <a:ext cx="8434459" cy="480131"/>
          </a:xfrm>
        </p:spPr>
        <p:txBody>
          <a:bodyPr/>
          <a:lstStyle/>
          <a:p>
            <a:r>
              <a:rPr lang="en-US" dirty="0" err="1"/>
              <a:t>Comprendre</a:t>
            </a:r>
            <a:r>
              <a:rPr lang="en-US" dirty="0"/>
              <a:t> la </a:t>
            </a:r>
            <a:r>
              <a:rPr lang="en-US" dirty="0" err="1"/>
              <a:t>courbe</a:t>
            </a:r>
            <a:r>
              <a:rPr lang="en-US" dirty="0"/>
              <a:t> </a:t>
            </a:r>
            <a:r>
              <a:rPr lang="en-US" dirty="0" err="1"/>
              <a:t>d'expérience</a:t>
            </a:r>
            <a:endParaRPr lang="en-US" dirty="0"/>
          </a:p>
        </p:txBody>
      </p:sp>
      <p:sp>
        <p:nvSpPr>
          <p:cNvPr id="5" name="Text Placeholder 4"/>
          <p:cNvSpPr>
            <a:spLocks noGrp="1"/>
          </p:cNvSpPr>
          <p:nvPr>
            <p:ph type="body" sz="quarter" idx="14"/>
          </p:nvPr>
        </p:nvSpPr>
        <p:spPr/>
        <p:txBody>
          <a:bodyPr/>
          <a:lstStyle/>
          <a:p>
            <a:r>
              <a:rPr lang="en-US" dirty="0"/>
              <a:t>07</a:t>
            </a:r>
          </a:p>
        </p:txBody>
      </p:sp>
      <p:sp>
        <p:nvSpPr>
          <p:cNvPr id="4" name="Slide Number Placeholder 3"/>
          <p:cNvSpPr>
            <a:spLocks noGrp="1"/>
          </p:cNvSpPr>
          <p:nvPr>
            <p:ph type="sldNum" sz="quarter" idx="15"/>
          </p:nvPr>
        </p:nvSpPr>
        <p:spPr/>
        <p:txBody>
          <a:bodyPr/>
          <a:lstStyle/>
          <a:p>
            <a:fld id="{FC1CF07D-8B3F-4D32-B059-0039CEA46DB1}" type="slidenum">
              <a:rPr lang="en-US" smtClean="0"/>
              <a:pPr/>
              <a:t>61</a:t>
            </a:fld>
            <a:endParaRPr lang="en-US"/>
          </a:p>
        </p:txBody>
      </p:sp>
      <p:sp>
        <p:nvSpPr>
          <p:cNvPr id="9" name="Picture Placeholder 8"/>
          <p:cNvSpPr>
            <a:spLocks noGrp="1"/>
          </p:cNvSpPr>
          <p:nvPr>
            <p:ph type="pic" sz="quarter" idx="13"/>
          </p:nvPr>
        </p:nvSpPr>
        <p:spPr/>
      </p:sp>
    </p:spTree>
    <p:extLst>
      <p:ext uri="{BB962C8B-B14F-4D97-AF65-F5344CB8AC3E}">
        <p14:creationId xmlns:p14="http://schemas.microsoft.com/office/powerpoint/2010/main" val="12754708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6969454"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737304" cy="4896544"/>
          </a:xfrm>
        </p:spPr>
        <p:txBody>
          <a:bodyPr>
            <a:normAutofit fontScale="85000" lnSpcReduction="10000"/>
          </a:bodyPr>
          <a:lstStyle/>
          <a:p>
            <a:pPr marL="0" indent="0">
              <a:lnSpc>
                <a:spcPct val="100000"/>
              </a:lnSpc>
              <a:buNone/>
            </a:pPr>
            <a:r>
              <a:rPr lang="fr-FR" sz="3600" u="sng" dirty="0">
                <a:solidFill>
                  <a:schemeClr val="tx1"/>
                </a:solidFill>
                <a:latin typeface="+mn-lt"/>
              </a:rPr>
              <a:t>Qu'est-ce que les effets d'expérience ?</a:t>
            </a:r>
          </a:p>
          <a:p>
            <a:pPr marL="0" indent="0">
              <a:lnSpc>
                <a:spcPct val="100000"/>
              </a:lnSpc>
              <a:buNone/>
            </a:pPr>
            <a:r>
              <a:rPr lang="fr-FR" sz="3600" dirty="0">
                <a:solidFill>
                  <a:schemeClr val="tx1"/>
                </a:solidFill>
                <a:latin typeface="+mn-lt"/>
              </a:rPr>
              <a:t>Les effets d'expérience décrive</a:t>
            </a:r>
            <a:r>
              <a:rPr lang="fr-FR" sz="3600" b="1" dirty="0">
                <a:solidFill>
                  <a:srgbClr val="C00000"/>
                </a:solidFill>
                <a:latin typeface="+mn-lt"/>
              </a:rPr>
              <a:t>nt comment une entreprise devient plus efficace à mesure qu'elle accumule de l'expérience </a:t>
            </a:r>
            <a:r>
              <a:rPr lang="fr-FR" sz="3600" dirty="0">
                <a:solidFill>
                  <a:schemeClr val="tx1"/>
                </a:solidFill>
                <a:latin typeface="+mn-lt"/>
              </a:rPr>
              <a:t>dans la production de biens ou de services, réduisant ainsi les coûts unitaires.</a:t>
            </a:r>
          </a:p>
          <a:p>
            <a:pPr>
              <a:lnSpc>
                <a:spcPct val="100000"/>
              </a:lnSpc>
            </a:pPr>
            <a:r>
              <a:rPr lang="fr-FR" sz="3600" dirty="0">
                <a:solidFill>
                  <a:schemeClr val="tx1"/>
                </a:solidFill>
                <a:latin typeface="+mn-lt"/>
              </a:rPr>
              <a:t>Formulés dans les années 1960 par le Boston Consulting Group (BCG)</a:t>
            </a:r>
          </a:p>
          <a:p>
            <a:pPr>
              <a:lnSpc>
                <a:spcPct val="100000"/>
              </a:lnSpc>
            </a:pPr>
            <a:r>
              <a:rPr lang="fr-FR" sz="3600" dirty="0">
                <a:solidFill>
                  <a:schemeClr val="tx1"/>
                </a:solidFill>
                <a:latin typeface="+mn-lt"/>
              </a:rPr>
              <a:t>Permettent une réduction des coûts grâce à l’optimisation et à l'apprentissage.</a:t>
            </a:r>
          </a:p>
          <a:p>
            <a:pPr>
              <a:lnSpc>
                <a:spcPct val="100000"/>
              </a:lnSpc>
            </a:pPr>
            <a:r>
              <a:rPr lang="fr-FR" sz="3600" dirty="0">
                <a:solidFill>
                  <a:schemeClr val="tx1"/>
                </a:solidFill>
                <a:latin typeface="+mn-lt"/>
              </a:rPr>
              <a:t>Représentés par la courbe d'expérience.</a:t>
            </a:r>
          </a:p>
        </p:txBody>
      </p:sp>
      <p:sp>
        <p:nvSpPr>
          <p:cNvPr id="7" name="Slide Number Placeholder 6"/>
          <p:cNvSpPr>
            <a:spLocks noGrp="1"/>
          </p:cNvSpPr>
          <p:nvPr>
            <p:ph type="sldNum" sz="quarter" idx="12"/>
          </p:nvPr>
        </p:nvSpPr>
        <p:spPr/>
        <p:txBody>
          <a:bodyPr/>
          <a:lstStyle/>
          <a:p>
            <a:fld id="{51F02384-994A-4C3C-8656-0CE2B6A3B91B}" type="slidenum">
              <a:rPr lang="en-US" smtClean="0"/>
              <a:pPr/>
              <a:t>62</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effets</a:t>
            </a:r>
            <a:r>
              <a:rPr lang="en-US" dirty="0">
                <a:solidFill>
                  <a:schemeClr val="bg1"/>
                </a:solidFill>
              </a:rPr>
              <a:t> </a:t>
            </a:r>
            <a:r>
              <a:rPr lang="en-US" dirty="0" err="1">
                <a:solidFill>
                  <a:schemeClr val="bg1"/>
                </a:solidFill>
              </a:rPr>
              <a:t>d’expérience</a:t>
            </a:r>
            <a:endParaRPr lang="en-US" dirty="0">
              <a:solidFill>
                <a:schemeClr val="bg1"/>
              </a:solidFill>
            </a:endParaRPr>
          </a:p>
        </p:txBody>
      </p:sp>
    </p:spTree>
    <p:extLst>
      <p:ext uri="{BB962C8B-B14F-4D97-AF65-F5344CB8AC3E}">
        <p14:creationId xmlns:p14="http://schemas.microsoft.com/office/powerpoint/2010/main" val="285018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6969454"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Slide Number Placeholder 6"/>
          <p:cNvSpPr>
            <a:spLocks noGrp="1"/>
          </p:cNvSpPr>
          <p:nvPr>
            <p:ph type="sldNum" sz="quarter" idx="12"/>
          </p:nvPr>
        </p:nvSpPr>
        <p:spPr/>
        <p:txBody>
          <a:bodyPr/>
          <a:lstStyle/>
          <a:p>
            <a:fld id="{51F02384-994A-4C3C-8656-0CE2B6A3B91B}" type="slidenum">
              <a:rPr lang="en-US" smtClean="0"/>
              <a:pPr/>
              <a:t>63</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effets</a:t>
            </a:r>
            <a:r>
              <a:rPr lang="en-US" dirty="0">
                <a:solidFill>
                  <a:schemeClr val="bg1"/>
                </a:solidFill>
              </a:rPr>
              <a:t> </a:t>
            </a:r>
            <a:r>
              <a:rPr lang="en-US" dirty="0" err="1">
                <a:solidFill>
                  <a:schemeClr val="bg1"/>
                </a:solidFill>
              </a:rPr>
              <a:t>d’expérience</a:t>
            </a:r>
            <a:endParaRPr lang="en-US" dirty="0">
              <a:solidFill>
                <a:schemeClr val="bg1"/>
              </a:solidFill>
            </a:endParaRPr>
          </a:p>
        </p:txBody>
      </p:sp>
      <p:pic>
        <p:nvPicPr>
          <p:cNvPr id="6" name="Image 5">
            <a:extLst>
              <a:ext uri="{FF2B5EF4-FFF2-40B4-BE49-F238E27FC236}">
                <a16:creationId xmlns:a16="http://schemas.microsoft.com/office/drawing/2014/main" id="{CCF63FC0-04F6-F9FB-416B-9CFDCC79C2B4}"/>
              </a:ext>
            </a:extLst>
          </p:cNvPr>
          <p:cNvPicPr>
            <a:picLocks noChangeAspect="1"/>
          </p:cNvPicPr>
          <p:nvPr/>
        </p:nvPicPr>
        <p:blipFill>
          <a:blip r:embed="rId3"/>
          <a:stretch>
            <a:fillRect/>
          </a:stretch>
        </p:blipFill>
        <p:spPr>
          <a:xfrm>
            <a:off x="1878174" y="1484784"/>
            <a:ext cx="8435652" cy="4449575"/>
          </a:xfrm>
          <a:prstGeom prst="rect">
            <a:avLst/>
          </a:prstGeom>
        </p:spPr>
      </p:pic>
    </p:spTree>
    <p:extLst>
      <p:ext uri="{BB962C8B-B14F-4D97-AF65-F5344CB8AC3E}">
        <p14:creationId xmlns:p14="http://schemas.microsoft.com/office/powerpoint/2010/main" val="19881255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6969454"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6264696" cy="4896544"/>
          </a:xfrm>
        </p:spPr>
        <p:txBody>
          <a:bodyPr>
            <a:normAutofit fontScale="70000" lnSpcReduction="20000"/>
          </a:bodyPr>
          <a:lstStyle/>
          <a:p>
            <a:pPr marL="0" indent="0">
              <a:lnSpc>
                <a:spcPct val="100000"/>
              </a:lnSpc>
              <a:buNone/>
            </a:pPr>
            <a:r>
              <a:rPr lang="fr-FR" sz="3600" u="sng" dirty="0">
                <a:solidFill>
                  <a:schemeClr val="tx1"/>
                </a:solidFill>
                <a:latin typeface="+mn-lt"/>
              </a:rPr>
              <a:t>Définition et explication des effets d'expérience</a:t>
            </a:r>
          </a:p>
          <a:p>
            <a:pPr marL="0" indent="0">
              <a:lnSpc>
                <a:spcPct val="100000"/>
              </a:lnSpc>
              <a:buNone/>
            </a:pPr>
            <a:r>
              <a:rPr lang="fr-FR" sz="3600" dirty="0">
                <a:solidFill>
                  <a:schemeClr val="tx1"/>
                </a:solidFill>
                <a:latin typeface="+mn-lt"/>
              </a:rPr>
              <a:t>À mesure qu'une entreprise produit davantage, elle apprend à :</a:t>
            </a:r>
          </a:p>
          <a:p>
            <a:pPr>
              <a:lnSpc>
                <a:spcPct val="100000"/>
              </a:lnSpc>
            </a:pPr>
            <a:r>
              <a:rPr lang="fr-FR" sz="3600" b="1" dirty="0">
                <a:solidFill>
                  <a:srgbClr val="C00000"/>
                </a:solidFill>
                <a:latin typeface="+mn-lt"/>
              </a:rPr>
              <a:t>Optimiser ses processus</a:t>
            </a:r>
          </a:p>
          <a:p>
            <a:pPr>
              <a:lnSpc>
                <a:spcPct val="100000"/>
              </a:lnSpc>
            </a:pPr>
            <a:r>
              <a:rPr lang="fr-FR" sz="3600" b="1" dirty="0">
                <a:solidFill>
                  <a:srgbClr val="C00000"/>
                </a:solidFill>
                <a:latin typeface="+mn-lt"/>
              </a:rPr>
              <a:t>Standardiser et automatiser</a:t>
            </a:r>
          </a:p>
          <a:p>
            <a:pPr>
              <a:lnSpc>
                <a:spcPct val="100000"/>
              </a:lnSpc>
            </a:pPr>
            <a:r>
              <a:rPr lang="fr-FR" sz="3600" b="1" dirty="0">
                <a:solidFill>
                  <a:srgbClr val="C00000"/>
                </a:solidFill>
                <a:latin typeface="+mn-lt"/>
              </a:rPr>
              <a:t>Réduire les coûts unitaires</a:t>
            </a:r>
          </a:p>
          <a:p>
            <a:pPr marL="0" indent="0">
              <a:lnSpc>
                <a:spcPct val="100000"/>
              </a:lnSpc>
              <a:buNone/>
            </a:pPr>
            <a:r>
              <a:rPr lang="fr-FR" sz="3600" dirty="0">
                <a:solidFill>
                  <a:schemeClr val="tx1"/>
                </a:solidFill>
                <a:latin typeface="+mn-lt"/>
              </a:rPr>
              <a:t>Exemple : SpaceX – L’entreprise a réduit drastiquement les coûts de lancement spatiaux en réutilisant des fusées, en perfectionnant ses méthodes et en accumulant de l'expérience avec chaque lancement réussi.</a:t>
            </a:r>
          </a:p>
        </p:txBody>
      </p:sp>
      <p:sp>
        <p:nvSpPr>
          <p:cNvPr id="7" name="Slide Number Placeholder 6"/>
          <p:cNvSpPr>
            <a:spLocks noGrp="1"/>
          </p:cNvSpPr>
          <p:nvPr>
            <p:ph type="sldNum" sz="quarter" idx="12"/>
          </p:nvPr>
        </p:nvSpPr>
        <p:spPr/>
        <p:txBody>
          <a:bodyPr/>
          <a:lstStyle/>
          <a:p>
            <a:fld id="{51F02384-994A-4C3C-8656-0CE2B6A3B91B}" type="slidenum">
              <a:rPr lang="en-US" smtClean="0"/>
              <a:pPr/>
              <a:t>64</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effets</a:t>
            </a:r>
            <a:r>
              <a:rPr lang="en-US" dirty="0">
                <a:solidFill>
                  <a:schemeClr val="bg1"/>
                </a:solidFill>
              </a:rPr>
              <a:t> </a:t>
            </a:r>
            <a:r>
              <a:rPr lang="en-US" dirty="0" err="1">
                <a:solidFill>
                  <a:schemeClr val="bg1"/>
                </a:solidFill>
              </a:rPr>
              <a:t>d’expérience</a:t>
            </a:r>
            <a:endParaRPr lang="en-US" dirty="0">
              <a:solidFill>
                <a:schemeClr val="bg1"/>
              </a:solidFill>
            </a:endParaRPr>
          </a:p>
        </p:txBody>
      </p:sp>
      <p:pic>
        <p:nvPicPr>
          <p:cNvPr id="5" name="Image 4">
            <a:extLst>
              <a:ext uri="{FF2B5EF4-FFF2-40B4-BE49-F238E27FC236}">
                <a16:creationId xmlns:a16="http://schemas.microsoft.com/office/drawing/2014/main" id="{A8985120-85A3-3C7D-45D2-F16B664501E5}"/>
              </a:ext>
            </a:extLst>
          </p:cNvPr>
          <p:cNvPicPr>
            <a:picLocks noChangeAspect="1"/>
          </p:cNvPicPr>
          <p:nvPr/>
        </p:nvPicPr>
        <p:blipFill>
          <a:blip r:embed="rId3"/>
          <a:stretch>
            <a:fillRect/>
          </a:stretch>
        </p:blipFill>
        <p:spPr>
          <a:xfrm>
            <a:off x="6456040" y="2036254"/>
            <a:ext cx="5570984" cy="2785492"/>
          </a:xfrm>
          <a:prstGeom prst="rect">
            <a:avLst/>
          </a:prstGeom>
        </p:spPr>
      </p:pic>
    </p:spTree>
    <p:extLst>
      <p:ext uri="{BB962C8B-B14F-4D97-AF65-F5344CB8AC3E}">
        <p14:creationId xmlns:p14="http://schemas.microsoft.com/office/powerpoint/2010/main" val="65086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6969454"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8136904" cy="4896544"/>
          </a:xfrm>
        </p:spPr>
        <p:txBody>
          <a:bodyPr>
            <a:normAutofit fontScale="62500" lnSpcReduction="20000"/>
          </a:bodyPr>
          <a:lstStyle/>
          <a:p>
            <a:pPr marL="0" indent="0">
              <a:lnSpc>
                <a:spcPct val="100000"/>
              </a:lnSpc>
              <a:buNone/>
            </a:pPr>
            <a:r>
              <a:rPr lang="fr-FR" sz="3600" u="sng" dirty="0">
                <a:solidFill>
                  <a:schemeClr val="tx1"/>
                </a:solidFill>
                <a:latin typeface="+mn-lt"/>
              </a:rPr>
              <a:t>D'où viennent les effets d'expérience ?</a:t>
            </a:r>
          </a:p>
          <a:p>
            <a:pPr>
              <a:lnSpc>
                <a:spcPct val="100000"/>
              </a:lnSpc>
            </a:pPr>
            <a:r>
              <a:rPr lang="fr-FR" sz="3600" b="1" dirty="0">
                <a:solidFill>
                  <a:srgbClr val="C00000"/>
                </a:solidFill>
                <a:latin typeface="+mn-lt"/>
              </a:rPr>
              <a:t>Apprentissage par la pratique </a:t>
            </a:r>
            <a:r>
              <a:rPr lang="fr-FR" sz="3600" dirty="0">
                <a:solidFill>
                  <a:schemeClr val="tx1"/>
                </a:solidFill>
                <a:latin typeface="+mn-lt"/>
              </a:rPr>
              <a:t>– Les employés deviennent plus efficaces à mesure qu'ils répètent les tâches.</a:t>
            </a:r>
          </a:p>
          <a:p>
            <a:pPr>
              <a:lnSpc>
                <a:spcPct val="100000"/>
              </a:lnSpc>
            </a:pPr>
            <a:r>
              <a:rPr lang="fr-FR" sz="3600" b="1" dirty="0">
                <a:solidFill>
                  <a:srgbClr val="C00000"/>
                </a:solidFill>
                <a:latin typeface="+mn-lt"/>
              </a:rPr>
              <a:t>Amélioration des processus </a:t>
            </a:r>
            <a:r>
              <a:rPr lang="fr-FR" sz="3600" dirty="0">
                <a:solidFill>
                  <a:schemeClr val="tx1"/>
                </a:solidFill>
                <a:latin typeface="+mn-lt"/>
              </a:rPr>
              <a:t>– Les inefficacités sont identifiées et corrigées.</a:t>
            </a:r>
          </a:p>
          <a:p>
            <a:pPr>
              <a:lnSpc>
                <a:spcPct val="100000"/>
              </a:lnSpc>
            </a:pPr>
            <a:r>
              <a:rPr lang="fr-FR" sz="3600" b="1" dirty="0">
                <a:solidFill>
                  <a:srgbClr val="C00000"/>
                </a:solidFill>
                <a:latin typeface="+mn-lt"/>
              </a:rPr>
              <a:t>Standardisation</a:t>
            </a:r>
            <a:r>
              <a:rPr lang="fr-FR" sz="3600" dirty="0">
                <a:solidFill>
                  <a:schemeClr val="tx1"/>
                </a:solidFill>
                <a:latin typeface="+mn-lt"/>
              </a:rPr>
              <a:t> – Les procédés de production deviennent plus uniformes et optimisés.</a:t>
            </a:r>
          </a:p>
          <a:p>
            <a:pPr>
              <a:lnSpc>
                <a:spcPct val="100000"/>
              </a:lnSpc>
            </a:pPr>
            <a:r>
              <a:rPr lang="fr-FR" sz="3600" b="1" dirty="0">
                <a:solidFill>
                  <a:srgbClr val="C00000"/>
                </a:solidFill>
                <a:latin typeface="+mn-lt"/>
              </a:rPr>
              <a:t>Économies d’échelle </a:t>
            </a:r>
            <a:r>
              <a:rPr lang="fr-FR" sz="3600" dirty="0">
                <a:solidFill>
                  <a:schemeClr val="tx1"/>
                </a:solidFill>
                <a:latin typeface="+mn-lt"/>
              </a:rPr>
              <a:t>– Une plus grande production permet de réduire les coûts par unité.</a:t>
            </a:r>
          </a:p>
          <a:p>
            <a:pPr marL="0" indent="0">
              <a:lnSpc>
                <a:spcPct val="100000"/>
              </a:lnSpc>
              <a:buNone/>
            </a:pPr>
            <a:r>
              <a:rPr lang="fr-FR" sz="3600" dirty="0">
                <a:solidFill>
                  <a:schemeClr val="tx1"/>
                </a:solidFill>
                <a:latin typeface="+mn-lt"/>
              </a:rPr>
              <a:t>Exemple : Amazon – Grâce à l'automatisation dans ses entrepôts, Amazon réduit les coûts logistiques en augmentant la vitesse et l'efficacité de ses processus.</a:t>
            </a:r>
          </a:p>
        </p:txBody>
      </p:sp>
      <p:sp>
        <p:nvSpPr>
          <p:cNvPr id="7" name="Slide Number Placeholder 6"/>
          <p:cNvSpPr>
            <a:spLocks noGrp="1"/>
          </p:cNvSpPr>
          <p:nvPr>
            <p:ph type="sldNum" sz="quarter" idx="12"/>
          </p:nvPr>
        </p:nvSpPr>
        <p:spPr/>
        <p:txBody>
          <a:bodyPr/>
          <a:lstStyle/>
          <a:p>
            <a:fld id="{51F02384-994A-4C3C-8656-0CE2B6A3B91B}" type="slidenum">
              <a:rPr lang="en-US" smtClean="0"/>
              <a:pPr/>
              <a:t>65</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effets</a:t>
            </a:r>
            <a:r>
              <a:rPr lang="en-US" dirty="0">
                <a:solidFill>
                  <a:schemeClr val="bg1"/>
                </a:solidFill>
              </a:rPr>
              <a:t> </a:t>
            </a:r>
            <a:r>
              <a:rPr lang="en-US" dirty="0" err="1">
                <a:solidFill>
                  <a:schemeClr val="bg1"/>
                </a:solidFill>
              </a:rPr>
              <a:t>d’expérience</a:t>
            </a:r>
            <a:endParaRPr lang="en-US" dirty="0">
              <a:solidFill>
                <a:schemeClr val="bg1"/>
              </a:solidFill>
            </a:endParaRPr>
          </a:p>
        </p:txBody>
      </p:sp>
      <p:pic>
        <p:nvPicPr>
          <p:cNvPr id="3" name="Image 2">
            <a:extLst>
              <a:ext uri="{FF2B5EF4-FFF2-40B4-BE49-F238E27FC236}">
                <a16:creationId xmlns:a16="http://schemas.microsoft.com/office/drawing/2014/main" id="{DB12B2AD-BC80-EC0E-0A13-C3EAB0B5E817}"/>
              </a:ext>
            </a:extLst>
          </p:cNvPr>
          <p:cNvPicPr>
            <a:picLocks noChangeAspect="1"/>
          </p:cNvPicPr>
          <p:nvPr/>
        </p:nvPicPr>
        <p:blipFill>
          <a:blip r:embed="rId3"/>
          <a:stretch>
            <a:fillRect/>
          </a:stretch>
        </p:blipFill>
        <p:spPr>
          <a:xfrm>
            <a:off x="8112224" y="3140968"/>
            <a:ext cx="3816424" cy="1643682"/>
          </a:xfrm>
          <a:prstGeom prst="rect">
            <a:avLst/>
          </a:prstGeom>
        </p:spPr>
      </p:pic>
    </p:spTree>
    <p:extLst>
      <p:ext uri="{BB962C8B-B14F-4D97-AF65-F5344CB8AC3E}">
        <p14:creationId xmlns:p14="http://schemas.microsoft.com/office/powerpoint/2010/main" val="380173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6969454"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7272808" cy="4896544"/>
          </a:xfrm>
        </p:spPr>
        <p:txBody>
          <a:bodyPr>
            <a:normAutofit fontScale="70000" lnSpcReduction="20000"/>
          </a:bodyPr>
          <a:lstStyle/>
          <a:p>
            <a:pPr marL="0" indent="0">
              <a:lnSpc>
                <a:spcPct val="100000"/>
              </a:lnSpc>
              <a:buNone/>
            </a:pPr>
            <a:r>
              <a:rPr lang="fr-FR" sz="3600" u="sng" dirty="0">
                <a:solidFill>
                  <a:schemeClr val="tx1"/>
                </a:solidFill>
                <a:latin typeface="+mn-lt"/>
              </a:rPr>
              <a:t>Théorie de l'apprentissage par la pratique (Kenneth Arrow)</a:t>
            </a:r>
          </a:p>
          <a:p>
            <a:pPr marL="0" indent="0">
              <a:lnSpc>
                <a:spcPct val="100000"/>
              </a:lnSpc>
              <a:buNone/>
            </a:pPr>
            <a:r>
              <a:rPr lang="fr-FR" sz="3600" dirty="0">
                <a:solidFill>
                  <a:schemeClr val="tx1"/>
                </a:solidFill>
                <a:latin typeface="+mn-lt"/>
              </a:rPr>
              <a:t>En 1962, Kenneth Arrow a théorisé que </a:t>
            </a:r>
            <a:r>
              <a:rPr lang="fr-FR" sz="3600" b="1" dirty="0">
                <a:solidFill>
                  <a:srgbClr val="C00000"/>
                </a:solidFill>
                <a:latin typeface="+mn-lt"/>
              </a:rPr>
              <a:t>chaque tâche répétée conduit à une amélioration de la productivité</a:t>
            </a:r>
            <a:r>
              <a:rPr lang="fr-FR" sz="3600" dirty="0">
                <a:solidFill>
                  <a:schemeClr val="tx1"/>
                </a:solidFill>
                <a:latin typeface="+mn-lt"/>
              </a:rPr>
              <a:t>.</a:t>
            </a:r>
          </a:p>
          <a:p>
            <a:pPr marL="0" indent="0">
              <a:lnSpc>
                <a:spcPct val="100000"/>
              </a:lnSpc>
              <a:buNone/>
            </a:pPr>
            <a:r>
              <a:rPr lang="fr-FR" sz="3600" b="1" dirty="0">
                <a:solidFill>
                  <a:srgbClr val="C00000"/>
                </a:solidFill>
                <a:latin typeface="+mn-lt"/>
              </a:rPr>
              <a:t>Plus une entreprise produit, plus elle devient compétente </a:t>
            </a:r>
            <a:r>
              <a:rPr lang="fr-FR" sz="3600" dirty="0">
                <a:solidFill>
                  <a:schemeClr val="tx1"/>
                </a:solidFill>
                <a:latin typeface="+mn-lt"/>
              </a:rPr>
              <a:t>dans la réalisation de ses tâches, entraînant des </a:t>
            </a:r>
            <a:r>
              <a:rPr lang="fr-FR" sz="3600" b="1" dirty="0">
                <a:solidFill>
                  <a:srgbClr val="C00000"/>
                </a:solidFill>
                <a:latin typeface="+mn-lt"/>
              </a:rPr>
              <a:t>gains de productivité</a:t>
            </a:r>
            <a:r>
              <a:rPr lang="fr-FR" sz="3600" dirty="0">
                <a:solidFill>
                  <a:schemeClr val="tx1"/>
                </a:solidFill>
                <a:latin typeface="+mn-lt"/>
              </a:rPr>
              <a:t>.</a:t>
            </a:r>
          </a:p>
          <a:p>
            <a:pPr marL="0" indent="0">
              <a:lnSpc>
                <a:spcPct val="100000"/>
              </a:lnSpc>
              <a:buNone/>
            </a:pPr>
            <a:r>
              <a:rPr lang="fr-FR" sz="3600" dirty="0">
                <a:solidFill>
                  <a:schemeClr val="tx1"/>
                </a:solidFill>
                <a:latin typeface="+mn-lt"/>
              </a:rPr>
              <a:t>Exemple : Tesla – Chaque nouveau modèle de voiture profite de l’expérience accumulée dans la production des précédents, permettant à Tesla de réduire les coûts tout en augmentant la qualité.</a:t>
            </a:r>
          </a:p>
        </p:txBody>
      </p:sp>
      <p:sp>
        <p:nvSpPr>
          <p:cNvPr id="7" name="Slide Number Placeholder 6"/>
          <p:cNvSpPr>
            <a:spLocks noGrp="1"/>
          </p:cNvSpPr>
          <p:nvPr>
            <p:ph type="sldNum" sz="quarter" idx="12"/>
          </p:nvPr>
        </p:nvSpPr>
        <p:spPr/>
        <p:txBody>
          <a:bodyPr/>
          <a:lstStyle/>
          <a:p>
            <a:fld id="{51F02384-994A-4C3C-8656-0CE2B6A3B91B}" type="slidenum">
              <a:rPr lang="en-US" smtClean="0"/>
              <a:pPr/>
              <a:t>66</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effets</a:t>
            </a:r>
            <a:r>
              <a:rPr lang="en-US" dirty="0">
                <a:solidFill>
                  <a:schemeClr val="bg1"/>
                </a:solidFill>
              </a:rPr>
              <a:t> </a:t>
            </a:r>
            <a:r>
              <a:rPr lang="en-US" dirty="0" err="1">
                <a:solidFill>
                  <a:schemeClr val="bg1"/>
                </a:solidFill>
              </a:rPr>
              <a:t>d’expérience</a:t>
            </a:r>
            <a:endParaRPr lang="en-US" dirty="0">
              <a:solidFill>
                <a:schemeClr val="bg1"/>
              </a:solidFill>
            </a:endParaRPr>
          </a:p>
        </p:txBody>
      </p:sp>
      <p:pic>
        <p:nvPicPr>
          <p:cNvPr id="5" name="Image 4">
            <a:extLst>
              <a:ext uri="{FF2B5EF4-FFF2-40B4-BE49-F238E27FC236}">
                <a16:creationId xmlns:a16="http://schemas.microsoft.com/office/drawing/2014/main" id="{C610B882-F843-62A1-4E1C-9D7DE329E81A}"/>
              </a:ext>
            </a:extLst>
          </p:cNvPr>
          <p:cNvPicPr>
            <a:picLocks noChangeAspect="1"/>
          </p:cNvPicPr>
          <p:nvPr/>
        </p:nvPicPr>
        <p:blipFill>
          <a:blip r:embed="rId3"/>
          <a:stretch>
            <a:fillRect/>
          </a:stretch>
        </p:blipFill>
        <p:spPr>
          <a:xfrm>
            <a:off x="7471809" y="1844824"/>
            <a:ext cx="4528847" cy="2936747"/>
          </a:xfrm>
          <a:prstGeom prst="rect">
            <a:avLst/>
          </a:prstGeom>
        </p:spPr>
      </p:pic>
    </p:spTree>
    <p:extLst>
      <p:ext uri="{BB962C8B-B14F-4D97-AF65-F5344CB8AC3E}">
        <p14:creationId xmlns:p14="http://schemas.microsoft.com/office/powerpoint/2010/main" val="192642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6969454"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7272808" cy="4896544"/>
          </a:xfrm>
        </p:spPr>
        <p:txBody>
          <a:bodyPr>
            <a:normAutofit fontScale="62500" lnSpcReduction="20000"/>
          </a:bodyPr>
          <a:lstStyle/>
          <a:p>
            <a:pPr marL="0" indent="0">
              <a:lnSpc>
                <a:spcPct val="100000"/>
              </a:lnSpc>
              <a:buNone/>
            </a:pPr>
            <a:r>
              <a:rPr lang="fr-FR" sz="3600" u="sng" dirty="0">
                <a:solidFill>
                  <a:schemeClr val="tx1"/>
                </a:solidFill>
                <a:latin typeface="+mn-lt"/>
              </a:rPr>
              <a:t>Les effets d'expérience comme avantage concurrentiel</a:t>
            </a:r>
          </a:p>
          <a:p>
            <a:pPr marL="0" indent="0">
              <a:lnSpc>
                <a:spcPct val="100000"/>
              </a:lnSpc>
              <a:buNone/>
            </a:pPr>
            <a:r>
              <a:rPr lang="fr-FR" sz="3600" dirty="0">
                <a:solidFill>
                  <a:schemeClr val="tx1"/>
                </a:solidFill>
                <a:latin typeface="+mn-lt"/>
              </a:rPr>
              <a:t>Les entreprises qui tirent parti des effets d'expérience peuvent :</a:t>
            </a:r>
          </a:p>
          <a:p>
            <a:pPr>
              <a:lnSpc>
                <a:spcPct val="100000"/>
              </a:lnSpc>
            </a:pPr>
            <a:r>
              <a:rPr lang="fr-FR" sz="3600" b="1" dirty="0">
                <a:solidFill>
                  <a:srgbClr val="C00000"/>
                </a:solidFill>
                <a:latin typeface="+mn-lt"/>
              </a:rPr>
              <a:t>Réduire leurs prix pour être plus compétitives.</a:t>
            </a:r>
          </a:p>
          <a:p>
            <a:pPr>
              <a:lnSpc>
                <a:spcPct val="100000"/>
              </a:lnSpc>
            </a:pPr>
            <a:r>
              <a:rPr lang="fr-FR" sz="3600" b="1" dirty="0">
                <a:solidFill>
                  <a:srgbClr val="C00000"/>
                </a:solidFill>
                <a:latin typeface="+mn-lt"/>
              </a:rPr>
              <a:t>Augmenter leurs marges en conservant des prix stables mais avec des coûts réduits.</a:t>
            </a:r>
          </a:p>
          <a:p>
            <a:pPr>
              <a:lnSpc>
                <a:spcPct val="100000"/>
              </a:lnSpc>
            </a:pPr>
            <a:r>
              <a:rPr lang="fr-FR" sz="3600" b="1" dirty="0">
                <a:solidFill>
                  <a:srgbClr val="C00000"/>
                </a:solidFill>
                <a:latin typeface="+mn-lt"/>
              </a:rPr>
              <a:t>Accroître les barrières à l'entrée pour les nouveaux concurrents.</a:t>
            </a:r>
          </a:p>
          <a:p>
            <a:pPr marL="0" indent="0">
              <a:lnSpc>
                <a:spcPct val="100000"/>
              </a:lnSpc>
              <a:buNone/>
            </a:pPr>
            <a:r>
              <a:rPr lang="fr-FR" sz="3600" dirty="0">
                <a:solidFill>
                  <a:schemeClr val="tx1"/>
                </a:solidFill>
                <a:latin typeface="+mn-lt"/>
              </a:rPr>
              <a:t>Exemple : Samsung – En optimisant ses processus de fabrication de semi-conducteurs, Samsung a acquis un avantage considérable sur ses concurrents grâce à des coûts plus bas et une production plus rapide.</a:t>
            </a:r>
          </a:p>
        </p:txBody>
      </p:sp>
      <p:sp>
        <p:nvSpPr>
          <p:cNvPr id="7" name="Slide Number Placeholder 6"/>
          <p:cNvSpPr>
            <a:spLocks noGrp="1"/>
          </p:cNvSpPr>
          <p:nvPr>
            <p:ph type="sldNum" sz="quarter" idx="12"/>
          </p:nvPr>
        </p:nvSpPr>
        <p:spPr/>
        <p:txBody>
          <a:bodyPr/>
          <a:lstStyle/>
          <a:p>
            <a:fld id="{51F02384-994A-4C3C-8656-0CE2B6A3B91B}" type="slidenum">
              <a:rPr lang="en-US" smtClean="0"/>
              <a:pPr/>
              <a:t>67</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effets</a:t>
            </a:r>
            <a:r>
              <a:rPr lang="en-US" dirty="0">
                <a:solidFill>
                  <a:schemeClr val="bg1"/>
                </a:solidFill>
              </a:rPr>
              <a:t> </a:t>
            </a:r>
            <a:r>
              <a:rPr lang="en-US" dirty="0" err="1">
                <a:solidFill>
                  <a:schemeClr val="bg1"/>
                </a:solidFill>
              </a:rPr>
              <a:t>d’expérience</a:t>
            </a:r>
            <a:endParaRPr lang="en-US" dirty="0">
              <a:solidFill>
                <a:schemeClr val="bg1"/>
              </a:solidFill>
            </a:endParaRPr>
          </a:p>
        </p:txBody>
      </p:sp>
      <p:pic>
        <p:nvPicPr>
          <p:cNvPr id="3" name="Image 2">
            <a:extLst>
              <a:ext uri="{FF2B5EF4-FFF2-40B4-BE49-F238E27FC236}">
                <a16:creationId xmlns:a16="http://schemas.microsoft.com/office/drawing/2014/main" id="{82E2D470-64D8-EE80-4614-CA3F0DBCF942}"/>
              </a:ext>
            </a:extLst>
          </p:cNvPr>
          <p:cNvPicPr>
            <a:picLocks noChangeAspect="1"/>
          </p:cNvPicPr>
          <p:nvPr/>
        </p:nvPicPr>
        <p:blipFill>
          <a:blip r:embed="rId3"/>
          <a:stretch>
            <a:fillRect/>
          </a:stretch>
        </p:blipFill>
        <p:spPr>
          <a:xfrm>
            <a:off x="7607445" y="2348880"/>
            <a:ext cx="4392488" cy="2386585"/>
          </a:xfrm>
          <a:prstGeom prst="rect">
            <a:avLst/>
          </a:prstGeom>
        </p:spPr>
      </p:pic>
    </p:spTree>
    <p:extLst>
      <p:ext uri="{BB962C8B-B14F-4D97-AF65-F5344CB8AC3E}">
        <p14:creationId xmlns:p14="http://schemas.microsoft.com/office/powerpoint/2010/main" val="24329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6969454"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7272808" cy="4896544"/>
          </a:xfrm>
        </p:spPr>
        <p:txBody>
          <a:bodyPr>
            <a:normAutofit fontScale="70000" lnSpcReduction="20000"/>
          </a:bodyPr>
          <a:lstStyle/>
          <a:p>
            <a:pPr marL="0" indent="0">
              <a:lnSpc>
                <a:spcPct val="100000"/>
              </a:lnSpc>
              <a:buNone/>
            </a:pPr>
            <a:r>
              <a:rPr lang="fr-FR" sz="3600" u="sng" dirty="0">
                <a:solidFill>
                  <a:schemeClr val="tx1"/>
                </a:solidFill>
                <a:latin typeface="+mn-lt"/>
              </a:rPr>
              <a:t>Les limites des effets d'expérience</a:t>
            </a:r>
            <a:endParaRPr lang="fr-FR" sz="3600" dirty="0">
              <a:solidFill>
                <a:schemeClr val="tx1"/>
              </a:solidFill>
              <a:latin typeface="+mn-lt"/>
            </a:endParaRPr>
          </a:p>
          <a:p>
            <a:pPr>
              <a:lnSpc>
                <a:spcPct val="100000"/>
              </a:lnSpc>
            </a:pPr>
            <a:r>
              <a:rPr lang="fr-FR" sz="3600" b="1" dirty="0">
                <a:solidFill>
                  <a:srgbClr val="C00000"/>
                </a:solidFill>
                <a:latin typeface="+mn-lt"/>
              </a:rPr>
              <a:t>Diminution des rendements </a:t>
            </a:r>
            <a:r>
              <a:rPr lang="fr-FR" sz="3600" dirty="0">
                <a:solidFill>
                  <a:schemeClr val="tx1"/>
                </a:solidFill>
                <a:latin typeface="+mn-lt"/>
              </a:rPr>
              <a:t>: Les gains deviennent de plus en plus limités à mesure que les processus sont optimisés.</a:t>
            </a:r>
          </a:p>
          <a:p>
            <a:pPr>
              <a:lnSpc>
                <a:spcPct val="100000"/>
              </a:lnSpc>
            </a:pPr>
            <a:r>
              <a:rPr lang="fr-FR" sz="3600" b="1" dirty="0">
                <a:solidFill>
                  <a:srgbClr val="C00000"/>
                </a:solidFill>
                <a:latin typeface="+mn-lt"/>
              </a:rPr>
              <a:t>Innovation disruptive </a:t>
            </a:r>
            <a:r>
              <a:rPr lang="fr-FR" sz="3600" dirty="0">
                <a:solidFill>
                  <a:schemeClr val="tx1"/>
                </a:solidFill>
                <a:latin typeface="+mn-lt"/>
              </a:rPr>
              <a:t>: Une technologie nouvelle peut rendre l'expérience acquise obsolète.</a:t>
            </a:r>
          </a:p>
          <a:p>
            <a:pPr marL="0" indent="0">
              <a:lnSpc>
                <a:spcPct val="100000"/>
              </a:lnSpc>
              <a:buNone/>
            </a:pPr>
            <a:r>
              <a:rPr lang="fr-FR" sz="3600" dirty="0">
                <a:solidFill>
                  <a:schemeClr val="tx1"/>
                </a:solidFill>
                <a:latin typeface="+mn-lt"/>
              </a:rPr>
              <a:t>Exemple : BlackBerry – Malgré son expérience dans les smartphones, l'innovation disruptive d’Apple avec l’iPhone a rapidement rendu BlackBerry obsolète sur le marché des téléphones.</a:t>
            </a:r>
          </a:p>
        </p:txBody>
      </p:sp>
      <p:sp>
        <p:nvSpPr>
          <p:cNvPr id="7" name="Slide Number Placeholder 6"/>
          <p:cNvSpPr>
            <a:spLocks noGrp="1"/>
          </p:cNvSpPr>
          <p:nvPr>
            <p:ph type="sldNum" sz="quarter" idx="12"/>
          </p:nvPr>
        </p:nvSpPr>
        <p:spPr/>
        <p:txBody>
          <a:bodyPr/>
          <a:lstStyle/>
          <a:p>
            <a:fld id="{51F02384-994A-4C3C-8656-0CE2B6A3B91B}" type="slidenum">
              <a:rPr lang="en-US" smtClean="0"/>
              <a:pPr/>
              <a:t>68</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effets</a:t>
            </a:r>
            <a:r>
              <a:rPr lang="en-US" dirty="0">
                <a:solidFill>
                  <a:schemeClr val="bg1"/>
                </a:solidFill>
              </a:rPr>
              <a:t> </a:t>
            </a:r>
            <a:r>
              <a:rPr lang="en-US" dirty="0" err="1">
                <a:solidFill>
                  <a:schemeClr val="bg1"/>
                </a:solidFill>
              </a:rPr>
              <a:t>d’expérience</a:t>
            </a:r>
            <a:endParaRPr lang="en-US" dirty="0">
              <a:solidFill>
                <a:schemeClr val="bg1"/>
              </a:solidFill>
            </a:endParaRPr>
          </a:p>
        </p:txBody>
      </p:sp>
      <p:pic>
        <p:nvPicPr>
          <p:cNvPr id="5" name="Image 4">
            <a:extLst>
              <a:ext uri="{FF2B5EF4-FFF2-40B4-BE49-F238E27FC236}">
                <a16:creationId xmlns:a16="http://schemas.microsoft.com/office/drawing/2014/main" id="{4B513F03-CDB0-9F2F-DF3C-50C098F10542}"/>
              </a:ext>
            </a:extLst>
          </p:cNvPr>
          <p:cNvPicPr>
            <a:picLocks noChangeAspect="1"/>
          </p:cNvPicPr>
          <p:nvPr/>
        </p:nvPicPr>
        <p:blipFill>
          <a:blip r:embed="rId3"/>
          <a:stretch>
            <a:fillRect/>
          </a:stretch>
        </p:blipFill>
        <p:spPr>
          <a:xfrm>
            <a:off x="7608168" y="1844824"/>
            <a:ext cx="4047772" cy="2276872"/>
          </a:xfrm>
          <a:prstGeom prst="rect">
            <a:avLst/>
          </a:prstGeom>
        </p:spPr>
      </p:pic>
    </p:spTree>
    <p:extLst>
      <p:ext uri="{BB962C8B-B14F-4D97-AF65-F5344CB8AC3E}">
        <p14:creationId xmlns:p14="http://schemas.microsoft.com/office/powerpoint/2010/main" val="102857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11737304" cy="4836195"/>
          </a:xfrm>
        </p:spPr>
        <p:txBody>
          <a:bodyPr>
            <a:normAutofit/>
          </a:bodyPr>
          <a:lstStyle/>
          <a:p>
            <a:pPr marL="0" indent="0">
              <a:lnSpc>
                <a:spcPct val="100000"/>
              </a:lnSpc>
              <a:buNone/>
            </a:pPr>
            <a:r>
              <a:rPr lang="fr-FR" b="1" dirty="0">
                <a:solidFill>
                  <a:srgbClr val="C00000"/>
                </a:solidFill>
                <a:latin typeface="+mn-lt"/>
              </a:rPr>
              <a:t>Les processus de l’entreprise </a:t>
            </a:r>
            <a:r>
              <a:rPr lang="fr-FR" dirty="0">
                <a:latin typeface="+mn-lt"/>
              </a:rPr>
              <a:t>: Un </a:t>
            </a:r>
            <a:r>
              <a:rPr lang="fr-FR" b="1" dirty="0">
                <a:latin typeface="+mn-lt"/>
              </a:rPr>
              <a:t>processus</a:t>
            </a:r>
            <a:r>
              <a:rPr lang="fr-FR" dirty="0">
                <a:latin typeface="+mn-lt"/>
              </a:rPr>
              <a:t> est une série d'actions ou d'étapes permettant de transformer des ressources en produits ou services. Ils doivent être optimisés pour maximiser l'efficacité et la satisfaction des clients.</a:t>
            </a:r>
          </a:p>
          <a:p>
            <a:pPr marL="0" indent="0">
              <a:lnSpc>
                <a:spcPct val="100000"/>
              </a:lnSpc>
              <a:buNone/>
            </a:pPr>
            <a:endParaRPr lang="fr-FR" dirty="0">
              <a:latin typeface="+mn-lt"/>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7</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err="1">
                <a:solidFill>
                  <a:schemeClr val="bg1"/>
                </a:solidFill>
              </a:rPr>
              <a:t>Définitions</a:t>
            </a:r>
            <a:endParaRPr lang="en-US" dirty="0">
              <a:solidFill>
                <a:schemeClr val="bg1"/>
              </a:solidFill>
            </a:endParaRPr>
          </a:p>
        </p:txBody>
      </p:sp>
    </p:spTree>
    <p:extLst>
      <p:ext uri="{BB962C8B-B14F-4D97-AF65-F5344CB8AC3E}">
        <p14:creationId xmlns:p14="http://schemas.microsoft.com/office/powerpoint/2010/main" val="264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Les </a:t>
            </a:r>
            <a:r>
              <a:rPr lang="en-US" dirty="0" err="1"/>
              <a:t>ressources</a:t>
            </a:r>
            <a:endParaRPr lang="en-US" dirty="0"/>
          </a:p>
        </p:txBody>
      </p:sp>
      <p:sp>
        <p:nvSpPr>
          <p:cNvPr id="3" name="Subtitle 2"/>
          <p:cNvSpPr>
            <a:spLocks noGrp="1"/>
          </p:cNvSpPr>
          <p:nvPr>
            <p:ph type="subTitle" idx="1"/>
          </p:nvPr>
        </p:nvSpPr>
        <p:spPr/>
        <p:txBody>
          <a:bodyPr/>
          <a:lstStyle/>
          <a:p>
            <a:r>
              <a:rPr lang="fr-FR" dirty="0"/>
              <a:t> Les moteurs clés de l'avantage concurrentiel</a:t>
            </a:r>
            <a:endParaRPr lang="en-US" dirty="0"/>
          </a:p>
        </p:txBody>
      </p:sp>
      <p:sp>
        <p:nvSpPr>
          <p:cNvPr id="5" name="Text Placeholder 4"/>
          <p:cNvSpPr>
            <a:spLocks noGrp="1"/>
          </p:cNvSpPr>
          <p:nvPr>
            <p:ph type="body" sz="quarter" idx="14"/>
          </p:nvPr>
        </p:nvSpPr>
        <p:spPr/>
        <p:txBody>
          <a:bodyPr/>
          <a:lstStyle/>
          <a:p>
            <a:r>
              <a:rPr lang="en-US" dirty="0"/>
              <a:t>02</a:t>
            </a:r>
          </a:p>
        </p:txBody>
      </p:sp>
      <p:sp>
        <p:nvSpPr>
          <p:cNvPr id="4" name="Slide Number Placeholder 3"/>
          <p:cNvSpPr>
            <a:spLocks noGrp="1"/>
          </p:cNvSpPr>
          <p:nvPr>
            <p:ph type="sldNum" sz="quarter" idx="15"/>
          </p:nvPr>
        </p:nvSpPr>
        <p:spPr/>
        <p:txBody>
          <a:bodyPr/>
          <a:lstStyle/>
          <a:p>
            <a:fld id="{FC1CF07D-8B3F-4D32-B059-0039CEA46DB1}" type="slidenum">
              <a:rPr lang="en-US" smtClean="0"/>
              <a:pPr/>
              <a:t>8</a:t>
            </a:fld>
            <a:endParaRPr lang="en-US"/>
          </a:p>
        </p:txBody>
      </p:sp>
      <p:sp>
        <p:nvSpPr>
          <p:cNvPr id="9" name="Picture Placeholder 8"/>
          <p:cNvSpPr>
            <a:spLocks noGrp="1"/>
          </p:cNvSpPr>
          <p:nvPr>
            <p:ph type="pic" sz="quarter" idx="13"/>
          </p:nvPr>
        </p:nvSpPr>
        <p:spPr/>
      </p:sp>
    </p:spTree>
    <p:extLst>
      <p:ext uri="{BB962C8B-B14F-4D97-AF65-F5344CB8AC3E}">
        <p14:creationId xmlns:p14="http://schemas.microsoft.com/office/powerpoint/2010/main" val="2939692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avec coin arrondi 1">
            <a:extLst>
              <a:ext uri="{FF2B5EF4-FFF2-40B4-BE49-F238E27FC236}">
                <a16:creationId xmlns:a16="http://schemas.microsoft.com/office/drawing/2014/main" id="{72DE65FA-0512-92B9-9EFA-FBD2F434E39E}"/>
              </a:ext>
            </a:extLst>
          </p:cNvPr>
          <p:cNvSpPr/>
          <p:nvPr/>
        </p:nvSpPr>
        <p:spPr>
          <a:xfrm>
            <a:off x="-9358" y="200779"/>
            <a:ext cx="5817326" cy="659731"/>
          </a:xfrm>
          <a:prstGeom prst="round1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Content Placeholder 15"/>
          <p:cNvSpPr>
            <a:spLocks noGrp="1"/>
          </p:cNvSpPr>
          <p:nvPr>
            <p:ph idx="1"/>
          </p:nvPr>
        </p:nvSpPr>
        <p:spPr>
          <a:xfrm>
            <a:off x="191344" y="1340768"/>
            <a:ext cx="7704856" cy="4836195"/>
          </a:xfrm>
        </p:spPr>
        <p:txBody>
          <a:bodyPr>
            <a:normAutofit fontScale="92500" lnSpcReduction="20000"/>
          </a:bodyPr>
          <a:lstStyle/>
          <a:p>
            <a:pPr marL="0" indent="0">
              <a:lnSpc>
                <a:spcPct val="100000"/>
              </a:lnSpc>
              <a:buNone/>
            </a:pPr>
            <a:r>
              <a:rPr lang="fr-FR" dirty="0">
                <a:latin typeface="+mn-lt"/>
              </a:rPr>
              <a:t>La gestion des ressources d'une entreprise est un facteur essentiel dans la stratégie organisationnelle.</a:t>
            </a:r>
          </a:p>
          <a:p>
            <a:pPr>
              <a:lnSpc>
                <a:spcPct val="100000"/>
              </a:lnSpc>
            </a:pPr>
            <a:r>
              <a:rPr lang="fr-FR" dirty="0">
                <a:latin typeface="+mn-lt"/>
              </a:rPr>
              <a:t>Deux types principaux : Ressources </a:t>
            </a:r>
            <a:r>
              <a:rPr lang="fr-FR" b="1" dirty="0">
                <a:solidFill>
                  <a:srgbClr val="C00000"/>
                </a:solidFill>
                <a:latin typeface="+mn-lt"/>
              </a:rPr>
              <a:t>tangibles</a:t>
            </a:r>
            <a:r>
              <a:rPr lang="fr-FR" dirty="0">
                <a:latin typeface="+mn-lt"/>
              </a:rPr>
              <a:t> et </a:t>
            </a:r>
            <a:r>
              <a:rPr lang="fr-FR" b="1" dirty="0">
                <a:solidFill>
                  <a:srgbClr val="C00000"/>
                </a:solidFill>
                <a:latin typeface="+mn-lt"/>
              </a:rPr>
              <a:t>intangibles</a:t>
            </a:r>
          </a:p>
          <a:p>
            <a:pPr>
              <a:lnSpc>
                <a:spcPct val="100000"/>
              </a:lnSpc>
            </a:pPr>
            <a:r>
              <a:rPr lang="fr-FR" dirty="0">
                <a:latin typeface="+mn-lt"/>
              </a:rPr>
              <a:t>Les théories de </a:t>
            </a:r>
            <a:r>
              <a:rPr lang="fr-FR" b="1" dirty="0">
                <a:solidFill>
                  <a:srgbClr val="C00000"/>
                </a:solidFill>
                <a:latin typeface="+mn-lt"/>
              </a:rPr>
              <a:t>Barney</a:t>
            </a:r>
            <a:r>
              <a:rPr lang="fr-FR" dirty="0">
                <a:latin typeface="+mn-lt"/>
              </a:rPr>
              <a:t> et </a:t>
            </a:r>
            <a:r>
              <a:rPr lang="fr-FR" b="1" dirty="0">
                <a:solidFill>
                  <a:srgbClr val="C00000"/>
                </a:solidFill>
                <a:latin typeface="+mn-lt"/>
              </a:rPr>
              <a:t>Penrose</a:t>
            </a:r>
            <a:r>
              <a:rPr lang="fr-FR" dirty="0">
                <a:latin typeface="+mn-lt"/>
              </a:rPr>
              <a:t> soulignent leur importance pour obtenir un </a:t>
            </a:r>
            <a:r>
              <a:rPr lang="fr-FR" b="1" dirty="0">
                <a:solidFill>
                  <a:srgbClr val="C00000"/>
                </a:solidFill>
                <a:latin typeface="+mn-lt"/>
              </a:rPr>
              <a:t>avantage concurrentiel durable</a:t>
            </a:r>
            <a:r>
              <a:rPr lang="fr-FR" dirty="0">
                <a:latin typeface="+mn-lt"/>
              </a:rPr>
              <a:t>.</a:t>
            </a:r>
          </a:p>
        </p:txBody>
      </p:sp>
      <p:sp>
        <p:nvSpPr>
          <p:cNvPr id="7" name="Slide Number Placeholder 6"/>
          <p:cNvSpPr>
            <a:spLocks noGrp="1"/>
          </p:cNvSpPr>
          <p:nvPr>
            <p:ph type="sldNum" sz="quarter" idx="12"/>
          </p:nvPr>
        </p:nvSpPr>
        <p:spPr/>
        <p:txBody>
          <a:bodyPr/>
          <a:lstStyle/>
          <a:p>
            <a:fld id="{51F02384-994A-4C3C-8656-0CE2B6A3B91B}" type="slidenum">
              <a:rPr lang="en-US" smtClean="0"/>
              <a:pPr/>
              <a:t>9</a:t>
            </a:fld>
            <a:endParaRPr lang="en-US"/>
          </a:p>
        </p:txBody>
      </p:sp>
      <p:sp>
        <p:nvSpPr>
          <p:cNvPr id="4" name="Title 3"/>
          <p:cNvSpPr>
            <a:spLocks noGrp="1"/>
          </p:cNvSpPr>
          <p:nvPr>
            <p:ph type="title"/>
          </p:nvPr>
        </p:nvSpPr>
        <p:spPr>
          <a:xfrm>
            <a:off x="119336" y="160337"/>
            <a:ext cx="10297144" cy="748383"/>
          </a:xfrm>
        </p:spPr>
        <p:txBody>
          <a:bodyPr>
            <a:normAutofit/>
          </a:bodyPr>
          <a:lstStyle/>
          <a:p>
            <a:r>
              <a:rPr lang="en-US" dirty="0">
                <a:solidFill>
                  <a:schemeClr val="bg1"/>
                </a:solidFill>
              </a:rPr>
              <a:t>Les </a:t>
            </a:r>
            <a:r>
              <a:rPr lang="en-US" dirty="0" err="1">
                <a:solidFill>
                  <a:schemeClr val="bg1"/>
                </a:solidFill>
              </a:rPr>
              <a:t>ressources</a:t>
            </a:r>
            <a:endParaRPr lang="en-US" dirty="0">
              <a:solidFill>
                <a:schemeClr val="bg1"/>
              </a:solidFill>
            </a:endParaRPr>
          </a:p>
        </p:txBody>
      </p:sp>
      <p:pic>
        <p:nvPicPr>
          <p:cNvPr id="3" name="Image 2">
            <a:extLst>
              <a:ext uri="{FF2B5EF4-FFF2-40B4-BE49-F238E27FC236}">
                <a16:creationId xmlns:a16="http://schemas.microsoft.com/office/drawing/2014/main" id="{B4D6FC6C-5716-A158-5F97-4A06B30957EA}"/>
              </a:ext>
            </a:extLst>
          </p:cNvPr>
          <p:cNvPicPr>
            <a:picLocks noChangeAspect="1"/>
          </p:cNvPicPr>
          <p:nvPr/>
        </p:nvPicPr>
        <p:blipFill>
          <a:blip r:embed="rId3"/>
          <a:stretch>
            <a:fillRect/>
          </a:stretch>
        </p:blipFill>
        <p:spPr>
          <a:xfrm>
            <a:off x="8345363" y="1412776"/>
            <a:ext cx="2143125" cy="2143125"/>
          </a:xfrm>
          <a:prstGeom prst="rect">
            <a:avLst/>
          </a:prstGeom>
        </p:spPr>
      </p:pic>
      <p:pic>
        <p:nvPicPr>
          <p:cNvPr id="5" name="Image 4">
            <a:extLst>
              <a:ext uri="{FF2B5EF4-FFF2-40B4-BE49-F238E27FC236}">
                <a16:creationId xmlns:a16="http://schemas.microsoft.com/office/drawing/2014/main" id="{ED6408F1-3558-D2D9-1B83-B5E87AE383D6}"/>
              </a:ext>
            </a:extLst>
          </p:cNvPr>
          <p:cNvPicPr>
            <a:picLocks noChangeAspect="1"/>
          </p:cNvPicPr>
          <p:nvPr/>
        </p:nvPicPr>
        <p:blipFill>
          <a:blip r:embed="rId4"/>
          <a:stretch>
            <a:fillRect/>
          </a:stretch>
        </p:blipFill>
        <p:spPr>
          <a:xfrm>
            <a:off x="8345362" y="3871566"/>
            <a:ext cx="2143126" cy="2143126"/>
          </a:xfrm>
          <a:prstGeom prst="rect">
            <a:avLst/>
          </a:prstGeom>
        </p:spPr>
      </p:pic>
    </p:spTree>
    <p:extLst>
      <p:ext uri="{BB962C8B-B14F-4D97-AF65-F5344CB8AC3E}">
        <p14:creationId xmlns:p14="http://schemas.microsoft.com/office/powerpoint/2010/main" val="127975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theme/theme1.xml><?xml version="1.0" encoding="utf-8"?>
<a:theme xmlns:a="http://schemas.openxmlformats.org/drawingml/2006/main" name="Custom Design - Showeet">
  <a:themeElements>
    <a:clrScheme name="Sho-CORPORATE">
      <a:dk1>
        <a:sysClr val="windowText" lastClr="000000"/>
      </a:dk1>
      <a:lt1>
        <a:sysClr val="window" lastClr="FFFFFF"/>
      </a:lt1>
      <a:dk2>
        <a:srgbClr val="31302B"/>
      </a:dk2>
      <a:lt2>
        <a:srgbClr val="E7E6E6"/>
      </a:lt2>
      <a:accent1>
        <a:srgbClr val="0D96C5"/>
      </a:accent1>
      <a:accent2>
        <a:srgbClr val="EE672F"/>
      </a:accent2>
      <a:accent3>
        <a:srgbClr val="63554F"/>
      </a:accent3>
      <a:accent4>
        <a:srgbClr val="C14800"/>
      </a:accent4>
      <a:accent5>
        <a:srgbClr val="026F94"/>
      </a:accent5>
      <a:accent6>
        <a:srgbClr val="56C2E6"/>
      </a:accent6>
      <a:hlink>
        <a:srgbClr val="F79E63"/>
      </a:hlink>
      <a:folHlink>
        <a:srgbClr val="F79E6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weet theme">
  <a:themeElements>
    <a:clrScheme name="6">
      <a:dk1>
        <a:srgbClr val="95A5A6"/>
      </a:dk1>
      <a:lt1>
        <a:sysClr val="window" lastClr="FFFFFF"/>
      </a:lt1>
      <a:dk2>
        <a:srgbClr val="2C3E50"/>
      </a:dk2>
      <a:lt2>
        <a:srgbClr val="F2F2F2"/>
      </a:lt2>
      <a:accent1>
        <a:srgbClr val="2980B9"/>
      </a:accent1>
      <a:accent2>
        <a:srgbClr val="16A085"/>
      </a:accent2>
      <a:accent3>
        <a:srgbClr val="9BBB59"/>
      </a:accent3>
      <a:accent4>
        <a:srgbClr val="F39C12"/>
      </a:accent4>
      <a:accent5>
        <a:srgbClr val="C0392B"/>
      </a:accent5>
      <a:accent6>
        <a:srgbClr val="4B2C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howeet">
  <a:themeElements>
    <a:clrScheme name="Sho-RETRO">
      <a:dk1>
        <a:srgbClr val="231F20"/>
      </a:dk1>
      <a:lt1>
        <a:sysClr val="window" lastClr="FFFFFF"/>
      </a:lt1>
      <a:dk2>
        <a:srgbClr val="1E2631"/>
      </a:dk2>
      <a:lt2>
        <a:srgbClr val="E9DEDB"/>
      </a:lt2>
      <a:accent1>
        <a:srgbClr val="CD5727"/>
      </a:accent1>
      <a:accent2>
        <a:srgbClr val="B54923"/>
      </a:accent2>
      <a:accent3>
        <a:srgbClr val="933416"/>
      </a:accent3>
      <a:accent4>
        <a:srgbClr val="231F20"/>
      </a:accent4>
      <a:accent5>
        <a:srgbClr val="E9DEDB"/>
      </a:accent5>
      <a:accent6>
        <a:srgbClr val="1E2631"/>
      </a:accent6>
      <a:hlink>
        <a:srgbClr val="7F7F7F"/>
      </a:hlink>
      <a:folHlink>
        <a:srgbClr val="7F7F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65353</TotalTime>
  <Words>4364</Words>
  <Application>Microsoft Office PowerPoint</Application>
  <PresentationFormat>Grand écran</PresentationFormat>
  <Paragraphs>551</Paragraphs>
  <Slides>68</Slides>
  <Notes>68</Notes>
  <HiddenSlides>0</HiddenSlides>
  <MMClips>2</MMClips>
  <ScaleCrop>false</ScaleCrop>
  <HeadingPairs>
    <vt:vector size="6" baseType="variant">
      <vt:variant>
        <vt:lpstr>Polices utilisées</vt:lpstr>
      </vt:variant>
      <vt:variant>
        <vt:i4>5</vt:i4>
      </vt:variant>
      <vt:variant>
        <vt:lpstr>Thème</vt:lpstr>
      </vt:variant>
      <vt:variant>
        <vt:i4>3</vt:i4>
      </vt:variant>
      <vt:variant>
        <vt:lpstr>Titres des diapositives</vt:lpstr>
      </vt:variant>
      <vt:variant>
        <vt:i4>68</vt:i4>
      </vt:variant>
    </vt:vector>
  </HeadingPairs>
  <TitlesOfParts>
    <vt:vector size="76" baseType="lpstr">
      <vt:lpstr>Arial</vt:lpstr>
      <vt:lpstr>Calibri</vt:lpstr>
      <vt:lpstr>Calibri Light</vt:lpstr>
      <vt:lpstr>Open Sans</vt:lpstr>
      <vt:lpstr>Roboto</vt:lpstr>
      <vt:lpstr>Custom Design - Showeet</vt:lpstr>
      <vt:lpstr>Showeet theme</vt:lpstr>
      <vt:lpstr>showeet</vt:lpstr>
      <vt:lpstr>L’organisation des ressources dans l’entreprise</vt:lpstr>
      <vt:lpstr>Contexte</vt:lpstr>
      <vt:lpstr>PLAN DE COURS</vt:lpstr>
      <vt:lpstr>Definitions</vt:lpstr>
      <vt:lpstr>Définitions</vt:lpstr>
      <vt:lpstr>Définitions</vt:lpstr>
      <vt:lpstr>Définitions</vt:lpstr>
      <vt:lpstr>Les ressources</vt:lpstr>
      <vt:lpstr>Les ressources</vt:lpstr>
      <vt:lpstr>Les ressources</vt:lpstr>
      <vt:lpstr>Les ressources</vt:lpstr>
      <vt:lpstr>Les ressources</vt:lpstr>
      <vt:lpstr>Les ressources</vt:lpstr>
      <vt:lpstr>Les ressources</vt:lpstr>
      <vt:lpstr>Les ressources</vt:lpstr>
      <vt:lpstr>Les ressources</vt:lpstr>
      <vt:lpstr>Les ressources</vt:lpstr>
      <vt:lpstr>Les ressources</vt:lpstr>
      <vt:lpstr>Les ressources</vt:lpstr>
      <vt:lpstr>Les ressources</vt:lpstr>
      <vt:lpstr>Les Compétences de l'Entreprise</vt:lpstr>
      <vt:lpstr>Les compétences</vt:lpstr>
      <vt:lpstr>Les compétences</vt:lpstr>
      <vt:lpstr>Les compétences</vt:lpstr>
      <vt:lpstr>Les compétences</vt:lpstr>
      <vt:lpstr>Les compétences</vt:lpstr>
      <vt:lpstr>Les compétences</vt:lpstr>
      <vt:lpstr>Les compétences</vt:lpstr>
      <vt:lpstr>Mécanismes de Coordination et de Contrôle</vt:lpstr>
      <vt:lpstr>Coordination et contrôle</vt:lpstr>
      <vt:lpstr>Mécanismes de coordination</vt:lpstr>
      <vt:lpstr>Coordination et contrôle</vt:lpstr>
      <vt:lpstr>Coordination et contrôle</vt:lpstr>
      <vt:lpstr>Coordination et contrôle</vt:lpstr>
      <vt:lpstr>Coordination et contrôle</vt:lpstr>
      <vt:lpstr>Coordination et contrôle</vt:lpstr>
      <vt:lpstr>Coordination et contrôle</vt:lpstr>
      <vt:lpstr>Mécanismes de contrôle</vt:lpstr>
      <vt:lpstr>Coordination et contrôle</vt:lpstr>
      <vt:lpstr>Coordination et contrôle</vt:lpstr>
      <vt:lpstr>Coordination et contrôle</vt:lpstr>
      <vt:lpstr>Coordination et contrôle</vt:lpstr>
      <vt:lpstr>Coordination et contrôle</vt:lpstr>
      <vt:lpstr>Coordination et contrôle</vt:lpstr>
      <vt:lpstr>Coordination et contrôle</vt:lpstr>
      <vt:lpstr>Les Différents Niveaux de Management</vt:lpstr>
      <vt:lpstr>Les niveaux de management</vt:lpstr>
      <vt:lpstr>Les niveaux de management</vt:lpstr>
      <vt:lpstr>Les niveaux de management</vt:lpstr>
      <vt:lpstr>Les niveaux de management</vt:lpstr>
      <vt:lpstr>Les niveaux de management</vt:lpstr>
      <vt:lpstr>Les niveaux de management</vt:lpstr>
      <vt:lpstr>Les niveaux de management</vt:lpstr>
      <vt:lpstr>Les Processus de l’Entreprise : Optimisation et Performance</vt:lpstr>
      <vt:lpstr>Les processus</vt:lpstr>
      <vt:lpstr>Les processus</vt:lpstr>
      <vt:lpstr>Les processus</vt:lpstr>
      <vt:lpstr>Les processus</vt:lpstr>
      <vt:lpstr>Les processus</vt:lpstr>
      <vt:lpstr>Les processus</vt:lpstr>
      <vt:lpstr>Les Effets d'Expérience : Clé de l’Efficacité et de l'Avantage Concurrentiel</vt:lpstr>
      <vt:lpstr>Les effets d’expérience</vt:lpstr>
      <vt:lpstr>Les effets d’expérience</vt:lpstr>
      <vt:lpstr>Les effets d’expérience</vt:lpstr>
      <vt:lpstr>Les effets d’expérience</vt:lpstr>
      <vt:lpstr>Les effets d’expérience</vt:lpstr>
      <vt:lpstr>Les effets d’expérience</vt:lpstr>
      <vt:lpstr>Les effets d’expérience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 Business PowerPoint Template</dc:title>
  <dc:creator>showeet.com</dc:creator>
  <dc:description>© Copyright Showeet.com</dc:description>
  <cp:lastModifiedBy>galactus</cp:lastModifiedBy>
  <cp:revision>3</cp:revision>
  <dcterms:created xsi:type="dcterms:W3CDTF">2011-05-09T14:18:21Z</dcterms:created>
  <dcterms:modified xsi:type="dcterms:W3CDTF">2024-09-24T18:06:28Z</dcterms:modified>
  <cp:category>Templates</cp:category>
</cp:coreProperties>
</file>