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39"/>
  </p:notesMasterIdLst>
  <p:handoutMasterIdLst>
    <p:handoutMasterId r:id="rId40"/>
  </p:handoutMasterIdLst>
  <p:sldIdLst>
    <p:sldId id="828" r:id="rId4"/>
    <p:sldId id="840" r:id="rId5"/>
    <p:sldId id="830" r:id="rId6"/>
    <p:sldId id="819" r:id="rId7"/>
    <p:sldId id="847" r:id="rId8"/>
    <p:sldId id="848" r:id="rId9"/>
    <p:sldId id="832" r:id="rId10"/>
    <p:sldId id="849" r:id="rId11"/>
    <p:sldId id="853" r:id="rId12"/>
    <p:sldId id="850" r:id="rId13"/>
    <p:sldId id="851" r:id="rId14"/>
    <p:sldId id="852" r:id="rId15"/>
    <p:sldId id="854" r:id="rId16"/>
    <p:sldId id="855" r:id="rId17"/>
    <p:sldId id="856" r:id="rId18"/>
    <p:sldId id="857" r:id="rId19"/>
    <p:sldId id="858" r:id="rId20"/>
    <p:sldId id="859" r:id="rId21"/>
    <p:sldId id="860" r:id="rId22"/>
    <p:sldId id="861" r:id="rId23"/>
    <p:sldId id="862" r:id="rId24"/>
    <p:sldId id="863" r:id="rId25"/>
    <p:sldId id="864" r:id="rId26"/>
    <p:sldId id="866" r:id="rId27"/>
    <p:sldId id="865" r:id="rId28"/>
    <p:sldId id="867" r:id="rId29"/>
    <p:sldId id="868" r:id="rId30"/>
    <p:sldId id="869" r:id="rId31"/>
    <p:sldId id="870" r:id="rId32"/>
    <p:sldId id="871" r:id="rId33"/>
    <p:sldId id="872" r:id="rId34"/>
    <p:sldId id="874" r:id="rId35"/>
    <p:sldId id="873" r:id="rId36"/>
    <p:sldId id="875" r:id="rId37"/>
    <p:sldId id="876" r:id="rId38"/>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28"/>
            <p14:sldId id="840"/>
            <p14:sldId id="830"/>
            <p14:sldId id="819"/>
            <p14:sldId id="847"/>
            <p14:sldId id="848"/>
            <p14:sldId id="832"/>
            <p14:sldId id="849"/>
            <p14:sldId id="853"/>
            <p14:sldId id="850"/>
            <p14:sldId id="851"/>
            <p14:sldId id="852"/>
            <p14:sldId id="854"/>
            <p14:sldId id="855"/>
            <p14:sldId id="856"/>
            <p14:sldId id="857"/>
            <p14:sldId id="858"/>
            <p14:sldId id="859"/>
            <p14:sldId id="860"/>
            <p14:sldId id="861"/>
            <p14:sldId id="862"/>
            <p14:sldId id="863"/>
            <p14:sldId id="864"/>
            <p14:sldId id="866"/>
            <p14:sldId id="865"/>
            <p14:sldId id="867"/>
            <p14:sldId id="868"/>
            <p14:sldId id="869"/>
            <p14:sldId id="870"/>
            <p14:sldId id="871"/>
            <p14:sldId id="872"/>
            <p14:sldId id="874"/>
            <p14:sldId id="873"/>
            <p14:sldId id="875"/>
            <p14:sldId id="876"/>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64"/>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9/25/2024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9/25/2024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32980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43212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305035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88012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31480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92792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58600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417680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216202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356681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71408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402359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92620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713535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388142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3285552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88454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3230045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2179656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87316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91173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2967614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624086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3426292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3932513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529810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401802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182779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255995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42178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50184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fr-FR" sz="3200" dirty="0"/>
              <a:t>L’IMPACT DU NUMERIQUE SUR LE MANAGEMENT</a:t>
            </a:r>
            <a:endParaRPr lang="en-US" sz="3200" dirty="0"/>
          </a:p>
        </p:txBody>
      </p:sp>
      <p:sp>
        <p:nvSpPr>
          <p:cNvPr id="5" name="Subtitle 4"/>
          <p:cNvSpPr>
            <a:spLocks noGrp="1"/>
          </p:cNvSpPr>
          <p:nvPr>
            <p:ph type="subTitle" idx="1"/>
          </p:nvPr>
        </p:nvSpPr>
        <p:spPr/>
        <p:txBody>
          <a:bodyPr>
            <a:normAutofit fontScale="92500"/>
          </a:bodyPr>
          <a:lstStyle/>
          <a:p>
            <a:r>
              <a:rPr lang="fr-FR" dirty="0"/>
              <a:t>Comment l’information façonne l’avantage concurrentiel</a:t>
            </a:r>
            <a:endParaRPr lang="en-US"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19150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848872" cy="4836195"/>
          </a:xfrm>
        </p:spPr>
        <p:txBody>
          <a:bodyPr>
            <a:normAutofit fontScale="77500" lnSpcReduction="20000"/>
          </a:bodyPr>
          <a:lstStyle/>
          <a:p>
            <a:pPr marL="0" indent="0">
              <a:buNone/>
            </a:pPr>
            <a:r>
              <a:rPr lang="fr-FR" b="1" u="sng" dirty="0">
                <a:latin typeface="+mn-lt"/>
              </a:rPr>
              <a:t>Les trois dimensions du système d'information</a:t>
            </a:r>
          </a:p>
          <a:p>
            <a:pPr>
              <a:buFont typeface="Arial" panose="020B0604020202020204" pitchFamily="34" charset="0"/>
              <a:buChar char="•"/>
            </a:pPr>
            <a:r>
              <a:rPr lang="fr-FR" b="1" dirty="0">
                <a:solidFill>
                  <a:schemeClr val="accent4"/>
                </a:solidFill>
                <a:latin typeface="+mn-lt"/>
              </a:rPr>
              <a:t>Dimension 1 : Technique</a:t>
            </a:r>
          </a:p>
          <a:p>
            <a:pPr marL="0" indent="0">
              <a:buNone/>
            </a:pPr>
            <a:r>
              <a:rPr lang="fr-FR" b="1" dirty="0">
                <a:latin typeface="+mn-lt"/>
              </a:rPr>
              <a:t>Matériel et immatériel</a:t>
            </a:r>
            <a:r>
              <a:rPr lang="fr-FR" dirty="0">
                <a:latin typeface="+mn-lt"/>
              </a:rPr>
              <a:t> : Ordinateurs, réseaux, logiciels (CRM, ERP, IA).</a:t>
            </a:r>
          </a:p>
          <a:p>
            <a:pPr marL="0" indent="0">
              <a:buNone/>
            </a:pPr>
            <a:r>
              <a:rPr lang="fr-FR" b="1" dirty="0">
                <a:latin typeface="+mn-lt"/>
              </a:rPr>
              <a:t>Exemple </a:t>
            </a:r>
            <a:r>
              <a:rPr lang="fr-FR" dirty="0">
                <a:latin typeface="+mn-lt"/>
              </a:rPr>
              <a:t>: </a:t>
            </a:r>
            <a:r>
              <a:rPr lang="fr-FR" b="1" dirty="0">
                <a:latin typeface="+mn-lt"/>
              </a:rPr>
              <a:t>Tesla</a:t>
            </a:r>
            <a:r>
              <a:rPr lang="fr-FR" dirty="0">
                <a:latin typeface="+mn-lt"/>
              </a:rPr>
              <a:t> – Le SI de Tesla n’est pas qu’un outil de gestion interne : il pilote les mises à jour à distance de ses véhicules et collecte des données sur les conditions routières et la performance des voitures en temps réel, créant ainsi une boucle d’amélioration continue.</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6" name="Image 5">
            <a:extLst>
              <a:ext uri="{FF2B5EF4-FFF2-40B4-BE49-F238E27FC236}">
                <a16:creationId xmlns:a16="http://schemas.microsoft.com/office/drawing/2014/main" id="{63639754-DC1F-4F2E-A13C-17C5409AD492}"/>
              </a:ext>
            </a:extLst>
          </p:cNvPr>
          <p:cNvPicPr>
            <a:picLocks noChangeAspect="1"/>
          </p:cNvPicPr>
          <p:nvPr/>
        </p:nvPicPr>
        <p:blipFill>
          <a:blip r:embed="rId3"/>
          <a:stretch>
            <a:fillRect/>
          </a:stretch>
        </p:blipFill>
        <p:spPr>
          <a:xfrm>
            <a:off x="8164283" y="2636912"/>
            <a:ext cx="3836373" cy="1751677"/>
          </a:xfrm>
          <a:prstGeom prst="rect">
            <a:avLst/>
          </a:prstGeom>
        </p:spPr>
      </p:pic>
    </p:spTree>
    <p:extLst>
      <p:ext uri="{BB962C8B-B14F-4D97-AF65-F5344CB8AC3E}">
        <p14:creationId xmlns:p14="http://schemas.microsoft.com/office/powerpoint/2010/main" val="12534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449272" cy="4836195"/>
          </a:xfrm>
        </p:spPr>
        <p:txBody>
          <a:bodyPr>
            <a:normAutofit fontScale="92500" lnSpcReduction="20000"/>
          </a:bodyPr>
          <a:lstStyle/>
          <a:p>
            <a:pPr marL="0" indent="0">
              <a:buNone/>
            </a:pPr>
            <a:r>
              <a:rPr lang="fr-FR" b="1" u="sng" dirty="0">
                <a:latin typeface="+mn-lt"/>
              </a:rPr>
              <a:t>Les trois dimensions du système d'information</a:t>
            </a:r>
          </a:p>
          <a:p>
            <a:r>
              <a:rPr lang="fr-FR" b="1" dirty="0">
                <a:solidFill>
                  <a:schemeClr val="accent4"/>
                </a:solidFill>
                <a:latin typeface="+mn-lt"/>
              </a:rPr>
              <a:t>Dimension 2 : Humaine</a:t>
            </a:r>
          </a:p>
          <a:p>
            <a:pPr marL="0" indent="0">
              <a:buNone/>
            </a:pPr>
            <a:r>
              <a:rPr lang="fr-FR" dirty="0">
                <a:latin typeface="+mn-lt"/>
              </a:rPr>
              <a:t>L’humain reste central, car il interprète les données pour </a:t>
            </a:r>
            <a:r>
              <a:rPr lang="fr-FR" b="1" dirty="0">
                <a:solidFill>
                  <a:schemeClr val="accent4"/>
                </a:solidFill>
                <a:latin typeface="+mn-lt"/>
              </a:rPr>
              <a:t>prendre des décisions</a:t>
            </a:r>
            <a:r>
              <a:rPr lang="fr-FR" dirty="0">
                <a:latin typeface="+mn-lt"/>
              </a:rPr>
              <a:t>.</a:t>
            </a:r>
          </a:p>
          <a:p>
            <a:pPr marL="0" indent="0">
              <a:buNone/>
            </a:pPr>
            <a:r>
              <a:rPr lang="fr-FR" dirty="0">
                <a:latin typeface="+mn-lt"/>
              </a:rPr>
              <a:t>Exemple : Netflix – Le SI analyse des milliards d'heures de visionnage, mais c’est l’humain qui ajuste la stratégie, décidant des contenus à financer et des campagnes marketing à lancer. La clé du succès : l’alliance entre machine et intuition humaine.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20551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449272" cy="4836195"/>
          </a:xfrm>
        </p:spPr>
        <p:txBody>
          <a:bodyPr>
            <a:normAutofit fontScale="92500" lnSpcReduction="20000"/>
          </a:bodyPr>
          <a:lstStyle/>
          <a:p>
            <a:pPr marL="0" indent="0">
              <a:buNone/>
            </a:pPr>
            <a:r>
              <a:rPr lang="fr-FR" b="1" u="sng" dirty="0">
                <a:latin typeface="+mn-lt"/>
              </a:rPr>
              <a:t>Les trois dimensions du système d'information</a:t>
            </a:r>
          </a:p>
          <a:p>
            <a:r>
              <a:rPr lang="fr-FR" b="1" dirty="0">
                <a:solidFill>
                  <a:schemeClr val="accent4"/>
                </a:solidFill>
                <a:latin typeface="+mn-lt"/>
              </a:rPr>
              <a:t>Dimension 3 : Organisationnelle</a:t>
            </a:r>
          </a:p>
          <a:p>
            <a:pPr marL="0" indent="0">
              <a:buNone/>
            </a:pPr>
            <a:r>
              <a:rPr lang="fr-FR" dirty="0">
                <a:latin typeface="+mn-lt"/>
              </a:rPr>
              <a:t>Processus et workflows qui optimisent le flux d'information.</a:t>
            </a:r>
          </a:p>
          <a:p>
            <a:pPr marL="0" indent="0">
              <a:buNone/>
            </a:pPr>
            <a:r>
              <a:rPr lang="fr-FR" dirty="0">
                <a:latin typeface="+mn-lt"/>
              </a:rPr>
              <a:t>Exemple : Zara – Grâce à un SI hyper réactif, Zara réduit son cycle de production à deux semaines. L’information sur les tendances est remontée des magasins vers le siège en quelques heures, permettant de lancer des collections ultra-rapides et adaptées à la demande locale.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24751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Les 4 </a:t>
            </a:r>
            <a:r>
              <a:rPr lang="en-US" dirty="0" err="1"/>
              <a:t>rôles</a:t>
            </a:r>
            <a:r>
              <a:rPr lang="en-US" dirty="0"/>
              <a:t> </a:t>
            </a:r>
            <a:r>
              <a:rPr lang="en-US" dirty="0" err="1"/>
              <a:t>clés</a:t>
            </a:r>
            <a:r>
              <a:rPr lang="en-US" dirty="0"/>
              <a:t> du SI</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38667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848872" cy="4836195"/>
          </a:xfrm>
        </p:spPr>
        <p:txBody>
          <a:bodyPr>
            <a:normAutofit fontScale="92500" lnSpcReduction="20000"/>
          </a:bodyPr>
          <a:lstStyle/>
          <a:p>
            <a:pPr marL="0" indent="0">
              <a:buNone/>
            </a:pPr>
            <a:r>
              <a:rPr lang="fr-FR" b="1" u="sng" dirty="0">
                <a:latin typeface="+mn-lt"/>
              </a:rPr>
              <a:t>1. Collecter l’information : Saisir et centraliser des données internes et externes.</a:t>
            </a:r>
          </a:p>
          <a:p>
            <a:pPr marL="0" indent="0">
              <a:buNone/>
            </a:pPr>
            <a:r>
              <a:rPr lang="fr-FR" dirty="0">
                <a:latin typeface="+mn-lt"/>
              </a:rPr>
              <a:t>Exemple : Google – Son SI collecte des milliards de recherches par jour. Ce flux constant d'informations nourrit ses algorithmes, améliorant non seulement le moteur de recherche, mais aussi ses services publicitaires. Chaque clic est analysé pour optimiser la pertinence des annonces.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3" name="Image 2">
            <a:extLst>
              <a:ext uri="{FF2B5EF4-FFF2-40B4-BE49-F238E27FC236}">
                <a16:creationId xmlns:a16="http://schemas.microsoft.com/office/drawing/2014/main" id="{E034D9BA-0E4B-1620-8D25-FC2D52463A4F}"/>
              </a:ext>
            </a:extLst>
          </p:cNvPr>
          <p:cNvPicPr>
            <a:picLocks noChangeAspect="1"/>
          </p:cNvPicPr>
          <p:nvPr/>
        </p:nvPicPr>
        <p:blipFill>
          <a:blip r:embed="rId3"/>
          <a:stretch>
            <a:fillRect/>
          </a:stretch>
        </p:blipFill>
        <p:spPr>
          <a:xfrm>
            <a:off x="8283624" y="1570484"/>
            <a:ext cx="3717032" cy="3717032"/>
          </a:xfrm>
          <a:prstGeom prst="rect">
            <a:avLst/>
          </a:prstGeom>
        </p:spPr>
      </p:pic>
    </p:spTree>
    <p:extLst>
      <p:ext uri="{BB962C8B-B14F-4D97-AF65-F5344CB8AC3E}">
        <p14:creationId xmlns:p14="http://schemas.microsoft.com/office/powerpoint/2010/main" val="582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848872" cy="4836195"/>
          </a:xfrm>
        </p:spPr>
        <p:txBody>
          <a:bodyPr>
            <a:normAutofit fontScale="92500" lnSpcReduction="20000"/>
          </a:bodyPr>
          <a:lstStyle/>
          <a:p>
            <a:pPr marL="0" indent="0">
              <a:buNone/>
            </a:pPr>
            <a:r>
              <a:rPr lang="fr-FR" b="1" u="sng" dirty="0">
                <a:latin typeface="+mn-lt"/>
              </a:rPr>
              <a:t>2. Stocker l’information : Organiser et sécuriser les données.</a:t>
            </a:r>
          </a:p>
          <a:p>
            <a:pPr marL="0" indent="0">
              <a:buNone/>
            </a:pPr>
            <a:r>
              <a:rPr lang="fr-FR" b="1" dirty="0">
                <a:latin typeface="+mn-lt"/>
              </a:rPr>
              <a:t>Exemple </a:t>
            </a:r>
            <a:r>
              <a:rPr lang="fr-FR" dirty="0">
                <a:latin typeface="+mn-lt"/>
              </a:rPr>
              <a:t>: </a:t>
            </a:r>
            <a:r>
              <a:rPr lang="fr-FR" b="1" dirty="0">
                <a:latin typeface="+mn-lt"/>
              </a:rPr>
              <a:t>Apple</a:t>
            </a:r>
            <a:r>
              <a:rPr lang="fr-FR" dirty="0">
                <a:latin typeface="+mn-lt"/>
              </a:rPr>
              <a:t> avec iCloud – Des milliards de fichiers sont stockés et synchronisés en toute sécurité, garantissant que chaque utilisateur accède instantanément à ses informations, quel que soit l’appareil. Cela fidélise les clients en créant une interconnexion fluide entre les produits Apple.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5" name="Image 4">
            <a:extLst>
              <a:ext uri="{FF2B5EF4-FFF2-40B4-BE49-F238E27FC236}">
                <a16:creationId xmlns:a16="http://schemas.microsoft.com/office/drawing/2014/main" id="{65808216-F29F-8702-1AAC-6903367A755B}"/>
              </a:ext>
            </a:extLst>
          </p:cNvPr>
          <p:cNvPicPr>
            <a:picLocks noChangeAspect="1"/>
          </p:cNvPicPr>
          <p:nvPr/>
        </p:nvPicPr>
        <p:blipFill>
          <a:blip r:embed="rId3"/>
          <a:stretch>
            <a:fillRect/>
          </a:stretch>
        </p:blipFill>
        <p:spPr>
          <a:xfrm>
            <a:off x="8040216" y="2210910"/>
            <a:ext cx="3908899" cy="2436180"/>
          </a:xfrm>
          <a:prstGeom prst="rect">
            <a:avLst/>
          </a:prstGeom>
        </p:spPr>
      </p:pic>
    </p:spTree>
    <p:extLst>
      <p:ext uri="{BB962C8B-B14F-4D97-AF65-F5344CB8AC3E}">
        <p14:creationId xmlns:p14="http://schemas.microsoft.com/office/powerpoint/2010/main" val="6792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848872" cy="4836195"/>
          </a:xfrm>
        </p:spPr>
        <p:txBody>
          <a:bodyPr>
            <a:normAutofit fontScale="92500" lnSpcReduction="20000"/>
          </a:bodyPr>
          <a:lstStyle/>
          <a:p>
            <a:pPr marL="0" indent="0">
              <a:buNone/>
            </a:pPr>
            <a:r>
              <a:rPr lang="fr-FR" b="1" u="sng" dirty="0">
                <a:latin typeface="+mn-lt"/>
              </a:rPr>
              <a:t>3. Traiter l’information : Transformer les données brutes en informations exploitables.</a:t>
            </a:r>
          </a:p>
          <a:p>
            <a:pPr marL="0" indent="0">
              <a:buNone/>
            </a:pPr>
            <a:r>
              <a:rPr lang="fr-FR" b="1" dirty="0">
                <a:latin typeface="+mn-lt"/>
              </a:rPr>
              <a:t>Exemple </a:t>
            </a:r>
            <a:r>
              <a:rPr lang="fr-FR" dirty="0">
                <a:latin typeface="+mn-lt"/>
              </a:rPr>
              <a:t>: </a:t>
            </a:r>
            <a:r>
              <a:rPr lang="fr-FR" b="1" dirty="0">
                <a:latin typeface="+mn-lt"/>
              </a:rPr>
              <a:t>Spotify</a:t>
            </a:r>
            <a:r>
              <a:rPr lang="fr-FR" dirty="0">
                <a:latin typeface="+mn-lt"/>
              </a:rPr>
              <a:t> – Analyse les habitudes d’écoute de millions d’utilisateurs pour personnaliser les playlists. Grâce à l’intelligence artificielle, Spotify anticipe même les tendances musicales et aide les artistes à adapter leurs stratégies de sortie d’albums.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3" name="Image 2">
            <a:extLst>
              <a:ext uri="{FF2B5EF4-FFF2-40B4-BE49-F238E27FC236}">
                <a16:creationId xmlns:a16="http://schemas.microsoft.com/office/drawing/2014/main" id="{8CE45EC6-5B78-C448-BB2B-D1330ABFA144}"/>
              </a:ext>
            </a:extLst>
          </p:cNvPr>
          <p:cNvPicPr>
            <a:picLocks noChangeAspect="1"/>
          </p:cNvPicPr>
          <p:nvPr/>
        </p:nvPicPr>
        <p:blipFill>
          <a:blip r:embed="rId3"/>
          <a:stretch>
            <a:fillRect/>
          </a:stretch>
        </p:blipFill>
        <p:spPr>
          <a:xfrm>
            <a:off x="8256240" y="2834741"/>
            <a:ext cx="3520470" cy="1848247"/>
          </a:xfrm>
          <a:prstGeom prst="rect">
            <a:avLst/>
          </a:prstGeom>
        </p:spPr>
      </p:pic>
    </p:spTree>
    <p:extLst>
      <p:ext uri="{BB962C8B-B14F-4D97-AF65-F5344CB8AC3E}">
        <p14:creationId xmlns:p14="http://schemas.microsoft.com/office/powerpoint/2010/main" val="1366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7848872" cy="4836195"/>
          </a:xfrm>
        </p:spPr>
        <p:txBody>
          <a:bodyPr>
            <a:normAutofit fontScale="85000" lnSpcReduction="20000"/>
          </a:bodyPr>
          <a:lstStyle/>
          <a:p>
            <a:pPr marL="0" indent="0">
              <a:buNone/>
            </a:pPr>
            <a:r>
              <a:rPr lang="fr-FR" b="1" u="sng" dirty="0">
                <a:latin typeface="+mn-lt"/>
              </a:rPr>
              <a:t>4. Diffuser l’information : Partager les informations pertinentes en temps réel.</a:t>
            </a:r>
          </a:p>
          <a:p>
            <a:pPr marL="0" indent="0">
              <a:buNone/>
            </a:pPr>
            <a:r>
              <a:rPr lang="fr-FR" b="1" dirty="0">
                <a:latin typeface="+mn-lt"/>
              </a:rPr>
              <a:t>Exemple </a:t>
            </a:r>
            <a:r>
              <a:rPr lang="fr-FR" dirty="0">
                <a:latin typeface="+mn-lt"/>
              </a:rPr>
              <a:t>: </a:t>
            </a:r>
            <a:r>
              <a:rPr lang="fr-FR" b="1" dirty="0">
                <a:latin typeface="+mn-lt"/>
              </a:rPr>
              <a:t>SpaceX</a:t>
            </a:r>
            <a:r>
              <a:rPr lang="fr-FR" dirty="0">
                <a:latin typeface="+mn-lt"/>
              </a:rPr>
              <a:t> – Pour ses lancements de fusées, SpaceX partage en temps réel des données complexes avec ses équipes techniques réparties sur plusieurs continents. Le SI garantit que toutes les parties prenantes accèdent aux mêmes informations critiques simultanément, assurant ainsi des décisions instantanées et précises.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5" name="Image 4">
            <a:extLst>
              <a:ext uri="{FF2B5EF4-FFF2-40B4-BE49-F238E27FC236}">
                <a16:creationId xmlns:a16="http://schemas.microsoft.com/office/drawing/2014/main" id="{76224292-49CA-7B6C-5E05-E5198E2FE674}"/>
              </a:ext>
            </a:extLst>
          </p:cNvPr>
          <p:cNvPicPr>
            <a:picLocks noChangeAspect="1"/>
          </p:cNvPicPr>
          <p:nvPr/>
        </p:nvPicPr>
        <p:blipFill>
          <a:blip r:embed="rId3"/>
          <a:stretch>
            <a:fillRect/>
          </a:stretch>
        </p:blipFill>
        <p:spPr>
          <a:xfrm>
            <a:off x="8040216" y="2432298"/>
            <a:ext cx="3986808" cy="1993404"/>
          </a:xfrm>
          <a:prstGeom prst="rect">
            <a:avLst/>
          </a:prstGeom>
        </p:spPr>
      </p:pic>
    </p:spTree>
    <p:extLst>
      <p:ext uri="{BB962C8B-B14F-4D97-AF65-F5344CB8AC3E}">
        <p14:creationId xmlns:p14="http://schemas.microsoft.com/office/powerpoint/2010/main" val="9546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 SI : Levier de performance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04</a:t>
            </a:r>
          </a:p>
        </p:txBody>
      </p:sp>
    </p:spTree>
    <p:extLst>
      <p:ext uri="{BB962C8B-B14F-4D97-AF65-F5344CB8AC3E}">
        <p14:creationId xmlns:p14="http://schemas.microsoft.com/office/powerpoint/2010/main" val="1828311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a:bodyPr>
          <a:lstStyle/>
          <a:p>
            <a:pPr marL="0" indent="0">
              <a:buNone/>
            </a:pPr>
            <a:r>
              <a:rPr lang="fr-FR" b="1" dirty="0">
                <a:solidFill>
                  <a:srgbClr val="C00000"/>
                </a:solidFill>
                <a:latin typeface="+mn-lt"/>
              </a:rPr>
              <a:t>Fournir des informations fiables </a:t>
            </a:r>
            <a:r>
              <a:rPr lang="fr-FR" dirty="0">
                <a:latin typeface="+mn-lt"/>
              </a:rPr>
              <a:t>: Accès immédiat à des données précises pour des décisions éclairées.</a:t>
            </a:r>
          </a:p>
          <a:p>
            <a:pPr marL="0" indent="0">
              <a:buNone/>
            </a:pPr>
            <a:r>
              <a:rPr lang="fr-FR" dirty="0">
                <a:latin typeface="+mn-lt"/>
              </a:rPr>
              <a:t>Exemple : Walmart – Le plus grand détaillant du monde utilise un SI pour ajuster ses stocks à la seconde près en fonction des ventes. Chaque transaction est analysée et corrélée aux données météo et sociales, pour optimiser l’approvisionnement et anticiper les comportements d’achat.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34014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Le role du SI</a:t>
              </a: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grpSp>
        <p:nvGrpSpPr>
          <p:cNvPr id="32" name="Group 31"/>
          <p:cNvGrpSpPr/>
          <p:nvPr/>
        </p:nvGrpSpPr>
        <p:grpSpPr>
          <a:xfrm>
            <a:off x="1863541" y="3376294"/>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2"/>
                  </a:solidFill>
                </a:rPr>
                <a:t>Le SI </a:t>
              </a:r>
              <a:r>
                <a:rPr lang="en-US" sz="2800" b="1" dirty="0" err="1">
                  <a:solidFill>
                    <a:schemeClr val="accent2"/>
                  </a:solidFill>
                </a:rPr>
                <a:t>augmente</a:t>
              </a:r>
              <a:r>
                <a:rPr lang="en-US" sz="2800" b="1" dirty="0">
                  <a:solidFill>
                    <a:schemeClr val="accent2"/>
                  </a:solidFill>
                </a:rPr>
                <a:t> la </a:t>
              </a:r>
              <a:r>
                <a:rPr lang="en-US" sz="2800" b="1" dirty="0" err="1">
                  <a:solidFill>
                    <a:schemeClr val="accent2"/>
                  </a:solidFill>
                </a:rPr>
                <a:t>réactivité</a:t>
              </a:r>
              <a:r>
                <a:rPr lang="en-US" sz="2800" b="1" dirty="0">
                  <a:solidFill>
                    <a:schemeClr val="accent2"/>
                  </a:solidFill>
                </a:rPr>
                <a:t> et les </a:t>
              </a:r>
              <a:r>
                <a:rPr lang="en-US" sz="2800" b="1" dirty="0" err="1">
                  <a:solidFill>
                    <a:schemeClr val="accent2"/>
                  </a:solidFill>
                </a:rPr>
                <a:t>risques</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338727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ea typeface="Roboto Black" panose="02000000000000000000" pitchFamily="2" charset="0"/>
                <a:cs typeface="Calibri" panose="020F0502020204030204" pitchFamily="34" charset="0"/>
              </a:rPr>
              <a:t>02</a:t>
            </a:r>
          </a:p>
        </p:txBody>
      </p:sp>
      <p:grpSp>
        <p:nvGrpSpPr>
          <p:cNvPr id="50" name="Group 49"/>
          <p:cNvGrpSpPr/>
          <p:nvPr/>
        </p:nvGrpSpPr>
        <p:grpSpPr>
          <a:xfrm>
            <a:off x="7113208" y="220486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tx2"/>
                  </a:solidFill>
                </a:rPr>
                <a:t>Le SI </a:t>
              </a:r>
              <a:r>
                <a:rPr lang="en-US" sz="2800" b="1" dirty="0" err="1">
                  <a:solidFill>
                    <a:schemeClr val="tx2"/>
                  </a:solidFill>
                </a:rPr>
                <a:t>modifie</a:t>
              </a:r>
              <a:r>
                <a:rPr lang="en-US" sz="2800" b="1" dirty="0">
                  <a:solidFill>
                    <a:schemeClr val="tx2"/>
                  </a:solidFill>
                </a:rPr>
                <a:t> la structure de </a:t>
              </a:r>
              <a:r>
                <a:rPr lang="en-US" sz="2800" b="1" dirty="0" err="1">
                  <a:solidFill>
                    <a:schemeClr val="tx2"/>
                  </a:solidFill>
                </a:rPr>
                <a:t>l’entreprise</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ea typeface="Roboto Black" panose="02000000000000000000" pitchFamily="2" charset="0"/>
                <a:cs typeface="Calibri" panose="020F0502020204030204" pitchFamily="34" charset="0"/>
              </a:rPr>
              <a:t>03</a:t>
            </a:r>
          </a:p>
        </p:txBody>
      </p:sp>
      <p:grpSp>
        <p:nvGrpSpPr>
          <p:cNvPr id="46" name="Group 45"/>
          <p:cNvGrpSpPr/>
          <p:nvPr/>
        </p:nvGrpSpPr>
        <p:grpSpPr>
          <a:xfrm>
            <a:off x="7113208" y="3430577"/>
            <a:ext cx="4212468" cy="792088"/>
            <a:chOff x="2063552" y="2564904"/>
            <a:chExt cx="3744416" cy="792088"/>
          </a:xfrm>
        </p:grpSpPr>
        <p:sp>
          <p:nvSpPr>
            <p:cNvPr id="48" name="TextBox 47"/>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1"/>
                  </a:solidFill>
                </a:rPr>
                <a:t>Exercices</a:t>
              </a:r>
              <a:endParaRPr lang="en-US" sz="2800" b="1" dirty="0">
                <a:solidFill>
                  <a:schemeClr val="accent1"/>
                </a:solidFill>
              </a:endParaRP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ea typeface="Roboto Black" panose="02000000000000000000" pitchFamily="2" charset="0"/>
                <a:cs typeface="Calibri" panose="020F0502020204030204" pitchFamily="34" charset="0"/>
              </a:rPr>
              <a:t>04</a:t>
            </a:r>
          </a:p>
        </p:txBody>
      </p:sp>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6573148"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p:txBody>
          <a:bodyPr/>
          <a:lstStyle/>
          <a:p>
            <a:r>
              <a:rPr lang="en-US" dirty="0"/>
              <a:t>PLAN DE COURS</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lnSpcReduction="10000"/>
          </a:bodyPr>
          <a:lstStyle/>
          <a:p>
            <a:pPr marL="0" indent="0">
              <a:buNone/>
            </a:pPr>
            <a:r>
              <a:rPr lang="fr-FR" b="1" dirty="0">
                <a:solidFill>
                  <a:srgbClr val="C00000"/>
                </a:solidFill>
                <a:latin typeface="+mn-lt"/>
              </a:rPr>
              <a:t>Assister le travail humain </a:t>
            </a:r>
            <a:r>
              <a:rPr lang="fr-FR" b="1" dirty="0">
                <a:latin typeface="+mn-lt"/>
              </a:rPr>
              <a:t>: </a:t>
            </a:r>
            <a:r>
              <a:rPr lang="fr-FR" dirty="0">
                <a:latin typeface="+mn-lt"/>
              </a:rPr>
              <a:t>Automatisation des tâches répétitives pour gagner en productivité.</a:t>
            </a:r>
          </a:p>
          <a:p>
            <a:pPr marL="0" indent="0">
              <a:buNone/>
            </a:pPr>
            <a:endParaRPr lang="fr-FR" dirty="0">
              <a:latin typeface="+mn-lt"/>
            </a:endParaRPr>
          </a:p>
          <a:p>
            <a:pPr marL="0" indent="0">
              <a:buNone/>
            </a:pPr>
            <a:r>
              <a:rPr lang="fr-FR" dirty="0">
                <a:latin typeface="+mn-lt"/>
              </a:rPr>
              <a:t>Exemple : Uber automatise l’affectation des chauffeurs aux courses en fonction des données en temps réel comme la géolocalisation, les conditions de trafic et la demande. Cela permet une optimisation à grande échelle, impossible à gérer humainement.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11009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92500"/>
          </a:bodyPr>
          <a:lstStyle/>
          <a:p>
            <a:pPr marL="0" indent="0">
              <a:buNone/>
            </a:pPr>
            <a:r>
              <a:rPr lang="fr-FR" b="1" dirty="0">
                <a:solidFill>
                  <a:srgbClr val="C00000"/>
                </a:solidFill>
                <a:latin typeface="+mn-lt"/>
              </a:rPr>
              <a:t>Automatiser les processus </a:t>
            </a:r>
            <a:r>
              <a:rPr lang="fr-FR" dirty="0">
                <a:latin typeface="+mn-lt"/>
              </a:rPr>
              <a:t>: Accélérer et fluidifier les opérations pour réduire les coûts.</a:t>
            </a:r>
          </a:p>
          <a:p>
            <a:pPr marL="0" indent="0">
              <a:buNone/>
            </a:pPr>
            <a:endParaRPr lang="fr-FR" dirty="0">
              <a:latin typeface="+mn-lt"/>
            </a:endParaRPr>
          </a:p>
          <a:p>
            <a:pPr marL="0" indent="0">
              <a:buNone/>
            </a:pPr>
            <a:r>
              <a:rPr lang="fr-FR" dirty="0">
                <a:latin typeface="+mn-lt"/>
              </a:rPr>
              <a:t>Exemple : Alibaba – Le géant du commerce en ligne utilise un SI pour automatiser les milliers de transactions réalisées chaque seconde lors de son événement "</a:t>
            </a:r>
            <a:r>
              <a:rPr lang="fr-FR" dirty="0" err="1">
                <a:latin typeface="+mn-lt"/>
              </a:rPr>
              <a:t>Single’s</a:t>
            </a:r>
            <a:r>
              <a:rPr lang="fr-FR" dirty="0">
                <a:latin typeface="+mn-lt"/>
              </a:rPr>
              <a:t> Day". Grâce à cette automatisation, Alibaba génère plusieurs milliards de dollars en quelques heures sans une seule erreur humaine.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4743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70000" lnSpcReduction="20000"/>
          </a:bodyPr>
          <a:lstStyle/>
          <a:p>
            <a:pPr marL="0" indent="0" algn="ctr">
              <a:buNone/>
            </a:pPr>
            <a:r>
              <a:rPr lang="fr-FR" b="1" dirty="0">
                <a:latin typeface="+mn-lt"/>
              </a:rPr>
              <a:t>Le SI, un acteur clé de la transformation digitale</a:t>
            </a:r>
          </a:p>
          <a:p>
            <a:pPr marL="0" indent="0">
              <a:buNone/>
            </a:pPr>
            <a:r>
              <a:rPr lang="fr-FR" dirty="0">
                <a:latin typeface="+mn-lt"/>
              </a:rPr>
              <a:t>Le SI comme moteur d'innovation : Une entreprise qui maîtrise son SI peut innover rapidement, s'adapter aux évolutions du marché et prendre l’avantage sur ses concurrents.</a:t>
            </a:r>
          </a:p>
          <a:p>
            <a:pPr marL="0" indent="0">
              <a:buNone/>
            </a:pPr>
            <a:r>
              <a:rPr lang="fr-FR" dirty="0">
                <a:latin typeface="+mn-lt"/>
              </a:rPr>
              <a:t>Exemple : Microsoft – En évoluant d’une entreprise de logiciels vers une société de cloud </a:t>
            </a:r>
            <a:r>
              <a:rPr lang="fr-FR" dirty="0" err="1">
                <a:latin typeface="+mn-lt"/>
              </a:rPr>
              <a:t>computing</a:t>
            </a:r>
            <a:r>
              <a:rPr lang="fr-FR" dirty="0">
                <a:latin typeface="+mn-lt"/>
              </a:rPr>
              <a:t> et d’intelligence artificielle, Microsoft montre comment un SI bien conçu peut transformer radicalement une entreprise, lui permettant de conquérir de nouveaux marchés et de devenir un acteur incontournable dans le monde de l’intelligence artificielle et du cloud.</a:t>
            </a:r>
          </a:p>
          <a:p>
            <a:pPr marL="0" indent="0">
              <a:buNone/>
            </a:pPr>
            <a:r>
              <a:rPr lang="fr-FR" dirty="0">
                <a:latin typeface="+mn-lt"/>
              </a:rPr>
              <a:t>Message clé : Un SI performant n’est pas seulement un support technique, il est le levier stratégique de demain pour toute entreprise désireuse de rester compétitive dans un monde où l’information est la nouvelle richesse.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spTree>
    <p:extLst>
      <p:ext uri="{BB962C8B-B14F-4D97-AF65-F5344CB8AC3E}">
        <p14:creationId xmlns:p14="http://schemas.microsoft.com/office/powerpoint/2010/main" val="21359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SI : Flexibilité, Agilité et Réactivité</a:t>
            </a:r>
            <a:endParaRPr lang="en-US" dirty="0"/>
          </a:p>
        </p:txBody>
      </p:sp>
      <p:sp>
        <p:nvSpPr>
          <p:cNvPr id="3" name="Subtitle 2"/>
          <p:cNvSpPr>
            <a:spLocks noGrp="1"/>
          </p:cNvSpPr>
          <p:nvPr>
            <p:ph type="subTitle" idx="1"/>
          </p:nvPr>
        </p:nvSpPr>
        <p:spPr>
          <a:xfrm>
            <a:off x="3287688" y="5172813"/>
            <a:ext cx="8434459" cy="480131"/>
          </a:xfrm>
        </p:spPr>
        <p:txBody>
          <a:bodyPr/>
          <a:lstStyle/>
          <a:p>
            <a:endParaRPr lang="en-US"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23</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132263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Flexibilité, agilité et réactivité</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83055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70000" lnSpcReduction="20000"/>
          </a:bodyPr>
          <a:lstStyle/>
          <a:p>
            <a:r>
              <a:rPr lang="fr-FR" b="1" dirty="0">
                <a:solidFill>
                  <a:srgbClr val="C00000"/>
                </a:solidFill>
                <a:latin typeface="+mn-lt"/>
              </a:rPr>
              <a:t>Un outil clé pour la prise de décision </a:t>
            </a:r>
            <a:r>
              <a:rPr lang="fr-FR" dirty="0">
                <a:latin typeface="+mn-lt"/>
              </a:rPr>
              <a:t>: Le SI soutient les décisions à tous les niveaux (stratégique, tactique, opérationnel), en intégrant des données internes (production, ventes) et externes (marché, clients).</a:t>
            </a:r>
          </a:p>
          <a:p>
            <a:r>
              <a:rPr lang="fr-FR" b="1" dirty="0">
                <a:solidFill>
                  <a:srgbClr val="C00000"/>
                </a:solidFill>
                <a:latin typeface="+mn-lt"/>
              </a:rPr>
              <a:t>Gestion des données et Big Data </a:t>
            </a:r>
            <a:r>
              <a:rPr lang="fr-FR" dirty="0">
                <a:latin typeface="+mn-lt"/>
              </a:rPr>
              <a:t>: Le SI permet de traiter des volumes importants de données (Big Data). Sans cette gestion, les informations deviennent ingérables et paralysent la prise de décision.</a:t>
            </a:r>
          </a:p>
          <a:p>
            <a:r>
              <a:rPr lang="fr-FR" b="1" dirty="0">
                <a:solidFill>
                  <a:srgbClr val="C00000"/>
                </a:solidFill>
                <a:latin typeface="+mn-lt"/>
              </a:rPr>
              <a:t>Centralisation et partage des informations </a:t>
            </a:r>
            <a:r>
              <a:rPr lang="fr-FR" dirty="0">
                <a:latin typeface="+mn-lt"/>
              </a:rPr>
              <a:t>: Un SI performant centralise les flux d’information (ex : retours clients, ventes), facilitant la réactivité des équipes (ex : accès en temps réel aux stocks pour ajuster une commande urgente).</a:t>
            </a:r>
          </a:p>
          <a:p>
            <a:r>
              <a:rPr lang="fr-FR" b="1" dirty="0">
                <a:solidFill>
                  <a:srgbClr val="C00000"/>
                </a:solidFill>
                <a:latin typeface="+mn-lt"/>
              </a:rPr>
              <a:t>Flexibilité, agilité, réactivité </a:t>
            </a:r>
            <a:r>
              <a:rPr lang="fr-FR" dirty="0">
                <a:latin typeface="+mn-lt"/>
              </a:rPr>
              <a:t>: En organisant les flux d’informations, le SI rend l’entreprise plus flexible (adaptation rapide), agile (exécution rapide) et réactive (réponse rapide aux changements).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 </a:t>
            </a:r>
            <a:r>
              <a:rPr lang="en-US" dirty="0" err="1">
                <a:solidFill>
                  <a:schemeClr val="bg1"/>
                </a:solidFill>
              </a:rPr>
              <a:t>flexibilité</a:t>
            </a:r>
            <a:r>
              <a:rPr lang="en-US" dirty="0">
                <a:solidFill>
                  <a:schemeClr val="bg1"/>
                </a:solidFill>
              </a:rPr>
              <a:t>, </a:t>
            </a:r>
            <a:r>
              <a:rPr lang="en-US" dirty="0" err="1">
                <a:solidFill>
                  <a:schemeClr val="bg1"/>
                </a:solidFill>
              </a:rPr>
              <a:t>agilité</a:t>
            </a:r>
            <a:r>
              <a:rPr lang="en-US" dirty="0">
                <a:solidFill>
                  <a:schemeClr val="bg1"/>
                </a:solidFill>
              </a:rPr>
              <a:t> et </a:t>
            </a:r>
            <a:r>
              <a:rPr lang="en-US" dirty="0" err="1">
                <a:solidFill>
                  <a:schemeClr val="bg1"/>
                </a:solidFill>
              </a:rPr>
              <a:t>réactivité</a:t>
            </a:r>
            <a:endParaRPr lang="en-US" dirty="0">
              <a:solidFill>
                <a:schemeClr val="bg1"/>
              </a:solidFill>
            </a:endParaRPr>
          </a:p>
        </p:txBody>
      </p:sp>
    </p:spTree>
    <p:extLst>
      <p:ext uri="{BB962C8B-B14F-4D97-AF65-F5344CB8AC3E}">
        <p14:creationId xmlns:p14="http://schemas.microsoft.com/office/powerpoint/2010/main" val="33034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t>Les risques associés au SI</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161735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77500" lnSpcReduction="20000"/>
          </a:bodyPr>
          <a:lstStyle/>
          <a:p>
            <a:pPr marL="0" indent="0">
              <a:buNone/>
            </a:pPr>
            <a:r>
              <a:rPr lang="fr-FR" b="1" dirty="0">
                <a:solidFill>
                  <a:schemeClr val="accent4"/>
                </a:solidFill>
                <a:latin typeface="+mn-lt"/>
              </a:rPr>
              <a:t>1. Risques de sécurité informatique (cybersécurité)</a:t>
            </a:r>
          </a:p>
          <a:p>
            <a:r>
              <a:rPr lang="fr-FR" b="1" dirty="0">
                <a:latin typeface="+mn-lt"/>
              </a:rPr>
              <a:t>Cyberattaques</a:t>
            </a:r>
            <a:r>
              <a:rPr lang="fr-FR" dirty="0">
                <a:latin typeface="+mn-lt"/>
              </a:rPr>
              <a:t> : Les entreprises sont exposées à des attaques externes telles que les virus, ransomwares ou piratages, qui peuvent paralyser les opérations.</a:t>
            </a:r>
          </a:p>
          <a:p>
            <a:r>
              <a:rPr lang="fr-FR" b="1" dirty="0">
                <a:latin typeface="+mn-lt"/>
              </a:rPr>
              <a:t>Fuites de données </a:t>
            </a:r>
            <a:r>
              <a:rPr lang="fr-FR" dirty="0">
                <a:latin typeface="+mn-lt"/>
              </a:rPr>
              <a:t>: Les données sensibles (comme celles des clients ou de la propriété intellectuelle) peuvent être volées ou compromises, ce qui pourrait nuire à l’image de l’entreprise et entraîner des poursuites judiciaires.</a:t>
            </a:r>
          </a:p>
          <a:p>
            <a:r>
              <a:rPr lang="fr-FR" b="1" dirty="0">
                <a:latin typeface="+mn-lt"/>
              </a:rPr>
              <a:t>Non-conformité aux réglementations </a:t>
            </a:r>
            <a:r>
              <a:rPr lang="fr-FR" dirty="0">
                <a:latin typeface="+mn-lt"/>
              </a:rPr>
              <a:t>: Le non-respect des réglementations (RGPD, HIPAA, etc.) concernant la protection des données peut entraîner des amendes coûteuses.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 </a:t>
            </a:r>
            <a:r>
              <a:rPr lang="en-US" dirty="0" err="1">
                <a:solidFill>
                  <a:schemeClr val="bg1"/>
                </a:solidFill>
              </a:rPr>
              <a:t>flexibilité</a:t>
            </a:r>
            <a:r>
              <a:rPr lang="en-US" dirty="0">
                <a:solidFill>
                  <a:schemeClr val="bg1"/>
                </a:solidFill>
              </a:rPr>
              <a:t>, </a:t>
            </a:r>
            <a:r>
              <a:rPr lang="en-US" dirty="0" err="1">
                <a:solidFill>
                  <a:schemeClr val="bg1"/>
                </a:solidFill>
              </a:rPr>
              <a:t>agilité</a:t>
            </a:r>
            <a:r>
              <a:rPr lang="en-US" dirty="0">
                <a:solidFill>
                  <a:schemeClr val="bg1"/>
                </a:solidFill>
              </a:rPr>
              <a:t> et </a:t>
            </a:r>
            <a:r>
              <a:rPr lang="en-US" dirty="0" err="1">
                <a:solidFill>
                  <a:schemeClr val="bg1"/>
                </a:solidFill>
              </a:rPr>
              <a:t>réactivité</a:t>
            </a:r>
            <a:endParaRPr lang="en-US" dirty="0">
              <a:solidFill>
                <a:schemeClr val="bg1"/>
              </a:solidFill>
            </a:endParaRPr>
          </a:p>
        </p:txBody>
      </p:sp>
    </p:spTree>
    <p:extLst>
      <p:ext uri="{BB962C8B-B14F-4D97-AF65-F5344CB8AC3E}">
        <p14:creationId xmlns:p14="http://schemas.microsoft.com/office/powerpoint/2010/main" val="21504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92500" lnSpcReduction="10000"/>
          </a:bodyPr>
          <a:lstStyle/>
          <a:p>
            <a:pPr marL="0" indent="0">
              <a:buNone/>
            </a:pPr>
            <a:r>
              <a:rPr lang="fr-FR" b="1" dirty="0">
                <a:solidFill>
                  <a:schemeClr val="accent4"/>
                </a:solidFill>
                <a:latin typeface="+mn-lt"/>
              </a:rPr>
              <a:t>2. Dépendance technologique</a:t>
            </a:r>
          </a:p>
          <a:p>
            <a:pPr marL="0" indent="0">
              <a:buNone/>
            </a:pPr>
            <a:r>
              <a:rPr lang="fr-FR" b="1" dirty="0">
                <a:solidFill>
                  <a:schemeClr val="tx1"/>
                </a:solidFill>
                <a:latin typeface="+mn-lt"/>
              </a:rPr>
              <a:t>Pannes et interruptions </a:t>
            </a:r>
            <a:r>
              <a:rPr lang="fr-FR" dirty="0">
                <a:solidFill>
                  <a:schemeClr val="tx1"/>
                </a:solidFill>
                <a:latin typeface="+mn-lt"/>
              </a:rPr>
              <a:t>: Une défaillance du SI (panne, bug, maintenance imprévue) peut entraîner l’arrêt complet des opérations de l’entreprise.</a:t>
            </a:r>
          </a:p>
          <a:p>
            <a:pPr marL="0" indent="0">
              <a:buNone/>
            </a:pPr>
            <a:r>
              <a:rPr lang="fr-FR" b="1" dirty="0">
                <a:solidFill>
                  <a:schemeClr val="tx1"/>
                </a:solidFill>
                <a:latin typeface="+mn-lt"/>
              </a:rPr>
              <a:t>Dépendance vis-à-vis des fournisseurs </a:t>
            </a:r>
            <a:r>
              <a:rPr lang="fr-FR" dirty="0">
                <a:solidFill>
                  <a:schemeClr val="tx1"/>
                </a:solidFill>
                <a:latin typeface="+mn-lt"/>
              </a:rPr>
              <a:t>: Lorsque le SI repose sur des technologies externes (cloud, ERP, logiciels), l’entreprise devient dépendante des fournisseurs de services pour la maintenance, la mise à jour et la sécurité du système.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 </a:t>
            </a:r>
            <a:r>
              <a:rPr lang="en-US" dirty="0" err="1">
                <a:solidFill>
                  <a:schemeClr val="bg1"/>
                </a:solidFill>
              </a:rPr>
              <a:t>flexibilité</a:t>
            </a:r>
            <a:r>
              <a:rPr lang="en-US" dirty="0">
                <a:solidFill>
                  <a:schemeClr val="bg1"/>
                </a:solidFill>
              </a:rPr>
              <a:t>, </a:t>
            </a:r>
            <a:r>
              <a:rPr lang="en-US" dirty="0" err="1">
                <a:solidFill>
                  <a:schemeClr val="bg1"/>
                </a:solidFill>
              </a:rPr>
              <a:t>agilité</a:t>
            </a:r>
            <a:r>
              <a:rPr lang="en-US" dirty="0">
                <a:solidFill>
                  <a:schemeClr val="bg1"/>
                </a:solidFill>
              </a:rPr>
              <a:t> et </a:t>
            </a:r>
            <a:r>
              <a:rPr lang="en-US" dirty="0" err="1">
                <a:solidFill>
                  <a:schemeClr val="bg1"/>
                </a:solidFill>
              </a:rPr>
              <a:t>réactivité</a:t>
            </a:r>
            <a:endParaRPr lang="en-US" dirty="0">
              <a:solidFill>
                <a:schemeClr val="bg1"/>
              </a:solidFill>
            </a:endParaRPr>
          </a:p>
        </p:txBody>
      </p:sp>
    </p:spTree>
    <p:extLst>
      <p:ext uri="{BB962C8B-B14F-4D97-AF65-F5344CB8AC3E}">
        <p14:creationId xmlns:p14="http://schemas.microsoft.com/office/powerpoint/2010/main" val="88544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92500" lnSpcReduction="10000"/>
          </a:bodyPr>
          <a:lstStyle/>
          <a:p>
            <a:pPr marL="0" indent="0">
              <a:buNone/>
            </a:pPr>
            <a:r>
              <a:rPr lang="fr-FR" b="1" dirty="0">
                <a:solidFill>
                  <a:schemeClr val="accent4"/>
                </a:solidFill>
                <a:latin typeface="+mn-lt"/>
              </a:rPr>
              <a:t>3. Risques humains</a:t>
            </a:r>
          </a:p>
          <a:p>
            <a:r>
              <a:rPr lang="fr-FR" b="1" dirty="0">
                <a:solidFill>
                  <a:schemeClr val="tx1"/>
                </a:solidFill>
                <a:latin typeface="+mn-lt"/>
              </a:rPr>
              <a:t>Erreurs de manipulation </a:t>
            </a:r>
            <a:r>
              <a:rPr lang="fr-FR" dirty="0">
                <a:solidFill>
                  <a:schemeClr val="tx1"/>
                </a:solidFill>
                <a:latin typeface="+mn-lt"/>
              </a:rPr>
              <a:t>: Une mauvaise utilisation du SI, que ce soit par inattention ou par manque de formation, peut engendrer des erreurs coûteuses ou une perte de données.</a:t>
            </a:r>
          </a:p>
          <a:p>
            <a:r>
              <a:rPr lang="fr-FR" b="1" dirty="0">
                <a:solidFill>
                  <a:schemeClr val="tx1"/>
                </a:solidFill>
                <a:latin typeface="+mn-lt"/>
              </a:rPr>
              <a:t>Résistance au changement </a:t>
            </a:r>
            <a:r>
              <a:rPr lang="fr-FR" dirty="0">
                <a:solidFill>
                  <a:schemeClr val="tx1"/>
                </a:solidFill>
                <a:latin typeface="+mn-lt"/>
              </a:rPr>
              <a:t>: L’adoption d’un nouveau SI ou la mise à jour d’un ancien peut rencontrer une résistance de la part des employés, freinant ainsi les gains de productivité attendus.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 </a:t>
            </a:r>
            <a:r>
              <a:rPr lang="en-US" dirty="0" err="1">
                <a:solidFill>
                  <a:schemeClr val="bg1"/>
                </a:solidFill>
              </a:rPr>
              <a:t>flexibilité</a:t>
            </a:r>
            <a:r>
              <a:rPr lang="en-US" dirty="0">
                <a:solidFill>
                  <a:schemeClr val="bg1"/>
                </a:solidFill>
              </a:rPr>
              <a:t>, </a:t>
            </a:r>
            <a:r>
              <a:rPr lang="en-US" dirty="0" err="1">
                <a:solidFill>
                  <a:schemeClr val="bg1"/>
                </a:solidFill>
              </a:rPr>
              <a:t>agilité</a:t>
            </a:r>
            <a:r>
              <a:rPr lang="en-US" dirty="0">
                <a:solidFill>
                  <a:schemeClr val="bg1"/>
                </a:solidFill>
              </a:rPr>
              <a:t> et </a:t>
            </a:r>
            <a:r>
              <a:rPr lang="en-US" dirty="0" err="1">
                <a:solidFill>
                  <a:schemeClr val="bg1"/>
                </a:solidFill>
              </a:rPr>
              <a:t>réactivité</a:t>
            </a:r>
            <a:endParaRPr lang="en-US" dirty="0">
              <a:solidFill>
                <a:schemeClr val="bg1"/>
              </a:solidFill>
            </a:endParaRPr>
          </a:p>
        </p:txBody>
      </p:sp>
    </p:spTree>
    <p:extLst>
      <p:ext uri="{BB962C8B-B14F-4D97-AF65-F5344CB8AC3E}">
        <p14:creationId xmlns:p14="http://schemas.microsoft.com/office/powerpoint/2010/main" val="39948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a:t>
            </a:r>
            <a:r>
              <a:rPr lang="en-US" dirty="0" err="1"/>
              <a:t>définitions</a:t>
            </a:r>
            <a:endParaRPr lang="en-US" dirty="0"/>
          </a:p>
        </p:txBody>
      </p:sp>
      <p:sp>
        <p:nvSpPr>
          <p:cNvPr id="3" name="Subtitle 2"/>
          <p:cNvSpPr>
            <a:spLocks noGrp="1"/>
          </p:cNvSpPr>
          <p:nvPr>
            <p:ph type="subTitle" idx="1"/>
          </p:nvPr>
        </p:nvSpPr>
        <p:spPr/>
        <p:txBody>
          <a:bodyPr/>
          <a:lstStyle/>
          <a:p>
            <a:r>
              <a:rPr lang="en-US" dirty="0"/>
              <a:t>What is this ?</a:t>
            </a:r>
          </a:p>
        </p:txBody>
      </p:sp>
      <p:sp>
        <p:nvSpPr>
          <p:cNvPr id="5" name="Text Placeholder 4"/>
          <p:cNvSpPr>
            <a:spLocks noGrp="1"/>
          </p:cNvSpPr>
          <p:nvPr>
            <p:ph type="body" sz="quarter" idx="14"/>
          </p:nvPr>
        </p:nvSpPr>
        <p:spPr/>
        <p:txBody>
          <a:bodyPr/>
          <a:lstStyle/>
          <a:p>
            <a:r>
              <a:rPr lang="en-US" dirty="0"/>
              <a:t>00</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92500" lnSpcReduction="20000"/>
          </a:bodyPr>
          <a:lstStyle/>
          <a:p>
            <a:pPr marL="0" indent="0">
              <a:buNone/>
            </a:pPr>
            <a:r>
              <a:rPr lang="fr-FR" b="1" dirty="0">
                <a:solidFill>
                  <a:schemeClr val="accent4"/>
                </a:solidFill>
                <a:latin typeface="+mn-lt"/>
              </a:rPr>
              <a:t>4. Coûts cachés et complexité de gestion</a:t>
            </a:r>
          </a:p>
          <a:p>
            <a:r>
              <a:rPr lang="fr-FR" b="1" dirty="0">
                <a:solidFill>
                  <a:schemeClr val="tx1"/>
                </a:solidFill>
                <a:latin typeface="+mn-lt"/>
              </a:rPr>
              <a:t>Coûts élevés de mise en place et de maintenance </a:t>
            </a:r>
            <a:r>
              <a:rPr lang="fr-FR" dirty="0">
                <a:solidFill>
                  <a:schemeClr val="tx1"/>
                </a:solidFill>
                <a:latin typeface="+mn-lt"/>
              </a:rPr>
              <a:t>: Le déploiement d'un SI performant nécessite des investissements importants en infrastructures, logiciels et personnel qualifié. Ces coûts peuvent dépasser les prévisions si le projet n'est pas bien géré.</a:t>
            </a:r>
          </a:p>
          <a:p>
            <a:r>
              <a:rPr lang="fr-FR" b="1" dirty="0">
                <a:solidFill>
                  <a:schemeClr val="tx1"/>
                </a:solidFill>
                <a:latin typeface="+mn-lt"/>
              </a:rPr>
              <a:t>Complexité croissante </a:t>
            </a:r>
            <a:r>
              <a:rPr lang="fr-FR" dirty="0">
                <a:solidFill>
                  <a:schemeClr val="tx1"/>
                </a:solidFill>
                <a:latin typeface="+mn-lt"/>
              </a:rPr>
              <a:t>: Au fur et à mesure que le SI se développe pour répondre à de nouveaux besoins, il devient plus complexe à gérer, augmentant ainsi les risques d’erreurs ou d’incompatibilités entre différents systèmes.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 </a:t>
            </a:r>
            <a:r>
              <a:rPr lang="en-US" dirty="0" err="1">
                <a:solidFill>
                  <a:schemeClr val="bg1"/>
                </a:solidFill>
              </a:rPr>
              <a:t>flexibilité</a:t>
            </a:r>
            <a:r>
              <a:rPr lang="en-US" dirty="0">
                <a:solidFill>
                  <a:schemeClr val="bg1"/>
                </a:solidFill>
              </a:rPr>
              <a:t>, </a:t>
            </a:r>
            <a:r>
              <a:rPr lang="en-US" dirty="0" err="1">
                <a:solidFill>
                  <a:schemeClr val="bg1"/>
                </a:solidFill>
              </a:rPr>
              <a:t>agilité</a:t>
            </a:r>
            <a:r>
              <a:rPr lang="en-US" dirty="0">
                <a:solidFill>
                  <a:schemeClr val="bg1"/>
                </a:solidFill>
              </a:rPr>
              <a:t> et </a:t>
            </a:r>
            <a:r>
              <a:rPr lang="en-US" dirty="0" err="1">
                <a:solidFill>
                  <a:schemeClr val="bg1"/>
                </a:solidFill>
              </a:rPr>
              <a:t>réactivité</a:t>
            </a:r>
            <a:endParaRPr lang="en-US" dirty="0">
              <a:solidFill>
                <a:schemeClr val="bg1"/>
              </a:solidFill>
            </a:endParaRPr>
          </a:p>
        </p:txBody>
      </p:sp>
    </p:spTree>
    <p:extLst>
      <p:ext uri="{BB962C8B-B14F-4D97-AF65-F5344CB8AC3E}">
        <p14:creationId xmlns:p14="http://schemas.microsoft.com/office/powerpoint/2010/main" val="2681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SI et la structure de l’organisation</a:t>
            </a:r>
            <a:endParaRPr lang="en-US" dirty="0"/>
          </a:p>
        </p:txBody>
      </p:sp>
      <p:sp>
        <p:nvSpPr>
          <p:cNvPr id="3" name="Subtitle 2"/>
          <p:cNvSpPr>
            <a:spLocks noGrp="1"/>
          </p:cNvSpPr>
          <p:nvPr>
            <p:ph type="subTitle" idx="1"/>
          </p:nvPr>
        </p:nvSpPr>
        <p:spPr>
          <a:xfrm>
            <a:off x="3287688" y="5172813"/>
            <a:ext cx="8434459" cy="480131"/>
          </a:xfrm>
        </p:spPr>
        <p:txBody>
          <a:bodyPr/>
          <a:lstStyle/>
          <a:p>
            <a:endParaRPr lang="en-US" dirty="0"/>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31</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427700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47500" lnSpcReduction="20000"/>
          </a:bodyPr>
          <a:lstStyle/>
          <a:p>
            <a:pPr marL="0" indent="0">
              <a:buNone/>
            </a:pPr>
            <a:r>
              <a:rPr lang="fr-FR" b="1" dirty="0">
                <a:solidFill>
                  <a:schemeClr val="accent4"/>
                </a:solidFill>
                <a:latin typeface="+mn-lt"/>
              </a:rPr>
              <a:t>1. Pourquoi l’entreprise doit revoir son organisation avec un Système d’Information (SI)</a:t>
            </a:r>
          </a:p>
          <a:p>
            <a:pPr marL="0" indent="0">
              <a:buNone/>
            </a:pPr>
            <a:r>
              <a:rPr lang="fr-FR" dirty="0">
                <a:solidFill>
                  <a:schemeClr val="tx1"/>
                </a:solidFill>
                <a:latin typeface="+mn-lt"/>
              </a:rPr>
              <a:t>Dans un environnement en constante évolution, les entreprises font face à des défis majeurs :</a:t>
            </a:r>
          </a:p>
          <a:p>
            <a:r>
              <a:rPr lang="fr-FR" b="1" dirty="0">
                <a:solidFill>
                  <a:schemeClr val="accent4"/>
                </a:solidFill>
                <a:latin typeface="+mn-lt"/>
              </a:rPr>
              <a:t>Instabilité des marchés </a:t>
            </a:r>
            <a:r>
              <a:rPr lang="fr-FR" dirty="0">
                <a:solidFill>
                  <a:schemeClr val="tx1"/>
                </a:solidFill>
                <a:latin typeface="+mn-lt"/>
              </a:rPr>
              <a:t>: La concurrence et les tendances changent rapidement (ex : l'essor de l'e-commerce avec Amazon qui a bouleversé la distribution traditionnelle).</a:t>
            </a:r>
          </a:p>
          <a:p>
            <a:r>
              <a:rPr lang="fr-FR" b="1" dirty="0">
                <a:solidFill>
                  <a:schemeClr val="accent4"/>
                </a:solidFill>
                <a:latin typeface="+mn-lt"/>
              </a:rPr>
              <a:t>Innovations technologiques </a:t>
            </a:r>
            <a:r>
              <a:rPr lang="fr-FR" dirty="0">
                <a:solidFill>
                  <a:schemeClr val="tx1"/>
                </a:solidFill>
                <a:latin typeface="+mn-lt"/>
              </a:rPr>
              <a:t>: Les entreprises doivent adopter des outils digitaux (ex : Tesla révolutionne l'industrie automobile en intégrant un SI avancé pour la gestion de ses véhicules connectés).</a:t>
            </a:r>
          </a:p>
          <a:p>
            <a:r>
              <a:rPr lang="fr-FR" b="1" dirty="0">
                <a:solidFill>
                  <a:schemeClr val="accent4"/>
                </a:solidFill>
                <a:latin typeface="+mn-lt"/>
              </a:rPr>
              <a:t>Personnalisation des demandes clients </a:t>
            </a:r>
            <a:r>
              <a:rPr lang="fr-FR" dirty="0">
                <a:solidFill>
                  <a:schemeClr val="tx1"/>
                </a:solidFill>
                <a:latin typeface="+mn-lt"/>
              </a:rPr>
              <a:t>: Les clients attendent des produits personnalisés (ex : Nike permet à ses clients de personnaliser leurs chaussures via des outils numériques).</a:t>
            </a:r>
          </a:p>
          <a:p>
            <a:r>
              <a:rPr lang="fr-FR" b="1" dirty="0">
                <a:solidFill>
                  <a:schemeClr val="accent4"/>
                </a:solidFill>
                <a:latin typeface="+mn-lt"/>
              </a:rPr>
              <a:t>Nouvelles attentes des salariés </a:t>
            </a:r>
            <a:r>
              <a:rPr lang="fr-FR" dirty="0">
                <a:solidFill>
                  <a:schemeClr val="tx1"/>
                </a:solidFill>
                <a:latin typeface="+mn-lt"/>
              </a:rPr>
              <a:t>: Les employés recherchent plus de flexibilité dans leur travail (ex : le télétravail, encouragé par des outils collaboratifs comme Slack ou Microsoft Teams).</a:t>
            </a:r>
          </a:p>
          <a:p>
            <a:pPr marL="0" indent="0">
              <a:buNone/>
            </a:pPr>
            <a:r>
              <a:rPr lang="fr-FR" dirty="0">
                <a:solidFill>
                  <a:schemeClr val="tx1"/>
                </a:solidFill>
                <a:latin typeface="+mn-lt"/>
              </a:rPr>
              <a:t>Pour répondre à ces défis, les entreprises doivent se réorganiser en identifiant leurs activités essentielles. Le SI, via des outils comme l’ERP (Progiciel de Gestion Intégré), permet de centraliser l’information et de la partager entre toutes les entités (ex : un ERP permet à Zara de gérer en temps réel son stock mondial et d’adapter sa production aux besoins locaux).</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et la structure de </a:t>
            </a:r>
            <a:r>
              <a:rPr lang="en-US" dirty="0" err="1">
                <a:solidFill>
                  <a:schemeClr val="bg1"/>
                </a:solidFill>
              </a:rPr>
              <a:t>l’organisation</a:t>
            </a:r>
            <a:endParaRPr lang="en-US" dirty="0">
              <a:solidFill>
                <a:schemeClr val="bg1"/>
              </a:solidFill>
            </a:endParaRPr>
          </a:p>
        </p:txBody>
      </p:sp>
    </p:spTree>
    <p:extLst>
      <p:ext uri="{BB962C8B-B14F-4D97-AF65-F5344CB8AC3E}">
        <p14:creationId xmlns:p14="http://schemas.microsoft.com/office/powerpoint/2010/main" val="24210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62500" lnSpcReduction="20000"/>
          </a:bodyPr>
          <a:lstStyle/>
          <a:p>
            <a:pPr marL="0" indent="0">
              <a:buNone/>
            </a:pPr>
            <a:r>
              <a:rPr lang="fr-FR" b="1" dirty="0">
                <a:solidFill>
                  <a:schemeClr val="accent4"/>
                </a:solidFill>
                <a:latin typeface="+mn-lt"/>
              </a:rPr>
              <a:t>2. Modalités de réorganisation avec le SI</a:t>
            </a:r>
          </a:p>
          <a:p>
            <a:pPr marL="0" indent="0">
              <a:buNone/>
            </a:pPr>
            <a:r>
              <a:rPr lang="fr-FR" dirty="0">
                <a:solidFill>
                  <a:schemeClr val="tx1"/>
                </a:solidFill>
                <a:latin typeface="+mn-lt"/>
              </a:rPr>
              <a:t>L’entreprise peut repenser ses processus via le Business Process Reengineering (BPR), une méthode popularisée par Michael Hammer et James Champy. Cela consiste à réorganiser autour de processus clés et à externaliser les activités non stratégiques :</a:t>
            </a:r>
          </a:p>
          <a:p>
            <a:r>
              <a:rPr lang="fr-FR" b="1" dirty="0">
                <a:solidFill>
                  <a:schemeClr val="accent4"/>
                </a:solidFill>
                <a:latin typeface="+mn-lt"/>
              </a:rPr>
              <a:t>Restructuration autour des processus clés</a:t>
            </a:r>
            <a:r>
              <a:rPr lang="fr-FR" dirty="0">
                <a:solidFill>
                  <a:schemeClr val="tx1"/>
                </a:solidFill>
                <a:latin typeface="+mn-lt"/>
              </a:rPr>
              <a:t>. Exemple : Amazon a optimisé ses processus de livraison pour réduire les délais (avec Amazon Prime), car la rapidité de livraison est un élément crucial pour ses clients.</a:t>
            </a:r>
          </a:p>
          <a:p>
            <a:r>
              <a:rPr lang="fr-FR" b="1" dirty="0">
                <a:solidFill>
                  <a:schemeClr val="accent4"/>
                </a:solidFill>
                <a:latin typeface="+mn-lt"/>
              </a:rPr>
              <a:t>Externalisation des activités non essentielles</a:t>
            </a:r>
            <a:r>
              <a:rPr lang="fr-FR" dirty="0">
                <a:solidFill>
                  <a:schemeClr val="tx1"/>
                </a:solidFill>
                <a:latin typeface="+mn-lt"/>
              </a:rPr>
              <a:t>. Exemple : Apple externalise la production de ses composants à des partenaires comme Foxconn, pour se concentrer sur son cœur de métier : le design et l'innovation.</a:t>
            </a:r>
          </a:p>
          <a:p>
            <a:pPr marL="0" indent="0">
              <a:buNone/>
            </a:pPr>
            <a:r>
              <a:rPr lang="fr-FR" dirty="0">
                <a:solidFill>
                  <a:schemeClr val="tx1"/>
                </a:solidFill>
                <a:latin typeface="+mn-lt"/>
              </a:rPr>
              <a:t>Cette réorganisation permet à l'entreprise de se concentrer sur ce qui crée de la valeur pour le client, tout en confiant les tâches moins stratégiques à des partenaires.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et la structure de </a:t>
            </a:r>
            <a:r>
              <a:rPr lang="en-US" dirty="0" err="1">
                <a:solidFill>
                  <a:schemeClr val="bg1"/>
                </a:solidFill>
              </a:rPr>
              <a:t>l’organisation</a:t>
            </a:r>
            <a:endParaRPr lang="en-US" dirty="0">
              <a:solidFill>
                <a:schemeClr val="bg1"/>
              </a:solidFill>
            </a:endParaRPr>
          </a:p>
        </p:txBody>
      </p:sp>
    </p:spTree>
    <p:extLst>
      <p:ext uri="{BB962C8B-B14F-4D97-AF65-F5344CB8AC3E}">
        <p14:creationId xmlns:p14="http://schemas.microsoft.com/office/powerpoint/2010/main" val="2666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8769654"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737304" cy="4836195"/>
          </a:xfrm>
        </p:spPr>
        <p:txBody>
          <a:bodyPr>
            <a:normAutofit fontScale="55000" lnSpcReduction="20000"/>
          </a:bodyPr>
          <a:lstStyle/>
          <a:p>
            <a:pPr marL="0" indent="0">
              <a:buNone/>
            </a:pPr>
            <a:r>
              <a:rPr lang="fr-FR" b="1" dirty="0">
                <a:solidFill>
                  <a:schemeClr val="accent4"/>
                </a:solidFill>
                <a:latin typeface="+mn-lt"/>
              </a:rPr>
              <a:t>3. Difficultés des changements structurels</a:t>
            </a:r>
          </a:p>
          <a:p>
            <a:pPr marL="0" indent="0">
              <a:buNone/>
            </a:pPr>
            <a:r>
              <a:rPr lang="fr-FR" dirty="0">
                <a:solidFill>
                  <a:schemeClr val="tx1"/>
                </a:solidFill>
                <a:latin typeface="+mn-lt"/>
              </a:rPr>
              <a:t>Changer l'organisation d'une entreprise est souvent difficile, en raison de deux grands obstacles :</a:t>
            </a:r>
          </a:p>
          <a:p>
            <a:pPr marL="0" indent="0">
              <a:buNone/>
            </a:pPr>
            <a:r>
              <a:rPr lang="fr-FR" b="1" dirty="0">
                <a:solidFill>
                  <a:schemeClr val="accent4"/>
                </a:solidFill>
                <a:latin typeface="+mn-lt"/>
              </a:rPr>
              <a:t>Résistance au changement</a:t>
            </a:r>
          </a:p>
          <a:p>
            <a:pPr marL="0" indent="0">
              <a:buNone/>
            </a:pPr>
            <a:r>
              <a:rPr lang="fr-FR" dirty="0">
                <a:solidFill>
                  <a:schemeClr val="tx1"/>
                </a:solidFill>
                <a:latin typeface="+mn-lt"/>
              </a:rPr>
              <a:t>Les parties prenantes internes peuvent s'opposer aux réorganisations, cherchant à préserver leur pouvoir. Selon Michel Crozier, la résistance au changement est un phénomène courant dans les organisations.</a:t>
            </a:r>
          </a:p>
          <a:p>
            <a:pPr marL="0" indent="0">
              <a:buNone/>
            </a:pPr>
            <a:r>
              <a:rPr lang="fr-FR" dirty="0">
                <a:solidFill>
                  <a:schemeClr val="tx1"/>
                </a:solidFill>
                <a:latin typeface="+mn-lt"/>
              </a:rPr>
              <a:t>Exemple : Kodak, autrefois leader du marché de la photographie, a résisté au passage au numérique, ce qui a contribué à son déclin.</a:t>
            </a:r>
          </a:p>
          <a:p>
            <a:pPr marL="0" indent="0">
              <a:buNone/>
            </a:pPr>
            <a:r>
              <a:rPr lang="fr-FR" b="1" dirty="0">
                <a:solidFill>
                  <a:schemeClr val="accent4"/>
                </a:solidFill>
                <a:latin typeface="+mn-lt"/>
              </a:rPr>
              <a:t>Crises liées à la croissance</a:t>
            </a:r>
          </a:p>
          <a:p>
            <a:pPr marL="0" indent="0">
              <a:buNone/>
            </a:pPr>
            <a:r>
              <a:rPr lang="fr-FR" dirty="0">
                <a:solidFill>
                  <a:schemeClr val="tx1"/>
                </a:solidFill>
                <a:latin typeface="+mn-lt"/>
              </a:rPr>
              <a:t>Larry Greiner a montré que les entreprises passent par des phases de croissance suivies de crises, nécessitant une réorganisation. Par exemple, Uber, qui a connu une expansion rapide, a dû revoir ses pratiques de gestion pour gérer une entreprise devenue mondiale, confrontée à des problèmes culturels et organisationnels.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SI et la structure de </a:t>
            </a:r>
            <a:r>
              <a:rPr lang="en-US" dirty="0" err="1">
                <a:solidFill>
                  <a:schemeClr val="bg1"/>
                </a:solidFill>
              </a:rPr>
              <a:t>l’organisation</a:t>
            </a:r>
            <a:endParaRPr lang="en-US" dirty="0">
              <a:solidFill>
                <a:schemeClr val="bg1"/>
              </a:solidFill>
            </a:endParaRPr>
          </a:p>
        </p:txBody>
      </p:sp>
    </p:spTree>
    <p:extLst>
      <p:ext uri="{BB962C8B-B14F-4D97-AF65-F5344CB8AC3E}">
        <p14:creationId xmlns:p14="http://schemas.microsoft.com/office/powerpoint/2010/main" val="33811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Exercices</a:t>
            </a:r>
            <a:endParaRPr lang="en-US" dirty="0"/>
          </a:p>
        </p:txBody>
      </p:sp>
      <p:sp>
        <p:nvSpPr>
          <p:cNvPr id="3" name="Subtitle 2"/>
          <p:cNvSpPr>
            <a:spLocks noGrp="1"/>
          </p:cNvSpPr>
          <p:nvPr>
            <p:ph type="subTitle" idx="1"/>
          </p:nvPr>
        </p:nvSpPr>
        <p:spPr>
          <a:xfrm>
            <a:off x="3287688" y="5172813"/>
            <a:ext cx="8434459" cy="480131"/>
          </a:xfrm>
        </p:spPr>
        <p:txBody>
          <a:bodyPr/>
          <a:lstStyle/>
          <a:p>
            <a:endParaRPr lang="en-US" dirty="0"/>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35</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141612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36195"/>
          </a:xfrm>
        </p:spPr>
        <p:txBody>
          <a:bodyPr>
            <a:normAutofit fontScale="70000" lnSpcReduction="20000"/>
          </a:bodyPr>
          <a:lstStyle/>
          <a:p>
            <a:pPr>
              <a:lnSpc>
                <a:spcPct val="100000"/>
              </a:lnSpc>
            </a:pPr>
            <a:r>
              <a:rPr lang="fr-FR" b="1" dirty="0">
                <a:solidFill>
                  <a:schemeClr val="accent4"/>
                </a:solidFill>
                <a:latin typeface="+mn-lt"/>
              </a:rPr>
              <a:t>Système d'Information (SI) </a:t>
            </a:r>
            <a:r>
              <a:rPr lang="fr-FR" dirty="0">
                <a:latin typeface="+mn-lt"/>
              </a:rPr>
              <a:t>: Ensemble organisé de ressources (matériel, logiciels, personnels, données, procédures) permettant d'acquérir, de traiter, de stocker et de diffuser des informations au sein d'une organisation.</a:t>
            </a:r>
          </a:p>
          <a:p>
            <a:pPr>
              <a:lnSpc>
                <a:spcPct val="100000"/>
              </a:lnSpc>
            </a:pPr>
            <a:r>
              <a:rPr lang="fr-FR" b="1" dirty="0">
                <a:solidFill>
                  <a:schemeClr val="accent4"/>
                </a:solidFill>
                <a:latin typeface="+mn-lt"/>
              </a:rPr>
              <a:t>Spécialisation</a:t>
            </a:r>
            <a:r>
              <a:rPr lang="fr-FR" dirty="0">
                <a:latin typeface="+mn-lt"/>
              </a:rPr>
              <a:t> : Processus par lequel les tâches dans une organisation sont divisées en segments distincts, chaque segment étant affecté à un individu ou une équipe spécialisée.</a:t>
            </a:r>
          </a:p>
          <a:p>
            <a:pPr>
              <a:lnSpc>
                <a:spcPct val="100000"/>
              </a:lnSpc>
            </a:pPr>
            <a:r>
              <a:rPr lang="fr-FR" b="1" dirty="0">
                <a:solidFill>
                  <a:schemeClr val="accent4"/>
                </a:solidFill>
                <a:latin typeface="+mn-lt"/>
              </a:rPr>
              <a:t>Intégration</a:t>
            </a:r>
            <a:r>
              <a:rPr lang="fr-FR" dirty="0">
                <a:latin typeface="+mn-lt"/>
              </a:rPr>
              <a:t> : Processus de coordination des différentes tâches et activités au sein d'une organisation pour atteindre un objectif commun.</a:t>
            </a:r>
          </a:p>
          <a:p>
            <a:pPr>
              <a:lnSpc>
                <a:spcPct val="100000"/>
              </a:lnSpc>
            </a:pPr>
            <a:r>
              <a:rPr lang="fr-FR" b="1" dirty="0">
                <a:solidFill>
                  <a:schemeClr val="accent4"/>
                </a:solidFill>
                <a:latin typeface="+mn-lt"/>
              </a:rPr>
              <a:t>Action collective </a:t>
            </a:r>
            <a:r>
              <a:rPr lang="fr-FR" dirty="0">
                <a:latin typeface="+mn-lt"/>
              </a:rPr>
              <a:t>: Effort coordonné de plusieurs individus ou groupes pour atteindre un but commun.</a:t>
            </a:r>
          </a:p>
          <a:p>
            <a:pPr marL="0" indent="0">
              <a:lnSpc>
                <a:spcPct val="100000"/>
              </a:lnSpc>
              <a:buNone/>
            </a:pP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err="1">
                <a:solidFill>
                  <a:schemeClr val="bg1"/>
                </a:solidFill>
              </a:rPr>
              <a:t>Définition</a:t>
            </a:r>
            <a:endParaRPr lang="en-US" dirty="0">
              <a:solidFill>
                <a:schemeClr val="bg1"/>
              </a:solidFill>
            </a:endParaRP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11809312" cy="4836195"/>
          </a:xfrm>
        </p:spPr>
        <p:txBody>
          <a:bodyPr>
            <a:normAutofit fontScale="92500"/>
          </a:bodyPr>
          <a:lstStyle/>
          <a:p>
            <a:pPr>
              <a:lnSpc>
                <a:spcPct val="100000"/>
              </a:lnSpc>
            </a:pPr>
            <a:r>
              <a:rPr lang="fr-FR" sz="3900" b="1" dirty="0">
                <a:solidFill>
                  <a:schemeClr val="accent4"/>
                </a:solidFill>
                <a:latin typeface="+mn-lt"/>
              </a:rPr>
              <a:t>Mode de coordination </a:t>
            </a:r>
            <a:r>
              <a:rPr lang="fr-FR" sz="3900" dirty="0">
                <a:latin typeface="+mn-lt"/>
              </a:rPr>
              <a:t>: Méthodes utilisées pour harmoniser les activités et tâches au sein d'une organisation.</a:t>
            </a:r>
          </a:p>
          <a:p>
            <a:pPr>
              <a:lnSpc>
                <a:spcPct val="100000"/>
              </a:lnSpc>
            </a:pPr>
            <a:r>
              <a:rPr lang="fr-FR" sz="3900" b="1" dirty="0">
                <a:solidFill>
                  <a:schemeClr val="accent4"/>
                </a:solidFill>
                <a:latin typeface="+mn-lt"/>
              </a:rPr>
              <a:t>Flexibilité</a:t>
            </a:r>
            <a:r>
              <a:rPr lang="fr-FR" sz="3900" dirty="0">
                <a:latin typeface="+mn-lt"/>
              </a:rPr>
              <a:t> : Capacité d'une organisation à s'adapter rapidement aux changements internes ou externes.</a:t>
            </a:r>
          </a:p>
          <a:p>
            <a:pPr>
              <a:lnSpc>
                <a:spcPct val="100000"/>
              </a:lnSpc>
            </a:pPr>
            <a:r>
              <a:rPr lang="fr-FR" sz="3900" b="1" dirty="0">
                <a:solidFill>
                  <a:schemeClr val="accent4"/>
                </a:solidFill>
                <a:latin typeface="+mn-lt"/>
              </a:rPr>
              <a:t>Big Data </a:t>
            </a:r>
            <a:r>
              <a:rPr lang="fr-FR" sz="3900" dirty="0">
                <a:latin typeface="+mn-lt"/>
              </a:rPr>
              <a:t>: Ensemble massif de données, souvent non structurées, provenant de diverses sources, qui doivent être analysées pour en tirer des informations exploitables.</a:t>
            </a:r>
          </a:p>
          <a:p>
            <a:pPr marL="0" indent="0">
              <a:lnSpc>
                <a:spcPct val="100000"/>
              </a:lnSpc>
              <a:buNone/>
            </a:pPr>
            <a:endParaRPr lang="en-US" dirty="0">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err="1">
                <a:solidFill>
                  <a:schemeClr val="bg1"/>
                </a:solidFill>
              </a:rPr>
              <a:t>Définition</a:t>
            </a:r>
            <a:endParaRPr lang="en-US" dirty="0">
              <a:solidFill>
                <a:schemeClr val="bg1"/>
              </a:solidFill>
            </a:endParaRPr>
          </a:p>
        </p:txBody>
      </p:sp>
    </p:spTree>
    <p:extLst>
      <p:ext uri="{BB962C8B-B14F-4D97-AF65-F5344CB8AC3E}">
        <p14:creationId xmlns:p14="http://schemas.microsoft.com/office/powerpoint/2010/main" val="19894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role du SI</a:t>
            </a:r>
          </a:p>
        </p:txBody>
      </p:sp>
      <p:sp>
        <p:nvSpPr>
          <p:cNvPr id="3" name="Subtitle 2"/>
          <p:cNvSpPr>
            <a:spLocks noGrp="1"/>
          </p:cNvSpPr>
          <p:nvPr>
            <p:ph type="subTitle" idx="1"/>
          </p:nvPr>
        </p:nvSpPr>
        <p:spPr>
          <a:xfrm>
            <a:off x="3287688" y="5172813"/>
            <a:ext cx="8434459" cy="867930"/>
          </a:xfrm>
        </p:spPr>
        <p:txBody>
          <a:bodyPr/>
          <a:lstStyle/>
          <a:p>
            <a:r>
              <a:rPr lang="fr-FR" dirty="0"/>
              <a:t>Le rôle stratégique du système d'information dans l'entreprise</a:t>
            </a:r>
            <a:endParaRPr lang="en-US" dirty="0"/>
          </a:p>
        </p:txBody>
      </p:sp>
      <p:sp>
        <p:nvSpPr>
          <p:cNvPr id="5" name="Text Placeholder 4"/>
          <p:cNvSpPr>
            <a:spLocks noGrp="1"/>
          </p:cNvSpPr>
          <p:nvPr>
            <p:ph type="body" sz="quarter" idx="14"/>
          </p:nvPr>
        </p:nvSpPr>
        <p:spPr/>
        <p:txBody>
          <a:bodyPr/>
          <a:lstStyle/>
          <a:p>
            <a:r>
              <a:rPr lang="en-US" dirty="0"/>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312996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err="1"/>
              <a:t>Qu’est-ce</a:t>
            </a:r>
            <a:r>
              <a:rPr lang="en-US" dirty="0"/>
              <a:t> </a:t>
            </a:r>
            <a:r>
              <a:rPr lang="en-US" dirty="0" err="1"/>
              <a:t>qu’un</a:t>
            </a:r>
            <a:r>
              <a:rPr lang="en-US" dirty="0"/>
              <a:t> SI ?</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28934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 arrondi 1">
            <a:extLst>
              <a:ext uri="{FF2B5EF4-FFF2-40B4-BE49-F238E27FC236}">
                <a16:creationId xmlns:a16="http://schemas.microsoft.com/office/drawing/2014/main" id="{72DE65FA-0512-92B9-9EFA-FBD2F434E39E}"/>
              </a:ext>
            </a:extLst>
          </p:cNvPr>
          <p:cNvSpPr/>
          <p:nvPr/>
        </p:nvSpPr>
        <p:spPr>
          <a:xfrm>
            <a:off x="-9358" y="200779"/>
            <a:ext cx="5817326" cy="659731"/>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1"/>
          </p:nvPr>
        </p:nvSpPr>
        <p:spPr>
          <a:xfrm>
            <a:off x="191344" y="1340768"/>
            <a:ext cx="8640960" cy="4836195"/>
          </a:xfrm>
        </p:spPr>
        <p:txBody>
          <a:bodyPr>
            <a:normAutofit fontScale="70000" lnSpcReduction="20000"/>
          </a:bodyPr>
          <a:lstStyle/>
          <a:p>
            <a:pPr marL="0" indent="0">
              <a:lnSpc>
                <a:spcPct val="100000"/>
              </a:lnSpc>
              <a:buNone/>
            </a:pPr>
            <a:r>
              <a:rPr lang="fr-FR" b="1" u="sng" dirty="0">
                <a:solidFill>
                  <a:schemeClr val="tx1"/>
                </a:solidFill>
                <a:latin typeface="+mn-lt"/>
              </a:rPr>
              <a:t>Qu’est-ce qu’un système d’information ?</a:t>
            </a:r>
          </a:p>
          <a:p>
            <a:pPr marL="0" indent="0">
              <a:lnSpc>
                <a:spcPct val="100000"/>
              </a:lnSpc>
              <a:buNone/>
            </a:pPr>
            <a:r>
              <a:rPr lang="fr-FR" b="1" dirty="0">
                <a:solidFill>
                  <a:schemeClr val="accent4"/>
                </a:solidFill>
                <a:latin typeface="+mn-lt"/>
              </a:rPr>
              <a:t>Définition</a:t>
            </a:r>
            <a:r>
              <a:rPr lang="fr-FR" dirty="0">
                <a:solidFill>
                  <a:schemeClr val="tx1"/>
                </a:solidFill>
                <a:latin typeface="+mn-lt"/>
              </a:rPr>
              <a:t> : Un système d’information (SI) est un écosystème qui permet de </a:t>
            </a:r>
            <a:r>
              <a:rPr lang="fr-FR" b="1" dirty="0">
                <a:solidFill>
                  <a:schemeClr val="accent4"/>
                </a:solidFill>
                <a:latin typeface="+mn-lt"/>
              </a:rPr>
              <a:t>capturer, traiter, stocker et diffuser des informations</a:t>
            </a:r>
            <a:r>
              <a:rPr lang="fr-FR" dirty="0">
                <a:solidFill>
                  <a:schemeClr val="tx1"/>
                </a:solidFill>
                <a:latin typeface="+mn-lt"/>
              </a:rPr>
              <a:t>. Il inclut des ressources matérielles (serveurs, ordinateurs), des logiciels, des processus et des humains.</a:t>
            </a:r>
          </a:p>
          <a:p>
            <a:pPr marL="0" indent="0">
              <a:lnSpc>
                <a:spcPct val="100000"/>
              </a:lnSpc>
              <a:buNone/>
            </a:pPr>
            <a:r>
              <a:rPr lang="fr-FR" b="1" dirty="0">
                <a:solidFill>
                  <a:schemeClr val="accent4"/>
                </a:solidFill>
                <a:latin typeface="+mn-lt"/>
              </a:rPr>
              <a:t>Exemple</a:t>
            </a:r>
            <a:r>
              <a:rPr lang="fr-FR" dirty="0">
                <a:solidFill>
                  <a:schemeClr val="tx1"/>
                </a:solidFill>
                <a:latin typeface="+mn-lt"/>
              </a:rPr>
              <a:t> : Amazon – Son SI est le cœur de sa stratégie. Grâce à lui, l’entreprise traite des millions de commandes en quelques secondes, optimise la logistique via l'intelligence artificielle et anticipe même les commandes des clients avant qu’ils ne les passent grâce à l’analyse prédictive.</a:t>
            </a: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a:xfrm>
            <a:off x="119336" y="160337"/>
            <a:ext cx="10297144" cy="748383"/>
          </a:xfrm>
        </p:spPr>
        <p:txBody>
          <a:bodyPr>
            <a:normAutofit/>
          </a:bodyPr>
          <a:lstStyle/>
          <a:p>
            <a:r>
              <a:rPr lang="en-US" dirty="0">
                <a:solidFill>
                  <a:schemeClr val="bg1"/>
                </a:solidFill>
              </a:rPr>
              <a:t>Le role du SI</a:t>
            </a:r>
          </a:p>
        </p:txBody>
      </p:sp>
      <p:pic>
        <p:nvPicPr>
          <p:cNvPr id="3" name="Image 2">
            <a:extLst>
              <a:ext uri="{FF2B5EF4-FFF2-40B4-BE49-F238E27FC236}">
                <a16:creationId xmlns:a16="http://schemas.microsoft.com/office/drawing/2014/main" id="{34A942D9-A2B5-61B9-C421-B1F7E5405272}"/>
              </a:ext>
            </a:extLst>
          </p:cNvPr>
          <p:cNvPicPr>
            <a:picLocks noChangeAspect="1"/>
          </p:cNvPicPr>
          <p:nvPr/>
        </p:nvPicPr>
        <p:blipFill>
          <a:blip r:embed="rId3"/>
          <a:stretch>
            <a:fillRect/>
          </a:stretch>
        </p:blipFill>
        <p:spPr>
          <a:xfrm>
            <a:off x="8632599" y="2348880"/>
            <a:ext cx="3368057" cy="1894532"/>
          </a:xfrm>
          <a:prstGeom prst="rect">
            <a:avLst/>
          </a:prstGeom>
        </p:spPr>
      </p:pic>
    </p:spTree>
    <p:extLst>
      <p:ext uri="{BB962C8B-B14F-4D97-AF65-F5344CB8AC3E}">
        <p14:creationId xmlns:p14="http://schemas.microsoft.com/office/powerpoint/2010/main" val="41449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Les 3 dimensions du SI </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616879134"/>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65051</TotalTime>
  <Words>2606</Words>
  <Application>Microsoft Office PowerPoint</Application>
  <PresentationFormat>Grand écran</PresentationFormat>
  <Paragraphs>233</Paragraphs>
  <Slides>35</Slides>
  <Notes>35</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35</vt:i4>
      </vt:variant>
    </vt:vector>
  </HeadingPairs>
  <TitlesOfParts>
    <vt:vector size="43" baseType="lpstr">
      <vt:lpstr>Arial</vt:lpstr>
      <vt:lpstr>Calibri</vt:lpstr>
      <vt:lpstr>Calibri Light</vt:lpstr>
      <vt:lpstr>Open Sans</vt:lpstr>
      <vt:lpstr>Roboto</vt:lpstr>
      <vt:lpstr>Custom Design - Showeet</vt:lpstr>
      <vt:lpstr>Showeet theme</vt:lpstr>
      <vt:lpstr>showeet</vt:lpstr>
      <vt:lpstr>L’IMPACT DU NUMERIQUE SUR LE MANAGEMENT</vt:lpstr>
      <vt:lpstr>PLAN DE COURS</vt:lpstr>
      <vt:lpstr>Les définitions</vt:lpstr>
      <vt:lpstr>Définition</vt:lpstr>
      <vt:lpstr>Définition</vt:lpstr>
      <vt:lpstr>Le role du SI</vt:lpstr>
      <vt:lpstr>Qu’est-ce qu’un SI ?</vt:lpstr>
      <vt:lpstr>Le role du SI</vt:lpstr>
      <vt:lpstr>Les 3 dimensions du SI </vt:lpstr>
      <vt:lpstr>Le role du SI</vt:lpstr>
      <vt:lpstr>Le role du SI</vt:lpstr>
      <vt:lpstr>Le role du SI</vt:lpstr>
      <vt:lpstr>Les 4 rôles clés du SI</vt:lpstr>
      <vt:lpstr>Le role du SI</vt:lpstr>
      <vt:lpstr>Le role du SI</vt:lpstr>
      <vt:lpstr>Le role du SI</vt:lpstr>
      <vt:lpstr>Le role du SI</vt:lpstr>
      <vt:lpstr>Le SI : Levier de performance</vt:lpstr>
      <vt:lpstr>Le role du SI</vt:lpstr>
      <vt:lpstr>Le role du SI</vt:lpstr>
      <vt:lpstr>Le role du SI</vt:lpstr>
      <vt:lpstr>Le role du SI</vt:lpstr>
      <vt:lpstr>Le SI : Flexibilité, Agilité et Réactivité</vt:lpstr>
      <vt:lpstr>Flexibilité, agilité et réactivité</vt:lpstr>
      <vt:lpstr>Le SI : flexibilité, agilité et réactivité</vt:lpstr>
      <vt:lpstr>Les risques associés au SI</vt:lpstr>
      <vt:lpstr>Le SI : flexibilité, agilité et réactivité</vt:lpstr>
      <vt:lpstr>Le SI : flexibilité, agilité et réactivité</vt:lpstr>
      <vt:lpstr>Le SI : flexibilité, agilité et réactivité</vt:lpstr>
      <vt:lpstr>Le SI : flexibilité, agilité et réactivité</vt:lpstr>
      <vt:lpstr>Le SI et la structure de l’organisation</vt:lpstr>
      <vt:lpstr>Le SI et la structure de l’organisation</vt:lpstr>
      <vt:lpstr>Le SI et la structure de l’organisation</vt:lpstr>
      <vt:lpstr>Le SI et la structure de l’organisation</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3</cp:revision>
  <dcterms:created xsi:type="dcterms:W3CDTF">2011-05-09T14:18:21Z</dcterms:created>
  <dcterms:modified xsi:type="dcterms:W3CDTF">2024-09-25T21:24:31Z</dcterms:modified>
  <cp:category>Templates</cp:category>
</cp:coreProperties>
</file>