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98" r:id="rId2"/>
    <p:sldMasterId id="2147483753" r:id="rId3"/>
  </p:sldMasterIdLst>
  <p:notesMasterIdLst>
    <p:notesMasterId r:id="rId79"/>
  </p:notesMasterIdLst>
  <p:handoutMasterIdLst>
    <p:handoutMasterId r:id="rId80"/>
  </p:handoutMasterIdLst>
  <p:sldIdLst>
    <p:sldId id="815" r:id="rId4"/>
    <p:sldId id="819" r:id="rId5"/>
    <p:sldId id="848" r:id="rId6"/>
    <p:sldId id="840" r:id="rId7"/>
    <p:sldId id="830" r:id="rId8"/>
    <p:sldId id="847" r:id="rId9"/>
    <p:sldId id="832" r:id="rId10"/>
    <p:sldId id="850" r:id="rId11"/>
    <p:sldId id="851" r:id="rId12"/>
    <p:sldId id="852" r:id="rId13"/>
    <p:sldId id="853" r:id="rId14"/>
    <p:sldId id="854" r:id="rId15"/>
    <p:sldId id="855" r:id="rId16"/>
    <p:sldId id="856" r:id="rId17"/>
    <p:sldId id="857" r:id="rId18"/>
    <p:sldId id="858" r:id="rId19"/>
    <p:sldId id="859" r:id="rId20"/>
    <p:sldId id="860" r:id="rId21"/>
    <p:sldId id="861" r:id="rId22"/>
    <p:sldId id="862" r:id="rId23"/>
    <p:sldId id="863" r:id="rId24"/>
    <p:sldId id="904" r:id="rId25"/>
    <p:sldId id="864" r:id="rId26"/>
    <p:sldId id="905" r:id="rId27"/>
    <p:sldId id="865" r:id="rId28"/>
    <p:sldId id="906" r:id="rId29"/>
    <p:sldId id="866" r:id="rId30"/>
    <p:sldId id="867" r:id="rId31"/>
    <p:sldId id="907" r:id="rId32"/>
    <p:sldId id="868" r:id="rId33"/>
    <p:sldId id="869" r:id="rId34"/>
    <p:sldId id="870" r:id="rId35"/>
    <p:sldId id="871" r:id="rId36"/>
    <p:sldId id="908" r:id="rId37"/>
    <p:sldId id="872" r:id="rId38"/>
    <p:sldId id="873" r:id="rId39"/>
    <p:sldId id="874" r:id="rId40"/>
    <p:sldId id="875" r:id="rId41"/>
    <p:sldId id="876" r:id="rId42"/>
    <p:sldId id="877" r:id="rId43"/>
    <p:sldId id="909" r:id="rId44"/>
    <p:sldId id="878" r:id="rId45"/>
    <p:sldId id="910" r:id="rId46"/>
    <p:sldId id="879" r:id="rId47"/>
    <p:sldId id="911" r:id="rId48"/>
    <p:sldId id="880" r:id="rId49"/>
    <p:sldId id="881" r:id="rId50"/>
    <p:sldId id="882" r:id="rId51"/>
    <p:sldId id="883" r:id="rId52"/>
    <p:sldId id="884" r:id="rId53"/>
    <p:sldId id="885" r:id="rId54"/>
    <p:sldId id="912" r:id="rId55"/>
    <p:sldId id="886" r:id="rId56"/>
    <p:sldId id="887" r:id="rId57"/>
    <p:sldId id="913" r:id="rId58"/>
    <p:sldId id="888" r:id="rId59"/>
    <p:sldId id="889" r:id="rId60"/>
    <p:sldId id="914" r:id="rId61"/>
    <p:sldId id="890" r:id="rId62"/>
    <p:sldId id="891" r:id="rId63"/>
    <p:sldId id="892" r:id="rId64"/>
    <p:sldId id="893" r:id="rId65"/>
    <p:sldId id="915" r:id="rId66"/>
    <p:sldId id="894" r:id="rId67"/>
    <p:sldId id="895" r:id="rId68"/>
    <p:sldId id="896" r:id="rId69"/>
    <p:sldId id="916" r:id="rId70"/>
    <p:sldId id="897" r:id="rId71"/>
    <p:sldId id="898" r:id="rId72"/>
    <p:sldId id="899" r:id="rId73"/>
    <p:sldId id="917" r:id="rId74"/>
    <p:sldId id="900" r:id="rId75"/>
    <p:sldId id="901" r:id="rId76"/>
    <p:sldId id="902" r:id="rId77"/>
    <p:sldId id="903" r:id="rId78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15"/>
            <p14:sldId id="819"/>
            <p14:sldId id="848"/>
            <p14:sldId id="840"/>
            <p14:sldId id="830"/>
            <p14:sldId id="847"/>
            <p14:sldId id="832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904"/>
            <p14:sldId id="864"/>
            <p14:sldId id="905"/>
            <p14:sldId id="865"/>
            <p14:sldId id="906"/>
            <p14:sldId id="866"/>
            <p14:sldId id="867"/>
            <p14:sldId id="907"/>
            <p14:sldId id="868"/>
            <p14:sldId id="869"/>
            <p14:sldId id="870"/>
            <p14:sldId id="871"/>
            <p14:sldId id="908"/>
            <p14:sldId id="872"/>
            <p14:sldId id="873"/>
            <p14:sldId id="874"/>
            <p14:sldId id="875"/>
            <p14:sldId id="876"/>
            <p14:sldId id="877"/>
            <p14:sldId id="909"/>
            <p14:sldId id="878"/>
            <p14:sldId id="910"/>
            <p14:sldId id="879"/>
            <p14:sldId id="911"/>
            <p14:sldId id="880"/>
            <p14:sldId id="881"/>
            <p14:sldId id="882"/>
            <p14:sldId id="883"/>
            <p14:sldId id="884"/>
            <p14:sldId id="885"/>
            <p14:sldId id="912"/>
            <p14:sldId id="886"/>
            <p14:sldId id="887"/>
            <p14:sldId id="913"/>
            <p14:sldId id="888"/>
            <p14:sldId id="889"/>
            <p14:sldId id="914"/>
            <p14:sldId id="890"/>
            <p14:sldId id="891"/>
            <p14:sldId id="892"/>
            <p14:sldId id="893"/>
            <p14:sldId id="915"/>
            <p14:sldId id="894"/>
            <p14:sldId id="895"/>
            <p14:sldId id="896"/>
            <p14:sldId id="916"/>
            <p14:sldId id="897"/>
            <p14:sldId id="898"/>
            <p14:sldId id="899"/>
            <p14:sldId id="917"/>
            <p14:sldId id="900"/>
            <p14:sldId id="901"/>
            <p14:sldId id="902"/>
            <p14:sldId id="903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C36"/>
    <a:srgbClr val="3A4446"/>
    <a:srgbClr val="24221F"/>
    <a:srgbClr val="DDDAD8"/>
    <a:srgbClr val="FBDED1"/>
    <a:srgbClr val="CAE8F2"/>
    <a:srgbClr val="40A8F1"/>
    <a:srgbClr val="0B5C93"/>
    <a:srgbClr val="ADE2B5"/>
    <a:srgbClr val="63E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848" autoAdjust="0"/>
  </p:normalViewPr>
  <p:slideViewPr>
    <p:cSldViewPr>
      <p:cViewPr varScale="1">
        <p:scale>
          <a:sx n="60" d="100"/>
          <a:sy n="60" d="100"/>
        </p:scale>
        <p:origin x="536" y="4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1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01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7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6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0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49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5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1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2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5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0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5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2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8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8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5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2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5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6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3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33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4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0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9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86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61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0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6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6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5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43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531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45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10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9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61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0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77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710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84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7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29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83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370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01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990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5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213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392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45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50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45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355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875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68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535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05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697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17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90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574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87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93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4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dirty="0"/>
              <a:t>CH6 : LES PRINCIPALES ÉVOLUTIONS DU MARCHÉ DU TRAVAIL</a:t>
            </a:r>
            <a:endParaRPr lang="en-US" sz="4800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8A5E20AA-3484-307B-3AC0-7D9DDF46B6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9" b="24759"/>
          <a:stretch>
            <a:fillRect/>
          </a:stretch>
        </p:blipFill>
        <p:spPr/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14FB2206-CB01-671A-3FDA-4AED187812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05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Effet de substitution </a:t>
            </a:r>
            <a:r>
              <a:rPr lang="fr-FR" dirty="0">
                <a:latin typeface="+mn-lt"/>
              </a:rPr>
              <a:t>: plus le salaire augmente, plus le travail devient attractif par rapport au loisir.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Effet de revenu </a:t>
            </a:r>
            <a:r>
              <a:rPr lang="fr-FR" dirty="0">
                <a:latin typeface="+mn-lt"/>
              </a:rPr>
              <a:t>: si le salaire est suffisamment élevé, on peut choisir de travailler moins tout en maintenant un bon niveau de vie.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Exemples :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+mn-lt"/>
              </a:rPr>
              <a:t>Si le salaire horaire passe de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10 € à 15 €</a:t>
            </a:r>
            <a:r>
              <a:rPr lang="fr-FR" dirty="0">
                <a:latin typeface="+mn-lt"/>
              </a:rPr>
              <a:t>, une personne pourrait décider de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travailler plus </a:t>
            </a:r>
            <a:r>
              <a:rPr lang="fr-FR" dirty="0">
                <a:latin typeface="+mn-lt"/>
              </a:rPr>
              <a:t>(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effet de substitution</a:t>
            </a:r>
            <a:r>
              <a:rPr lang="fr-FR" dirty="0">
                <a:latin typeface="+mn-lt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+mn-lt"/>
              </a:rPr>
              <a:t>Si quelqu’un gagne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3000 € au lieu de 2000 €</a:t>
            </a:r>
            <a:r>
              <a:rPr lang="fr-FR" dirty="0">
                <a:latin typeface="+mn-lt"/>
              </a:rPr>
              <a:t>, il pourrait décider de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travailler moins </a:t>
            </a:r>
            <a:r>
              <a:rPr lang="fr-FR" dirty="0">
                <a:latin typeface="+mn-lt"/>
              </a:rPr>
              <a:t>(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effet de revenu</a:t>
            </a:r>
            <a:r>
              <a:rPr lang="fr-FR" dirty="0">
                <a:latin typeface="+mn-lt"/>
              </a:rPr>
              <a:t>).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Effet de substitution et effet de revenu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demande</a:t>
            </a:r>
            <a:r>
              <a:rPr lang="en-US" dirty="0"/>
              <a:t> de travail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1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Qu’est-ce que la demande de travail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La demande de travail représente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la quantité de travailleurs que les entreprises sont prêtes à embaucher </a:t>
            </a:r>
            <a:r>
              <a:rPr lang="fr-FR" dirty="0">
                <a:latin typeface="+mn-lt"/>
              </a:rPr>
              <a:t>à un salaire donné. Elle dépend de plusieurs facteurs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Productivité</a:t>
            </a:r>
            <a:r>
              <a:rPr lang="fr-FR" dirty="0">
                <a:latin typeface="+mn-lt"/>
              </a:rPr>
              <a:t> : plus un employé est productif, plus il est recherché.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Coût du travail </a:t>
            </a:r>
            <a:r>
              <a:rPr lang="fr-FR" dirty="0">
                <a:latin typeface="+mn-lt"/>
              </a:rPr>
              <a:t>: des salaires élevés dissuadent les entreprises d'embaucher.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Technologies</a:t>
            </a:r>
            <a:r>
              <a:rPr lang="fr-FR" dirty="0">
                <a:latin typeface="+mn-lt"/>
              </a:rPr>
              <a:t> : l'automatisation réduit souvent la demande de main-d'œuvre.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demande de travail - Définition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920880" cy="483619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Comment les entreprises décident-elles d’embaucher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Les entreprises cherchent à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maximiser leur profit</a:t>
            </a:r>
            <a:r>
              <a:rPr lang="fr-FR" dirty="0">
                <a:latin typeface="+mn-lt"/>
              </a:rPr>
              <a:t>. Elles embauchent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si le coût d’un nouvel employé est inférieur à ce qu’il permet de produire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Une pizzeria embauche un deuxième cuisinier si celui-ci permet de préparer suffisamment de pizzas pour couvrir son salaire.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fonction de production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30907E-CA8D-F103-20A6-A801939EE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447094"/>
            <a:ext cx="3739943" cy="26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920880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Situation actuelle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La demande est de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40 pizzas/jour</a:t>
            </a:r>
            <a:r>
              <a:rPr lang="fr-FR" dirty="0">
                <a:latin typeface="+mn-lt"/>
              </a:rPr>
              <a:t>. Le cuisinier produit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50 pizzas/jour</a:t>
            </a:r>
            <a:r>
              <a:rPr lang="fr-FR" dirty="0">
                <a:latin typeface="+mn-lt"/>
              </a:rPr>
              <a:t>, le livreur en livre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40</a:t>
            </a:r>
            <a:r>
              <a:rPr lang="fr-FR" dirty="0">
                <a:latin typeface="+mn-lt"/>
              </a:rPr>
              <a:t>, et tout va bien.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Nouvelle situation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La demande passe à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60 pizzas/jour</a:t>
            </a:r>
            <a:r>
              <a:rPr lang="fr-FR" dirty="0">
                <a:latin typeface="+mn-lt"/>
              </a:rPr>
              <a:t>. Un deuxième cuisinier coûterait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100 €/jour </a:t>
            </a:r>
            <a:r>
              <a:rPr lang="fr-FR" dirty="0">
                <a:latin typeface="+mn-lt"/>
              </a:rPr>
              <a:t>mais permettrait de produire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20 pizzas supplémentaires</a:t>
            </a:r>
            <a:r>
              <a:rPr lang="fr-FR" dirty="0">
                <a:latin typeface="+mn-lt"/>
              </a:rPr>
              <a:t>. Chaque pizza se vendant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10 €</a:t>
            </a:r>
            <a:r>
              <a:rPr lang="fr-FR" dirty="0">
                <a:latin typeface="+mn-lt"/>
              </a:rPr>
              <a:t>, cela rapporterait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200 €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=&gt; Décision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embaucher le cuisinier est rentable tant que la demande reste élevée</a:t>
            </a:r>
            <a:r>
              <a:rPr lang="fr-FR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Exemple : La pizzeria de Nono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325184-B298-C7AF-34EA-A1BE9D187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127" y="2470327"/>
            <a:ext cx="3865612" cy="25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Interaction entre offre et demande de travail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4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Le marché du travail en concurrence parfaite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Dans un marché idéal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De nombreux employeurs et employés</a:t>
            </a:r>
            <a:r>
              <a:rPr lang="fr-FR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L'information parfaite </a:t>
            </a:r>
            <a:r>
              <a:rPr lang="fr-FR" dirty="0">
                <a:latin typeface="+mn-lt"/>
              </a:rPr>
              <a:t>: chacun connaît les offres et les demandes.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Mobilité parfaite </a:t>
            </a:r>
            <a:r>
              <a:rPr lang="fr-FR" dirty="0">
                <a:latin typeface="+mn-lt"/>
              </a:rPr>
              <a:t>: les employés peuvent facilement changer d’emploi.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Dans ce cadre, les salaires s'ajustent naturellement pour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équilibrer le marché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Si la demande de boulangers augmente, les salaires montent, attirant plus de boulangers sur le marché.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Interaction entre O/D de travail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58B62F-E3C2-AD0D-B79B-63E8AA6E9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088106"/>
            <a:ext cx="3096344" cy="20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88832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Le marché n’est pas parfait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Pouvoir des entreprises </a:t>
            </a:r>
            <a:r>
              <a:rPr lang="fr-FR" dirty="0">
                <a:latin typeface="+mn-lt"/>
              </a:rPr>
              <a:t>: une seule entreprise peut dominer le marché de l'emploi dans une région (monopsone).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Asymétrie d’information </a:t>
            </a:r>
            <a:r>
              <a:rPr lang="fr-FR" dirty="0">
                <a:latin typeface="+mn-lt"/>
              </a:rPr>
              <a:t>: les travailleurs et les entreprises n’ont pas toujours toutes les informations.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Faible mobilité </a:t>
            </a:r>
            <a:r>
              <a:rPr lang="fr-FR" dirty="0">
                <a:latin typeface="+mn-lt"/>
              </a:rPr>
              <a:t>: déménager ou changer de métier peut être coûteux et compliqué.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imperfections du marché du travail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E55E44-E5E1-C447-885C-AE1CEE631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2272866"/>
            <a:ext cx="4115287" cy="23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Équilibres sur le marché du travail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Concurrence parfaite </a:t>
            </a:r>
            <a:r>
              <a:rPr lang="fr-FR" dirty="0">
                <a:latin typeface="+mn-lt"/>
              </a:rPr>
              <a:t>: offre et demande s’ajustent naturellement.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Chômage involontaire </a:t>
            </a:r>
            <a:r>
              <a:rPr lang="fr-FR" dirty="0">
                <a:latin typeface="+mn-lt"/>
              </a:rPr>
              <a:t>: des personnes prêtes à travailler ne trouvent pas d’emploi.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Sous-emploi</a:t>
            </a:r>
            <a:r>
              <a:rPr lang="fr-FR" dirty="0">
                <a:latin typeface="+mn-lt"/>
              </a:rPr>
              <a:t> : des travailleurs veulent travailler plus mais n’y arrivent pas.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Surplus de travailleurs </a:t>
            </a:r>
            <a:r>
              <a:rPr lang="fr-FR" dirty="0">
                <a:latin typeface="+mn-lt"/>
              </a:rPr>
              <a:t>: plus de travailleurs que d’emplois, salaires en baisse.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Pénurie de travailleurs </a:t>
            </a:r>
            <a:r>
              <a:rPr lang="fr-FR" dirty="0">
                <a:latin typeface="+mn-lt"/>
              </a:rPr>
              <a:t>: demande supérieure à l’offre, salaires en hausse.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différents types d'équilibres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SEGMENTATION DU MARCHÉ DU TRAVAIL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6D1CF28D-12CB-B50E-1EEB-017A0FB24A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r="3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153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581732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Objectifs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E67655B-BEB5-40F3-9F9D-7FB27B7A1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65967"/>
              </p:ext>
            </p:extLst>
          </p:nvPr>
        </p:nvGraphicFramePr>
        <p:xfrm>
          <a:off x="341630" y="1628800"/>
          <a:ext cx="11659026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437">
                  <a:extLst>
                    <a:ext uri="{9D8B030D-6E8A-4147-A177-3AD203B41FA5}">
                      <a16:colId xmlns:a16="http://schemas.microsoft.com/office/drawing/2014/main" val="107055897"/>
                    </a:ext>
                  </a:extLst>
                </a:gridCol>
                <a:gridCol w="9111589">
                  <a:extLst>
                    <a:ext uri="{9D8B030D-6E8A-4147-A177-3AD203B41FA5}">
                      <a16:colId xmlns:a16="http://schemas.microsoft.com/office/drawing/2014/main" val="2162739841"/>
                    </a:ext>
                  </a:extLst>
                </a:gridCol>
              </a:tblGrid>
              <a:tr h="3528392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r>
                        <a:rPr lang="fr-GP" sz="3200" kern="100">
                          <a:effectLst/>
                        </a:rPr>
                        <a:t>Notions :</a:t>
                      </a:r>
                      <a:endParaRPr lang="fr-FR" sz="3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GP" sz="3200" kern="100" dirty="0">
                          <a:effectLst/>
                        </a:rPr>
                        <a:t>L’offre et la demande de travail</a:t>
                      </a:r>
                      <a:endParaRPr lang="fr-FR" sz="3200" kern="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GP" sz="3200" kern="100" dirty="0">
                          <a:effectLst/>
                        </a:rPr>
                        <a:t>La segmentation du marché du travail</a:t>
                      </a:r>
                      <a:endParaRPr lang="fr-FR" sz="3200" kern="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GP" sz="3200" kern="100" dirty="0">
                          <a:effectLst/>
                        </a:rPr>
                        <a:t>Les déséquilibres du marché du travail et la politique de l’emploi</a:t>
                      </a:r>
                      <a:endParaRPr lang="fr-FR" sz="3200" kern="100" dirty="0">
                        <a:effectLst/>
                      </a:endParaRPr>
                    </a:p>
                    <a:p>
                      <a:pPr>
                        <a:spcBef>
                          <a:spcPts val="500"/>
                        </a:spcBef>
                      </a:pPr>
                      <a:r>
                        <a:rPr lang="fr-GP" sz="3200" kern="100" dirty="0">
                          <a:effectLst/>
                        </a:rPr>
                        <a:t> </a:t>
                      </a:r>
                      <a:endParaRPr lang="fr-FR" sz="3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02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4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6840760" cy="48361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Le marché du travail : un espace segmenté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Le marché du travail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n’est pas homogène</a:t>
            </a:r>
            <a:r>
              <a:rPr lang="fr-FR" dirty="0">
                <a:latin typeface="+mn-lt"/>
              </a:rPr>
              <a:t>. Il se divise souvent en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segments</a:t>
            </a:r>
            <a:r>
              <a:rPr lang="fr-FR" dirty="0">
                <a:latin typeface="+mn-lt"/>
              </a:rPr>
              <a:t>, créant des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inégalités</a:t>
            </a:r>
            <a:r>
              <a:rPr lang="fr-FR" dirty="0">
                <a:latin typeface="+mn-lt"/>
              </a:rPr>
              <a:t> en termes d’accès à l’emploi, de salaires et de perspectives de carrière.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segmentation du marché du travail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722B91-AFC8-9147-8A1A-244C0B45C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132856"/>
            <a:ext cx="4680520" cy="31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9721080" cy="48361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Deux segments principaux du marché du travail 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 secteur primaire </a:t>
            </a:r>
            <a:r>
              <a:rPr lang="fr-FR" dirty="0">
                <a:latin typeface="+mn-lt"/>
              </a:rPr>
              <a:t>: offre des emplois stables, bien rémunérés et avec des perspectives d’évolution.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 secteur secondaire </a:t>
            </a:r>
            <a:r>
              <a:rPr lang="fr-FR" dirty="0">
                <a:latin typeface="+mn-lt"/>
              </a:rPr>
              <a:t>: offre des emplois précaires, moins bien rémunérés et sans perspectives d’évolution.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Segmentation primaire et secondaire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59FF93-D8C8-486A-FB80-882466A33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3304591"/>
            <a:ext cx="3744416" cy="24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Secteur primaire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70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48361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Les avantages des emplois du secteur primaire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Stabilité de l'emploi </a:t>
            </a:r>
            <a:r>
              <a:rPr lang="fr-FR" dirty="0">
                <a:latin typeface="+mn-lt"/>
              </a:rPr>
              <a:t>: contrats à durée indéterminée (CDI), peu d'impact des crises économiques.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Bonnes conditions de travail </a:t>
            </a:r>
            <a:r>
              <a:rPr lang="fr-FR" dirty="0">
                <a:latin typeface="+mn-lt"/>
              </a:rPr>
              <a:t>: horaires fixes, avantages sociaux, environnement sécurisé.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Salaires élevés </a:t>
            </a:r>
            <a:r>
              <a:rPr lang="fr-FR" dirty="0">
                <a:latin typeface="+mn-lt"/>
              </a:rPr>
              <a:t>: opportunités de progression salariale avec l’expérience.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Opportunités de carrière </a:t>
            </a:r>
            <a:r>
              <a:rPr lang="fr-FR" dirty="0">
                <a:latin typeface="+mn-lt"/>
              </a:rPr>
              <a:t>: possibilités d’évolution vers des postes à responsabilités.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Un ingénieur dans une entreprise automobile bénéficie d’un CDI avec de bons avantages et des perspectives de carrière.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Caractéristiques du secteur primaire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Secteur secondaire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15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Les défis des emplois du secteur secondaire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Précarité de l’emploi </a:t>
            </a:r>
            <a:r>
              <a:rPr lang="fr-FR" dirty="0">
                <a:latin typeface="+mn-lt"/>
              </a:rPr>
              <a:t>: contrats temporaires, CDD, intérim.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Bas salaires </a:t>
            </a:r>
            <a:r>
              <a:rPr lang="fr-FR" dirty="0">
                <a:latin typeface="+mn-lt"/>
              </a:rPr>
              <a:t>: salaire minimum fréquent, peu de progression.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Faible protection sociale </a:t>
            </a:r>
            <a:r>
              <a:rPr lang="fr-FR" dirty="0">
                <a:latin typeface="+mn-lt"/>
              </a:rPr>
              <a:t>: moins d’avantages sociaux et de droits.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Moins d'opportunités de carrière </a:t>
            </a:r>
            <a:r>
              <a:rPr lang="fr-FR" dirty="0">
                <a:latin typeface="+mn-lt"/>
              </a:rPr>
              <a:t>: peu de perspectives de promotion.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:Un employé saisonnier dans une usine d’emballage travaille pour une courte période, avec un salaire proche du minimum et peu de chance de renouveler son contrat.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Caractéristiques du secteur secondaire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théorie du dualisme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272808" cy="483619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Deux segments distincts selon la théorie du dualisme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Les travailleurs qualifiés </a:t>
            </a:r>
            <a:r>
              <a:rPr lang="fr-FR" dirty="0">
                <a:latin typeface="+mn-lt"/>
              </a:rPr>
              <a:t>: accèdent à des emplois stables et protégés.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Les travailleurs précaires </a:t>
            </a:r>
            <a:r>
              <a:rPr lang="fr-FR" dirty="0">
                <a:latin typeface="+mn-lt"/>
              </a:rPr>
              <a:t>: occupent des emplois instables et mal rémunérés.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théorie du dualisme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EDF0C9-FEC7-E946-2047-3879976F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25" y="2420888"/>
            <a:ext cx="4346848" cy="21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665296" cy="48361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Marché du travail interne </a:t>
            </a:r>
            <a:r>
              <a:rPr lang="fr-FR" dirty="0">
                <a:latin typeface="+mn-lt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L’évolution de carrière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se fait au sein de l’entreprise</a:t>
            </a:r>
            <a:r>
              <a:rPr lang="fr-FR" dirty="0">
                <a:latin typeface="+mn-lt"/>
              </a:rPr>
              <a:t>, avec des promotions et des formations.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Un employé dans une grande entreprise évolue d’assistant à manager grâce à des formations internes.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Marché du travail externe </a:t>
            </a:r>
            <a:r>
              <a:rPr lang="fr-FR" dirty="0">
                <a:latin typeface="+mn-lt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Les emplois sont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instables et souvent temporaires</a:t>
            </a:r>
            <a:r>
              <a:rPr lang="fr-FR" dirty="0">
                <a:latin typeface="+mn-lt"/>
              </a:rPr>
              <a:t>, les travailleurs doivent chercher constamment de nouvelles opportunités.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Un consultant en communication est embauché pour des missions temporaires dans différentes entreprises.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Marché interne vs marché externe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inégalités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9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5817326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Objectifs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AE663C2-933A-85D6-8EDE-DE52266CB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18591"/>
              </p:ext>
            </p:extLst>
          </p:nvPr>
        </p:nvGraphicFramePr>
        <p:xfrm>
          <a:off x="479376" y="1268760"/>
          <a:ext cx="11233248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5665">
                  <a:extLst>
                    <a:ext uri="{9D8B030D-6E8A-4147-A177-3AD203B41FA5}">
                      <a16:colId xmlns:a16="http://schemas.microsoft.com/office/drawing/2014/main" val="3935857094"/>
                    </a:ext>
                  </a:extLst>
                </a:gridCol>
                <a:gridCol w="8557583">
                  <a:extLst>
                    <a:ext uri="{9D8B030D-6E8A-4147-A177-3AD203B41FA5}">
                      <a16:colId xmlns:a16="http://schemas.microsoft.com/office/drawing/2014/main" val="3412347433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r>
                        <a:rPr lang="fr-FR" sz="2000" kern="100" dirty="0">
                          <a:effectLst/>
                        </a:rPr>
                        <a:t>Compétences visées :</a:t>
                      </a:r>
                    </a:p>
                    <a:p>
                      <a:pPr>
                        <a:spcBef>
                          <a:spcPts val="500"/>
                        </a:spcBef>
                      </a:pPr>
                      <a:r>
                        <a:rPr lang="fr-GP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Décrire</a:t>
                      </a:r>
                      <a:r>
                        <a:rPr lang="fr-GP" sz="2000" kern="100" dirty="0">
                          <a:effectLst/>
                        </a:rPr>
                        <a:t> les principales tendances du marché du travail</a:t>
                      </a:r>
                      <a:endParaRPr lang="fr-FR" sz="2000" kern="100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Caractériser</a:t>
                      </a:r>
                      <a:r>
                        <a:rPr lang="fr-GP" sz="2000" kern="100" dirty="0">
                          <a:effectLst/>
                        </a:rPr>
                        <a:t> l’action des pouvoirs publics pour accompagner les transformations du marché du travail</a:t>
                      </a:r>
                      <a:endParaRPr lang="fr-FR" sz="2000" kern="100" dirty="0">
                        <a:effectLst/>
                      </a:endParaRPr>
                    </a:p>
                    <a:p>
                      <a:pPr marL="45720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fr-GP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6083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715188B-DA9F-DC23-99D6-9B87B7E3C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02909"/>
              </p:ext>
            </p:extLst>
          </p:nvPr>
        </p:nvGraphicFramePr>
        <p:xfrm>
          <a:off x="479376" y="3645024"/>
          <a:ext cx="11233248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233429675"/>
                    </a:ext>
                  </a:extLst>
                </a:gridCol>
                <a:gridCol w="8568952">
                  <a:extLst>
                    <a:ext uri="{9D8B030D-6E8A-4147-A177-3AD203B41FA5}">
                      <a16:colId xmlns:a16="http://schemas.microsoft.com/office/drawing/2014/main" val="718236539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</a:pPr>
                      <a:r>
                        <a:rPr lang="fr-FR" sz="2000" kern="100" dirty="0">
                          <a:effectLst/>
                        </a:rPr>
                        <a:t>Objectifs généraux du cours :</a:t>
                      </a:r>
                    </a:p>
                    <a:p>
                      <a:pPr>
                        <a:spcBef>
                          <a:spcPts val="500"/>
                        </a:spcBef>
                      </a:pPr>
                      <a:r>
                        <a:rPr lang="fr-GP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Faciliter la compréhension des mécanismes du marché du travail, des concepts fondamentaux de l’offre et de la demande, ainsi que des politiques publiques en matière d’emploi.</a:t>
                      </a:r>
                    </a:p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Développer une analyse critique des déséquilibres du marché du travail.</a:t>
                      </a:r>
                    </a:p>
                    <a:p>
                      <a:pPr marL="342900" lvl="0" indent="-34290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fr-FR" sz="2000" kern="100" dirty="0">
                          <a:effectLst/>
                        </a:rPr>
                        <a:t>Examiner les tendances contemporaines et identifier les leviers d’intervention des pouvoirs publics.</a:t>
                      </a:r>
                    </a:p>
                    <a:p>
                      <a:pPr>
                        <a:spcBef>
                          <a:spcPts val="500"/>
                        </a:spcBef>
                      </a:pPr>
                      <a:r>
                        <a:rPr lang="fr-GP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55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97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20170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Certains travailleurs font face à des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obstacles</a:t>
            </a:r>
            <a:r>
              <a:rPr lang="fr-FR" dirty="0">
                <a:latin typeface="+mn-lt"/>
              </a:rPr>
              <a:t> en raison de facteurs structurels ou de discriminations, tels que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 niveau d’éducation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L’expérience professionnelle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 capital social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La discrimination liée à l’origine ou à l’âge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Inégalités d'accès au marché du travail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750C81-2FFC-C88C-7BF2-58A5AA26E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083331"/>
            <a:ext cx="4473848" cy="335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4836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L’éducation et l’expérience jouent un rôle clé</a:t>
            </a:r>
            <a:r>
              <a:rPr lang="fr-FR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fr-FR" dirty="0">
                <a:latin typeface="+mn-lt"/>
              </a:rPr>
              <a:t>dans l’accès aux emplois :</a:t>
            </a:r>
          </a:p>
          <a:p>
            <a:r>
              <a:rPr lang="fr-FR" dirty="0">
                <a:latin typeface="+mn-lt"/>
              </a:rPr>
              <a:t>Les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diplômés</a:t>
            </a:r>
            <a:r>
              <a:rPr lang="fr-FR" dirty="0">
                <a:latin typeface="+mn-lt"/>
              </a:rPr>
              <a:t> accèdent à des emplois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mieux rémunérés </a:t>
            </a:r>
            <a:r>
              <a:rPr lang="fr-FR" dirty="0">
                <a:latin typeface="+mn-lt"/>
              </a:rPr>
              <a:t>et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plus stables</a:t>
            </a:r>
            <a:r>
              <a:rPr lang="fr-FR" dirty="0">
                <a:latin typeface="+mn-lt"/>
              </a:rPr>
              <a:t>.</a:t>
            </a:r>
          </a:p>
          <a:p>
            <a:r>
              <a:rPr lang="fr-FR" dirty="0">
                <a:latin typeface="+mn-lt"/>
              </a:rPr>
              <a:t>Les travailleurs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avec de l’expérience </a:t>
            </a:r>
            <a:r>
              <a:rPr lang="fr-FR" dirty="0">
                <a:latin typeface="+mn-lt"/>
              </a:rPr>
              <a:t>sont perçus comme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plus compétents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i="1" dirty="0">
                <a:latin typeface="+mn-lt"/>
              </a:rPr>
              <a:t>Exemple</a:t>
            </a:r>
            <a:r>
              <a:rPr lang="fr-FR" dirty="0">
                <a:latin typeface="+mn-lt"/>
              </a:rPr>
              <a:t> : Un ingénieur diplômé trouve plus facilement un emploi bien rémunéré qu’une personne sans qualification, qui enchaîne des contrats précaires.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Facteurs structurels : Éducation et expérience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272808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 b="1" u="sng" dirty="0">
                <a:solidFill>
                  <a:schemeClr val="accent4"/>
                </a:solidFill>
                <a:latin typeface="+mn-lt"/>
              </a:rPr>
              <a:t>Le capital social : un réseau qui ouvre des portes</a:t>
            </a:r>
          </a:p>
          <a:p>
            <a:pPr marL="0" indent="0">
              <a:buNone/>
            </a:pPr>
            <a:r>
              <a:rPr lang="fr-FR" sz="3100" dirty="0">
                <a:latin typeface="+mn-lt"/>
              </a:rPr>
              <a:t>Les personnes avec un bon réseau professionnel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accèdent plus facilement </a:t>
            </a:r>
            <a:r>
              <a:rPr lang="fr-FR" sz="3100" dirty="0">
                <a:latin typeface="+mn-lt"/>
              </a:rPr>
              <a:t>aux emplois.</a:t>
            </a:r>
          </a:p>
          <a:p>
            <a:pPr marL="0" indent="0">
              <a:buNone/>
            </a:pPr>
            <a:r>
              <a:rPr lang="fr-FR" sz="3100" dirty="0">
                <a:latin typeface="+mn-lt"/>
              </a:rPr>
              <a:t>Exemple : Un stagiaire bien connecté ou « fils de » pourrait obtenir un emploi plus facilement grâce à ses relations.</a:t>
            </a:r>
            <a:endParaRPr lang="en-US" sz="31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Facteurs structurels : Le capital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457E0D-37D9-73CE-4C26-F1CEEE9E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424" y="2128837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665296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 b="1" u="sng" dirty="0">
                <a:solidFill>
                  <a:schemeClr val="accent4"/>
                </a:solidFill>
                <a:latin typeface="+mn-lt"/>
              </a:rPr>
              <a:t>L’origine et l’âge peuvent limiter l’accès à l’emploi :</a:t>
            </a:r>
          </a:p>
          <a:p>
            <a:r>
              <a:rPr lang="fr-FR" sz="3100" b="1" dirty="0">
                <a:solidFill>
                  <a:schemeClr val="accent4"/>
                </a:solidFill>
                <a:latin typeface="+mn-lt"/>
              </a:rPr>
              <a:t>Origine</a:t>
            </a:r>
            <a:r>
              <a:rPr lang="fr-FR" sz="3100" dirty="0">
                <a:latin typeface="+mn-lt"/>
              </a:rPr>
              <a:t> : des préjugés peuvent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freiner l’embauche </a:t>
            </a:r>
            <a:r>
              <a:rPr lang="fr-FR" sz="3100" dirty="0">
                <a:latin typeface="+mn-lt"/>
              </a:rPr>
              <a:t>de personnes issues de minorités.</a:t>
            </a:r>
          </a:p>
          <a:p>
            <a:r>
              <a:rPr lang="fr-FR" sz="3100" b="1" dirty="0">
                <a:solidFill>
                  <a:schemeClr val="accent4"/>
                </a:solidFill>
                <a:latin typeface="+mn-lt"/>
              </a:rPr>
              <a:t>Âge</a:t>
            </a:r>
            <a:r>
              <a:rPr lang="fr-FR" sz="3100" dirty="0">
                <a:latin typeface="+mn-lt"/>
              </a:rPr>
              <a:t> : les jeunes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manquent d’expérience</a:t>
            </a:r>
            <a:r>
              <a:rPr lang="fr-FR" sz="3100" dirty="0">
                <a:latin typeface="+mn-lt"/>
              </a:rPr>
              <a:t>, tandis que les travailleurs plus âgés peuvent être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perçus comme dépassés</a:t>
            </a:r>
            <a:r>
              <a:rPr lang="fr-FR" sz="31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sz="3100" dirty="0">
                <a:latin typeface="+mn-lt"/>
              </a:rPr>
              <a:t>Exemple : Un jeune diplômé peut être jugé trop inexpérimenté pour un poste de cadre, alors qu’un travailleur de 55 ans pourrait être perçu comme moins à l’aise avec les nouvelles technologies.</a:t>
            </a:r>
            <a:endParaRPr lang="en-US" sz="31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Discrimination liée à l'origine et à l'âge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Impacts et conséquences de la segmentation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38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6768752" cy="4836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100" b="1" u="sng" dirty="0">
                <a:solidFill>
                  <a:schemeClr val="accent4"/>
                </a:solidFill>
                <a:latin typeface="+mn-lt"/>
              </a:rPr>
              <a:t>Les travailleurs précaires ont peu de mobilité professionnelle :</a:t>
            </a:r>
          </a:p>
          <a:p>
            <a:r>
              <a:rPr lang="fr-FR" sz="3100" b="1" dirty="0">
                <a:solidFill>
                  <a:schemeClr val="accent4"/>
                </a:solidFill>
                <a:latin typeface="+mn-lt"/>
              </a:rPr>
              <a:t>Difficulté</a:t>
            </a:r>
            <a:r>
              <a:rPr lang="fr-FR" sz="3100" dirty="0">
                <a:latin typeface="+mn-lt"/>
              </a:rPr>
              <a:t> à passer d’un emploi précaire à un emploi stable.</a:t>
            </a:r>
          </a:p>
          <a:p>
            <a:r>
              <a:rPr lang="fr-FR" sz="3100" dirty="0">
                <a:latin typeface="+mn-lt"/>
              </a:rPr>
              <a:t>Les travailleurs qualifiés bénéficient d’une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plus grande mobilité</a:t>
            </a:r>
            <a:r>
              <a:rPr lang="fr-FR" sz="3100" dirty="0">
                <a:latin typeface="+mn-lt"/>
              </a:rPr>
              <a:t>, avec des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promotions</a:t>
            </a:r>
            <a:r>
              <a:rPr lang="fr-FR" sz="3100" dirty="0">
                <a:latin typeface="+mn-lt"/>
              </a:rPr>
              <a:t> et de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meilleures opportunités</a:t>
            </a:r>
            <a:r>
              <a:rPr lang="fr-FR" sz="31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sz="3100" dirty="0">
                <a:latin typeface="+mn-lt"/>
              </a:rPr>
              <a:t>Exemple : Un employé de fast-food a peu de chances de progresser, tandis qu’un ingénieur en informatique peut facilement obtenir des promotions.</a:t>
            </a:r>
            <a:endParaRPr lang="en-US" sz="31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Impact de la segmentation sur la mobilité prof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975B38-C3AD-FD84-1AC3-51AC7C4CF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793" y="2636912"/>
            <a:ext cx="463661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 b="1" dirty="0">
                <a:solidFill>
                  <a:schemeClr val="accent4"/>
                </a:solidFill>
                <a:latin typeface="+mn-lt"/>
              </a:rPr>
              <a:t>Les inégalités salariales sont renforcées par la segmentation :</a:t>
            </a:r>
          </a:p>
          <a:p>
            <a:r>
              <a:rPr lang="fr-FR" sz="3100" dirty="0">
                <a:latin typeface="+mn-lt"/>
              </a:rPr>
              <a:t>Les emplois précaires sont souvent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rémunérés au minimum légal</a:t>
            </a:r>
            <a:r>
              <a:rPr lang="fr-FR" sz="3100" dirty="0">
                <a:latin typeface="+mn-lt"/>
              </a:rPr>
              <a:t>.</a:t>
            </a:r>
          </a:p>
          <a:p>
            <a:r>
              <a:rPr lang="fr-FR" sz="3100" dirty="0">
                <a:latin typeface="+mn-lt"/>
              </a:rPr>
              <a:t>Les emplois qualifiés, surtout dans des secteurs en demande, offrent des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salaires attractifs et progressifs</a:t>
            </a:r>
            <a:r>
              <a:rPr lang="fr-FR" sz="3100" dirty="0">
                <a:latin typeface="+mn-lt"/>
              </a:rPr>
              <a:t>.</a:t>
            </a:r>
            <a:endParaRPr lang="en-US" sz="31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Impact de la segmentation sur les salaires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9E4B28-C9A6-D42D-AE7C-44DC05B3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46" y="4365104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272808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100" dirty="0">
                <a:latin typeface="+mn-lt"/>
              </a:rPr>
              <a:t>Les jeunes sont souvent piégés dans des emplois précaires :</a:t>
            </a:r>
          </a:p>
          <a:p>
            <a:r>
              <a:rPr lang="fr-FR" sz="3100" dirty="0">
                <a:latin typeface="+mn-lt"/>
              </a:rPr>
              <a:t>Ils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manquent d’expérience </a:t>
            </a:r>
            <a:r>
              <a:rPr lang="fr-FR" sz="3100" dirty="0">
                <a:latin typeface="+mn-lt"/>
              </a:rPr>
              <a:t>et </a:t>
            </a:r>
            <a:r>
              <a:rPr lang="fr-FR" sz="3100" b="1" dirty="0">
                <a:solidFill>
                  <a:schemeClr val="accent4"/>
                </a:solidFill>
                <a:latin typeface="+mn-lt"/>
              </a:rPr>
              <a:t>d’opportunités</a:t>
            </a:r>
            <a:r>
              <a:rPr lang="fr-FR" sz="3100" dirty="0">
                <a:latin typeface="+mn-lt"/>
              </a:rPr>
              <a:t>.</a:t>
            </a:r>
          </a:p>
          <a:p>
            <a:r>
              <a:rPr lang="fr-FR" sz="3100" b="1" dirty="0">
                <a:solidFill>
                  <a:schemeClr val="accent4"/>
                </a:solidFill>
                <a:latin typeface="+mn-lt"/>
              </a:rPr>
              <a:t>Difficile d'accéder aux emplois stables</a:t>
            </a:r>
            <a:r>
              <a:rPr lang="fr-FR" sz="3100" dirty="0">
                <a:latin typeface="+mn-lt"/>
              </a:rPr>
              <a:t>, même avec des diplômes.</a:t>
            </a:r>
          </a:p>
          <a:p>
            <a:pPr marL="0" indent="0">
              <a:buNone/>
            </a:pPr>
            <a:r>
              <a:rPr lang="fr-FR" sz="3100" dirty="0">
                <a:latin typeface="+mn-lt"/>
              </a:rPr>
              <a:t>Exemple : Un jeune diplômé pourrait enchaîner des stages avant de décrocher un emploi stable.</a:t>
            </a:r>
            <a:endParaRPr lang="en-US" sz="31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Conséquences sur l’emploi des jeunes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D5E2A3-6910-B98B-4D58-7B2470B91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435" y="2204864"/>
            <a:ext cx="4716820" cy="26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DÉSÉQUILIBRES DU MARCHÉ DU TRAVAIL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C3C9954-6139-5A39-330F-079536FE16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2" b="12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5276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272808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latin typeface="+mn-lt"/>
              </a:rPr>
              <a:t>Problème central </a:t>
            </a:r>
            <a:r>
              <a:rPr lang="fr-FR" dirty="0">
                <a:latin typeface="+mn-lt"/>
              </a:rPr>
              <a:t>: L'offre (personnes cherchant un emploi) et la demande (postes disponibles)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ne coïncident pas toujours</a:t>
            </a:r>
            <a:r>
              <a:rPr lang="fr-FR" dirty="0">
                <a:latin typeface="+mn-lt"/>
              </a:rPr>
              <a:t>. Cela entraîne des périodes de déséquilibre.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du travail n'est pas en équilibre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81BACEE-AA04-7CD6-7CE9-A7979E38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104" y="3175070"/>
            <a:ext cx="4778896" cy="318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57863" y="2204864"/>
            <a:ext cx="4212468" cy="861774"/>
            <a:chOff x="2063552" y="2564904"/>
            <a:chExt cx="374441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tx2"/>
                  </a:solidFill>
                </a:rPr>
                <a:t>L’offre et la demande de travail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1759" y="2204864"/>
            <a:ext cx="792088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57863" y="3430577"/>
            <a:ext cx="4212468" cy="861774"/>
            <a:chOff x="2063552" y="2564904"/>
            <a:chExt cx="3744416" cy="861774"/>
          </a:xfrm>
        </p:grpSpPr>
        <p:sp>
          <p:nvSpPr>
            <p:cNvPr id="29" name="TextBox 28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La segmentation du marché du travail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1759" y="3430577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02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57863" y="4656291"/>
            <a:ext cx="4212468" cy="861774"/>
            <a:chOff x="2063552" y="2564904"/>
            <a:chExt cx="3744416" cy="861774"/>
          </a:xfrm>
        </p:grpSpPr>
        <p:sp>
          <p:nvSpPr>
            <p:cNvPr id="34" name="TextBox 33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2"/>
                  </a:solidFill>
                </a:rPr>
                <a:t>Les déséquilibres du marché du travail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21759" y="4656291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13208" y="2204864"/>
            <a:ext cx="4212468" cy="792088"/>
            <a:chOff x="2063552" y="2564904"/>
            <a:chExt cx="3744416" cy="792088"/>
          </a:xfrm>
        </p:grpSpPr>
        <p:sp>
          <p:nvSpPr>
            <p:cNvPr id="52" name="TextBox 51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tx2"/>
                  </a:solidFill>
                </a:rPr>
                <a:t>Les théories du chômage	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177104" y="2204864"/>
            <a:ext cx="792088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04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113208" y="3430577"/>
            <a:ext cx="4212468" cy="792088"/>
            <a:chOff x="2063552" y="2564904"/>
            <a:chExt cx="3744416" cy="792088"/>
          </a:xfrm>
        </p:grpSpPr>
        <p:sp>
          <p:nvSpPr>
            <p:cNvPr id="48" name="TextBox 47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Les politiques de l'emploi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177104" y="3430577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05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113208" y="4656291"/>
            <a:ext cx="4212468" cy="792088"/>
            <a:chOff x="2063552" y="2564904"/>
            <a:chExt cx="3744416" cy="792088"/>
          </a:xfrm>
        </p:grpSpPr>
        <p:sp>
          <p:nvSpPr>
            <p:cNvPr id="44" name="TextBox 43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800" b="1" dirty="0" err="1">
                  <a:solidFill>
                    <a:schemeClr val="accent2"/>
                  </a:solidFill>
                </a:rPr>
                <a:t>Exercices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177104" y="4656291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17803" y="3030884"/>
            <a:ext cx="0" cy="1591474"/>
            <a:chOff x="1317803" y="3030884"/>
            <a:chExt cx="0" cy="1591474"/>
          </a:xfrm>
        </p:grpSpPr>
        <p:cxnSp>
          <p:nvCxnSpPr>
            <p:cNvPr id="3" name="Straight Connector 2"/>
            <p:cNvCxnSpPr>
              <a:cxnSpLocks/>
            </p:cNvCxnSpPr>
            <p:nvPr/>
          </p:nvCxnSpPr>
          <p:spPr>
            <a:xfrm>
              <a:off x="1317803" y="3030884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1317803" y="4256598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73148" y="3030884"/>
            <a:ext cx="0" cy="1591474"/>
            <a:chOff x="1317803" y="3030884"/>
            <a:chExt cx="0" cy="1591474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1317803" y="3030884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1317803" y="4256598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COURS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3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272808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Deux principaux types de chômage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Chômage conjoncturel </a:t>
            </a:r>
            <a:r>
              <a:rPr lang="fr-FR" dirty="0">
                <a:latin typeface="+mn-lt"/>
              </a:rPr>
              <a:t>: dû aux cycles économiques.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Chômage structurel </a:t>
            </a:r>
            <a:r>
              <a:rPr lang="fr-FR" dirty="0">
                <a:latin typeface="+mn-lt"/>
              </a:rPr>
              <a:t>: dû aux transformations économiques profondes.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types de déséquilibres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769132-87BF-A2FE-4640-1BEBB758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761" y="2324968"/>
            <a:ext cx="5103701" cy="28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Chômage conjoncturel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08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Définition</a:t>
            </a:r>
            <a:r>
              <a:rPr lang="fr-FR" dirty="0">
                <a:latin typeface="+mn-lt"/>
              </a:rPr>
              <a:t> : Chômage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lié aux cycles économiques</a:t>
            </a:r>
            <a:r>
              <a:rPr lang="fr-FR" dirty="0">
                <a:latin typeface="+mn-lt"/>
              </a:rPr>
              <a:t>, par exemple en période de récession.</a:t>
            </a:r>
          </a:p>
          <a:p>
            <a:r>
              <a:rPr lang="fr-FR" dirty="0">
                <a:latin typeface="+mn-lt"/>
              </a:rPr>
              <a:t>Causes : Crises économiques, baisse de la demande, réduction des effectifs.</a:t>
            </a:r>
          </a:p>
          <a:p>
            <a:r>
              <a:rPr lang="fr-FR" dirty="0">
                <a:latin typeface="+mn-lt"/>
              </a:rPr>
              <a:t>Exemple : Pendant la crise financière de 2008, de nombreuses entreprises ont licencié en masse.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Pourquoi c'est important ?</a:t>
            </a:r>
          </a:p>
          <a:p>
            <a:r>
              <a:rPr lang="fr-FR" dirty="0">
                <a:latin typeface="+mn-lt"/>
              </a:rPr>
              <a:t>Le chômage conjoncturel est souvent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 temporaire et diminue lorsque l'économie repart</a:t>
            </a:r>
            <a:r>
              <a:rPr lang="fr-FR" dirty="0">
                <a:latin typeface="+mn-lt"/>
              </a:rPr>
              <a:t>.</a:t>
            </a:r>
          </a:p>
          <a:p>
            <a:r>
              <a:rPr lang="fr-FR" dirty="0">
                <a:latin typeface="+mn-lt"/>
              </a:rPr>
              <a:t>Réponses possibles : Politiques de relance économique (investissements publics, baisses d’impôts).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chômage conjoncturel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Chômage structurel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38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737304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Définition</a:t>
            </a:r>
            <a:r>
              <a:rPr lang="fr-FR" dirty="0">
                <a:latin typeface="+mn-lt"/>
              </a:rPr>
              <a:t> : Chômage causé par une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inadéquation entre les compétences des travailleurs et les besoins des employeurs</a:t>
            </a:r>
            <a:r>
              <a:rPr lang="fr-FR" dirty="0">
                <a:latin typeface="+mn-lt"/>
              </a:rPr>
              <a:t>.</a:t>
            </a:r>
          </a:p>
          <a:p>
            <a:r>
              <a:rPr lang="fr-FR" dirty="0">
                <a:latin typeface="+mn-lt"/>
              </a:rPr>
              <a:t>Causes : Automatisation, changements technologiques, évolution des structures de production.</a:t>
            </a:r>
          </a:p>
          <a:p>
            <a:r>
              <a:rPr lang="fr-FR" dirty="0">
                <a:latin typeface="+mn-lt"/>
              </a:rPr>
              <a:t>Exemple : L’automatisation dans l’industrie a réduit le besoin d’ouvriers non qualifiés, laissant de nombreux travailleurs sans emploi.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Pourquoi c'est important ?</a:t>
            </a:r>
          </a:p>
          <a:p>
            <a:r>
              <a:rPr lang="fr-FR" dirty="0">
                <a:latin typeface="+mn-lt"/>
              </a:rPr>
              <a:t>Le chômage structurel est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plus difficile à résoudre</a:t>
            </a:r>
            <a:r>
              <a:rPr lang="fr-FR" dirty="0">
                <a:latin typeface="+mn-lt"/>
              </a:rPr>
              <a:t>, car il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persiste même en période de reprise économique</a:t>
            </a:r>
            <a:r>
              <a:rPr lang="fr-FR" dirty="0">
                <a:latin typeface="+mn-lt"/>
              </a:rPr>
              <a:t>.</a:t>
            </a:r>
          </a:p>
          <a:p>
            <a:r>
              <a:rPr lang="fr-FR" dirty="0">
                <a:latin typeface="+mn-lt"/>
              </a:rPr>
              <a:t>Réponses possibles : Formation, reconversion professionnelle, éducation.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chômage structurel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skill</a:t>
            </a:r>
            <a:r>
              <a:rPr lang="fr-FR" dirty="0"/>
              <a:t> </a:t>
            </a:r>
            <a:r>
              <a:rPr lang="fr-FR" dirty="0" err="1"/>
              <a:t>mismatch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3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Le problème des compétences mal adaptées :</a:t>
            </a:r>
          </a:p>
          <a:p>
            <a:r>
              <a:rPr lang="fr-FR" dirty="0">
                <a:latin typeface="+mn-lt"/>
              </a:rPr>
              <a:t>Le chômage structurel est souvent lié à une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inadéquation entre les compétences des travailleurs et les besoins du marché</a:t>
            </a:r>
            <a:r>
              <a:rPr lang="fr-FR" dirty="0">
                <a:latin typeface="+mn-lt"/>
              </a:rPr>
              <a:t>. </a:t>
            </a:r>
          </a:p>
          <a:p>
            <a:r>
              <a:rPr lang="fr-FR" dirty="0">
                <a:latin typeface="+mn-lt"/>
              </a:rPr>
              <a:t>Voici trois types de "</a:t>
            </a:r>
            <a:r>
              <a:rPr lang="fr-FR" dirty="0" err="1">
                <a:latin typeface="+mn-lt"/>
              </a:rPr>
              <a:t>skills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mismatch</a:t>
            </a:r>
            <a:r>
              <a:rPr lang="fr-FR" dirty="0">
                <a:latin typeface="+mn-lt"/>
              </a:rPr>
              <a:t>".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"</a:t>
            </a:r>
            <a:r>
              <a:rPr lang="fr-FR" dirty="0" err="1">
                <a:solidFill>
                  <a:schemeClr val="bg1"/>
                </a:solidFill>
              </a:rPr>
              <a:t>skills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mismatch</a:t>
            </a:r>
            <a:r>
              <a:rPr lang="fr-FR" dirty="0">
                <a:solidFill>
                  <a:schemeClr val="bg1"/>
                </a:solidFill>
              </a:rPr>
              <a:t>"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327F3D-29FF-E595-6592-89C26B06D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217" y="2492896"/>
            <a:ext cx="410843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Définition : Les travailleurs sont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surqualifiés pour les emplois qu'ils occupent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Exemple : Un diplômé en ingénierie accepte un poste de vendeur faute de mieux.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Conséquences : Frustration, manque d’épanouissement professionnel.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Compétences sous-utilisées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1C8F5B-8C33-8E64-4036-05475BC6F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2060848"/>
            <a:ext cx="4392488" cy="29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Définition : Certains secteurs ont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du mal à trouver des travailleurs qualifiés, même avec un taux de chômage élevé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Exemple : Le secteur de la cybersécurité peine à recruter, bien que de nombreux chercheurs d’emploi soient disponibles dans d’autres secteurs.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Conséquences : Postes vacants, difficultés de croissance pour les entreprises.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Compétences manquantes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637F91-05DF-98FF-795D-D28DFEBC9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28" y="2204864"/>
            <a:ext cx="4161191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Définition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L'inadéquation entre l'offre et la demande de compétences peut être géographique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Exemple : Un ingénieur vivant en région rurale trouve peu d’opportunités, alors que les emplois sont concentrés dans les grandes villes.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Conséquences : Mobilité restreinte, manque de main-d’œuvre qualifiée dans certaines régions.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Déséquilibre géographique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1A10B9-F1E0-2102-918E-6D2B5299C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090" y="2636912"/>
            <a:ext cx="3966668" cy="22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6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L’OFFRE ET LA DEMANDE DE TRAVAIL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</p:spPr>
        <p:txBody>
          <a:bodyPr/>
          <a:lstStyle/>
          <a:p>
            <a:r>
              <a:rPr lang="fr-FR" i="1" dirty="0"/>
              <a:t>Les bases économiques du marché du travail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D7B49655-D9B0-64E7-BD6C-B4C85316A4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" b="4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4355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THÉORIES DU CHÔMAGE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9A4AFB7-44C3-B0FC-908C-BB8E275FC7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3" b="26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7388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16824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Il existe plusieurs théories économiques qui expliquent le chômage sous des angles différents. 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Chaque théorie apporte un éclairage unique sur ses causes et propose des solutions adaptées.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chômage est un phénomène complexe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1FA3EE-9595-CED3-39EA-D5E2F4A7F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484784"/>
            <a:ext cx="376808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chômage Keynésien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882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Définition : Le chômage keynésien est causé par une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insuffisance de la demande globale.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Cercle vicieux : Moins de consommation → baisse de la production → licenciements → encore moins de consommation.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Exemple : Pendant une récession, les consommateurs dépensent moins, les entreprises réduisent leur production, et le chômage augmente.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chômage keynésien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Stimuler la demande globale </a:t>
            </a:r>
            <a:r>
              <a:rPr lang="fr-FR" dirty="0">
                <a:latin typeface="+mn-lt"/>
              </a:rPr>
              <a:t>pour réduire le chômage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Dépenses publiques </a:t>
            </a:r>
            <a:r>
              <a:rPr lang="fr-FR" dirty="0">
                <a:latin typeface="+mn-lt"/>
              </a:rPr>
              <a:t>: Investir dans les infrastructures (routes, hôpitaux) pour créer des emplois.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Baisses d’impôts </a:t>
            </a:r>
            <a:r>
              <a:rPr lang="fr-FR" dirty="0">
                <a:latin typeface="+mn-lt"/>
              </a:rPr>
              <a:t>: Encourager la consommation des ménages.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Exemple concret : La construction de nouvelles routes crée des emplois dans la construction et relance la consommation dans d'autres secteurs.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Les solutions keynésiennes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chômage Classique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4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Définition : Le chômage classique résulte de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rigidités sur le marché du travail</a:t>
            </a:r>
            <a:r>
              <a:rPr lang="fr-FR" dirty="0">
                <a:latin typeface="+mn-lt"/>
              </a:rPr>
              <a:t>, notamment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Salaires trop élevés </a:t>
            </a:r>
            <a:r>
              <a:rPr lang="fr-FR" dirty="0">
                <a:latin typeface="+mn-lt"/>
              </a:rPr>
              <a:t>: Les entreprises n'embauchent pas suffisamment car elles ne peuvent pas payer des salaires élevés.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Législation rigide </a:t>
            </a:r>
            <a:r>
              <a:rPr lang="fr-FR" dirty="0">
                <a:latin typeface="+mn-lt"/>
              </a:rPr>
              <a:t>: Des lois du travail trop strictes (licenciement difficile, coûts élevés) freinent les embauches.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chômage classique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Exemple : Une petite entreprise ne peut embaucher que 8 employés au lieu de 10 à cause du salaire minimum élevé. Si les salaires étaient plus bas, elle pourrait embaucher les 10.</a:t>
            </a:r>
          </a:p>
          <a:p>
            <a:pPr marL="0" indent="0">
              <a:buNone/>
            </a:pPr>
            <a:endParaRPr lang="fr-FR" dirty="0">
              <a:latin typeface="+mn-lt"/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Solution classique </a:t>
            </a:r>
            <a:r>
              <a:rPr lang="fr-FR" dirty="0">
                <a:latin typeface="+mn-lt"/>
              </a:rPr>
              <a:t>: Réduire le salaire minimum ou flexibiliser les contrats pour encourager les entreprises à embaucher plus facilement.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chômage classique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chômage naturel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55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Chômage naturel </a:t>
            </a:r>
            <a:r>
              <a:rPr lang="fr-FR" dirty="0">
                <a:latin typeface="+mn-lt"/>
              </a:rPr>
              <a:t>: Il y aura toujours un niveau de chômage même en période de croissance économique. Causes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Transitions entre emplois </a:t>
            </a:r>
            <a:r>
              <a:rPr lang="fr-FR" dirty="0">
                <a:latin typeface="+mn-lt"/>
              </a:rPr>
              <a:t>: Les travailleurs peuvent être temporairement au chômage en cherchant un meilleur poste.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Inadéquation des compétences </a:t>
            </a:r>
            <a:r>
              <a:rPr lang="fr-FR" dirty="0">
                <a:latin typeface="+mn-lt"/>
              </a:rPr>
              <a:t>(</a:t>
            </a:r>
            <a:r>
              <a:rPr lang="fr-FR" dirty="0" err="1">
                <a:latin typeface="+mn-lt"/>
              </a:rPr>
              <a:t>skills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mismatch</a:t>
            </a:r>
            <a:r>
              <a:rPr lang="fr-FR" dirty="0">
                <a:latin typeface="+mn-lt"/>
              </a:rPr>
              <a:t>) : Les compétences des travailleurs ne correspondent pas toujours aux besoins des employeurs.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Théories du chômage naturel et NAIRU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04957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7488832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Le marché du travail est le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lieu où l'offre et la demande se rencontrent</a:t>
            </a:r>
            <a:r>
              <a:rPr lang="fr-FR" dirty="0">
                <a:latin typeface="+mn-lt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Ce mécanisme détermine les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salaires</a:t>
            </a:r>
            <a:r>
              <a:rPr lang="fr-FR" dirty="0">
                <a:latin typeface="+mn-lt"/>
              </a:rPr>
              <a:t> et le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niveau d'emploi </a:t>
            </a:r>
            <a:r>
              <a:rPr lang="fr-FR" dirty="0">
                <a:latin typeface="+mn-lt"/>
              </a:rPr>
              <a:t>dans l'économie.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Offre de travail </a:t>
            </a:r>
            <a:r>
              <a:rPr lang="fr-FR" dirty="0">
                <a:latin typeface="+mn-lt"/>
              </a:rPr>
              <a:t>: représente la quantité d'heures que les individus souhaitent travailler.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Demande de travail </a:t>
            </a:r>
            <a:r>
              <a:rPr lang="fr-FR" dirty="0">
                <a:latin typeface="+mn-lt"/>
              </a:rPr>
              <a:t>: représente la quantité d'employés que les entreprises souhaitent embaucher.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marché du travail : Deux forces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65FFCF-87B8-1274-D4B6-3CC37AD67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2420888"/>
            <a:ext cx="408045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Définition : Le NAIRU (Non-</a:t>
            </a:r>
            <a:r>
              <a:rPr lang="fr-FR" dirty="0" err="1">
                <a:latin typeface="+mn-lt"/>
              </a:rPr>
              <a:t>Accelerating</a:t>
            </a:r>
            <a:r>
              <a:rPr lang="fr-FR" dirty="0">
                <a:latin typeface="+mn-lt"/>
              </a:rPr>
              <a:t> Inflation Rate of </a:t>
            </a:r>
            <a:r>
              <a:rPr lang="fr-FR" dirty="0" err="1">
                <a:latin typeface="+mn-lt"/>
              </a:rPr>
              <a:t>Unemployment</a:t>
            </a:r>
            <a:r>
              <a:rPr lang="fr-FR" dirty="0">
                <a:latin typeface="+mn-lt"/>
              </a:rPr>
              <a:t>) représente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le taux de chômage au-dessous duquel l'inflation commence à s'accélérer</a:t>
            </a:r>
            <a:r>
              <a:rPr lang="fr-FR" dirty="0"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Il ne faut pas chercher à réduire le chômage sous ce seuil, sous peine de créer une inflation incontrôlable.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Exemple : Si le taux de chômage tombe trop bas (ex. 3 %), les entreprises se battent pour attirer les rares travailleurs disponibles, augmentant ainsi les salaires et les prix.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Solution : L’objectif est de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maintenir ce taux </a:t>
            </a:r>
            <a:r>
              <a:rPr lang="fr-FR" dirty="0">
                <a:latin typeface="+mn-lt"/>
              </a:rPr>
              <a:t>sans provoquer d’inflation,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tout en investissant dans la formation pour réduire l’inadéquation des compétences</a:t>
            </a:r>
            <a:r>
              <a:rPr lang="fr-FR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NAIRU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politiques de l’emploi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67073B77-A759-681B-EC9E-9A4EAE9C84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b="46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59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latin typeface="+mn-lt"/>
              </a:rPr>
              <a:t>Les politiques de l'emploi sont des mesures prises par l’Etat pour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Réduire le chômage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Améliorer la qualité des emplois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Soutenir les travailleurs</a:t>
            </a:r>
          </a:p>
          <a:p>
            <a:pPr marL="0" indent="0">
              <a:buNone/>
            </a:pPr>
            <a:r>
              <a:rPr lang="fr-FR" dirty="0">
                <a:latin typeface="+mn-lt"/>
              </a:rPr>
              <a:t>Trois grandes catégories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Politiques de soutien à la demande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Politiques actives de l'emploi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Politiques passives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Qu'est-ce que les politiques de l'emploi 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64DFC6-9164-A0C4-603D-EDDC7BAA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99" y="2628900"/>
            <a:ext cx="3614707" cy="20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politiques de soutien à la demande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158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Objectif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Relancer l’économie en augmentant la demande globale.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Pourquoi ?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Demande insuffisante → Moins de ventes → Réduction des effectifs → Chômage accru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Approches principales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Politiques budgétaires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Politiques monétaires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Politiques de soutien à la demande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Définition : Utilisation du budget de l'État pour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encourager la demande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Moyens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Augmentation des dépenses publiques (projets d'infrastructure)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Réduction des impôts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Construction de nouvelles routes → Création d'emplois dans la construction → Dépenses des travailleurs dans d'autres secteurs → Relance de la consommation et création d'emplois supplémentaires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Politiques budgétaires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Définition : Mesures prises par la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banque centrale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pour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influencer l'économie.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Moyens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Baisse des taux d'intérêt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Injection de liquidités dans l'économie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Baisse des taux d'intérêt → Entreprise de technologie contracte un prêt à faible coût → Achat de nouveaux équipements → Augmentation de la production et embauche de nouveaux travailleurs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Politiques monétaires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politiques actives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4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Objectif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Aider directement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les individus à trouver un emploi ou à créer le leur.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Approches principales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Formation et reconversion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Soutien à la création d'entreprises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Politiques actives de l'emploi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0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Définition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Amélioration des compétences des travailleurs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pour correspondre aux besoins du marché.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Objectif : Lutter contre le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chômage structurel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Ouvrier licencié d'une usine automobile suit une formation en programmation informatique → Reconversion dans le secteur de la technologie → Accès à des emplois en forte demande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Formation et reconversion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L’offre</a:t>
            </a:r>
            <a:r>
              <a:rPr lang="en-US" dirty="0"/>
              <a:t> de travail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463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Définition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Encourager l'entrepreneuriat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par des aides financières, des conseils ou des allègements fiscaux.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Objectif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Stimuler la création d'emplois et la croissance économique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Jeune diplômé crée une startup avec des subventions gouvernementales → Réussite du projet → Embauche de nouveaux employés → Réduction du chômage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 Soutien à la création d'entreprises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/>
          <p:cNvSpPr/>
          <p:nvPr/>
        </p:nvSpPr>
        <p:spPr>
          <a:xfrm>
            <a:off x="2032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politiques passives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98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Objectif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Protéger les travailleurs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en cas de perte d'emploi et assurer un minimum de ressources.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Approches principales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Indemnisation du chômage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Protection sociale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Politiques passives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Définition :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Versement d'allocations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aux personnes sans emploi.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Objectif : Aider les chômeurs à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subvenir à leurs besoins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pendant la recherche d'un nouvel emploi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Employé licencié reçoit des allocations chômage → Maintien du niveau de vie → Possibilité de chercher un emploi adapté sans sombrer dans la pauvreté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Indemnisation du chômage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9921782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593288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Définition : Ensemble des aides et services fournis par l'État pour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soutenir les personnes en difficulté.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Inclut :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Allocations chômage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Aides au logement</a:t>
            </a:r>
          </a:p>
          <a:p>
            <a:r>
              <a:rPr lang="fr-FR" b="1" dirty="0">
                <a:solidFill>
                  <a:schemeClr val="accent4"/>
                </a:solidFill>
                <a:latin typeface="+mn-lt"/>
              </a:rPr>
              <a:t>Accès aux soins de santé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Exemple 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+mn-lt"/>
              </a:rPr>
              <a:t>Chômeur bénéficie de l’assurance maladie publique → Accès aux soins de santé même sans revenu régulier → Réduction des inégalités et maintien d'un niveau de protection sociale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Protection sociale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Exercices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830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04957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Qu’est-ce que l’offre de travail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L'offre de travail correspond au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nombre d'heures </a:t>
            </a:r>
            <a:r>
              <a:rPr lang="fr-FR" dirty="0">
                <a:latin typeface="+mn-lt"/>
              </a:rPr>
              <a:t>que les individus sont prêts à travailler à un salaire donné. Deux éléments sont essentiels dans cette décision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</a:t>
            </a:r>
            <a:r>
              <a:rPr lang="fr-FR" dirty="0">
                <a:latin typeface="+mn-lt"/>
              </a:rPr>
              <a:t>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revenu</a:t>
            </a:r>
            <a:r>
              <a:rPr lang="fr-FR" dirty="0">
                <a:latin typeface="+mn-lt"/>
              </a:rPr>
              <a:t> : le travail permet de satisfaire les besoins (logement, nourriture, loisirs).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Les</a:t>
            </a:r>
            <a:r>
              <a:rPr lang="fr-FR" dirty="0">
                <a:latin typeface="+mn-lt"/>
              </a:rPr>
              <a:t>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loisirs</a:t>
            </a:r>
            <a:r>
              <a:rPr lang="fr-FR" dirty="0">
                <a:latin typeface="+mn-lt"/>
              </a:rPr>
              <a:t> : chaque heure travaillée est une heure de loisirs sacrifiée.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Si quelqu’un travaille 40 heures par semaine à 10 €/heure, il gagne 400 € pour couvrir ses besoins.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Plus le salaire est élevé, plus il est incité à travailler</a:t>
            </a:r>
            <a:r>
              <a:rPr lang="fr-FR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L’offre de travail - Définition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2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72DE65FA-0512-92B9-9EFA-FBD2F434E39E}"/>
              </a:ext>
            </a:extLst>
          </p:cNvPr>
          <p:cNvSpPr/>
          <p:nvPr/>
        </p:nvSpPr>
        <p:spPr>
          <a:xfrm>
            <a:off x="-9358" y="200779"/>
            <a:ext cx="8049574" cy="659731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340768"/>
            <a:ext cx="11809312" cy="483619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u="sng" dirty="0">
                <a:solidFill>
                  <a:schemeClr val="accent4"/>
                </a:solidFill>
                <a:latin typeface="+mn-lt"/>
              </a:rPr>
              <a:t>Le dilemme travail-loisirs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+mn-lt"/>
              </a:rPr>
              <a:t>Chaque individu doit choisir entre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travailler plus et sacrifier son temps libre </a:t>
            </a:r>
            <a:r>
              <a:rPr lang="fr-FR" dirty="0">
                <a:latin typeface="+mn-lt"/>
              </a:rPr>
              <a:t>ou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travailler moins et profiter de plus de loisirs</a:t>
            </a:r>
            <a:r>
              <a:rPr lang="fr-FR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4"/>
                </a:solidFill>
                <a:latin typeface="+mn-lt"/>
              </a:rPr>
              <a:t>Arbitrage travail-loisirs </a:t>
            </a:r>
            <a:r>
              <a:rPr lang="fr-FR" dirty="0">
                <a:latin typeface="+mn-lt"/>
              </a:rPr>
              <a:t>: un choix influencé par les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préférences personnelles </a:t>
            </a:r>
            <a:r>
              <a:rPr lang="fr-FR" dirty="0">
                <a:latin typeface="+mn-lt"/>
              </a:rPr>
              <a:t>et les </a:t>
            </a:r>
            <a:r>
              <a:rPr lang="fr-FR" b="1" dirty="0">
                <a:solidFill>
                  <a:schemeClr val="accent4"/>
                </a:solidFill>
                <a:latin typeface="+mn-lt"/>
              </a:rPr>
              <a:t>conditions économiques</a:t>
            </a:r>
            <a:r>
              <a:rPr lang="fr-FR" dirty="0"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n-lt"/>
              </a:rPr>
              <a:t>Exemple : Une étudiante qui travaille 20 heures par semaine pourrait accepter de faire 10 heures supplémentaires, mais cela réduirait son temps pour étudier.</a:t>
            </a:r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336" y="160337"/>
            <a:ext cx="10297144" cy="7483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L’arbitrage travail-loisirs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65391</TotalTime>
  <Words>3951</Words>
  <Application>Microsoft Office PowerPoint</Application>
  <PresentationFormat>Grand écran</PresentationFormat>
  <Paragraphs>521</Paragraphs>
  <Slides>75</Slides>
  <Notes>75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75</vt:i4>
      </vt:variant>
    </vt:vector>
  </HeadingPairs>
  <TitlesOfParts>
    <vt:vector size="84" baseType="lpstr">
      <vt:lpstr>Arial</vt:lpstr>
      <vt:lpstr>Calibri</vt:lpstr>
      <vt:lpstr>Calibri Light</vt:lpstr>
      <vt:lpstr>Open Sans</vt:lpstr>
      <vt:lpstr>Roboto</vt:lpstr>
      <vt:lpstr>Symbol</vt:lpstr>
      <vt:lpstr>Custom Design - Showeet</vt:lpstr>
      <vt:lpstr>Showeet theme</vt:lpstr>
      <vt:lpstr>showeet</vt:lpstr>
      <vt:lpstr>CH6 : LES PRINCIPALES ÉVOLUTIONS DU MARCHÉ DU TRAVAIL</vt:lpstr>
      <vt:lpstr>Objectifs</vt:lpstr>
      <vt:lpstr>Objectifs</vt:lpstr>
      <vt:lpstr>PLAN DE COURS</vt:lpstr>
      <vt:lpstr>L’OFFRE ET LA DEMANDE DE TRAVAIL</vt:lpstr>
      <vt:lpstr>Le marché du travail : Deux forces</vt:lpstr>
      <vt:lpstr>L’offre de travail</vt:lpstr>
      <vt:lpstr>L’offre de travail - Définition</vt:lpstr>
      <vt:lpstr>L’arbitrage travail-loisirs</vt:lpstr>
      <vt:lpstr>Effet de substitution et effet de revenu</vt:lpstr>
      <vt:lpstr>La demande de travail</vt:lpstr>
      <vt:lpstr>La demande de travail - Définition</vt:lpstr>
      <vt:lpstr>La fonction de production</vt:lpstr>
      <vt:lpstr>Exemple : La pizzeria de Nono</vt:lpstr>
      <vt:lpstr>Interaction entre offre et demande de travail</vt:lpstr>
      <vt:lpstr>Interaction entre O/D de travail</vt:lpstr>
      <vt:lpstr>Les imperfections du marché du travail</vt:lpstr>
      <vt:lpstr>Les différents types d'équilibres</vt:lpstr>
      <vt:lpstr>LA SEGMENTATION DU MARCHÉ DU TRAVAIL</vt:lpstr>
      <vt:lpstr>La segmentation du marché du travail</vt:lpstr>
      <vt:lpstr>Segmentation primaire et secondaire</vt:lpstr>
      <vt:lpstr>Secteur primaire</vt:lpstr>
      <vt:lpstr>Caractéristiques du secteur primaire</vt:lpstr>
      <vt:lpstr>Secteur secondaire</vt:lpstr>
      <vt:lpstr>Caractéristiques du secteur secondaire</vt:lpstr>
      <vt:lpstr>La théorie du dualisme</vt:lpstr>
      <vt:lpstr>La théorie du dualisme</vt:lpstr>
      <vt:lpstr>Marché interne vs marché externe</vt:lpstr>
      <vt:lpstr>Les inégalités</vt:lpstr>
      <vt:lpstr>Inégalités d'accès au marché du travail</vt:lpstr>
      <vt:lpstr>Facteurs structurels : Éducation et expérience</vt:lpstr>
      <vt:lpstr>Facteurs structurels : Le capital social</vt:lpstr>
      <vt:lpstr>Discrimination liée à l'origine et à l'âge</vt:lpstr>
      <vt:lpstr>Impacts et conséquences de la segmentation</vt:lpstr>
      <vt:lpstr>Impact de la segmentation sur la mobilité prof</vt:lpstr>
      <vt:lpstr>Impact de la segmentation sur les salaires</vt:lpstr>
      <vt:lpstr>Conséquences sur l’emploi des jeunes</vt:lpstr>
      <vt:lpstr>LES DÉSÉQUILIBRES DU MARCHÉ DU TRAVAIL</vt:lpstr>
      <vt:lpstr>Le marché du travail n'est pas en équilibre</vt:lpstr>
      <vt:lpstr>Les types de déséquilibres</vt:lpstr>
      <vt:lpstr>Chômage conjoncturel</vt:lpstr>
      <vt:lpstr>Le chômage conjoncturel</vt:lpstr>
      <vt:lpstr>Chômage structurel</vt:lpstr>
      <vt:lpstr>Le chômage structurel</vt:lpstr>
      <vt:lpstr>Le skill mismatch</vt:lpstr>
      <vt:lpstr>Le "skills mismatch"</vt:lpstr>
      <vt:lpstr>Compétences sous-utilisées</vt:lpstr>
      <vt:lpstr>Compétences manquantes</vt:lpstr>
      <vt:lpstr>Déséquilibre géographique</vt:lpstr>
      <vt:lpstr>LES THÉORIES DU CHÔMAGE</vt:lpstr>
      <vt:lpstr>Le chômage est un phénomène complexe</vt:lpstr>
      <vt:lpstr>Le chômage Keynésien</vt:lpstr>
      <vt:lpstr>Le chômage keynésien</vt:lpstr>
      <vt:lpstr> Les solutions keynésiennes</vt:lpstr>
      <vt:lpstr>Le chômage Classique</vt:lpstr>
      <vt:lpstr>Le chômage classique</vt:lpstr>
      <vt:lpstr>Le chômage classique</vt:lpstr>
      <vt:lpstr>Le chômage naturel</vt:lpstr>
      <vt:lpstr>Théories du chômage naturel et NAIRU</vt:lpstr>
      <vt:lpstr>Le NAIRU</vt:lpstr>
      <vt:lpstr>Les politiques de l’emploi</vt:lpstr>
      <vt:lpstr>Qu'est-ce que les politiques de l'emploi ?</vt:lpstr>
      <vt:lpstr>Les politiques de soutien à la demande</vt:lpstr>
      <vt:lpstr>Politiques de soutien à la demande</vt:lpstr>
      <vt:lpstr>Politiques budgétaires</vt:lpstr>
      <vt:lpstr>Politiques monétaires</vt:lpstr>
      <vt:lpstr>Les politiques actives</vt:lpstr>
      <vt:lpstr>Politiques actives de l'emploi</vt:lpstr>
      <vt:lpstr>Formation et reconversion</vt:lpstr>
      <vt:lpstr> Soutien à la création d'entreprises</vt:lpstr>
      <vt:lpstr>Les politiques passives</vt:lpstr>
      <vt:lpstr>Politiques passives</vt:lpstr>
      <vt:lpstr>Indemnisation du chômage</vt:lpstr>
      <vt:lpstr>Protection sociale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dc:description>© Copyright Showeet.com</dc:description>
  <cp:lastModifiedBy>galactus</cp:lastModifiedBy>
  <cp:revision>5</cp:revision>
  <dcterms:created xsi:type="dcterms:W3CDTF">2011-05-09T14:18:21Z</dcterms:created>
  <dcterms:modified xsi:type="dcterms:W3CDTF">2024-10-03T16:29:23Z</dcterms:modified>
  <cp:category>Templates</cp:category>
</cp:coreProperties>
</file>