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98" r:id="rId2"/>
    <p:sldMasterId id="2147483753" r:id="rId3"/>
  </p:sldMasterIdLst>
  <p:notesMasterIdLst>
    <p:notesMasterId r:id="rId70"/>
  </p:notesMasterIdLst>
  <p:handoutMasterIdLst>
    <p:handoutMasterId r:id="rId71"/>
  </p:handoutMasterIdLst>
  <p:sldIdLst>
    <p:sldId id="810" r:id="rId4"/>
    <p:sldId id="809" r:id="rId5"/>
    <p:sldId id="902" r:id="rId6"/>
    <p:sldId id="840" r:id="rId7"/>
    <p:sldId id="830" r:id="rId8"/>
    <p:sldId id="819" r:id="rId9"/>
    <p:sldId id="847" r:id="rId10"/>
    <p:sldId id="832" r:id="rId11"/>
    <p:sldId id="849" r:id="rId12"/>
    <p:sldId id="905" r:id="rId13"/>
    <p:sldId id="904" r:id="rId14"/>
    <p:sldId id="906" r:id="rId15"/>
    <p:sldId id="850" r:id="rId16"/>
    <p:sldId id="851" r:id="rId17"/>
    <p:sldId id="903" r:id="rId18"/>
    <p:sldId id="855" r:id="rId19"/>
    <p:sldId id="856" r:id="rId20"/>
    <p:sldId id="908" r:id="rId21"/>
    <p:sldId id="907" r:id="rId22"/>
    <p:sldId id="857" r:id="rId23"/>
    <p:sldId id="858" r:id="rId24"/>
    <p:sldId id="859" r:id="rId25"/>
    <p:sldId id="860" r:id="rId26"/>
    <p:sldId id="861" r:id="rId27"/>
    <p:sldId id="909" r:id="rId28"/>
    <p:sldId id="862" r:id="rId29"/>
    <p:sldId id="863" r:id="rId30"/>
    <p:sldId id="864" r:id="rId31"/>
    <p:sldId id="865" r:id="rId32"/>
    <p:sldId id="866" r:id="rId33"/>
    <p:sldId id="867" r:id="rId34"/>
    <p:sldId id="868" r:id="rId35"/>
    <p:sldId id="869" r:id="rId36"/>
    <p:sldId id="870" r:id="rId37"/>
    <p:sldId id="871" r:id="rId38"/>
    <p:sldId id="872" r:id="rId39"/>
    <p:sldId id="873" r:id="rId40"/>
    <p:sldId id="874" r:id="rId41"/>
    <p:sldId id="910" r:id="rId42"/>
    <p:sldId id="875" r:id="rId43"/>
    <p:sldId id="876" r:id="rId44"/>
    <p:sldId id="877" r:id="rId45"/>
    <p:sldId id="879" r:id="rId46"/>
    <p:sldId id="880" r:id="rId47"/>
    <p:sldId id="881" r:id="rId48"/>
    <p:sldId id="882" r:id="rId49"/>
    <p:sldId id="911" r:id="rId50"/>
    <p:sldId id="883" r:id="rId51"/>
    <p:sldId id="912" r:id="rId52"/>
    <p:sldId id="884" r:id="rId53"/>
    <p:sldId id="885" r:id="rId54"/>
    <p:sldId id="886" r:id="rId55"/>
    <p:sldId id="887" r:id="rId56"/>
    <p:sldId id="889" r:id="rId57"/>
    <p:sldId id="890" r:id="rId58"/>
    <p:sldId id="891" r:id="rId59"/>
    <p:sldId id="892" r:id="rId60"/>
    <p:sldId id="893" r:id="rId61"/>
    <p:sldId id="894" r:id="rId62"/>
    <p:sldId id="895" r:id="rId63"/>
    <p:sldId id="896" r:id="rId64"/>
    <p:sldId id="897" r:id="rId65"/>
    <p:sldId id="898" r:id="rId66"/>
    <p:sldId id="899" r:id="rId67"/>
    <p:sldId id="900" r:id="rId68"/>
    <p:sldId id="901" r:id="rId69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10"/>
            <p14:sldId id="809"/>
            <p14:sldId id="902"/>
            <p14:sldId id="840"/>
            <p14:sldId id="830"/>
            <p14:sldId id="819"/>
            <p14:sldId id="847"/>
            <p14:sldId id="832"/>
            <p14:sldId id="849"/>
            <p14:sldId id="905"/>
            <p14:sldId id="904"/>
            <p14:sldId id="906"/>
            <p14:sldId id="850"/>
            <p14:sldId id="851"/>
            <p14:sldId id="903"/>
            <p14:sldId id="855"/>
            <p14:sldId id="856"/>
            <p14:sldId id="908"/>
            <p14:sldId id="907"/>
            <p14:sldId id="857"/>
            <p14:sldId id="858"/>
            <p14:sldId id="859"/>
            <p14:sldId id="860"/>
            <p14:sldId id="861"/>
            <p14:sldId id="909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910"/>
            <p14:sldId id="875"/>
            <p14:sldId id="876"/>
            <p14:sldId id="877"/>
            <p14:sldId id="879"/>
            <p14:sldId id="880"/>
            <p14:sldId id="881"/>
            <p14:sldId id="882"/>
            <p14:sldId id="911"/>
            <p14:sldId id="883"/>
            <p14:sldId id="912"/>
            <p14:sldId id="884"/>
            <p14:sldId id="885"/>
            <p14:sldId id="886"/>
            <p14:sldId id="887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36"/>
    <a:srgbClr val="3A4446"/>
    <a:srgbClr val="24221F"/>
    <a:srgbClr val="DDDAD8"/>
    <a:srgbClr val="FBDED1"/>
    <a:srgbClr val="CAE8F2"/>
    <a:srgbClr val="40A8F1"/>
    <a:srgbClr val="0B5C93"/>
    <a:srgbClr val="ADE2B5"/>
    <a:srgbClr val="63E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848" autoAdjust="0"/>
  </p:normalViewPr>
  <p:slideViewPr>
    <p:cSldViewPr>
      <p:cViewPr varScale="1">
        <p:scale>
          <a:sx n="60" d="100"/>
          <a:sy n="60" d="100"/>
        </p:scale>
        <p:origin x="536" y="4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1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40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2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9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6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6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7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4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82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9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6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9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6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0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9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4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31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0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9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2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5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97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3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09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20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1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0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25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23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1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2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17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16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1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82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23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27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290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08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5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15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81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56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2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4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</p:spPr>
        <p:txBody>
          <a:bodyPr>
            <a:normAutofit/>
          </a:bodyPr>
          <a:lstStyle/>
          <a:p>
            <a:r>
              <a:rPr lang="fr-FR" dirty="0"/>
              <a:t>LE MARCHE ET SES LIMITES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Entre </a:t>
            </a:r>
            <a:r>
              <a:rPr lang="en-US" dirty="0" err="1"/>
              <a:t>idéalisme</a:t>
            </a:r>
            <a:r>
              <a:rPr lang="en-US" dirty="0"/>
              <a:t> et </a:t>
            </a:r>
            <a:r>
              <a:rPr lang="en-US" dirty="0" err="1"/>
              <a:t>dysfonctionnement</a:t>
            </a:r>
            <a:endParaRPr lang="en-US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96D5B9D-0D59-6891-2617-C07F18A41F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b="2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609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49784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928992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Attention, la "main invisible" a souvent été mal comprise ou déformée. On l'a utilisée </a:t>
            </a:r>
            <a:r>
              <a:rPr lang="fr-FR" b="1" dirty="0">
                <a:solidFill>
                  <a:schemeClr val="accent4"/>
                </a:solidFill>
              </a:rPr>
              <a:t>pour justifier des politiques de laisser-faire</a:t>
            </a:r>
            <a:r>
              <a:rPr lang="fr-FR" dirty="0"/>
              <a:t>, où </a:t>
            </a:r>
            <a:r>
              <a:rPr lang="fr-FR" b="1" dirty="0">
                <a:solidFill>
                  <a:schemeClr val="accent4"/>
                </a:solidFill>
              </a:rPr>
              <a:t>l'État n'interviendrait pas du tout</a:t>
            </a:r>
            <a:r>
              <a:rPr lang="fr-FR" dirty="0"/>
              <a:t>. Mais Smith lui-même reconnaissait que des institutions fortes étaient nécessaires pour encadrer ce marché et éviter les abus. </a:t>
            </a:r>
          </a:p>
          <a:p>
            <a:pPr marL="0" indent="0">
              <a:buNone/>
            </a:pPr>
            <a:r>
              <a:rPr lang="fr-FR" dirty="0"/>
              <a:t>La "main invisible" </a:t>
            </a:r>
            <a:r>
              <a:rPr lang="fr-FR" b="1" dirty="0">
                <a:solidFill>
                  <a:schemeClr val="accent4"/>
                </a:solidFill>
              </a:rPr>
              <a:t>ne veut pas dire que tout s'équilibre toujours parfaitement </a:t>
            </a:r>
            <a:r>
              <a:rPr lang="fr-FR" dirty="0"/>
              <a:t>; elle montre simplement que </a:t>
            </a:r>
            <a:r>
              <a:rPr lang="fr-FR" b="1" dirty="0">
                <a:solidFill>
                  <a:schemeClr val="accent4"/>
                </a:solidFill>
              </a:rPr>
              <a:t>dans certains cas</a:t>
            </a:r>
            <a:r>
              <a:rPr lang="fr-FR" dirty="0"/>
              <a:t>, des forces naturelles peuvent produi</a:t>
            </a:r>
            <a:r>
              <a:rPr lang="fr-FR" b="1" dirty="0">
                <a:solidFill>
                  <a:schemeClr val="accent4"/>
                </a:solidFill>
              </a:rPr>
              <a:t>re un certain ordre sans plan centralisé</a:t>
            </a:r>
            <a:r>
              <a:rPr lang="fr-FR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comme régulateur de l'économie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AA3A1F-0F4B-8E90-E212-15EDED7D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1772816"/>
            <a:ext cx="2521644" cy="35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49784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136904" cy="4836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Adam Smith et la "main invisible" : Chaque individu poursuit son intérêt personnel, mais cela conduit à un bénéfice collectif.</a:t>
            </a:r>
          </a:p>
          <a:p>
            <a:pPr marL="0" indent="0">
              <a:buNone/>
            </a:pPr>
            <a:r>
              <a:rPr lang="fr-FR" dirty="0"/>
              <a:t>Exemple : Le boulanger produit du pain pour gagner de l'argent, mais contribue en même temps à nourrir la communauté.</a:t>
            </a:r>
          </a:p>
          <a:p>
            <a:pPr marL="0" indent="0">
              <a:buNone/>
            </a:pPr>
            <a:r>
              <a:rPr lang="fr-FR" dirty="0"/>
              <a:t>Le marché </a:t>
            </a:r>
            <a:r>
              <a:rPr lang="fr-FR" b="1" dirty="0">
                <a:solidFill>
                  <a:schemeClr val="accent4"/>
                </a:solidFill>
              </a:rPr>
              <a:t>peut réguler naturellement </a:t>
            </a:r>
            <a:r>
              <a:rPr lang="fr-FR" dirty="0"/>
              <a:t>les échanges et l'économie globale.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comme régulateur de l'économie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105515-00DC-BFFF-C123-2988DD9F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2526407"/>
            <a:ext cx="3610372" cy="1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marché : De la perfection à la dure réalité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58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Caractéristiques d'un marché parfait :</a:t>
            </a:r>
          </a:p>
          <a:p>
            <a:r>
              <a:rPr lang="fr-FR" b="1" dirty="0">
                <a:solidFill>
                  <a:schemeClr val="accent4"/>
                </a:solidFill>
              </a:rPr>
              <a:t>Information parfaite pour tous les acteurs</a:t>
            </a:r>
            <a:r>
              <a:rPr lang="fr-FR" dirty="0"/>
              <a:t>.</a:t>
            </a:r>
          </a:p>
          <a:p>
            <a:r>
              <a:rPr lang="fr-FR" b="1" dirty="0">
                <a:solidFill>
                  <a:schemeClr val="accent4"/>
                </a:solidFill>
              </a:rPr>
              <a:t>Concurrence pure et parfaite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/>
              <a:t>(aucun acteur n'influence seul le prix).</a:t>
            </a:r>
          </a:p>
          <a:p>
            <a:r>
              <a:rPr lang="fr-FR" dirty="0"/>
              <a:t>Pas de </a:t>
            </a:r>
            <a:r>
              <a:rPr lang="fr-FR" b="1" dirty="0">
                <a:solidFill>
                  <a:schemeClr val="accent4"/>
                </a:solidFill>
              </a:rPr>
              <a:t>barrières à l'entrée </a:t>
            </a:r>
            <a:r>
              <a:rPr lang="fr-FR" dirty="0"/>
              <a:t>ou à la </a:t>
            </a:r>
            <a:r>
              <a:rPr lang="fr-FR" b="1" dirty="0">
                <a:solidFill>
                  <a:schemeClr val="accent4"/>
                </a:solidFill>
              </a:rPr>
              <a:t>sortie du marché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Dans la réalité, le marché parfait est un </a:t>
            </a:r>
            <a:r>
              <a:rPr lang="fr-FR" b="1" dirty="0">
                <a:solidFill>
                  <a:schemeClr val="accent4"/>
                </a:solidFill>
              </a:rPr>
              <a:t>modèle théorique jamais</a:t>
            </a:r>
            <a:r>
              <a:rPr lang="fr-FR" dirty="0"/>
              <a:t> atteint dans la réalité.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parfait : Un modèle théorique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Exemples d'imperfections du marché :</a:t>
            </a:r>
          </a:p>
          <a:p>
            <a:r>
              <a:rPr lang="fr-FR" b="1" dirty="0">
                <a:solidFill>
                  <a:schemeClr val="accent4"/>
                </a:solidFill>
              </a:rPr>
              <a:t>Monopoles</a:t>
            </a:r>
            <a:r>
              <a:rPr lang="fr-FR" dirty="0"/>
              <a:t> : Une entreprise contrôle tout un secteur (exemple : télécommunications).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Externalités</a:t>
            </a:r>
            <a:r>
              <a:rPr lang="fr-FR" dirty="0"/>
              <a:t> : Effets externes non inclus dans les prix (exemple : pollution).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Asymétrie d'information </a:t>
            </a:r>
            <a:r>
              <a:rPr lang="fr-FR" dirty="0"/>
              <a:t>: Un vendeur a plus d'informations qu'un acheteur (exemple : voiture d'occasion défectueuse).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imperfections du marché </a:t>
            </a:r>
            <a:r>
              <a:rPr lang="fr-FR" b="1" dirty="0">
                <a:solidFill>
                  <a:schemeClr val="accent4"/>
                </a:solidFill>
              </a:rPr>
              <a:t>sont courantes et influencent </a:t>
            </a:r>
            <a:r>
              <a:rPr lang="fr-FR" dirty="0"/>
              <a:t>le fonctionnement de l'économie.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imparfait : Une réalité plus complexe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Résumé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8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 marché est un lieu d'échange entre acheteurs et vendeurs.</a:t>
            </a:r>
          </a:p>
          <a:p>
            <a:r>
              <a:rPr lang="fr-FR" dirty="0"/>
              <a:t>Les prix jouent un rôle de signal pour coordonner l'offre et la demande.</a:t>
            </a:r>
          </a:p>
          <a:p>
            <a:r>
              <a:rPr lang="fr-FR" dirty="0"/>
              <a:t>Adam Smith : La "main invisible" du marché peut réguler l'économie.</a:t>
            </a:r>
          </a:p>
          <a:p>
            <a:r>
              <a:rPr lang="fr-FR" dirty="0"/>
              <a:t>Les imperfections du marché (monopoles, externalités, etc.) modifient son fonctionnement idéal.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Résumé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CONCURRENCE ET LES RELATIONS DE COOPÉRATION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16709E7C-6AD5-A786-F6C7-CCADD37AAF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8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908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concurrence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50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La concurrence a un sens courant (</a:t>
            </a:r>
            <a:r>
              <a:rPr lang="fr-FR" b="1" dirty="0">
                <a:solidFill>
                  <a:schemeClr val="accent4"/>
                </a:solidFill>
              </a:rPr>
              <a:t>situation de compétition sur un marché</a:t>
            </a:r>
            <a:r>
              <a:rPr lang="fr-FR" dirty="0"/>
              <a:t>) et un sens économique (</a:t>
            </a:r>
            <a:r>
              <a:rPr lang="fr-FR" b="1" dirty="0">
                <a:solidFill>
                  <a:schemeClr val="accent4"/>
                </a:solidFill>
              </a:rPr>
              <a:t>vendeurs et acheteurs sont en nombre suffisant pour qu'aucun acteur n'exerce un pouvoir significatif sur le prix de marché</a:t>
            </a:r>
            <a:r>
              <a:rPr lang="fr-FR" dirty="0"/>
              <a:t>). </a:t>
            </a:r>
          </a:p>
          <a:p>
            <a:pPr marL="0" indent="0">
              <a:buNone/>
            </a:pPr>
            <a:r>
              <a:rPr lang="fr-FR" dirty="0"/>
              <a:t>On distingue plusieurs formes de concurrence économique : elle peut être parfaite ou imparfaite.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concurrence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Notions et </a:t>
            </a:r>
            <a:r>
              <a:rPr lang="en-US" dirty="0" err="1"/>
              <a:t>objectifs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4AC9E1-9888-1E21-3210-AE41F9B57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26358"/>
              </p:ext>
            </p:extLst>
          </p:nvPr>
        </p:nvGraphicFramePr>
        <p:xfrm>
          <a:off x="659396" y="1380442"/>
          <a:ext cx="10873208" cy="2689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740">
                  <a:extLst>
                    <a:ext uri="{9D8B030D-6E8A-4147-A177-3AD203B41FA5}">
                      <a16:colId xmlns:a16="http://schemas.microsoft.com/office/drawing/2014/main" val="1515459831"/>
                    </a:ext>
                  </a:extLst>
                </a:gridCol>
                <a:gridCol w="8497468">
                  <a:extLst>
                    <a:ext uri="{9D8B030D-6E8A-4147-A177-3AD203B41FA5}">
                      <a16:colId xmlns:a16="http://schemas.microsoft.com/office/drawing/2014/main" val="1897611985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GP" sz="2400" kern="100" dirty="0">
                          <a:effectLst/>
                        </a:rPr>
                        <a:t>NOTIONS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fr-GP" sz="2400" b="0" kern="100" dirty="0">
                          <a:effectLst/>
                        </a:rPr>
                        <a:t>Le rôle du marché et son fonctionnement</a:t>
                      </a:r>
                      <a:endParaRPr lang="fr-FR" sz="2400" b="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GP" sz="2400" b="0" kern="100" dirty="0">
                          <a:effectLst/>
                        </a:rPr>
                        <a:t>La concurrence et les relations de coopération</a:t>
                      </a:r>
                      <a:endParaRPr lang="fr-FR" sz="2400" b="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GP" sz="2400" b="0" kern="100" dirty="0">
                          <a:effectLst/>
                        </a:rPr>
                        <a:t>Les barrières à l’entrée </a:t>
                      </a:r>
                      <a:endParaRPr lang="fr-FR" sz="2400" b="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GP" sz="2400" b="0" kern="100" dirty="0">
                          <a:effectLst/>
                        </a:rPr>
                        <a:t>L’asymétrie de l’information </a:t>
                      </a:r>
                      <a:endParaRPr lang="fr-FR" sz="2400" b="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GP" sz="2400" b="0" kern="100" dirty="0">
                          <a:effectLst/>
                        </a:rPr>
                        <a:t>Les externalités positives et négatives</a:t>
                      </a:r>
                      <a:endParaRPr lang="fr-FR" sz="2400" b="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GP" sz="2400" b="0" kern="100" dirty="0">
                          <a:effectLst/>
                        </a:rPr>
                        <a:t> </a:t>
                      </a:r>
                      <a:endParaRPr lang="fr-FR" sz="2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724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95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Caractéristiques :</a:t>
            </a:r>
          </a:p>
          <a:p>
            <a:r>
              <a:rPr lang="fr-FR" dirty="0"/>
              <a:t>Taille égale des entreprises.</a:t>
            </a:r>
          </a:p>
          <a:p>
            <a:r>
              <a:rPr lang="fr-FR" dirty="0"/>
              <a:t>Prix fixés par le marché (offre et demande).</a:t>
            </a:r>
          </a:p>
          <a:p>
            <a:r>
              <a:rPr lang="fr-FR" dirty="0"/>
              <a:t>Produits identiques (homogénéité des produits).</a:t>
            </a:r>
          </a:p>
          <a:p>
            <a:r>
              <a:rPr lang="fr-FR" dirty="0"/>
              <a:t>Information parfaite (tous les acteurs partagent les mêmes informations).</a:t>
            </a:r>
          </a:p>
          <a:p>
            <a:r>
              <a:rPr lang="fr-FR" dirty="0"/>
              <a:t>Libre entrée et sortie du marché.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Concept clé : </a:t>
            </a:r>
            <a:r>
              <a:rPr lang="fr-FR" b="1" dirty="0">
                <a:solidFill>
                  <a:schemeClr val="accent4"/>
                </a:solidFill>
              </a:rPr>
              <a:t>Aucun acteur ne peut influencer seul le marché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Note importante : Il s'agit d'un modèle théorique </a:t>
            </a:r>
            <a:r>
              <a:rPr lang="fr-FR" b="1" dirty="0">
                <a:solidFill>
                  <a:schemeClr val="accent4"/>
                </a:solidFill>
              </a:rPr>
              <a:t>très rarement observé dans la réalité</a:t>
            </a:r>
            <a:r>
              <a:rPr lang="fr-FR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concurrence parfaite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La concurrence imparfaite se produit </a:t>
            </a:r>
            <a:r>
              <a:rPr lang="fr-FR" b="1" dirty="0">
                <a:solidFill>
                  <a:schemeClr val="accent4"/>
                </a:solidFill>
              </a:rPr>
              <a:t>lorsque certaines entreprises ont un pouvoir de marché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Formes de concurrence imparfaite :</a:t>
            </a:r>
          </a:p>
          <a:p>
            <a:r>
              <a:rPr lang="fr-FR" b="1" dirty="0">
                <a:solidFill>
                  <a:schemeClr val="accent4"/>
                </a:solidFill>
              </a:rPr>
              <a:t>Monopole</a:t>
            </a:r>
            <a:r>
              <a:rPr lang="fr-FR" dirty="0"/>
              <a:t> : Une seule entreprise contrôle le marché (exemple : entreprise d'eau dans une ville).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Oligopole</a:t>
            </a:r>
            <a:r>
              <a:rPr lang="fr-FR" dirty="0"/>
              <a:t> : Quelques grandes entreprises dominent le marché (exemple : Apple et Samsung).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Concurrence</a:t>
            </a:r>
            <a:r>
              <a:rPr lang="fr-FR" dirty="0"/>
              <a:t> </a:t>
            </a:r>
            <a:r>
              <a:rPr lang="fr-FR" b="1" dirty="0">
                <a:solidFill>
                  <a:schemeClr val="accent4"/>
                </a:solidFill>
              </a:rPr>
              <a:t>monopolistique</a:t>
            </a:r>
            <a:r>
              <a:rPr lang="fr-FR" dirty="0"/>
              <a:t> : Produits similaires mais différenciés (exemple : restaurants avec des menus uniques).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Conclusion : La concurrence imparfaite est </a:t>
            </a:r>
            <a:r>
              <a:rPr lang="fr-FR" b="1" dirty="0">
                <a:solidFill>
                  <a:schemeClr val="accent4"/>
                </a:solidFill>
              </a:rPr>
              <a:t>courante dans le monde réel</a:t>
            </a:r>
            <a:r>
              <a:rPr lang="fr-FR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concurrence imparfaite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704856" cy="48361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 monopole</a:t>
            </a:r>
          </a:p>
          <a:p>
            <a:r>
              <a:rPr lang="fr-FR" dirty="0"/>
              <a:t>Une seule entreprise contrôle tout le marché.</a:t>
            </a:r>
          </a:p>
          <a:p>
            <a:r>
              <a:rPr lang="fr-FR" dirty="0"/>
              <a:t>Pouvoir de fixation des prix : L'entreprise peut imposer les prix car les consommateurs n'ont pas d'autres choix.</a:t>
            </a:r>
          </a:p>
          <a:p>
            <a:pPr marL="0" indent="0">
              <a:buNone/>
            </a:pPr>
            <a:r>
              <a:rPr lang="fr-FR" dirty="0"/>
              <a:t>Exemple : Une entreprise d'eau qui est la seule à fournir dans une ville ou encore Microsoft avec Windows.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concurrence imparfaite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8ED64A-C718-583E-33BA-410212AA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420888"/>
            <a:ext cx="3566682" cy="23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632848" cy="48361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L'oligopole</a:t>
            </a:r>
          </a:p>
          <a:p>
            <a:r>
              <a:rPr lang="fr-FR" dirty="0"/>
              <a:t>Quelques entreprises dominent un marché.</a:t>
            </a:r>
          </a:p>
          <a:p>
            <a:r>
              <a:rPr lang="fr-FR" dirty="0"/>
              <a:t>Pouvoir de marché : Elles peuvent influencer les prix et la qualité.</a:t>
            </a:r>
          </a:p>
          <a:p>
            <a:pPr marL="0" indent="0">
              <a:buNone/>
            </a:pPr>
            <a:r>
              <a:rPr lang="fr-FR" dirty="0"/>
              <a:t>Exemple : Marché des smartphones dominé par Apple et Samsung. Ces entreprises influencent les prix et innovations en fonction de leurs stratégies.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concurrence imparfaite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5A227C-4EDD-8FD6-637A-FC7C5F72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414" y="2614922"/>
            <a:ext cx="3650333" cy="22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056784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Concurrence monopolistique</a:t>
            </a:r>
          </a:p>
          <a:p>
            <a:pPr marL="0" indent="0">
              <a:buNone/>
            </a:pPr>
            <a:r>
              <a:rPr lang="fr-FR" dirty="0"/>
              <a:t>De nombreuses entreprises proposent des produits similaires mais différenciés.</a:t>
            </a:r>
          </a:p>
          <a:p>
            <a:pPr marL="0" indent="0">
              <a:buNone/>
            </a:pPr>
            <a:r>
              <a:rPr lang="fr-FR" dirty="0"/>
              <a:t>Pouvoir de marché : Chaque entreprise se distingue par la qualité, la marque ou des caractéristiques particulières.</a:t>
            </a:r>
          </a:p>
          <a:p>
            <a:pPr marL="0" indent="0">
              <a:buNone/>
            </a:pPr>
            <a:r>
              <a:rPr lang="fr-FR" dirty="0"/>
              <a:t>Exemple : Les restaurants qui offrent des menus uniques et fixent leurs propres prix.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concurrence imparfaite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15D8E1-56D8-689A-8684-8DDE4247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060848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relations de coopération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45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732949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136904" cy="4836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Coopétition = coopération + compétition.</a:t>
            </a:r>
          </a:p>
          <a:p>
            <a:pPr marL="0" indent="0">
              <a:buNone/>
            </a:pPr>
            <a:r>
              <a:rPr lang="fr-FR" dirty="0"/>
              <a:t>Concept clé : </a:t>
            </a:r>
            <a:r>
              <a:rPr lang="fr-FR" b="1" dirty="0">
                <a:solidFill>
                  <a:schemeClr val="accent4"/>
                </a:solidFill>
              </a:rPr>
              <a:t>Des entreprises concurrentes collaborent </a:t>
            </a:r>
            <a:r>
              <a:rPr lang="fr-FR" dirty="0"/>
              <a:t>sur certains projets tout en se concurrençant sur d'autres aspects.</a:t>
            </a:r>
          </a:p>
          <a:p>
            <a:pPr marL="0" indent="0">
              <a:buNone/>
            </a:pPr>
            <a:r>
              <a:rPr lang="fr-FR" dirty="0"/>
              <a:t>Exemple : Apple et Samsung peuvent coopérer sur des technologies de composants tout en restant rivaux sur les produits finaux (smartphones).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coopétition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C8F48C-F5F8-7D7B-1F8B-40FAD8EE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73" y="2285901"/>
            <a:ext cx="365182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732949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Apple et Samsung</a:t>
            </a:r>
          </a:p>
          <a:p>
            <a:r>
              <a:rPr lang="fr-FR" dirty="0"/>
              <a:t>Collaboration </a:t>
            </a:r>
            <a:r>
              <a:rPr lang="fr-FR" b="1" dirty="0">
                <a:solidFill>
                  <a:schemeClr val="accent4"/>
                </a:solidFill>
              </a:rPr>
              <a:t>sur certains aspects </a:t>
            </a:r>
            <a:r>
              <a:rPr lang="fr-FR" dirty="0"/>
              <a:t>: Partage de technologies (puces, écrans).</a:t>
            </a:r>
          </a:p>
          <a:p>
            <a:r>
              <a:rPr lang="fr-FR" dirty="0"/>
              <a:t>Concurrence directe : Sur le marché des smartphones.</a:t>
            </a:r>
          </a:p>
          <a:p>
            <a:r>
              <a:rPr lang="fr-FR" dirty="0"/>
              <a:t>Coopérer permet de </a:t>
            </a:r>
            <a:r>
              <a:rPr lang="fr-FR" b="1" dirty="0">
                <a:solidFill>
                  <a:schemeClr val="accent4"/>
                </a:solidFill>
              </a:rPr>
              <a:t>partager des ressources</a:t>
            </a:r>
            <a:r>
              <a:rPr lang="fr-FR" dirty="0"/>
              <a:t>, tout en continuant à </a:t>
            </a:r>
            <a:r>
              <a:rPr lang="fr-FR" b="1" dirty="0">
                <a:solidFill>
                  <a:schemeClr val="accent4"/>
                </a:solidFill>
              </a:rPr>
              <a:t>rivaliser sur les produits finaux</a:t>
            </a:r>
            <a:r>
              <a:rPr lang="fr-FR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coopétition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73710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Collaboration à long terme </a:t>
            </a:r>
            <a:r>
              <a:rPr lang="fr-FR" dirty="0"/>
              <a:t>entre entreprises pour </a:t>
            </a:r>
            <a:r>
              <a:rPr lang="fr-FR" b="1" dirty="0">
                <a:solidFill>
                  <a:schemeClr val="accent4"/>
                </a:solidFill>
              </a:rPr>
              <a:t>des bénéfices mutuels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Partage des ressources </a:t>
            </a:r>
            <a:r>
              <a:rPr lang="fr-FR" dirty="0"/>
              <a:t>: Technologies, savoir-faire, coûts de recherche et développement (R&amp;D).</a:t>
            </a:r>
          </a:p>
          <a:p>
            <a:pPr marL="0" indent="0">
              <a:buNone/>
            </a:pPr>
            <a:r>
              <a:rPr lang="fr-FR" dirty="0"/>
              <a:t>Exemple : Secteur pharmaceutique où des entreprises partagent leurs laboratoires et chercheurs pour développer de nouveaux médicaments.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qu'une alliance stratégique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73710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568952" cy="48361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Un exemple percutant est l'alliance entre Pfizer et BioNTech pour développer le vaccin contre la COVID-19.</a:t>
            </a:r>
          </a:p>
          <a:p>
            <a:r>
              <a:rPr lang="fr-FR" dirty="0"/>
              <a:t>Contexte : En pleine pandémie mondiale, Pfizer (géant pharmaceutique) et BioNTech (spécialiste des technologies ARN) se sont alliés pour développer rapidement un vaccin.</a:t>
            </a:r>
          </a:p>
          <a:p>
            <a:r>
              <a:rPr lang="fr-FR" dirty="0"/>
              <a:t>Partage des risques : Le développement d’un vaccin est coûteux et risqué. En partageant les ressources et les compétences, ils ont réduit les coûts et accéléré le processus.</a:t>
            </a:r>
          </a:p>
          <a:p>
            <a:r>
              <a:rPr lang="fr-FR" dirty="0"/>
              <a:t>Résultat : Le vaccin Pfizer-BioNTech a été le premier approuvé dans plusieurs pays, avec des milliards de doses vendues, générant d'immenses bénéfices partagés entre les deux entreprises.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Alliance stratégique : Exemple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BBB8E4-6745-80BC-AB6D-75591ADB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20" y="2434581"/>
            <a:ext cx="2985120" cy="19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Notions et </a:t>
            </a:r>
            <a:r>
              <a:rPr lang="en-US" dirty="0" err="1"/>
              <a:t>objectifs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EC003B2-771B-2DD6-4090-9FEADA5AE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98794"/>
              </p:ext>
            </p:extLst>
          </p:nvPr>
        </p:nvGraphicFramePr>
        <p:xfrm>
          <a:off x="551384" y="1485900"/>
          <a:ext cx="11377264" cy="4277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5874">
                  <a:extLst>
                    <a:ext uri="{9D8B030D-6E8A-4147-A177-3AD203B41FA5}">
                      <a16:colId xmlns:a16="http://schemas.microsoft.com/office/drawing/2014/main" val="330765950"/>
                    </a:ext>
                  </a:extLst>
                </a:gridCol>
                <a:gridCol w="8891390">
                  <a:extLst>
                    <a:ext uri="{9D8B030D-6E8A-4147-A177-3AD203B41FA5}">
                      <a16:colId xmlns:a16="http://schemas.microsoft.com/office/drawing/2014/main" val="1395811431"/>
                    </a:ext>
                  </a:extLst>
                </a:gridCol>
              </a:tblGrid>
              <a:tr h="3815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OBJECTIFS D'APPRENTISSAGE :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GP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À la fin de ce cours, vous devrez être capables de 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Comprendre </a:t>
                      </a:r>
                      <a:r>
                        <a:rPr lang="fr-FR" sz="2000" b="0" kern="100" dirty="0">
                          <a:effectLst/>
                        </a:rPr>
                        <a:t>le rôle du marché dans la coordination des décisions économiques.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Expliquer </a:t>
                      </a:r>
                      <a:r>
                        <a:rPr lang="fr-FR" sz="2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dynamiques de la concurrence et les interactions avec les relations de coopération.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Identifier et analyser </a:t>
                      </a:r>
                      <a:r>
                        <a:rPr lang="fr-FR" sz="2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barrières à l'entrée dans différents secteurs.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Définir et illustrer </a:t>
                      </a:r>
                      <a:r>
                        <a:rPr lang="fr-FR" sz="2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l'asymétrie de l'information et ses implications sur le marché.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Reconnaître et analyser </a:t>
                      </a:r>
                      <a:r>
                        <a:rPr lang="fr-FR" sz="2000" b="0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externalités, tant positives que négatives, et proposer des solutions pour y remédier.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GP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242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983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345718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776864" cy="48361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BMW et Toyota coopèrent depuis 2013 sur le développement de technologies liées aux moteurs hybrides et à l'hydrogène, tout en restant concurrents sur le marché des véhicules.</a:t>
            </a:r>
          </a:p>
          <a:p>
            <a:pPr marL="0" indent="0">
              <a:buNone/>
            </a:pPr>
            <a:r>
              <a:rPr lang="fr-FR" dirty="0"/>
              <a:t>Avantage de la coopération :</a:t>
            </a:r>
          </a:p>
          <a:p>
            <a:pPr marL="0" indent="0">
              <a:buNone/>
            </a:pPr>
            <a:r>
              <a:rPr lang="fr-FR" dirty="0"/>
              <a:t>Ils partagent leurs ressources et expertises pour développer des technologies de propulsion plus rapidement et à moindre coût. .</a:t>
            </a:r>
          </a:p>
          <a:p>
            <a:pPr marL="0" indent="0">
              <a:buNone/>
            </a:pPr>
            <a:r>
              <a:rPr lang="fr-FR" dirty="0"/>
              <a:t>Résultat :</a:t>
            </a:r>
          </a:p>
          <a:p>
            <a:pPr marL="0" indent="0">
              <a:buNone/>
            </a:pPr>
            <a:r>
              <a:rPr lang="fr-FR" dirty="0"/>
              <a:t>Cette coopération a permis le développement de modèles comme la Toyota Supra et la BMW Z4, qui partagent des composants clés tout en étant commercialisées sous des marques concurrentes.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Coopétition : Exemple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D6FE88-99B4-AC4D-8099-0B847EF27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48" y="2241525"/>
            <a:ext cx="3798263" cy="23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Résumé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15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34410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Concurrence parfaite : Un modèle théorique rare dans la réalité.</a:t>
            </a:r>
          </a:p>
          <a:p>
            <a:r>
              <a:rPr lang="fr-FR" dirty="0"/>
              <a:t>Concurrence imparfaite : Formes courantes telles que le monopole, l'oligopole, et la concurrence monopolistique.</a:t>
            </a:r>
          </a:p>
          <a:p>
            <a:r>
              <a:rPr lang="fr-FR" dirty="0"/>
              <a:t>Coopétition : Les entreprises peuvent coopérer tout en restant concurrentes.</a:t>
            </a:r>
          </a:p>
          <a:p>
            <a:r>
              <a:rPr lang="fr-FR" dirty="0"/>
              <a:t>Alliances stratégiques : Collaboration à long terme pour partager des ressources et diminuer les coûts de R&amp;D.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Résumé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barrières à l’entrée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6F696480-AAA0-6E2A-7315-B5550C38B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" b="1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033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8416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barrières à l’entrée sont des </a:t>
            </a:r>
            <a:r>
              <a:rPr lang="fr-FR" b="1" dirty="0">
                <a:solidFill>
                  <a:schemeClr val="accent4"/>
                </a:solidFill>
              </a:rPr>
              <a:t>obstacles qui empêchent ou découragent </a:t>
            </a:r>
            <a:r>
              <a:rPr lang="fr-FR" dirty="0"/>
              <a:t>de nouvelles entreprises d’entrer sur un marché.</a:t>
            </a:r>
          </a:p>
          <a:p>
            <a:pPr marL="0" indent="0">
              <a:buNone/>
            </a:pPr>
            <a:r>
              <a:rPr lang="fr-FR" dirty="0"/>
              <a:t>Objectif : Protéger les entreprises établies et limiter la concurrence.</a:t>
            </a:r>
          </a:p>
          <a:p>
            <a:pPr marL="0" indent="0">
              <a:buNone/>
            </a:pPr>
            <a:r>
              <a:rPr lang="fr-FR" dirty="0"/>
              <a:t>Exemples : Coûts élevés, régulations, brevets.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qu'une barrière à l’entrée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8416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Barrières naturelles </a:t>
            </a:r>
            <a:r>
              <a:rPr lang="fr-FR" dirty="0"/>
              <a:t>: Liées aux caractéristiques économiques du marché.</a:t>
            </a:r>
          </a:p>
          <a:p>
            <a:r>
              <a:rPr lang="fr-FR" b="1" dirty="0">
                <a:solidFill>
                  <a:schemeClr val="accent4"/>
                </a:solidFill>
              </a:rPr>
              <a:t>Barrières artificielles </a:t>
            </a:r>
            <a:r>
              <a:rPr lang="fr-FR" dirty="0"/>
              <a:t>: Créées par les gouvernements ou des régulations.</a:t>
            </a:r>
          </a:p>
          <a:p>
            <a:r>
              <a:rPr lang="fr-FR" b="1" dirty="0">
                <a:solidFill>
                  <a:schemeClr val="accent4"/>
                </a:solidFill>
              </a:rPr>
              <a:t>Barrières stratégiques </a:t>
            </a:r>
            <a:r>
              <a:rPr lang="fr-FR" dirty="0"/>
              <a:t>: Mise en place par les entreprises établies pour empêcher la concurrence.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Classification des barrières à l’entrée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8416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280920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Les barrières naturelles</a:t>
            </a:r>
          </a:p>
          <a:p>
            <a:r>
              <a:rPr lang="fr-FR" b="1" dirty="0">
                <a:solidFill>
                  <a:schemeClr val="accent4"/>
                </a:solidFill>
              </a:rPr>
              <a:t>Coûts fixes élevés </a:t>
            </a:r>
            <a:r>
              <a:rPr lang="fr-FR" dirty="0"/>
              <a:t>: Secteurs où le démarrage nécessite d’importants investissements (ex. : sidérurgie, chemins de fer).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Économies d'échelle </a:t>
            </a:r>
            <a:r>
              <a:rPr lang="fr-FR" dirty="0"/>
              <a:t>: Les grandes entreprises bénéficient de coûts unitaires plus faibles grâce à la production en grande quantité.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Exemple</a:t>
            </a:r>
            <a:r>
              <a:rPr lang="fr-FR" dirty="0"/>
              <a:t> : Une nouvelle compagnie aérienne doit supporter des coûts énormes (achat ou location d’avions, équipages).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barrières naturelles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A9A75A-B7D5-A772-DEFF-20851B60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06" y="2511462"/>
            <a:ext cx="3351735" cy="18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8416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280920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Les barrières artificielles</a:t>
            </a:r>
          </a:p>
          <a:p>
            <a:r>
              <a:rPr lang="fr-FR" b="1" dirty="0">
                <a:solidFill>
                  <a:schemeClr val="accent4"/>
                </a:solidFill>
              </a:rPr>
              <a:t>Réglementations</a:t>
            </a:r>
            <a:r>
              <a:rPr lang="fr-FR" dirty="0"/>
              <a:t> : Certaines industries, comme le secteur pharmaceutique, sont fortement régulées (ex. : tests de médicaments).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Brevets</a:t>
            </a:r>
            <a:r>
              <a:rPr lang="fr-FR" dirty="0"/>
              <a:t> : Donnent un droit exclusif d’utiliser une technologie, limitant la concurrence.</a:t>
            </a:r>
          </a:p>
          <a:p>
            <a:r>
              <a:rPr lang="fr-FR" b="1" dirty="0">
                <a:solidFill>
                  <a:schemeClr val="accent4"/>
                </a:solidFill>
              </a:rPr>
              <a:t>Normes techniques </a:t>
            </a:r>
            <a:r>
              <a:rPr lang="fr-FR" dirty="0"/>
              <a:t>: Les nouvelles entreprises doivent respecter des standards élevés (ex. : sécurité des équipements électroniques).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Exemple</a:t>
            </a:r>
            <a:r>
              <a:rPr lang="fr-FR" dirty="0"/>
              <a:t> : Dans le secteur des télécommunications, l'accès aux fréquences radio est contrôlé par les gouvernements.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barrières artificielles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33A549-C9C8-C73A-EA8F-46AA5A91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220486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8416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920880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Les barrières stratégiques</a:t>
            </a:r>
          </a:p>
          <a:p>
            <a:r>
              <a:rPr lang="fr-FR" b="1" dirty="0">
                <a:solidFill>
                  <a:schemeClr val="accent4"/>
                </a:solidFill>
              </a:rPr>
              <a:t>Prix prédateurs </a:t>
            </a:r>
            <a:r>
              <a:rPr lang="fr-FR" dirty="0"/>
              <a:t>: Entreprises qui baissent temporairement leurs prix pour éliminer les nouveaux entrants.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Exclusivité des contrats </a:t>
            </a:r>
            <a:r>
              <a:rPr lang="fr-FR" dirty="0"/>
              <a:t>: Contrats exclusifs avec fournisseurs ou distributeurs pour bloquer l’accès aux nouveaux entrants.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Exemple</a:t>
            </a:r>
            <a:r>
              <a:rPr lang="fr-FR" dirty="0"/>
              <a:t> : Netflix signe des contrats d’exclusivité avec des créateurs de contenu, bloquant l'accès de nouveaux concurrents à ces productions.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barrières stratégiques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25EF96-1BDD-3D62-0D62-886D4AD9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789" y="1921768"/>
            <a:ext cx="3014464" cy="30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impacts et conséquences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70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57863" y="2204864"/>
            <a:ext cx="4212468" cy="861774"/>
            <a:chOff x="2063552" y="2564904"/>
            <a:chExt cx="374441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tx2"/>
                  </a:solidFill>
                </a:rPr>
                <a:t>Le rôle du marché et son fonctionnement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1759" y="2204864"/>
            <a:ext cx="792088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57863" y="3430577"/>
            <a:ext cx="4212468" cy="861774"/>
            <a:chOff x="2063552" y="2564904"/>
            <a:chExt cx="3744416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La concurrence et les relations de coopération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1759" y="3430577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02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57863" y="4656291"/>
            <a:ext cx="4212468" cy="792088"/>
            <a:chOff x="2063552" y="2564904"/>
            <a:chExt cx="3744416" cy="792088"/>
          </a:xfrm>
        </p:grpSpPr>
        <p:sp>
          <p:nvSpPr>
            <p:cNvPr id="34" name="TextBox 33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2"/>
                  </a:solidFill>
                </a:rPr>
                <a:t>Les barrières à l’entrée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21759" y="4656291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13208" y="2204864"/>
            <a:ext cx="4212468" cy="861774"/>
            <a:chOff x="2063552" y="2564904"/>
            <a:chExt cx="3744416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800" b="1" dirty="0" err="1">
                  <a:solidFill>
                    <a:schemeClr val="tx2"/>
                  </a:solidFill>
                </a:rPr>
                <a:t>L’asymétrie</a:t>
              </a:r>
              <a:r>
                <a:rPr lang="en-US" sz="2800" b="1" dirty="0">
                  <a:solidFill>
                    <a:schemeClr val="tx2"/>
                  </a:solidFill>
                </a:rPr>
                <a:t> de </a:t>
              </a:r>
              <a:r>
                <a:rPr lang="en-US" sz="2800" b="1" dirty="0" err="1">
                  <a:solidFill>
                    <a:schemeClr val="tx2"/>
                  </a:solidFill>
                </a:rPr>
                <a:t>l’information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177104" y="2204864"/>
            <a:ext cx="792088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04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113208" y="3430577"/>
            <a:ext cx="4212468" cy="861774"/>
            <a:chOff x="2063552" y="2564904"/>
            <a:chExt cx="3744416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Les externalités positives et négatives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177104" y="3430577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17803" y="3030884"/>
            <a:ext cx="0" cy="1591474"/>
            <a:chOff x="1317803" y="3030884"/>
            <a:chExt cx="0" cy="1591474"/>
          </a:xfrm>
        </p:grpSpPr>
        <p:cxnSp>
          <p:nvCxnSpPr>
            <p:cNvPr id="3" name="Straight Connector 2"/>
            <p:cNvCxnSpPr>
              <a:cxnSpLocks/>
            </p:cNvCxnSpPr>
            <p:nvPr/>
          </p:nvCxnSpPr>
          <p:spPr>
            <a:xfrm>
              <a:off x="1317803" y="3030884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1317803" y="4256598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6573148" y="3030884"/>
            <a:ext cx="0" cy="36576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COURS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3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56174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Réduction de la concurrence </a:t>
            </a:r>
            <a:r>
              <a:rPr lang="fr-FR" dirty="0"/>
              <a:t>: Moins de nouvelles entreprises, moins de pression concurrentielle.</a:t>
            </a:r>
          </a:p>
          <a:p>
            <a:r>
              <a:rPr lang="fr-FR" b="1" dirty="0">
                <a:solidFill>
                  <a:schemeClr val="accent4"/>
                </a:solidFill>
              </a:rPr>
              <a:t>Moins d’innovation </a:t>
            </a:r>
            <a:r>
              <a:rPr lang="fr-FR" dirty="0"/>
              <a:t>: Sans menace de nouveaux concurrents, les entreprises en place innovent moins.</a:t>
            </a:r>
          </a:p>
          <a:p>
            <a:r>
              <a:rPr lang="fr-FR" b="1" dirty="0">
                <a:solidFill>
                  <a:schemeClr val="accent4"/>
                </a:solidFill>
              </a:rPr>
              <a:t>Prix plus élevés </a:t>
            </a:r>
            <a:r>
              <a:rPr lang="fr-FR" dirty="0"/>
              <a:t>: Les entreprises en place peuvent fixer des prix plus élevés sans être contestées.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Exemple</a:t>
            </a:r>
            <a:r>
              <a:rPr lang="fr-FR" dirty="0"/>
              <a:t> : Les monopoles des services publics comme l’eau ou l’électricité fixent des prix sans réelle concurrence.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Impacts des barrières à l’entrée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Monopole</a:t>
            </a:r>
            <a:r>
              <a:rPr lang="fr-FR" dirty="0"/>
              <a:t> : Une seule entreprise contrôle le marché, renforcée par des barrières à l’entrée.</a:t>
            </a:r>
          </a:p>
          <a:p>
            <a:r>
              <a:rPr lang="fr-FR" b="1" dirty="0">
                <a:solidFill>
                  <a:schemeClr val="accent4"/>
                </a:solidFill>
              </a:rPr>
              <a:t>Oligopole</a:t>
            </a:r>
            <a:r>
              <a:rPr lang="fr-FR" dirty="0"/>
              <a:t> : Quelques grandes entreprises contrôlent le marché et utilisent leur position pour limiter l’accès à de nouveaux concurrents.</a:t>
            </a:r>
          </a:p>
          <a:p>
            <a:r>
              <a:rPr lang="fr-FR" b="1" dirty="0">
                <a:solidFill>
                  <a:schemeClr val="accent4"/>
                </a:solidFill>
              </a:rPr>
              <a:t>Exemple</a:t>
            </a:r>
            <a:r>
              <a:rPr lang="fr-FR" dirty="0"/>
              <a:t> : Google et Amazon dominent leurs marchés respectifs en utilisant leurs ressources pour acquérir des petites entreprises ou établir des barrières stratégiques.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Renforcement des monopoles et oligopoles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Impact des barrières à l’entrée : Exemple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Humira (</a:t>
            </a:r>
            <a:r>
              <a:rPr lang="fr-FR" dirty="0" err="1"/>
              <a:t>AbbVie</a:t>
            </a:r>
            <a:r>
              <a:rPr lang="fr-FR" dirty="0"/>
              <a:t>) : Un médicament breveté pour traiter des maladies inflammatoires.</a:t>
            </a:r>
          </a:p>
          <a:p>
            <a:r>
              <a:rPr lang="fr-FR" dirty="0"/>
              <a:t>Impact du brevet : </a:t>
            </a:r>
            <a:r>
              <a:rPr lang="fr-FR" dirty="0" err="1"/>
              <a:t>AbbVie</a:t>
            </a:r>
            <a:r>
              <a:rPr lang="fr-FR" dirty="0"/>
              <a:t> a bénéficié d’une exclusivité pendant des années, permettant de vendre à des prix élevés.</a:t>
            </a:r>
          </a:p>
          <a:p>
            <a:r>
              <a:rPr lang="fr-FR" dirty="0"/>
              <a:t>Résultat : Les brevets ont limité la concurrence et permis à l’entreprise de générer des milliards de dollars jusqu’à l’expiration des brevets.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9842A9-7FCE-ACC6-725F-FAB6621F4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736" y="2060847"/>
            <a:ext cx="4160895" cy="2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Résumé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174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34410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Barrières naturelles : Coûts fixes et économies d’échelle.</a:t>
            </a:r>
          </a:p>
          <a:p>
            <a:r>
              <a:rPr lang="fr-FR" dirty="0"/>
              <a:t>Barrières artificielles : Réglementations, brevets, normes techniques.</a:t>
            </a:r>
          </a:p>
          <a:p>
            <a:r>
              <a:rPr lang="fr-FR" dirty="0"/>
              <a:t>Barrières stratégiques : Prix prédateurs et exclusivité des contrats.</a:t>
            </a:r>
          </a:p>
          <a:p>
            <a:r>
              <a:rPr lang="fr-FR" dirty="0"/>
              <a:t>Impact sur le marché : Réduction de la concurrence, innovation moindre, prix plus élevés, renforcement des monopoles et oligopoles.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Résumé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L’asymétrie d’information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D105850B-35E8-B880-3BB6-00A74B3CB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b="46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5392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L’asymétrie de l’information survient </a:t>
            </a:r>
            <a:r>
              <a:rPr lang="fr-FR" b="1" dirty="0">
                <a:solidFill>
                  <a:schemeClr val="accent4"/>
                </a:solidFill>
              </a:rPr>
              <a:t>quand une des parties dans une transaction détient plus d’informations que l’autre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Impact : Cela peut créer un </a:t>
            </a:r>
            <a:r>
              <a:rPr lang="fr-FR" b="1" dirty="0">
                <a:solidFill>
                  <a:schemeClr val="accent4"/>
                </a:solidFill>
              </a:rPr>
              <a:t>déséquilibre</a:t>
            </a:r>
            <a:r>
              <a:rPr lang="fr-FR" dirty="0"/>
              <a:t> et mener à des </a:t>
            </a:r>
            <a:r>
              <a:rPr lang="fr-FR" b="1" dirty="0">
                <a:solidFill>
                  <a:schemeClr val="accent4"/>
                </a:solidFill>
              </a:rPr>
              <a:t>transactions inefficaces </a:t>
            </a:r>
            <a:r>
              <a:rPr lang="fr-FR" dirty="0"/>
              <a:t>ou </a:t>
            </a:r>
            <a:r>
              <a:rPr lang="fr-FR" b="1" dirty="0">
                <a:solidFill>
                  <a:schemeClr val="accent4"/>
                </a:solidFill>
              </a:rPr>
              <a:t>injustes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Exemple : Un vendeur de voiture connaît mieux l’état du véhicule que l’acheteur, ce qui peut entraîner des décisions inéquitables.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l’asymétrie de l’information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Effet de l’asymétrie d’information : </a:t>
            </a:r>
            <a:br>
              <a:rPr lang="fr-FR" dirty="0"/>
            </a:br>
            <a:r>
              <a:rPr lang="fr-FR" dirty="0"/>
              <a:t>La sélection adverse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441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704856" cy="4836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C’est lorsque l’une des parties, en raison de l'asymétrie d’information, </a:t>
            </a:r>
            <a:r>
              <a:rPr lang="fr-FR" b="1" dirty="0">
                <a:solidFill>
                  <a:schemeClr val="accent4"/>
                </a:solidFill>
              </a:rPr>
              <a:t>fait un choix qui peut nuire à l'autre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Exemple : Sur le marché des voitures d’occasion, les acheteurs sont réticents à payer le prix fort, craignant des défauts cachés. Cela peut faire fuir les vendeurs de bonnes voitures et laisser place aux "citrons" (voitures de mauvaise qualité).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la sélection adverse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8E57C2-E971-63B1-1684-7CED3BD5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50" y="2276872"/>
            <a:ext cx="3726362" cy="25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Effet de l’asymétrie d’information : </a:t>
            </a:r>
            <a:br>
              <a:rPr lang="fr-FR" dirty="0"/>
            </a:br>
            <a:r>
              <a:rPr lang="fr-FR" dirty="0"/>
              <a:t>L’aléa moral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78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RÔLE DU MARCHÉ ET SON FONCTIONNEMENT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52D1C22E-C0E1-92A2-84D2-6FBABC6D7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r="3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4355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208912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Changement de comportement après la signature </a:t>
            </a:r>
            <a:r>
              <a:rPr lang="fr-FR" dirty="0"/>
              <a:t>d’un contrat, car l’individu sait qu’il est protégé (par exemple, une assurance).</a:t>
            </a:r>
          </a:p>
          <a:p>
            <a:pPr marL="0" indent="0">
              <a:buNone/>
            </a:pPr>
            <a:r>
              <a:rPr lang="fr-FR" dirty="0"/>
              <a:t>Exemple : Un conducteur avec une assurance tous risques peut être moins prudent, sachant que l’assurance paiera en cas d'accident. Cela augmente les coûts pour l'assureur.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 ’aléa moral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B8A590-47DF-C448-0C1E-22DD0314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47" y="2780928"/>
            <a:ext cx="3257354" cy="23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Moins de transactions efficaces </a:t>
            </a:r>
            <a:r>
              <a:rPr lang="fr-FR" dirty="0"/>
              <a:t>: Les décisions prises avec une information incomplète mènent à des inefficacités (exemple : méfiance dans le marché des voitures d’occasion).</a:t>
            </a:r>
          </a:p>
          <a:p>
            <a:r>
              <a:rPr lang="fr-FR" b="1" dirty="0">
                <a:solidFill>
                  <a:schemeClr val="accent4"/>
                </a:solidFill>
              </a:rPr>
              <a:t>Coûts plus élevés </a:t>
            </a:r>
            <a:r>
              <a:rPr lang="fr-FR" dirty="0"/>
              <a:t>: Les assureurs doivent augmenter leurs prix pour compenser le risque moral.</a:t>
            </a:r>
          </a:p>
          <a:p>
            <a:r>
              <a:rPr lang="fr-FR" b="1" dirty="0">
                <a:solidFill>
                  <a:schemeClr val="accent4"/>
                </a:solidFill>
              </a:rPr>
              <a:t>Moins d’innovation </a:t>
            </a:r>
            <a:r>
              <a:rPr lang="fr-FR" dirty="0"/>
              <a:t>: Les entreprises profitant d'une asymétrie peuvent être moins incitées à innover.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Effets sur le marché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Systèmes de réputation </a:t>
            </a:r>
            <a:r>
              <a:rPr lang="fr-FR" dirty="0"/>
              <a:t>: Les avis et notations sur des plateformes en ligne (Amazon, eBay) aident à combler l’écart d'information.</a:t>
            </a:r>
          </a:p>
          <a:p>
            <a:pPr marL="0" indent="0">
              <a:buNone/>
            </a:pPr>
            <a:r>
              <a:rPr lang="fr-FR" dirty="0"/>
              <a:t>Exemple : Les utilisateurs peuvent laisser des avis et des notes, ce qui permet aux futurs acheteurs de mieux évaluer un produit ou service avant l’achat.</a:t>
            </a:r>
          </a:p>
          <a:p>
            <a:pPr marL="0" indent="0">
              <a:buNone/>
            </a:pPr>
            <a:r>
              <a:rPr lang="fr-FR" dirty="0"/>
              <a:t>Limites : Faux avis ou biais des avis.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Comment réduire l’asymétrie d’information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Réglementations pour plus de transparence</a:t>
            </a:r>
          </a:p>
          <a:p>
            <a:pPr marL="0" indent="0">
              <a:buNone/>
            </a:pPr>
            <a:r>
              <a:rPr lang="fr-FR" dirty="0"/>
              <a:t>Labels énergétiques : Fournissent des informations sur l'efficacité énergétique des appareils électroménagers (classement de A à G).</a:t>
            </a:r>
          </a:p>
          <a:p>
            <a:pPr marL="0" indent="0">
              <a:buNone/>
            </a:pPr>
            <a:r>
              <a:rPr lang="fr-FR" dirty="0"/>
              <a:t>Exemple : Les consommateurs peuvent faire des choix éclairés sur la consommation énergétique à long terme.</a:t>
            </a:r>
          </a:p>
          <a:p>
            <a:pPr marL="0" indent="0">
              <a:buNone/>
            </a:pPr>
            <a:r>
              <a:rPr lang="fr-FR" dirty="0"/>
              <a:t>Autres exemples : Transparence des contrats financiers, étiquetage alimentaire.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Comment réduire l’asymétrie d’information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Résumé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870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34410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r>
              <a:rPr lang="fr-FR" dirty="0"/>
              <a:t>Asymétrie de l’information : Créée par un déséquilibre dans la connaissance des parties impliquées.</a:t>
            </a:r>
          </a:p>
          <a:p>
            <a:r>
              <a:rPr lang="fr-FR" dirty="0"/>
              <a:t>Sélection adverse et risque moral : Deux conséquences majeures.</a:t>
            </a:r>
          </a:p>
          <a:p>
            <a:r>
              <a:rPr lang="fr-FR" dirty="0"/>
              <a:t>Solutions : Systèmes de réputation, labels, réglementations de transparence.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Résumé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externalités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D36841C9-5107-8E03-1B24-CAED102CF7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b="4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536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193590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Une externalité survient </a:t>
            </a:r>
            <a:r>
              <a:rPr lang="fr-FR" b="1" dirty="0">
                <a:solidFill>
                  <a:schemeClr val="accent4"/>
                </a:solidFill>
              </a:rPr>
              <a:t>lorsqu'une activité économique a des effets secondaires sur des personnes qui ne sont pas directement impliquées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Les externalités peuvent être positives (bénéfices gratuits) ou négatives (coûts imposés).</a:t>
            </a:r>
          </a:p>
          <a:p>
            <a:pPr marL="0" indent="0">
              <a:buNone/>
            </a:pPr>
            <a:r>
              <a:rPr lang="fr-FR" dirty="0"/>
              <a:t>Exemple : Pollution (négative), vaccination (positive).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qu'une externalité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73710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Une externalité positive est </a:t>
            </a:r>
            <a:r>
              <a:rPr lang="fr-FR" b="1" dirty="0">
                <a:solidFill>
                  <a:schemeClr val="accent4"/>
                </a:solidFill>
              </a:rPr>
              <a:t>un effet bénéfique gratuit pour des tiers non impliqués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Exemple 1 : Vaccination – réduit la propagation de maladies, créant une immunité collective.</a:t>
            </a:r>
          </a:p>
          <a:p>
            <a:pPr marL="0" indent="0">
              <a:buNone/>
            </a:pPr>
            <a:r>
              <a:rPr lang="fr-FR" dirty="0"/>
              <a:t>Exemple 2 : Éducation – bénéfice pour la société par l'amélioration de la productivité et la réduction de la criminalité.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Qu'est-ce qu'une externalité positive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73710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Une externalité négative</a:t>
            </a:r>
            <a:r>
              <a:rPr lang="fr-FR" b="1" dirty="0">
                <a:solidFill>
                  <a:schemeClr val="accent4"/>
                </a:solidFill>
              </a:rPr>
              <a:t> impose des coûts à des tiers sans compensation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Exemple 1 : Pollution industrielle – les entreprises rejettent des polluants qui affectent la santé et l'environnement.</a:t>
            </a:r>
          </a:p>
          <a:p>
            <a:pPr marL="0" indent="0">
              <a:buNone/>
            </a:pPr>
            <a:r>
              <a:rPr lang="fr-FR" dirty="0"/>
              <a:t>Exemple 2 : Nuisances sonores – les habitants subissent le bruit sans en tirer de bénéfices.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qu'une externalité négative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6105358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344816" cy="4836195"/>
          </a:xfrm>
        </p:spPr>
        <p:txBody>
          <a:bodyPr>
            <a:normAutofit lnSpcReduction="10000"/>
          </a:bodyPr>
          <a:lstStyle/>
          <a:p>
            <a:r>
              <a:rPr lang="fr-FR" b="1" u="sng" dirty="0">
                <a:solidFill>
                  <a:schemeClr val="accent4"/>
                </a:solidFill>
              </a:rPr>
              <a:t>Définition</a:t>
            </a:r>
            <a:r>
              <a:rPr lang="fr-FR" dirty="0"/>
              <a:t> : Un marché est un lieu (physique ou virtuel) d'échange.</a:t>
            </a:r>
          </a:p>
          <a:p>
            <a:r>
              <a:rPr lang="fr-FR" dirty="0"/>
              <a:t>Participants : </a:t>
            </a:r>
            <a:r>
              <a:rPr lang="fr-FR" b="1" dirty="0">
                <a:solidFill>
                  <a:schemeClr val="accent4"/>
                </a:solidFill>
              </a:rPr>
              <a:t>Acheteurs</a:t>
            </a:r>
            <a:r>
              <a:rPr lang="fr-FR" dirty="0"/>
              <a:t> (demandent des biens/services) et </a:t>
            </a:r>
            <a:r>
              <a:rPr lang="fr-FR" b="1" dirty="0">
                <a:solidFill>
                  <a:schemeClr val="accent4"/>
                </a:solidFill>
              </a:rPr>
              <a:t>vendeurs</a:t>
            </a:r>
            <a:r>
              <a:rPr lang="fr-FR" dirty="0"/>
              <a:t> (offrent des biens/services).</a:t>
            </a:r>
          </a:p>
          <a:p>
            <a:r>
              <a:rPr lang="fr-FR" dirty="0"/>
              <a:t>Concept clé : </a:t>
            </a:r>
            <a:r>
              <a:rPr lang="fr-FR" b="1" dirty="0">
                <a:solidFill>
                  <a:schemeClr val="accent4"/>
                </a:solidFill>
              </a:rPr>
              <a:t>L'échange</a:t>
            </a:r>
            <a:r>
              <a:rPr lang="fr-FR" dirty="0"/>
              <a:t> se fait souvent contre de </a:t>
            </a:r>
            <a:r>
              <a:rPr lang="fr-FR" dirty="0">
                <a:solidFill>
                  <a:schemeClr val="accent4"/>
                </a:solidFill>
              </a:rPr>
              <a:t>l'argent</a:t>
            </a:r>
            <a:r>
              <a:rPr lang="fr-FR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Qu'est-ce </a:t>
            </a:r>
            <a:r>
              <a:rPr lang="en-US" dirty="0" err="1">
                <a:solidFill>
                  <a:schemeClr val="bg1"/>
                </a:solidFill>
              </a:rPr>
              <a:t>qu'un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marché</a:t>
            </a:r>
            <a:r>
              <a:rPr lang="en-US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A4C76A-0E00-6376-A151-ED4A8D585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172471"/>
            <a:ext cx="3782194" cy="25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r>
              <a:rPr lang="fr-FR" dirty="0"/>
              <a:t>Externalité positive : </a:t>
            </a:r>
            <a:r>
              <a:rPr lang="fr-FR" b="1" dirty="0">
                <a:solidFill>
                  <a:schemeClr val="accent4"/>
                </a:solidFill>
              </a:rPr>
              <a:t>Crée un avantage non rémunéré </a:t>
            </a:r>
            <a:r>
              <a:rPr lang="fr-FR" dirty="0"/>
              <a:t>pour les tiers (ex. : éducation, vaccination).</a:t>
            </a:r>
          </a:p>
          <a:p>
            <a:r>
              <a:rPr lang="fr-FR" dirty="0"/>
              <a:t>Externalité négative : </a:t>
            </a:r>
            <a:r>
              <a:rPr lang="fr-FR" b="1" dirty="0">
                <a:solidFill>
                  <a:schemeClr val="accent4"/>
                </a:solidFill>
              </a:rPr>
              <a:t>Impose un coût non compensé </a:t>
            </a:r>
            <a:r>
              <a:rPr lang="fr-FR" dirty="0"/>
              <a:t>aux tiers (ex. : pollution, embouteillages).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Différence entre externalité positive et négative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29714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Les taxes </a:t>
            </a:r>
            <a:r>
              <a:rPr lang="fr-FR" dirty="0"/>
              <a:t>: Imposées pour compenser les coûts sociaux des externalités négatives.</a:t>
            </a:r>
          </a:p>
          <a:p>
            <a:pPr marL="0" indent="0">
              <a:buNone/>
            </a:pPr>
            <a:r>
              <a:rPr lang="fr-FR" dirty="0"/>
              <a:t>Exemple : Taxe carbone – oblige les entreprises polluantes à payer pour les émissions de CO₂, incitant à réduire la pollution.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4"/>
                </a:solidFill>
              </a:rPr>
              <a:t>Effet attendu </a:t>
            </a:r>
            <a:r>
              <a:rPr lang="fr-FR" dirty="0"/>
              <a:t>: Réduction des émissions de gaz à effet de serre et transition vers des technologies plus propres.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Comment corriger les externalités négatives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49784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Les subventions </a:t>
            </a:r>
            <a:r>
              <a:rPr lang="fr-FR" dirty="0"/>
              <a:t>: Offertes pour encourager les activités générant des bénéfices pour la société.</a:t>
            </a:r>
          </a:p>
          <a:p>
            <a:pPr marL="0" indent="0">
              <a:buNone/>
            </a:pPr>
            <a:r>
              <a:rPr lang="fr-FR" dirty="0"/>
              <a:t>Exemple : Subventions pour les énergies renouvelables – réduisent les coûts pour les entreprises qui produisent de l'énergie verte.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Effet attendu </a:t>
            </a:r>
            <a:r>
              <a:rPr lang="fr-FR" dirty="0"/>
              <a:t>: Augmentation des investissements dans les énergies propres et diminution des émissions de CO₂.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Comment encourager les externalités positives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49784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 concret : Dans les grandes villes comme Paris ou Los Angeles, les embouteillages créent des coûts pour tous les conducteurs (perte de temps, pollution).</a:t>
            </a:r>
          </a:p>
          <a:p>
            <a:pPr marL="0" indent="0">
              <a:buNone/>
            </a:pPr>
            <a:r>
              <a:rPr lang="fr-FR" dirty="0"/>
              <a:t>Effet : Les coûts sont partagés par tous, même ceux qui ne sont pas responsables directs de l'encombrement.</a:t>
            </a:r>
          </a:p>
          <a:p>
            <a:pPr marL="0" indent="0">
              <a:buNone/>
            </a:pPr>
            <a:r>
              <a:rPr lang="fr-FR" dirty="0"/>
              <a:t>Solution possible : Péage urbain ou taxes pour limiter le nombre de voitures en circulation.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Exemple 1 : Pollution et congestion routière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49784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Exemple concret : Un métro ou un bus réduit le nombre de voitures sur la route, réduisant ainsi les embouteillages et la pollution.</a:t>
            </a:r>
          </a:p>
          <a:p>
            <a:pPr marL="0" indent="0">
              <a:buNone/>
            </a:pPr>
            <a:r>
              <a:rPr lang="fr-FR" dirty="0"/>
              <a:t>Effet : Les non-utilisateurs bénéficient indirectement de la réduction de la congestion et de l'amélioration de la qualité de l'air.</a:t>
            </a:r>
          </a:p>
          <a:p>
            <a:pPr marL="0" indent="0">
              <a:buNone/>
            </a:pPr>
            <a:r>
              <a:rPr lang="fr-FR" dirty="0"/>
              <a:t>Effet attendu : Moins de pollution, réduction des accidents, économies d'énergie.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Exemple 2 : Les Transports en commun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Résumé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202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344106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/>
          </a:bodyPr>
          <a:lstStyle/>
          <a:p>
            <a:r>
              <a:rPr lang="fr-FR" dirty="0"/>
              <a:t>Externalités positives : Bénéfices non rémunérés pour les tiers (ex. : vaccination, éducation).</a:t>
            </a:r>
          </a:p>
          <a:p>
            <a:r>
              <a:rPr lang="fr-FR" dirty="0"/>
              <a:t>Externalités négatives : Coûts imposés aux tiers sans compensation (ex. : pollution, embouteillages).</a:t>
            </a:r>
          </a:p>
          <a:p>
            <a:r>
              <a:rPr lang="fr-FR" dirty="0"/>
              <a:t>Solutions : Taxes sur les externalités négatives et subventions pour encourager les externalités positives.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Résumé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1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93790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992888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Les prix </a:t>
            </a:r>
            <a:r>
              <a:rPr lang="fr-FR" b="1" dirty="0">
                <a:solidFill>
                  <a:schemeClr val="accent4"/>
                </a:solidFill>
              </a:rPr>
              <a:t>informent</a:t>
            </a:r>
            <a:r>
              <a:rPr lang="fr-FR" dirty="0"/>
              <a:t> les acheteurs et les vendeurs :</a:t>
            </a:r>
          </a:p>
          <a:p>
            <a:r>
              <a:rPr lang="fr-FR" dirty="0"/>
              <a:t>Pour l'acheteur : Un prix élevé incite à acheter moins.</a:t>
            </a:r>
          </a:p>
          <a:p>
            <a:r>
              <a:rPr lang="fr-FR" dirty="0"/>
              <a:t>Pour le vendeur : Un prix élevé incite à produire plus.</a:t>
            </a:r>
          </a:p>
          <a:p>
            <a:pPr marL="0" indent="0">
              <a:buNone/>
            </a:pPr>
            <a:r>
              <a:rPr lang="fr-FR" dirty="0"/>
              <a:t>Les prix </a:t>
            </a:r>
            <a:r>
              <a:rPr lang="fr-FR" b="1" dirty="0">
                <a:solidFill>
                  <a:schemeClr val="accent4"/>
                </a:solidFill>
              </a:rPr>
              <a:t>coordonnent ainsi les décisions économiques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Exemples : Quand le prix des fruits augmente, les producteurs en cultivent davantage et inversement.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prix : signaux dans l'économie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84AE2C-F7B3-AB9C-C3DD-E46A6EC8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19" y="2173139"/>
            <a:ext cx="2511722" cy="25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marché a un rôle de régulateur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3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1049784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8928992" cy="4836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Adam Smith et la </a:t>
            </a:r>
            <a:r>
              <a:rPr lang="fr-FR" b="1" dirty="0">
                <a:solidFill>
                  <a:schemeClr val="accent4"/>
                </a:solidFill>
              </a:rPr>
              <a:t>main invisible </a:t>
            </a:r>
          </a:p>
          <a:p>
            <a:pPr marL="0" indent="0">
              <a:buNone/>
            </a:pPr>
            <a:r>
              <a:rPr lang="fr-FR" dirty="0"/>
              <a:t>Pour Smith, dans une économie de marché, les actions individuelles égoïstes peuvent, paradoxalement, mener à un </a:t>
            </a:r>
            <a:r>
              <a:rPr lang="fr-FR" b="1" dirty="0">
                <a:solidFill>
                  <a:schemeClr val="accent4"/>
                </a:solidFill>
              </a:rPr>
              <a:t>résultat bénéfique pour la société dans son ensemble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L'idée est que </a:t>
            </a:r>
            <a:r>
              <a:rPr lang="fr-FR" b="1" dirty="0">
                <a:solidFill>
                  <a:schemeClr val="accent4"/>
                </a:solidFill>
              </a:rPr>
              <a:t>chaque personne</a:t>
            </a:r>
            <a:r>
              <a:rPr lang="fr-FR" dirty="0"/>
              <a:t>, en poursuivant ses </a:t>
            </a:r>
            <a:r>
              <a:rPr lang="fr-FR" b="1" dirty="0">
                <a:solidFill>
                  <a:schemeClr val="accent4"/>
                </a:solidFill>
              </a:rPr>
              <a:t>propres intérêts </a:t>
            </a:r>
            <a:r>
              <a:rPr lang="fr-FR" dirty="0"/>
              <a:t>(comme chercher à maximiser ses profits), contribue sans le vouloir à un </a:t>
            </a:r>
            <a:r>
              <a:rPr lang="fr-FR" b="1" dirty="0">
                <a:solidFill>
                  <a:schemeClr val="accent4"/>
                </a:solidFill>
              </a:rPr>
              <a:t>équilibre qui profite à tous</a:t>
            </a:r>
            <a:r>
              <a:rPr lang="fr-FR" dirty="0"/>
              <a:t>. Une sorte de coordination spontanée.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comme régulateur de l'économie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AA3A1F-0F4B-8E90-E212-15EDED7D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1772816"/>
            <a:ext cx="2521644" cy="35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o-CORPORATE">
    <a:dk1>
      <a:sysClr val="windowText" lastClr="000000"/>
    </a:dk1>
    <a:lt1>
      <a:sysClr val="window" lastClr="FFFFFF"/>
    </a:lt1>
    <a:dk2>
      <a:srgbClr val="31302B"/>
    </a:dk2>
    <a:lt2>
      <a:srgbClr val="E7E6E6"/>
    </a:lt2>
    <a:accent1>
      <a:srgbClr val="0D96C5"/>
    </a:accent1>
    <a:accent2>
      <a:srgbClr val="EE672F"/>
    </a:accent2>
    <a:accent3>
      <a:srgbClr val="63554F"/>
    </a:accent3>
    <a:accent4>
      <a:srgbClr val="C14800"/>
    </a:accent4>
    <a:accent5>
      <a:srgbClr val="026F94"/>
    </a:accent5>
    <a:accent6>
      <a:srgbClr val="56C2E6"/>
    </a:accent6>
    <a:hlink>
      <a:srgbClr val="F79E63"/>
    </a:hlink>
    <a:folHlink>
      <a:srgbClr val="F79E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65398</TotalTime>
  <Words>3769</Words>
  <Application>Microsoft Office PowerPoint</Application>
  <PresentationFormat>Grand écran</PresentationFormat>
  <Paragraphs>471</Paragraphs>
  <Slides>66</Slides>
  <Notes>66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Open Sans</vt:lpstr>
      <vt:lpstr>Roboto</vt:lpstr>
      <vt:lpstr>Symbol</vt:lpstr>
      <vt:lpstr>Custom Design - Showeet</vt:lpstr>
      <vt:lpstr>Showeet theme</vt:lpstr>
      <vt:lpstr>showeet</vt:lpstr>
      <vt:lpstr>LE MARCHE ET SES LIMITES</vt:lpstr>
      <vt:lpstr>Notions et objectifs</vt:lpstr>
      <vt:lpstr>Notions et objectifs</vt:lpstr>
      <vt:lpstr>PLAN DE COURS</vt:lpstr>
      <vt:lpstr>LE RÔLE DU MARCHÉ ET SON FONCTIONNEMENT</vt:lpstr>
      <vt:lpstr>Qu'est-ce qu'un marché ?</vt:lpstr>
      <vt:lpstr>Les prix : signaux dans l'économie</vt:lpstr>
      <vt:lpstr>Le marché a un rôle de régulateur</vt:lpstr>
      <vt:lpstr>Le marché comme régulateur de l'économie</vt:lpstr>
      <vt:lpstr>Le marché comme régulateur de l'économie</vt:lpstr>
      <vt:lpstr>Le marché comme régulateur de l'économie</vt:lpstr>
      <vt:lpstr>Le marché : De la perfection à la dure réalité</vt:lpstr>
      <vt:lpstr>Le marché parfait : Un modèle théorique</vt:lpstr>
      <vt:lpstr>Le marché imparfait : Une réalité plus complexe</vt:lpstr>
      <vt:lpstr>Résumé </vt:lpstr>
      <vt:lpstr>Résumé </vt:lpstr>
      <vt:lpstr>LA CONCURRENCE ET LES RELATIONS DE COOPÉRATION</vt:lpstr>
      <vt:lpstr>La concurrence </vt:lpstr>
      <vt:lpstr>Qu'est-ce que la concurrence ?</vt:lpstr>
      <vt:lpstr>Qu'est-ce que la concurrence parfaite ?</vt:lpstr>
      <vt:lpstr>Qu'est-ce que la concurrence imparfaite ?</vt:lpstr>
      <vt:lpstr>Qu'est-ce que la concurrence imparfaite ?</vt:lpstr>
      <vt:lpstr>Qu'est-ce que la concurrence imparfaite ?</vt:lpstr>
      <vt:lpstr>Qu'est-ce que la concurrence imparfaite ?</vt:lpstr>
      <vt:lpstr>Les relations de coopération</vt:lpstr>
      <vt:lpstr>Qu'est-ce que la coopétition ?</vt:lpstr>
      <vt:lpstr>Qu'est-ce que la coopétition ?</vt:lpstr>
      <vt:lpstr>Qu'est-ce qu'une alliance stratégique ?</vt:lpstr>
      <vt:lpstr>Alliance stratégique : Exemple</vt:lpstr>
      <vt:lpstr>Coopétition : Exemple</vt:lpstr>
      <vt:lpstr>Résumé </vt:lpstr>
      <vt:lpstr>Résumé</vt:lpstr>
      <vt:lpstr>Les barrières à l’entrée</vt:lpstr>
      <vt:lpstr>Qu'est-ce qu'une barrière à l’entrée ?</vt:lpstr>
      <vt:lpstr>Classification des barrières à l’entrée</vt:lpstr>
      <vt:lpstr>Les barrières naturelles</vt:lpstr>
      <vt:lpstr>Les barrières artificielles </vt:lpstr>
      <vt:lpstr>Les barrières stratégiques </vt:lpstr>
      <vt:lpstr>Les impacts et conséquences </vt:lpstr>
      <vt:lpstr>Impacts des barrières à l’entrée</vt:lpstr>
      <vt:lpstr>Renforcement des monopoles et oligopoles</vt:lpstr>
      <vt:lpstr>Impact des barrières à l’entrée : Exemple</vt:lpstr>
      <vt:lpstr>Résumé </vt:lpstr>
      <vt:lpstr>Résumé</vt:lpstr>
      <vt:lpstr>L’asymétrie d’information</vt:lpstr>
      <vt:lpstr>Qu'est-ce que l’asymétrie de l’information ?</vt:lpstr>
      <vt:lpstr>Effet de l’asymétrie d’information :  La sélection adverse </vt:lpstr>
      <vt:lpstr>Qu'est-ce que la sélection adverse ?</vt:lpstr>
      <vt:lpstr>Effet de l’asymétrie d’information :  L’aléa moral</vt:lpstr>
      <vt:lpstr>Qu'est-ce que l ’aléa moral ?</vt:lpstr>
      <vt:lpstr> Effets sur le marché</vt:lpstr>
      <vt:lpstr>Comment réduire l’asymétrie d’information ?</vt:lpstr>
      <vt:lpstr>Comment réduire l’asymétrie d’information ?</vt:lpstr>
      <vt:lpstr>Résumé </vt:lpstr>
      <vt:lpstr>Résumé</vt:lpstr>
      <vt:lpstr>Les externalités</vt:lpstr>
      <vt:lpstr>Qu'est-ce qu'une externalité ?</vt:lpstr>
      <vt:lpstr> Qu'est-ce qu'une externalité positive ?</vt:lpstr>
      <vt:lpstr>Qu'est-ce qu'une externalité négative ?</vt:lpstr>
      <vt:lpstr>Différence entre externalité positive et négative</vt:lpstr>
      <vt:lpstr>Comment corriger les externalités négatives ?</vt:lpstr>
      <vt:lpstr>Comment encourager les externalités positives ?</vt:lpstr>
      <vt:lpstr>Exemple 1 : Pollution et congestion routière</vt:lpstr>
      <vt:lpstr>Exemple 2 : Les Transports en commun</vt:lpstr>
      <vt:lpstr>Résumé </vt:lpstr>
      <vt:lpstr>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dc:description>© Copyright Showeet.com</dc:description>
  <cp:lastModifiedBy>galactus</cp:lastModifiedBy>
  <cp:revision>4</cp:revision>
  <dcterms:created xsi:type="dcterms:W3CDTF">2011-05-09T14:18:21Z</dcterms:created>
  <dcterms:modified xsi:type="dcterms:W3CDTF">2024-10-02T16:22:08Z</dcterms:modified>
  <cp:category>Templates</cp:category>
</cp:coreProperties>
</file>