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698" r:id="rId2"/>
    <p:sldMasterId id="2147483753" r:id="rId3"/>
  </p:sldMasterIdLst>
  <p:notesMasterIdLst>
    <p:notesMasterId r:id="rId55"/>
  </p:notesMasterIdLst>
  <p:handoutMasterIdLst>
    <p:handoutMasterId r:id="rId56"/>
  </p:handoutMasterIdLst>
  <p:sldIdLst>
    <p:sldId id="810" r:id="rId4"/>
    <p:sldId id="840" r:id="rId5"/>
    <p:sldId id="797" r:id="rId6"/>
    <p:sldId id="830" r:id="rId7"/>
    <p:sldId id="832" r:id="rId8"/>
    <p:sldId id="849" r:id="rId9"/>
    <p:sldId id="850" r:id="rId10"/>
    <p:sldId id="851" r:id="rId11"/>
    <p:sldId id="852" r:id="rId12"/>
    <p:sldId id="853" r:id="rId13"/>
    <p:sldId id="846" r:id="rId14"/>
    <p:sldId id="854" r:id="rId15"/>
    <p:sldId id="855" r:id="rId16"/>
    <p:sldId id="856" r:id="rId17"/>
    <p:sldId id="857" r:id="rId18"/>
    <p:sldId id="847" r:id="rId19"/>
    <p:sldId id="858" r:id="rId20"/>
    <p:sldId id="859" r:id="rId21"/>
    <p:sldId id="860" r:id="rId22"/>
    <p:sldId id="864" r:id="rId23"/>
    <p:sldId id="865" r:id="rId24"/>
    <p:sldId id="866" r:id="rId25"/>
    <p:sldId id="867" r:id="rId26"/>
    <p:sldId id="868" r:id="rId27"/>
    <p:sldId id="869" r:id="rId28"/>
    <p:sldId id="870" r:id="rId29"/>
    <p:sldId id="871" r:id="rId30"/>
    <p:sldId id="872" r:id="rId31"/>
    <p:sldId id="861" r:id="rId32"/>
    <p:sldId id="873" r:id="rId33"/>
    <p:sldId id="874" r:id="rId34"/>
    <p:sldId id="875" r:id="rId35"/>
    <p:sldId id="876" r:id="rId36"/>
    <p:sldId id="862" r:id="rId37"/>
    <p:sldId id="877" r:id="rId38"/>
    <p:sldId id="878" r:id="rId39"/>
    <p:sldId id="879" r:id="rId40"/>
    <p:sldId id="880" r:id="rId41"/>
    <p:sldId id="881" r:id="rId42"/>
    <p:sldId id="882" r:id="rId43"/>
    <p:sldId id="883" r:id="rId44"/>
    <p:sldId id="884" r:id="rId45"/>
    <p:sldId id="885" r:id="rId46"/>
    <p:sldId id="886" r:id="rId47"/>
    <p:sldId id="888" r:id="rId48"/>
    <p:sldId id="889" r:id="rId49"/>
    <p:sldId id="890" r:id="rId50"/>
    <p:sldId id="891" r:id="rId51"/>
    <p:sldId id="887" r:id="rId52"/>
    <p:sldId id="892" r:id="rId53"/>
    <p:sldId id="893" r:id="rId54"/>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10"/>
            <p14:sldId id="840"/>
            <p14:sldId id="797"/>
            <p14:sldId id="830"/>
            <p14:sldId id="832"/>
            <p14:sldId id="849"/>
            <p14:sldId id="850"/>
            <p14:sldId id="851"/>
            <p14:sldId id="852"/>
            <p14:sldId id="853"/>
            <p14:sldId id="846"/>
            <p14:sldId id="854"/>
            <p14:sldId id="855"/>
            <p14:sldId id="856"/>
            <p14:sldId id="857"/>
            <p14:sldId id="847"/>
            <p14:sldId id="858"/>
            <p14:sldId id="859"/>
            <p14:sldId id="860"/>
            <p14:sldId id="864"/>
            <p14:sldId id="865"/>
            <p14:sldId id="866"/>
            <p14:sldId id="867"/>
            <p14:sldId id="868"/>
            <p14:sldId id="869"/>
            <p14:sldId id="870"/>
            <p14:sldId id="871"/>
            <p14:sldId id="872"/>
            <p14:sldId id="861"/>
            <p14:sldId id="873"/>
            <p14:sldId id="874"/>
            <p14:sldId id="875"/>
            <p14:sldId id="876"/>
            <p14:sldId id="862"/>
            <p14:sldId id="877"/>
            <p14:sldId id="878"/>
            <p14:sldId id="879"/>
            <p14:sldId id="880"/>
            <p14:sldId id="881"/>
            <p14:sldId id="882"/>
            <p14:sldId id="883"/>
            <p14:sldId id="884"/>
            <p14:sldId id="885"/>
            <p14:sldId id="886"/>
            <p14:sldId id="888"/>
            <p14:sldId id="889"/>
            <p14:sldId id="890"/>
            <p14:sldId id="891"/>
            <p14:sldId id="887"/>
            <p14:sldId id="892"/>
            <p14:sldId id="893"/>
          </p14:sldIdLst>
        </p14:section>
        <p14:section name="CREDITS &amp; COPYRIGHTS" id="{96A22112-93F8-4FC4-92DC-51B794962ED1}">
          <p14:sldIdLst/>
        </p14:section>
      </p14:sectionLst>
    </p:ext>
    <p:ext uri="{EFAFB233-063F-42B5-8137-9DF3F51BA10A}">
      <p15:sldGuideLst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C36"/>
    <a:srgbClr val="3A4446"/>
    <a:srgbClr val="24221F"/>
    <a:srgbClr val="DDDAD8"/>
    <a:srgbClr val="FBDED1"/>
    <a:srgbClr val="CAE8F2"/>
    <a:srgbClr val="40A8F1"/>
    <a:srgbClr val="0B5C93"/>
    <a:srgbClr val="ADE2B5"/>
    <a:srgbClr val="63E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4848" autoAdjust="0"/>
  </p:normalViewPr>
  <p:slideViewPr>
    <p:cSldViewPr>
      <p:cViewPr varScale="1">
        <p:scale>
          <a:sx n="60" d="100"/>
          <a:sy n="60" d="100"/>
        </p:scale>
        <p:origin x="536" y="48"/>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outlineViewPr>
    <p:cViewPr>
      <p:scale>
        <a:sx n="33" d="100"/>
        <a:sy n="33" d="100"/>
      </p:scale>
      <p:origin x="0" y="-5466"/>
    </p:cViewPr>
  </p:outlineViewPr>
  <p:notesTextViewPr>
    <p:cViewPr>
      <p:scale>
        <a:sx n="150" d="100"/>
        <a:sy n="150" d="100"/>
      </p:scale>
      <p:origin x="0" y="0"/>
    </p:cViewPr>
  </p:notesTextViewPr>
  <p:notesViewPr>
    <p:cSldViewPr>
      <p:cViewPr varScale="1">
        <p:scale>
          <a:sx n="84" d="100"/>
          <a:sy n="84" d="100"/>
        </p:scale>
        <p:origin x="29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11/3/2024</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‹N°›</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11/3/2024</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‹N°›</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2475173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ABE11-1157-25F0-61E4-2961C5F5C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4AE56-D35B-20E1-95ED-DC433702EE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29CD06-2578-201D-0E05-11F1881F3A47}"/>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E6CA5B13-2F4A-24AB-F0FD-3314B6F85467}"/>
              </a:ext>
            </a:extLst>
          </p:cNvPr>
          <p:cNvSpPr>
            <a:spLocks noGrp="1"/>
          </p:cNvSpPr>
          <p:nvPr>
            <p:ph type="sldNum" sz="quarter" idx="10"/>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134023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A0E0D-E9CB-89BC-4A00-A03124D8C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64AF4-12F8-1DF5-A2A3-A0C2B4CC40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B0639-B320-8F2B-8250-92CB77B94D05}"/>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8A08090C-F1EC-4D01-C16A-F7497D9EC49B}"/>
              </a:ext>
            </a:extLst>
          </p:cNvPr>
          <p:cNvSpPr>
            <a:spLocks noGrp="1"/>
          </p:cNvSpPr>
          <p:nvPr>
            <p:ph type="sldNum" sz="quarter" idx="10"/>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284593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ED0C3-B9DF-EA48-842B-58F17E15E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D31503-78D7-E0A0-6393-9A171D87E5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E45012-4D84-7D12-E4DB-5084EF7EA072}"/>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CB269C39-B1E8-3D3A-D44A-B2208D7A0026}"/>
              </a:ext>
            </a:extLst>
          </p:cNvPr>
          <p:cNvSpPr>
            <a:spLocks noGrp="1"/>
          </p:cNvSpPr>
          <p:nvPr>
            <p:ph type="sldNum" sz="quarter" idx="10"/>
          </p:nvPr>
        </p:nvSpPr>
        <p:spPr/>
        <p:txBody>
          <a:bodyPr/>
          <a:lstStyle/>
          <a:p>
            <a:fld id="{2CA3AB2B-189A-4C92-A457-C6A3833631A7}" type="slidenum">
              <a:rPr lang="en-US" smtClean="0"/>
              <a:pPr/>
              <a:t>12</a:t>
            </a:fld>
            <a:endParaRPr lang="en-US"/>
          </a:p>
        </p:txBody>
      </p:sp>
    </p:spTree>
    <p:extLst>
      <p:ext uri="{BB962C8B-B14F-4D97-AF65-F5344CB8AC3E}">
        <p14:creationId xmlns:p14="http://schemas.microsoft.com/office/powerpoint/2010/main" val="3395212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F8C7E-9724-F516-A0D6-78C4B138B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4A644-D3C8-E9F6-3D1A-0F01D996E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3C96B-8896-B60B-BDCD-B2840D071CDA}"/>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BF09F292-B342-D263-49D3-28810391C935}"/>
              </a:ext>
            </a:extLst>
          </p:cNvPr>
          <p:cNvSpPr>
            <a:spLocks noGrp="1"/>
          </p:cNvSpPr>
          <p:nvPr>
            <p:ph type="sldNum" sz="quarter" idx="10"/>
          </p:nvPr>
        </p:nvSpPr>
        <p:spPr/>
        <p:txBody>
          <a:bodyPr/>
          <a:lstStyle/>
          <a:p>
            <a:fld id="{2CA3AB2B-189A-4C92-A457-C6A3833631A7}" type="slidenum">
              <a:rPr lang="en-US" smtClean="0"/>
              <a:pPr/>
              <a:t>13</a:t>
            </a:fld>
            <a:endParaRPr lang="en-US"/>
          </a:p>
        </p:txBody>
      </p:sp>
    </p:spTree>
    <p:extLst>
      <p:ext uri="{BB962C8B-B14F-4D97-AF65-F5344CB8AC3E}">
        <p14:creationId xmlns:p14="http://schemas.microsoft.com/office/powerpoint/2010/main" val="4235669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DACFF-7FC8-1FAF-C7AD-7887E1320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39A3B-A7A5-C586-4775-9DC324500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688973-4005-0E4A-7C3A-50CC550EFD04}"/>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38A21D18-A643-0B81-C54C-2B1F7D11A617}"/>
              </a:ext>
            </a:extLst>
          </p:cNvPr>
          <p:cNvSpPr>
            <a:spLocks noGrp="1"/>
          </p:cNvSpPr>
          <p:nvPr>
            <p:ph type="sldNum" sz="quarter" idx="10"/>
          </p:nvPr>
        </p:nvSpPr>
        <p:spPr/>
        <p:txBody>
          <a:bodyPr/>
          <a:lstStyle/>
          <a:p>
            <a:fld id="{2CA3AB2B-189A-4C92-A457-C6A3833631A7}" type="slidenum">
              <a:rPr lang="en-US" smtClean="0"/>
              <a:pPr/>
              <a:t>14</a:t>
            </a:fld>
            <a:endParaRPr lang="en-US"/>
          </a:p>
        </p:txBody>
      </p:sp>
    </p:spTree>
    <p:extLst>
      <p:ext uri="{BB962C8B-B14F-4D97-AF65-F5344CB8AC3E}">
        <p14:creationId xmlns:p14="http://schemas.microsoft.com/office/powerpoint/2010/main" val="3736498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525F0-8D51-11B2-2521-366F1D8FE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424D7-72C1-2923-5C31-E2D8BD4EC3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21240-1E57-EF50-A7E5-2808C1D291A0}"/>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03C809D9-E988-2AEE-371D-26F5E21B58A1}"/>
              </a:ext>
            </a:extLst>
          </p:cNvPr>
          <p:cNvSpPr>
            <a:spLocks noGrp="1"/>
          </p:cNvSpPr>
          <p:nvPr>
            <p:ph type="sldNum" sz="quarter" idx="10"/>
          </p:nvPr>
        </p:nvSpPr>
        <p:spPr/>
        <p:txBody>
          <a:bodyPr/>
          <a:lstStyle/>
          <a:p>
            <a:fld id="{2CA3AB2B-189A-4C92-A457-C6A3833631A7}" type="slidenum">
              <a:rPr lang="en-US" smtClean="0"/>
              <a:pPr/>
              <a:t>15</a:t>
            </a:fld>
            <a:endParaRPr lang="en-US"/>
          </a:p>
        </p:txBody>
      </p:sp>
    </p:spTree>
    <p:extLst>
      <p:ext uri="{BB962C8B-B14F-4D97-AF65-F5344CB8AC3E}">
        <p14:creationId xmlns:p14="http://schemas.microsoft.com/office/powerpoint/2010/main" val="1120855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AF828-9E04-A371-D8FC-4214F35F1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4320A-ABB8-8B22-958B-CF476A894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D5162-54B4-0B5F-D932-4C2824F64093}"/>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605AF605-548C-934C-2CEE-84ECD684B9DE}"/>
              </a:ext>
            </a:extLst>
          </p:cNvPr>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1659133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A9461-993D-6E54-BE99-31E10F677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8652C-CD71-2DFB-31F9-BC1B67E339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F66159-C853-8363-8FB2-739AB4606732}"/>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823CF55E-2055-062D-0A5E-2C854260171B}"/>
              </a:ext>
            </a:extLst>
          </p:cNvPr>
          <p:cNvSpPr>
            <a:spLocks noGrp="1"/>
          </p:cNvSpPr>
          <p:nvPr>
            <p:ph type="sldNum" sz="quarter" idx="10"/>
          </p:nvPr>
        </p:nvSpPr>
        <p:spPr/>
        <p:txBody>
          <a:bodyPr/>
          <a:lstStyle/>
          <a:p>
            <a:fld id="{2CA3AB2B-189A-4C92-A457-C6A3833631A7}" type="slidenum">
              <a:rPr lang="en-US" smtClean="0"/>
              <a:pPr/>
              <a:t>17</a:t>
            </a:fld>
            <a:endParaRPr lang="en-US"/>
          </a:p>
        </p:txBody>
      </p:sp>
    </p:spTree>
    <p:extLst>
      <p:ext uri="{BB962C8B-B14F-4D97-AF65-F5344CB8AC3E}">
        <p14:creationId xmlns:p14="http://schemas.microsoft.com/office/powerpoint/2010/main" val="1786376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C22A0-2B74-A467-0DA2-5E53372DEF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EEAAD5-46A3-B46B-01A7-01CE64C90A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31180-C61C-8E01-3053-ED5850C70EB6}"/>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087565CF-27D9-0029-6E06-F0142902091F}"/>
              </a:ext>
            </a:extLst>
          </p:cNvPr>
          <p:cNvSpPr>
            <a:spLocks noGrp="1"/>
          </p:cNvSpPr>
          <p:nvPr>
            <p:ph type="sldNum" sz="quarter" idx="10"/>
          </p:nvPr>
        </p:nvSpPr>
        <p:spPr/>
        <p:txBody>
          <a:bodyPr/>
          <a:lstStyle/>
          <a:p>
            <a:fld id="{2CA3AB2B-189A-4C92-A457-C6A3833631A7}" type="slidenum">
              <a:rPr lang="en-US" smtClean="0"/>
              <a:pPr/>
              <a:t>18</a:t>
            </a:fld>
            <a:endParaRPr lang="en-US"/>
          </a:p>
        </p:txBody>
      </p:sp>
    </p:spTree>
    <p:extLst>
      <p:ext uri="{BB962C8B-B14F-4D97-AF65-F5344CB8AC3E}">
        <p14:creationId xmlns:p14="http://schemas.microsoft.com/office/powerpoint/2010/main" val="939943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9F4A4-3C78-DC77-DC13-3F8946549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18706-DAAE-228A-E1A4-440A680CD8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8BEBC-B281-289C-A3DB-590701742522}"/>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51EC3A1B-FD59-C96B-C001-9C42AC20E529}"/>
              </a:ext>
            </a:extLst>
          </p:cNvPr>
          <p:cNvSpPr>
            <a:spLocks noGrp="1"/>
          </p:cNvSpPr>
          <p:nvPr>
            <p:ph type="sldNum" sz="quarter" idx="10"/>
          </p:nvPr>
        </p:nvSpPr>
        <p:spPr/>
        <p:txBody>
          <a:bodyPr/>
          <a:lstStyle/>
          <a:p>
            <a:fld id="{2CA3AB2B-189A-4C92-A457-C6A3833631A7}" type="slidenum">
              <a:rPr lang="en-US" smtClean="0"/>
              <a:pPr/>
              <a:t>19</a:t>
            </a:fld>
            <a:endParaRPr lang="en-US"/>
          </a:p>
        </p:txBody>
      </p:sp>
    </p:spTree>
    <p:extLst>
      <p:ext uri="{BB962C8B-B14F-4D97-AF65-F5344CB8AC3E}">
        <p14:creationId xmlns:p14="http://schemas.microsoft.com/office/powerpoint/2010/main" val="95047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752890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44E93-04A7-2456-B384-29C8A2CE5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E1308-DA78-B16E-F0FE-6446F0207B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D6358F-27BB-6F20-98F5-7BFFF6D0FE5B}"/>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C0723D8E-1826-FE43-D74C-A1D46EC22C8F}"/>
              </a:ext>
            </a:extLst>
          </p:cNvPr>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3566885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19B1C-1ED3-294C-F2A5-DAFF1330B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B4498-E757-BBA6-4AAA-DA661C1BA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63F627-B502-3D88-45D9-2CD48AA3F8F5}"/>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B32EF59B-56AF-DB97-243F-70A720838D84}"/>
              </a:ext>
            </a:extLst>
          </p:cNvPr>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p14="http://schemas.microsoft.com/office/powerpoint/2010/main" val="386008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59301-A0C0-9C69-DD34-A2C18407E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B9618-B59B-79CC-0C9D-CD524A0D47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F7176-E1F7-5461-80B7-C48B5C375ED1}"/>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57BB5A6A-42A1-A893-B2DF-34C2D0D1B9CC}"/>
              </a:ext>
            </a:extLst>
          </p:cNvPr>
          <p:cNvSpPr>
            <a:spLocks noGrp="1"/>
          </p:cNvSpPr>
          <p:nvPr>
            <p:ph type="sldNum" sz="quarter" idx="10"/>
          </p:nvPr>
        </p:nvSpPr>
        <p:spPr/>
        <p:txBody>
          <a:bodyPr/>
          <a:lstStyle/>
          <a:p>
            <a:fld id="{2CA3AB2B-189A-4C92-A457-C6A3833631A7}" type="slidenum">
              <a:rPr lang="en-US" smtClean="0"/>
              <a:pPr/>
              <a:t>22</a:t>
            </a:fld>
            <a:endParaRPr lang="en-US"/>
          </a:p>
        </p:txBody>
      </p:sp>
    </p:spTree>
    <p:extLst>
      <p:ext uri="{BB962C8B-B14F-4D97-AF65-F5344CB8AC3E}">
        <p14:creationId xmlns:p14="http://schemas.microsoft.com/office/powerpoint/2010/main" val="3707239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490C4-EF52-1682-0C62-A1C75F4B6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40272F-4646-C214-AE08-D7B37B9813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92CB8-B2B3-EF48-F3E7-B845004E90CA}"/>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B017DBE1-F041-60DC-5732-5D62229F0FF0}"/>
              </a:ext>
            </a:extLst>
          </p:cNvPr>
          <p:cNvSpPr>
            <a:spLocks noGrp="1"/>
          </p:cNvSpPr>
          <p:nvPr>
            <p:ph type="sldNum" sz="quarter" idx="10"/>
          </p:nvPr>
        </p:nvSpPr>
        <p:spPr/>
        <p:txBody>
          <a:bodyPr/>
          <a:lstStyle/>
          <a:p>
            <a:fld id="{2CA3AB2B-189A-4C92-A457-C6A3833631A7}" type="slidenum">
              <a:rPr lang="en-US" smtClean="0"/>
              <a:pPr/>
              <a:t>23</a:t>
            </a:fld>
            <a:endParaRPr lang="en-US"/>
          </a:p>
        </p:txBody>
      </p:sp>
    </p:spTree>
    <p:extLst>
      <p:ext uri="{BB962C8B-B14F-4D97-AF65-F5344CB8AC3E}">
        <p14:creationId xmlns:p14="http://schemas.microsoft.com/office/powerpoint/2010/main" val="1045545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D40ED-3681-2F33-D3E1-AB05A12AA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56A995-FECD-DA04-53D2-9E572BC0B4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57EF3-3BE2-B14A-DCCF-EE724DC15948}"/>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32EA56EA-CF10-DCF8-A420-899B0AB10351}"/>
              </a:ext>
            </a:extLst>
          </p:cNvPr>
          <p:cNvSpPr>
            <a:spLocks noGrp="1"/>
          </p:cNvSpPr>
          <p:nvPr>
            <p:ph type="sldNum" sz="quarter" idx="10"/>
          </p:nvPr>
        </p:nvSpPr>
        <p:spPr/>
        <p:txBody>
          <a:bodyPr/>
          <a:lstStyle/>
          <a:p>
            <a:fld id="{2CA3AB2B-189A-4C92-A457-C6A3833631A7}" type="slidenum">
              <a:rPr lang="en-US" smtClean="0"/>
              <a:pPr/>
              <a:t>24</a:t>
            </a:fld>
            <a:endParaRPr lang="en-US"/>
          </a:p>
        </p:txBody>
      </p:sp>
    </p:spTree>
    <p:extLst>
      <p:ext uri="{BB962C8B-B14F-4D97-AF65-F5344CB8AC3E}">
        <p14:creationId xmlns:p14="http://schemas.microsoft.com/office/powerpoint/2010/main" val="1868444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08867-9B92-44DC-B397-08629E9FC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331B2-242F-F7FE-4A54-DCBAA31E3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7C9CC-A9BD-1A07-0BB5-59C616C8522D}"/>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6E32567C-FC53-DE00-A085-1BE72EBE1BC2}"/>
              </a:ext>
            </a:extLst>
          </p:cNvPr>
          <p:cNvSpPr>
            <a:spLocks noGrp="1"/>
          </p:cNvSpPr>
          <p:nvPr>
            <p:ph type="sldNum" sz="quarter" idx="10"/>
          </p:nvPr>
        </p:nvSpPr>
        <p:spPr/>
        <p:txBody>
          <a:bodyPr/>
          <a:lstStyle/>
          <a:p>
            <a:fld id="{2CA3AB2B-189A-4C92-A457-C6A3833631A7}" type="slidenum">
              <a:rPr lang="en-US" smtClean="0"/>
              <a:pPr/>
              <a:t>25</a:t>
            </a:fld>
            <a:endParaRPr lang="en-US"/>
          </a:p>
        </p:txBody>
      </p:sp>
    </p:spTree>
    <p:extLst>
      <p:ext uri="{BB962C8B-B14F-4D97-AF65-F5344CB8AC3E}">
        <p14:creationId xmlns:p14="http://schemas.microsoft.com/office/powerpoint/2010/main" val="2375112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28908-B609-2B44-76F8-72BB82831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22C35-8FDA-F2A8-C18C-7EDF77A7B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F3105-414F-2C4C-0C02-0CDDE3AC0F30}"/>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E04A5D97-7566-5D80-878A-F705A08D0CFA}"/>
              </a:ext>
            </a:extLst>
          </p:cNvPr>
          <p:cNvSpPr>
            <a:spLocks noGrp="1"/>
          </p:cNvSpPr>
          <p:nvPr>
            <p:ph type="sldNum" sz="quarter" idx="10"/>
          </p:nvPr>
        </p:nvSpPr>
        <p:spPr/>
        <p:txBody>
          <a:bodyPr/>
          <a:lstStyle/>
          <a:p>
            <a:fld id="{2CA3AB2B-189A-4C92-A457-C6A3833631A7}" type="slidenum">
              <a:rPr lang="en-US" smtClean="0"/>
              <a:pPr/>
              <a:t>26</a:t>
            </a:fld>
            <a:endParaRPr lang="en-US"/>
          </a:p>
        </p:txBody>
      </p:sp>
    </p:spTree>
    <p:extLst>
      <p:ext uri="{BB962C8B-B14F-4D97-AF65-F5344CB8AC3E}">
        <p14:creationId xmlns:p14="http://schemas.microsoft.com/office/powerpoint/2010/main" val="6130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9B2E0-219B-2197-3A5C-FA2B08C73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B1E80-0552-5857-801B-DF5B59623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57248-C6AC-68EC-2E63-075F4E4511A9}"/>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8AE6F447-0C36-1B1F-BDFD-32AC14724EF3}"/>
              </a:ext>
            </a:extLst>
          </p:cNvPr>
          <p:cNvSpPr>
            <a:spLocks noGrp="1"/>
          </p:cNvSpPr>
          <p:nvPr>
            <p:ph type="sldNum" sz="quarter" idx="10"/>
          </p:nvPr>
        </p:nvSpPr>
        <p:spPr/>
        <p:txBody>
          <a:bodyPr/>
          <a:lstStyle/>
          <a:p>
            <a:fld id="{2CA3AB2B-189A-4C92-A457-C6A3833631A7}" type="slidenum">
              <a:rPr lang="en-US" smtClean="0"/>
              <a:pPr/>
              <a:t>27</a:t>
            </a:fld>
            <a:endParaRPr lang="en-US"/>
          </a:p>
        </p:txBody>
      </p:sp>
    </p:spTree>
    <p:extLst>
      <p:ext uri="{BB962C8B-B14F-4D97-AF65-F5344CB8AC3E}">
        <p14:creationId xmlns:p14="http://schemas.microsoft.com/office/powerpoint/2010/main" val="1868981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FF746-3711-AD7D-676F-A6055C27B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29E1F-47B1-0555-E0BC-382F5C2F6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4116C-790B-5D5E-6F63-58D2AF19C7C4}"/>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F14AE4B1-F181-4D92-A9EF-15EBCBCDE15B}"/>
              </a:ext>
            </a:extLst>
          </p:cNvPr>
          <p:cNvSpPr>
            <a:spLocks noGrp="1"/>
          </p:cNvSpPr>
          <p:nvPr>
            <p:ph type="sldNum" sz="quarter" idx="10"/>
          </p:nvPr>
        </p:nvSpPr>
        <p:spPr/>
        <p:txBody>
          <a:bodyPr/>
          <a:lstStyle/>
          <a:p>
            <a:fld id="{2CA3AB2B-189A-4C92-A457-C6A3833631A7}" type="slidenum">
              <a:rPr lang="en-US" smtClean="0"/>
              <a:pPr/>
              <a:t>28</a:t>
            </a:fld>
            <a:endParaRPr lang="en-US"/>
          </a:p>
        </p:txBody>
      </p:sp>
    </p:spTree>
    <p:extLst>
      <p:ext uri="{BB962C8B-B14F-4D97-AF65-F5344CB8AC3E}">
        <p14:creationId xmlns:p14="http://schemas.microsoft.com/office/powerpoint/2010/main" val="192479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BF41E-AC34-9F22-E49A-C52869D0C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E80D2-315C-8CB5-8C06-C0675A0E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D4827-3BBF-6D6B-0CD5-47A695231F33}"/>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65AB6F74-0C8C-FB0A-D44F-DC30549F6592}"/>
              </a:ext>
            </a:extLst>
          </p:cNvPr>
          <p:cNvSpPr>
            <a:spLocks noGrp="1"/>
          </p:cNvSpPr>
          <p:nvPr>
            <p:ph type="sldNum" sz="quarter" idx="10"/>
          </p:nvPr>
        </p:nvSpPr>
        <p:spPr/>
        <p:txBody>
          <a:bodyPr/>
          <a:lstStyle/>
          <a:p>
            <a:fld id="{2CA3AB2B-189A-4C92-A457-C6A3833631A7}" type="slidenum">
              <a:rPr lang="en-US" smtClean="0"/>
              <a:pPr/>
              <a:t>29</a:t>
            </a:fld>
            <a:endParaRPr lang="en-US"/>
          </a:p>
        </p:txBody>
      </p:sp>
    </p:spTree>
    <p:extLst>
      <p:ext uri="{BB962C8B-B14F-4D97-AF65-F5344CB8AC3E}">
        <p14:creationId xmlns:p14="http://schemas.microsoft.com/office/powerpoint/2010/main" val="1967910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710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BDF6D-018E-5B98-3213-2D3AA5553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0E192-B85F-22B3-016A-EFAF0ADCC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F0CAB-AB8F-CC7E-5A46-C1A8524821E5}"/>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A9025B86-2B27-6600-4E8A-6F9E57049495}"/>
              </a:ext>
            </a:extLst>
          </p:cNvPr>
          <p:cNvSpPr>
            <a:spLocks noGrp="1"/>
          </p:cNvSpPr>
          <p:nvPr>
            <p:ph type="sldNum" sz="quarter" idx="10"/>
          </p:nvPr>
        </p:nvSpPr>
        <p:spPr/>
        <p:txBody>
          <a:bodyPr/>
          <a:lstStyle/>
          <a:p>
            <a:fld id="{2CA3AB2B-189A-4C92-A457-C6A3833631A7}" type="slidenum">
              <a:rPr lang="en-US" smtClean="0"/>
              <a:pPr/>
              <a:t>30</a:t>
            </a:fld>
            <a:endParaRPr lang="en-US"/>
          </a:p>
        </p:txBody>
      </p:sp>
    </p:spTree>
    <p:extLst>
      <p:ext uri="{BB962C8B-B14F-4D97-AF65-F5344CB8AC3E}">
        <p14:creationId xmlns:p14="http://schemas.microsoft.com/office/powerpoint/2010/main" val="1404854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47500-1C6F-EF5E-80F4-744FF10C0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5EBA8-D5A7-B910-7DAF-44C0C24F98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12051-7546-D587-004A-0B89794939CB}"/>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C0EA9AEC-15B6-E294-5213-34DEDC6D344C}"/>
              </a:ext>
            </a:extLst>
          </p:cNvPr>
          <p:cNvSpPr>
            <a:spLocks noGrp="1"/>
          </p:cNvSpPr>
          <p:nvPr>
            <p:ph type="sldNum" sz="quarter" idx="10"/>
          </p:nvPr>
        </p:nvSpPr>
        <p:spPr/>
        <p:txBody>
          <a:bodyPr/>
          <a:lstStyle/>
          <a:p>
            <a:fld id="{2CA3AB2B-189A-4C92-A457-C6A3833631A7}" type="slidenum">
              <a:rPr lang="en-US" smtClean="0"/>
              <a:pPr/>
              <a:t>31</a:t>
            </a:fld>
            <a:endParaRPr lang="en-US"/>
          </a:p>
        </p:txBody>
      </p:sp>
    </p:spTree>
    <p:extLst>
      <p:ext uri="{BB962C8B-B14F-4D97-AF65-F5344CB8AC3E}">
        <p14:creationId xmlns:p14="http://schemas.microsoft.com/office/powerpoint/2010/main" val="2649810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C4601-129E-E9C4-010E-9FEE11768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D622F-0E7D-3722-A6D4-878D5D4EE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8951DF-C7BB-5010-4498-0BF281C41BFB}"/>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2DAF93A8-E21F-BC63-6CC2-6A937E49BE29}"/>
              </a:ext>
            </a:extLst>
          </p:cNvPr>
          <p:cNvSpPr>
            <a:spLocks noGrp="1"/>
          </p:cNvSpPr>
          <p:nvPr>
            <p:ph type="sldNum" sz="quarter" idx="10"/>
          </p:nvPr>
        </p:nvSpPr>
        <p:spPr/>
        <p:txBody>
          <a:bodyPr/>
          <a:lstStyle/>
          <a:p>
            <a:fld id="{2CA3AB2B-189A-4C92-A457-C6A3833631A7}" type="slidenum">
              <a:rPr lang="en-US" smtClean="0"/>
              <a:pPr/>
              <a:t>32</a:t>
            </a:fld>
            <a:endParaRPr lang="en-US"/>
          </a:p>
        </p:txBody>
      </p:sp>
    </p:spTree>
    <p:extLst>
      <p:ext uri="{BB962C8B-B14F-4D97-AF65-F5344CB8AC3E}">
        <p14:creationId xmlns:p14="http://schemas.microsoft.com/office/powerpoint/2010/main" val="3552951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230AA-8B7E-E830-0478-CB4DE254D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4E9D5-853F-AA26-0CEA-F181F3CED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EEB49-8DD5-4751-E384-877419661341}"/>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D3CE1EA3-315B-4D6B-542F-9964C690B0E2}"/>
              </a:ext>
            </a:extLst>
          </p:cNvPr>
          <p:cNvSpPr>
            <a:spLocks noGrp="1"/>
          </p:cNvSpPr>
          <p:nvPr>
            <p:ph type="sldNum" sz="quarter" idx="10"/>
          </p:nvPr>
        </p:nvSpPr>
        <p:spPr/>
        <p:txBody>
          <a:bodyPr/>
          <a:lstStyle/>
          <a:p>
            <a:fld id="{2CA3AB2B-189A-4C92-A457-C6A3833631A7}" type="slidenum">
              <a:rPr lang="en-US" smtClean="0"/>
              <a:pPr/>
              <a:t>33</a:t>
            </a:fld>
            <a:endParaRPr lang="en-US"/>
          </a:p>
        </p:txBody>
      </p:sp>
    </p:spTree>
    <p:extLst>
      <p:ext uri="{BB962C8B-B14F-4D97-AF65-F5344CB8AC3E}">
        <p14:creationId xmlns:p14="http://schemas.microsoft.com/office/powerpoint/2010/main" val="2508298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95883-F8F9-C995-DDB5-D7422C7D8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9F5D2-15F6-DC0A-75AC-3335B61C8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C55EE-80AF-45F2-006F-617D1A09916B}"/>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88B1D116-8FC4-D8EC-011E-81AC6DE2A86F}"/>
              </a:ext>
            </a:extLst>
          </p:cNvPr>
          <p:cNvSpPr>
            <a:spLocks noGrp="1"/>
          </p:cNvSpPr>
          <p:nvPr>
            <p:ph type="sldNum" sz="quarter" idx="10"/>
          </p:nvPr>
        </p:nvSpPr>
        <p:spPr/>
        <p:txBody>
          <a:bodyPr/>
          <a:lstStyle/>
          <a:p>
            <a:fld id="{2CA3AB2B-189A-4C92-A457-C6A3833631A7}" type="slidenum">
              <a:rPr lang="en-US" smtClean="0"/>
              <a:pPr/>
              <a:t>34</a:t>
            </a:fld>
            <a:endParaRPr lang="en-US"/>
          </a:p>
        </p:txBody>
      </p:sp>
    </p:spTree>
    <p:extLst>
      <p:ext uri="{BB962C8B-B14F-4D97-AF65-F5344CB8AC3E}">
        <p14:creationId xmlns:p14="http://schemas.microsoft.com/office/powerpoint/2010/main" val="2269531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59ED4-DDFF-F216-8FE7-363E3AA17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62DCB-6B57-3198-C79E-009FED5B5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9F1D40-502B-06B0-7D10-D5EF22241675}"/>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C7B4C44E-5B50-CF77-9029-D4F9AC43E351}"/>
              </a:ext>
            </a:extLst>
          </p:cNvPr>
          <p:cNvSpPr>
            <a:spLocks noGrp="1"/>
          </p:cNvSpPr>
          <p:nvPr>
            <p:ph type="sldNum" sz="quarter" idx="10"/>
          </p:nvPr>
        </p:nvSpPr>
        <p:spPr/>
        <p:txBody>
          <a:bodyPr/>
          <a:lstStyle/>
          <a:p>
            <a:fld id="{2CA3AB2B-189A-4C92-A457-C6A3833631A7}" type="slidenum">
              <a:rPr lang="en-US" smtClean="0"/>
              <a:pPr/>
              <a:t>35</a:t>
            </a:fld>
            <a:endParaRPr lang="en-US"/>
          </a:p>
        </p:txBody>
      </p:sp>
    </p:spTree>
    <p:extLst>
      <p:ext uri="{BB962C8B-B14F-4D97-AF65-F5344CB8AC3E}">
        <p14:creationId xmlns:p14="http://schemas.microsoft.com/office/powerpoint/2010/main" val="2566692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929D8-3EDD-830C-1DBE-E3A48A2B9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444BD9-FA7D-EEBD-AFEF-245202FB9E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900CF-8CE9-B6AB-58CB-3D05AF5EACF8}"/>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B81A75CB-B696-1840-D899-DCA10392CD42}"/>
              </a:ext>
            </a:extLst>
          </p:cNvPr>
          <p:cNvSpPr>
            <a:spLocks noGrp="1"/>
          </p:cNvSpPr>
          <p:nvPr>
            <p:ph type="sldNum" sz="quarter" idx="10"/>
          </p:nvPr>
        </p:nvSpPr>
        <p:spPr/>
        <p:txBody>
          <a:bodyPr/>
          <a:lstStyle/>
          <a:p>
            <a:fld id="{2CA3AB2B-189A-4C92-A457-C6A3833631A7}" type="slidenum">
              <a:rPr lang="en-US" smtClean="0"/>
              <a:pPr/>
              <a:t>36</a:t>
            </a:fld>
            <a:endParaRPr lang="en-US"/>
          </a:p>
        </p:txBody>
      </p:sp>
    </p:spTree>
    <p:extLst>
      <p:ext uri="{BB962C8B-B14F-4D97-AF65-F5344CB8AC3E}">
        <p14:creationId xmlns:p14="http://schemas.microsoft.com/office/powerpoint/2010/main" val="1341760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3B89C-50FD-3BF8-EB31-B174B07F8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FC099B-DACA-5F04-F838-B9E53EDB71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AB7AA-F1F4-4662-BAFA-625D5A870DC2}"/>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98A2D3DB-6B49-9C1C-3D4C-1B2664A8FE04}"/>
              </a:ext>
            </a:extLst>
          </p:cNvPr>
          <p:cNvSpPr>
            <a:spLocks noGrp="1"/>
          </p:cNvSpPr>
          <p:nvPr>
            <p:ph type="sldNum" sz="quarter" idx="10"/>
          </p:nvPr>
        </p:nvSpPr>
        <p:spPr/>
        <p:txBody>
          <a:bodyPr/>
          <a:lstStyle/>
          <a:p>
            <a:fld id="{2CA3AB2B-189A-4C92-A457-C6A3833631A7}" type="slidenum">
              <a:rPr lang="en-US" smtClean="0"/>
              <a:pPr/>
              <a:t>37</a:t>
            </a:fld>
            <a:endParaRPr lang="en-US"/>
          </a:p>
        </p:txBody>
      </p:sp>
    </p:spTree>
    <p:extLst>
      <p:ext uri="{BB962C8B-B14F-4D97-AF65-F5344CB8AC3E}">
        <p14:creationId xmlns:p14="http://schemas.microsoft.com/office/powerpoint/2010/main" val="2298319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00CBC-BE5E-240A-E1F5-DDA01EE036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6BBDA-8833-B46A-E681-8B90816A4E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515960-CC06-B51E-C4AB-463D49D2016C}"/>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1AE3D495-3AFB-65D3-979C-1327C2D1A2B0}"/>
              </a:ext>
            </a:extLst>
          </p:cNvPr>
          <p:cNvSpPr>
            <a:spLocks noGrp="1"/>
          </p:cNvSpPr>
          <p:nvPr>
            <p:ph type="sldNum" sz="quarter" idx="10"/>
          </p:nvPr>
        </p:nvSpPr>
        <p:spPr/>
        <p:txBody>
          <a:bodyPr/>
          <a:lstStyle/>
          <a:p>
            <a:fld id="{2CA3AB2B-189A-4C92-A457-C6A3833631A7}" type="slidenum">
              <a:rPr lang="en-US" smtClean="0"/>
              <a:pPr/>
              <a:t>38</a:t>
            </a:fld>
            <a:endParaRPr lang="en-US"/>
          </a:p>
        </p:txBody>
      </p:sp>
    </p:spTree>
    <p:extLst>
      <p:ext uri="{BB962C8B-B14F-4D97-AF65-F5344CB8AC3E}">
        <p14:creationId xmlns:p14="http://schemas.microsoft.com/office/powerpoint/2010/main" val="1155257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3A80B-A605-FB8A-E019-71D7226EE0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779F2F-EDB4-9C41-6276-BB66B9D85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81083-133C-979A-1F8E-47E538A7D721}"/>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9DC1BEE6-E88E-14DA-5D40-174B51045497}"/>
              </a:ext>
            </a:extLst>
          </p:cNvPr>
          <p:cNvSpPr>
            <a:spLocks noGrp="1"/>
          </p:cNvSpPr>
          <p:nvPr>
            <p:ph type="sldNum" sz="quarter" idx="10"/>
          </p:nvPr>
        </p:nvSpPr>
        <p:spPr/>
        <p:txBody>
          <a:bodyPr/>
          <a:lstStyle/>
          <a:p>
            <a:fld id="{2CA3AB2B-189A-4C92-A457-C6A3833631A7}" type="slidenum">
              <a:rPr lang="en-US" smtClean="0"/>
              <a:pPr/>
              <a:t>39</a:t>
            </a:fld>
            <a:endParaRPr lang="en-US"/>
          </a:p>
        </p:txBody>
      </p:sp>
    </p:spTree>
    <p:extLst>
      <p:ext uri="{BB962C8B-B14F-4D97-AF65-F5344CB8AC3E}">
        <p14:creationId xmlns:p14="http://schemas.microsoft.com/office/powerpoint/2010/main" val="3787330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543300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DC30-DCF2-1424-7044-20D86E650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A0AFD-591D-A5FC-A443-125D3D16B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AF7FE-B2EC-0B5A-A297-792DA183E513}"/>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758FE7DD-0DE7-BC6A-4772-00F8FAC9205F}"/>
              </a:ext>
            </a:extLst>
          </p:cNvPr>
          <p:cNvSpPr>
            <a:spLocks noGrp="1"/>
          </p:cNvSpPr>
          <p:nvPr>
            <p:ph type="sldNum" sz="quarter" idx="10"/>
          </p:nvPr>
        </p:nvSpPr>
        <p:spPr/>
        <p:txBody>
          <a:bodyPr/>
          <a:lstStyle/>
          <a:p>
            <a:fld id="{2CA3AB2B-189A-4C92-A457-C6A3833631A7}" type="slidenum">
              <a:rPr lang="en-US" smtClean="0"/>
              <a:pPr/>
              <a:t>40</a:t>
            </a:fld>
            <a:endParaRPr lang="en-US"/>
          </a:p>
        </p:txBody>
      </p:sp>
    </p:spTree>
    <p:extLst>
      <p:ext uri="{BB962C8B-B14F-4D97-AF65-F5344CB8AC3E}">
        <p14:creationId xmlns:p14="http://schemas.microsoft.com/office/powerpoint/2010/main" val="108318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83A15-C5E1-C301-6754-CD0A63E3B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E9249-C633-E8B1-EDC9-201CCC08FA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2B7E0F-D5E2-0EFD-56E6-49563C88B54C}"/>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8FBE60F7-0EC9-D79A-7109-70FE70CBDB26}"/>
              </a:ext>
            </a:extLst>
          </p:cNvPr>
          <p:cNvSpPr>
            <a:spLocks noGrp="1"/>
          </p:cNvSpPr>
          <p:nvPr>
            <p:ph type="sldNum" sz="quarter" idx="10"/>
          </p:nvPr>
        </p:nvSpPr>
        <p:spPr/>
        <p:txBody>
          <a:bodyPr/>
          <a:lstStyle/>
          <a:p>
            <a:fld id="{2CA3AB2B-189A-4C92-A457-C6A3833631A7}" type="slidenum">
              <a:rPr lang="en-US" smtClean="0"/>
              <a:pPr/>
              <a:t>41</a:t>
            </a:fld>
            <a:endParaRPr lang="en-US"/>
          </a:p>
        </p:txBody>
      </p:sp>
    </p:spTree>
    <p:extLst>
      <p:ext uri="{BB962C8B-B14F-4D97-AF65-F5344CB8AC3E}">
        <p14:creationId xmlns:p14="http://schemas.microsoft.com/office/powerpoint/2010/main" val="1017239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6A287-1E29-8B46-A83D-698743D77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02179-C1DC-588F-43FB-4E9AB16A3A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4E1BD-2CAF-05F7-8934-386B40853831}"/>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98C4BBC5-01CE-FC95-4176-EEAF33A7B4E7}"/>
              </a:ext>
            </a:extLst>
          </p:cNvPr>
          <p:cNvSpPr>
            <a:spLocks noGrp="1"/>
          </p:cNvSpPr>
          <p:nvPr>
            <p:ph type="sldNum" sz="quarter" idx="10"/>
          </p:nvPr>
        </p:nvSpPr>
        <p:spPr/>
        <p:txBody>
          <a:bodyPr/>
          <a:lstStyle/>
          <a:p>
            <a:fld id="{2CA3AB2B-189A-4C92-A457-C6A3833631A7}" type="slidenum">
              <a:rPr lang="en-US" smtClean="0"/>
              <a:pPr/>
              <a:t>42</a:t>
            </a:fld>
            <a:endParaRPr lang="en-US"/>
          </a:p>
        </p:txBody>
      </p:sp>
    </p:spTree>
    <p:extLst>
      <p:ext uri="{BB962C8B-B14F-4D97-AF65-F5344CB8AC3E}">
        <p14:creationId xmlns:p14="http://schemas.microsoft.com/office/powerpoint/2010/main" val="2738660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79AEF-5C57-18E9-E59F-7CB0824AB0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28ECA-74D6-BDF7-0CB7-2B9CC2A0B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A80FB-C69C-1F31-E6E9-84F3E94014D0}"/>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2F982AA8-98DC-D365-6214-CAB370E1B875}"/>
              </a:ext>
            </a:extLst>
          </p:cNvPr>
          <p:cNvSpPr>
            <a:spLocks noGrp="1"/>
          </p:cNvSpPr>
          <p:nvPr>
            <p:ph type="sldNum" sz="quarter" idx="10"/>
          </p:nvPr>
        </p:nvSpPr>
        <p:spPr/>
        <p:txBody>
          <a:bodyPr/>
          <a:lstStyle/>
          <a:p>
            <a:fld id="{2CA3AB2B-189A-4C92-A457-C6A3833631A7}" type="slidenum">
              <a:rPr lang="en-US" smtClean="0"/>
              <a:pPr/>
              <a:t>43</a:t>
            </a:fld>
            <a:endParaRPr lang="en-US"/>
          </a:p>
        </p:txBody>
      </p:sp>
    </p:spTree>
    <p:extLst>
      <p:ext uri="{BB962C8B-B14F-4D97-AF65-F5344CB8AC3E}">
        <p14:creationId xmlns:p14="http://schemas.microsoft.com/office/powerpoint/2010/main" val="1799231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F3350-E3D6-ADF4-B04F-0E24695C4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34697-9D49-CE30-D180-30E2E2656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FF82D-C60F-9361-0EFE-37915DA025DF}"/>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EECC915E-6ECA-0F32-C9D8-AF1685588CD7}"/>
              </a:ext>
            </a:extLst>
          </p:cNvPr>
          <p:cNvSpPr>
            <a:spLocks noGrp="1"/>
          </p:cNvSpPr>
          <p:nvPr>
            <p:ph type="sldNum" sz="quarter" idx="10"/>
          </p:nvPr>
        </p:nvSpPr>
        <p:spPr/>
        <p:txBody>
          <a:bodyPr/>
          <a:lstStyle/>
          <a:p>
            <a:fld id="{2CA3AB2B-189A-4C92-A457-C6A3833631A7}" type="slidenum">
              <a:rPr lang="en-US" smtClean="0"/>
              <a:pPr/>
              <a:t>44</a:t>
            </a:fld>
            <a:endParaRPr lang="en-US"/>
          </a:p>
        </p:txBody>
      </p:sp>
    </p:spTree>
    <p:extLst>
      <p:ext uri="{BB962C8B-B14F-4D97-AF65-F5344CB8AC3E}">
        <p14:creationId xmlns:p14="http://schemas.microsoft.com/office/powerpoint/2010/main" val="17254424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3AF12-85E2-9845-F517-3BC88E8D3A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E9BA1-38B7-F969-E7E4-924DE9A99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3FFD0-40C3-B2F2-6541-40F3826E3064}"/>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445FB170-905E-B7A1-A59A-83D075618183}"/>
              </a:ext>
            </a:extLst>
          </p:cNvPr>
          <p:cNvSpPr>
            <a:spLocks noGrp="1"/>
          </p:cNvSpPr>
          <p:nvPr>
            <p:ph type="sldNum" sz="quarter" idx="10"/>
          </p:nvPr>
        </p:nvSpPr>
        <p:spPr/>
        <p:txBody>
          <a:bodyPr/>
          <a:lstStyle/>
          <a:p>
            <a:fld id="{2CA3AB2B-189A-4C92-A457-C6A3833631A7}" type="slidenum">
              <a:rPr lang="en-US" smtClean="0"/>
              <a:pPr/>
              <a:t>45</a:t>
            </a:fld>
            <a:endParaRPr lang="en-US"/>
          </a:p>
        </p:txBody>
      </p:sp>
    </p:spTree>
    <p:extLst>
      <p:ext uri="{BB962C8B-B14F-4D97-AF65-F5344CB8AC3E}">
        <p14:creationId xmlns:p14="http://schemas.microsoft.com/office/powerpoint/2010/main" val="3914038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58BEB-D9DC-39A4-4092-58C2D4E1E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B2A4D-DF9A-0978-92EC-72CF41846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7A2F5-9C6D-6E06-A987-2E835EEC9D11}"/>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883EDC42-974D-1527-A233-A56889258078}"/>
              </a:ext>
            </a:extLst>
          </p:cNvPr>
          <p:cNvSpPr>
            <a:spLocks noGrp="1"/>
          </p:cNvSpPr>
          <p:nvPr>
            <p:ph type="sldNum" sz="quarter" idx="10"/>
          </p:nvPr>
        </p:nvSpPr>
        <p:spPr/>
        <p:txBody>
          <a:bodyPr/>
          <a:lstStyle/>
          <a:p>
            <a:fld id="{2CA3AB2B-189A-4C92-A457-C6A3833631A7}" type="slidenum">
              <a:rPr lang="en-US" smtClean="0"/>
              <a:pPr/>
              <a:t>46</a:t>
            </a:fld>
            <a:endParaRPr lang="en-US"/>
          </a:p>
        </p:txBody>
      </p:sp>
    </p:spTree>
    <p:extLst>
      <p:ext uri="{BB962C8B-B14F-4D97-AF65-F5344CB8AC3E}">
        <p14:creationId xmlns:p14="http://schemas.microsoft.com/office/powerpoint/2010/main" val="41983220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8FA9E-8162-2004-92DB-5E416C98C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29F6F9-460F-3539-2EF8-C53F9D8F8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970ED2-58CE-F8AC-65DA-ED794FC0A7C4}"/>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CC5BF8D4-36EE-628B-29B0-FF2662B0C809}"/>
              </a:ext>
            </a:extLst>
          </p:cNvPr>
          <p:cNvSpPr>
            <a:spLocks noGrp="1"/>
          </p:cNvSpPr>
          <p:nvPr>
            <p:ph type="sldNum" sz="quarter" idx="10"/>
          </p:nvPr>
        </p:nvSpPr>
        <p:spPr/>
        <p:txBody>
          <a:bodyPr/>
          <a:lstStyle/>
          <a:p>
            <a:fld id="{2CA3AB2B-189A-4C92-A457-C6A3833631A7}" type="slidenum">
              <a:rPr lang="en-US" smtClean="0"/>
              <a:pPr/>
              <a:t>47</a:t>
            </a:fld>
            <a:endParaRPr lang="en-US"/>
          </a:p>
        </p:txBody>
      </p:sp>
    </p:spTree>
    <p:extLst>
      <p:ext uri="{BB962C8B-B14F-4D97-AF65-F5344CB8AC3E}">
        <p14:creationId xmlns:p14="http://schemas.microsoft.com/office/powerpoint/2010/main" val="6999034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7D9A2-D8BB-9415-3485-A8293AF82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A65CA-BFE8-5388-AC2A-B330C35881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922FF9-603F-874D-D819-7DA38A37A5E3}"/>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0585CE93-A22A-C968-9A88-DB2447239E83}"/>
              </a:ext>
            </a:extLst>
          </p:cNvPr>
          <p:cNvSpPr>
            <a:spLocks noGrp="1"/>
          </p:cNvSpPr>
          <p:nvPr>
            <p:ph type="sldNum" sz="quarter" idx="10"/>
          </p:nvPr>
        </p:nvSpPr>
        <p:spPr/>
        <p:txBody>
          <a:bodyPr/>
          <a:lstStyle/>
          <a:p>
            <a:fld id="{2CA3AB2B-189A-4C92-A457-C6A3833631A7}" type="slidenum">
              <a:rPr lang="en-US" smtClean="0"/>
              <a:pPr/>
              <a:t>48</a:t>
            </a:fld>
            <a:endParaRPr lang="en-US"/>
          </a:p>
        </p:txBody>
      </p:sp>
    </p:spTree>
    <p:extLst>
      <p:ext uri="{BB962C8B-B14F-4D97-AF65-F5344CB8AC3E}">
        <p14:creationId xmlns:p14="http://schemas.microsoft.com/office/powerpoint/2010/main" val="10304117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0257B-3549-6F92-5E13-9B6A3C7A12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DAD4E-6CC4-1C51-F18E-CF508A9171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07E8C6-43F8-31A4-5187-558E4E001DC4}"/>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8136B421-18BA-45BE-59F0-91795E53A341}"/>
              </a:ext>
            </a:extLst>
          </p:cNvPr>
          <p:cNvSpPr>
            <a:spLocks noGrp="1"/>
          </p:cNvSpPr>
          <p:nvPr>
            <p:ph type="sldNum" sz="quarter" idx="10"/>
          </p:nvPr>
        </p:nvSpPr>
        <p:spPr/>
        <p:txBody>
          <a:bodyPr/>
          <a:lstStyle/>
          <a:p>
            <a:fld id="{2CA3AB2B-189A-4C92-A457-C6A3833631A7}" type="slidenum">
              <a:rPr lang="en-US" smtClean="0"/>
              <a:pPr/>
              <a:t>49</a:t>
            </a:fld>
            <a:endParaRPr lang="en-US"/>
          </a:p>
        </p:txBody>
      </p:sp>
    </p:spTree>
    <p:extLst>
      <p:ext uri="{BB962C8B-B14F-4D97-AF65-F5344CB8AC3E}">
        <p14:creationId xmlns:p14="http://schemas.microsoft.com/office/powerpoint/2010/main" val="2671044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30804005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66996-47EC-04C2-8AD4-5B09903A5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F4F9E-C06A-8530-74C6-2815CEE28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01810-29E9-0799-549D-9B0D48211475}"/>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99AA0BCB-CFC7-F09E-1D4B-6F466E29FFAA}"/>
              </a:ext>
            </a:extLst>
          </p:cNvPr>
          <p:cNvSpPr>
            <a:spLocks noGrp="1"/>
          </p:cNvSpPr>
          <p:nvPr>
            <p:ph type="sldNum" sz="quarter" idx="10"/>
          </p:nvPr>
        </p:nvSpPr>
        <p:spPr/>
        <p:txBody>
          <a:bodyPr/>
          <a:lstStyle/>
          <a:p>
            <a:fld id="{2CA3AB2B-189A-4C92-A457-C6A3833631A7}" type="slidenum">
              <a:rPr lang="en-US" smtClean="0"/>
              <a:pPr/>
              <a:t>50</a:t>
            </a:fld>
            <a:endParaRPr lang="en-US"/>
          </a:p>
        </p:txBody>
      </p:sp>
    </p:spTree>
    <p:extLst>
      <p:ext uri="{BB962C8B-B14F-4D97-AF65-F5344CB8AC3E}">
        <p14:creationId xmlns:p14="http://schemas.microsoft.com/office/powerpoint/2010/main" val="2108952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F6E30-5E4A-9258-D2BE-497D548FE4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8D106-AAAD-4F5E-3245-ED38121FCA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0677A-9DED-AFAB-F883-3A147A266B02}"/>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E6E9030F-B484-A142-97D2-C620BCB18236}"/>
              </a:ext>
            </a:extLst>
          </p:cNvPr>
          <p:cNvSpPr>
            <a:spLocks noGrp="1"/>
          </p:cNvSpPr>
          <p:nvPr>
            <p:ph type="sldNum" sz="quarter" idx="10"/>
          </p:nvPr>
        </p:nvSpPr>
        <p:spPr/>
        <p:txBody>
          <a:bodyPr/>
          <a:lstStyle/>
          <a:p>
            <a:fld id="{2CA3AB2B-189A-4C92-A457-C6A3833631A7}" type="slidenum">
              <a:rPr lang="en-US" smtClean="0"/>
              <a:pPr/>
              <a:t>51</a:t>
            </a:fld>
            <a:endParaRPr lang="en-US"/>
          </a:p>
        </p:txBody>
      </p:sp>
    </p:spTree>
    <p:extLst>
      <p:ext uri="{BB962C8B-B14F-4D97-AF65-F5344CB8AC3E}">
        <p14:creationId xmlns:p14="http://schemas.microsoft.com/office/powerpoint/2010/main" val="381388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EA6AE-C0FC-0DA2-6C11-F1EB3B89C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8E7C5-1F4E-53F9-F524-BE1ECC2D16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90FB2-3E05-7CC5-D705-E5030DD9B3E3}"/>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4C408666-5E69-9B84-87A1-0E15D7D70397}"/>
              </a:ext>
            </a:extLst>
          </p:cNvPr>
          <p:cNvSpPr>
            <a:spLocks noGrp="1"/>
          </p:cNvSpPr>
          <p:nvPr>
            <p:ph type="sldNum" sz="quarter" idx="10"/>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2554781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FF4F1-38CB-9C27-7514-FF190DCA0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88D47-9091-F78D-2953-3BA792535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B41D0-DED8-2AEF-A552-A91BD6D1AA58}"/>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452B0B1E-EA1A-7B9E-F1F1-516D9659DD0B}"/>
              </a:ext>
            </a:extLst>
          </p:cNvPr>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3505890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05CF0-48EE-018A-26FF-5454FA9C0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9C134-5F19-64FF-09A9-4EAC007D6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4109B-FB8A-8823-B78B-3C70DBDF1A40}"/>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252E9243-11B1-8378-1FDA-610A03FED950}"/>
              </a:ext>
            </a:extLst>
          </p:cNvPr>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4018890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56C2F-E91F-B4B9-3124-3C6D1CD48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338BB-4053-588D-9906-7C039C0B0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1BEB2-B7CE-0010-A54D-7BE1F51236C4}"/>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9AFA46FC-E1BC-CF9E-936A-3EEA64F7426F}"/>
              </a:ext>
            </a:extLst>
          </p:cNvPr>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216861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801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08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57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79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73813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7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4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324308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4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7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Tree>
    <p:extLst>
      <p:ext uri="{BB962C8B-B14F-4D97-AF65-F5344CB8AC3E}">
        <p14:creationId xmlns:p14="http://schemas.microsoft.com/office/powerpoint/2010/main" val="41740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bg>
      <p:bgPr>
        <a:solidFill>
          <a:schemeClr val="tx2"/>
        </a:solidFill>
        <a:effectLst/>
      </p:bgPr>
    </p:bg>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3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bg>
      <p:bgPr>
        <a:solidFill>
          <a:schemeClr val="tx2"/>
        </a:solidFill>
        <a:effectLst/>
      </p:bgPr>
    </p:bg>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6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914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58499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136834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81846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20047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261255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8631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27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044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t>‹N°›</a:t>
            </a:fld>
            <a:endParaRPr lang="en-US"/>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009425401"/>
      </p:ext>
    </p:extLst>
  </p:cSld>
  <p:clrMap bg1="lt1" tx1="dk1" bg2="lt2" tx2="dk2" accent1="accent1" accent2="accent2" accent3="accent3" accent4="accent4" accent5="accent5" accent6="accent6" hlink="hlink" folHlink="folHlink"/>
  <p:sldLayoutIdLst>
    <p:sldLayoutId id="2147483852" r:id="rId1"/>
    <p:sldLayoutId id="2147483857" r:id="rId2"/>
    <p:sldLayoutId id="2147483861" r:id="rId3"/>
    <p:sldLayoutId id="2147483858" r:id="rId4"/>
    <p:sldLayoutId id="2147483860" r:id="rId5"/>
    <p:sldLayoutId id="2147483859" r:id="rId6"/>
    <p:sldLayoutId id="2147483862" r:id="rId7"/>
    <p:sldLayoutId id="2147483864" r:id="rId8"/>
    <p:sldLayoutId id="2147483863" r:id="rId9"/>
    <p:sldLayoutId id="2147483865" r:id="rId10"/>
    <p:sldLayoutId id="2147483866" r:id="rId11"/>
    <p:sldLayoutId id="2147483883" r:id="rId12"/>
    <p:sldLayoutId id="2147483874" r:id="rId13"/>
    <p:sldLayoutId id="2147483875" r:id="rId14"/>
    <p:sldLayoutId id="2147483877" r:id="rId15"/>
    <p:sldLayoutId id="2147483882" r:id="rId16"/>
    <p:sldLayoutId id="2147483876" r:id="rId17"/>
    <p:sldLayoutId id="2147483872" r:id="rId18"/>
    <p:sldLayoutId id="2147483878" r:id="rId19"/>
    <p:sldLayoutId id="2147483856" r:id="rId20"/>
    <p:sldLayoutId id="2147483880" r:id="rId21"/>
    <p:sldLayoutId id="2147483879" r:id="rId22"/>
    <p:sldLayoutId id="2147483881"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64000" y="3585492"/>
            <a:ext cx="8128000" cy="1067644"/>
          </a:xfrm>
        </p:spPr>
        <p:txBody>
          <a:bodyPr>
            <a:normAutofit fontScale="90000"/>
          </a:bodyPr>
          <a:lstStyle/>
          <a:p>
            <a:r>
              <a:rPr lang="fr-FR" dirty="0"/>
              <a:t>LA CNIL ET LA PROTECTION DES DONNÉES DE LA PERSONNE</a:t>
            </a:r>
            <a:endParaRPr lang="en-US" dirty="0"/>
          </a:p>
        </p:txBody>
      </p:sp>
      <p:pic>
        <p:nvPicPr>
          <p:cNvPr id="6" name="Espace réservé pour une image  5">
            <a:extLst>
              <a:ext uri="{FF2B5EF4-FFF2-40B4-BE49-F238E27FC236}">
                <a16:creationId xmlns:a16="http://schemas.microsoft.com/office/drawing/2014/main" id="{3A81FA6C-4DCF-DF13-8428-F9C2143F26F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01" b="10001"/>
          <a:stretch>
            <a:fillRect/>
          </a:stretch>
        </p:blipFill>
        <p:spPr/>
      </p:pic>
    </p:spTree>
    <p:extLst>
      <p:ext uri="{BB962C8B-B14F-4D97-AF65-F5344CB8AC3E}">
        <p14:creationId xmlns:p14="http://schemas.microsoft.com/office/powerpoint/2010/main" val="2646096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8E1C3-DB9C-2F92-1C76-EAB304E74BA1}"/>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B5DFB709-8C3D-E8AD-9AB5-F597E4F9F2E2}"/>
              </a:ext>
            </a:extLst>
          </p:cNvPr>
          <p:cNvSpPr>
            <a:spLocks noGrp="1"/>
          </p:cNvSpPr>
          <p:nvPr>
            <p:ph idx="1"/>
          </p:nvPr>
        </p:nvSpPr>
        <p:spPr>
          <a:xfrm>
            <a:off x="119336" y="908720"/>
            <a:ext cx="11881320" cy="5268243"/>
          </a:xfrm>
        </p:spPr>
        <p:txBody>
          <a:bodyPr>
            <a:normAutofit fontScale="55000" lnSpcReduction="20000"/>
          </a:bodyPr>
          <a:lstStyle/>
          <a:p>
            <a:pPr marL="0" indent="0">
              <a:buNone/>
            </a:pPr>
            <a:r>
              <a:rPr lang="fr-FR" b="1" dirty="0">
                <a:solidFill>
                  <a:srgbClr val="C00000"/>
                </a:solidFill>
              </a:rPr>
              <a:t>D - LE RGPD ET LA PROTECTION DES DONNÉES EN EUROPE</a:t>
            </a:r>
          </a:p>
          <a:p>
            <a:pPr marL="0" indent="0">
              <a:buNone/>
            </a:pPr>
            <a:r>
              <a:rPr lang="fr-FR" dirty="0"/>
              <a:t>Le </a:t>
            </a:r>
            <a:r>
              <a:rPr lang="fr-FR" b="1" dirty="0">
                <a:solidFill>
                  <a:srgbClr val="C00000"/>
                </a:solidFill>
              </a:rPr>
              <a:t>Règlement Général sur la Protection des Données (RGPD)</a:t>
            </a:r>
            <a:r>
              <a:rPr lang="fr-FR" dirty="0"/>
              <a:t>, uniformise les lois sur la protection des données en Europe, renforçant ainsi les droits des citoyens et imposant des obligations strictes.</a:t>
            </a:r>
          </a:p>
          <a:p>
            <a:pPr marL="0" indent="0">
              <a:buNone/>
            </a:pPr>
            <a:r>
              <a:rPr lang="fr-FR" b="1" dirty="0">
                <a:solidFill>
                  <a:srgbClr val="C00000"/>
                </a:solidFill>
              </a:rPr>
              <a:t>Principaux droits accordés aux citoyens</a:t>
            </a:r>
          </a:p>
          <a:p>
            <a:r>
              <a:rPr lang="fr-FR" b="1" dirty="0">
                <a:solidFill>
                  <a:srgbClr val="C00000"/>
                </a:solidFill>
              </a:rPr>
              <a:t>Droit d’accès</a:t>
            </a:r>
            <a:r>
              <a:rPr lang="fr-FR" dirty="0">
                <a:solidFill>
                  <a:srgbClr val="C00000"/>
                </a:solidFill>
              </a:rPr>
              <a:t> </a:t>
            </a:r>
            <a:r>
              <a:rPr lang="fr-FR" dirty="0"/>
              <a:t>: Les citoyens peuvent consulter leurs données personnelles.</a:t>
            </a:r>
          </a:p>
          <a:p>
            <a:r>
              <a:rPr lang="fr-FR" b="1" dirty="0">
                <a:solidFill>
                  <a:srgbClr val="C00000"/>
                </a:solidFill>
              </a:rPr>
              <a:t>Droit à la rectification </a:t>
            </a:r>
            <a:r>
              <a:rPr lang="fr-FR" dirty="0"/>
              <a:t>: Les citoyens peuvent corriger leurs données.</a:t>
            </a:r>
          </a:p>
          <a:p>
            <a:r>
              <a:rPr lang="fr-FR" b="1" dirty="0">
                <a:solidFill>
                  <a:srgbClr val="C00000"/>
                </a:solidFill>
              </a:rPr>
              <a:t>Droit à l’oubli </a:t>
            </a:r>
            <a:r>
              <a:rPr lang="fr-FR" dirty="0"/>
              <a:t>: Possibilité de demander l’effacement des données.</a:t>
            </a:r>
          </a:p>
          <a:p>
            <a:r>
              <a:rPr lang="fr-FR" b="1" dirty="0">
                <a:solidFill>
                  <a:srgbClr val="C00000"/>
                </a:solidFill>
              </a:rPr>
              <a:t>Droit à la portabilité </a:t>
            </a:r>
            <a:r>
              <a:rPr lang="fr-FR" dirty="0"/>
              <a:t>: Transfert de données entre services.</a:t>
            </a:r>
          </a:p>
          <a:p>
            <a:r>
              <a:rPr lang="fr-FR" b="1" dirty="0">
                <a:solidFill>
                  <a:srgbClr val="C00000"/>
                </a:solidFill>
              </a:rPr>
              <a:t>Droit de limitation du traitement </a:t>
            </a:r>
            <a:r>
              <a:rPr lang="fr-FR" dirty="0"/>
              <a:t>: Restriction du traitement dans certains cas.</a:t>
            </a:r>
          </a:p>
          <a:p>
            <a:pPr marL="0" indent="0">
              <a:buNone/>
            </a:pPr>
            <a:r>
              <a:rPr lang="fr-FR" b="1" dirty="0">
                <a:solidFill>
                  <a:srgbClr val="C00000"/>
                </a:solidFill>
              </a:rPr>
              <a:t>Sanctions en cas de non-respect </a:t>
            </a:r>
            <a:r>
              <a:rPr lang="fr-FR" b="1" dirty="0"/>
              <a:t>: </a:t>
            </a:r>
            <a:r>
              <a:rPr lang="fr-FR" dirty="0"/>
              <a:t>Les amendes en cas de non-respect du RGPD peuvent atteindre 20 millions d’euros ou 4 % du chiffre d’affaires mondial, un moyen dissuasif pour inciter les organisations à respecter les droits des citoyens européens.</a:t>
            </a:r>
            <a:endParaRPr lang="fr-FR" b="1" dirty="0">
              <a:solidFill>
                <a:srgbClr val="C00000"/>
              </a:solidFill>
            </a:endParaRPr>
          </a:p>
        </p:txBody>
      </p:sp>
      <p:sp>
        <p:nvSpPr>
          <p:cNvPr id="7" name="Slide Number Placeholder 6">
            <a:extLst>
              <a:ext uri="{FF2B5EF4-FFF2-40B4-BE49-F238E27FC236}">
                <a16:creationId xmlns:a16="http://schemas.microsoft.com/office/drawing/2014/main" id="{68BD5A9A-2209-2DBB-0498-51697D27E910}"/>
              </a:ext>
            </a:extLst>
          </p:cNvPr>
          <p:cNvSpPr>
            <a:spLocks noGrp="1"/>
          </p:cNvSpPr>
          <p:nvPr>
            <p:ph type="sldNum" sz="quarter" idx="12"/>
          </p:nvPr>
        </p:nvSpPr>
        <p:spPr/>
        <p:txBody>
          <a:bodyPr/>
          <a:lstStyle/>
          <a:p>
            <a:fld id="{51F02384-994A-4C3C-8656-0CE2B6A3B91B}" type="slidenum">
              <a:rPr lang="en-US" smtClean="0"/>
              <a:pPr/>
              <a:t>10</a:t>
            </a:fld>
            <a:endParaRPr lang="en-US"/>
          </a:p>
        </p:txBody>
      </p:sp>
      <p:sp>
        <p:nvSpPr>
          <p:cNvPr id="4" name="Title 3">
            <a:extLst>
              <a:ext uri="{FF2B5EF4-FFF2-40B4-BE49-F238E27FC236}">
                <a16:creationId xmlns:a16="http://schemas.microsoft.com/office/drawing/2014/main" id="{EC39F409-7A01-3531-5E14-62A553D0A74F}"/>
              </a:ext>
            </a:extLst>
          </p:cNvPr>
          <p:cNvSpPr>
            <a:spLocks noGrp="1"/>
          </p:cNvSpPr>
          <p:nvPr>
            <p:ph type="title"/>
          </p:nvPr>
        </p:nvSpPr>
        <p:spPr>
          <a:xfrm>
            <a:off x="119336" y="160337"/>
            <a:ext cx="11881320" cy="604367"/>
          </a:xfrm>
        </p:spPr>
        <p:txBody>
          <a:bodyPr>
            <a:normAutofit fontScale="90000"/>
          </a:bodyPr>
          <a:lstStyle/>
          <a:p>
            <a:r>
              <a:rPr lang="en-US" dirty="0"/>
              <a:t>Origine, </a:t>
            </a:r>
            <a:r>
              <a:rPr lang="en-US" dirty="0" err="1"/>
              <a:t>mandat</a:t>
            </a:r>
            <a:r>
              <a:rPr lang="en-US" dirty="0"/>
              <a:t> et </a:t>
            </a:r>
            <a:r>
              <a:rPr lang="en-US" dirty="0" err="1"/>
              <a:t>gouvernance</a:t>
            </a:r>
            <a:endParaRPr lang="en-US" dirty="0"/>
          </a:p>
        </p:txBody>
      </p:sp>
    </p:spTree>
    <p:extLst>
      <p:ext uri="{BB962C8B-B14F-4D97-AF65-F5344CB8AC3E}">
        <p14:creationId xmlns:p14="http://schemas.microsoft.com/office/powerpoint/2010/main" val="169732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fade">
                                      <p:cBhvr>
                                        <p:cTn id="47"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49776-50CE-A519-776C-DBB3CCD5F373}"/>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D9028616-2485-6849-1A4D-3418A2C20159}"/>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725630-8106-A733-00F7-CE7EEC9F028F}"/>
              </a:ext>
            </a:extLst>
          </p:cNvPr>
          <p:cNvSpPr>
            <a:spLocks noGrp="1"/>
          </p:cNvSpPr>
          <p:nvPr>
            <p:ph type="ctrTitle"/>
          </p:nvPr>
        </p:nvSpPr>
        <p:spPr/>
        <p:txBody>
          <a:bodyPr/>
          <a:lstStyle/>
          <a:p>
            <a:r>
              <a:rPr lang="fr-FR" dirty="0">
                <a:latin typeface="Calibri" panose="020F0502020204030204" pitchFamily="34" charset="0"/>
                <a:ea typeface="Calibri" panose="020F0502020204030204" pitchFamily="34" charset="0"/>
                <a:cs typeface="Times New Roman" panose="02020603050405020304" pitchFamily="18" charset="0"/>
              </a:rPr>
              <a:t>Pouvoirs, prérogatives et limites </a:t>
            </a:r>
            <a:endParaRPr lang="en-US" dirty="0"/>
          </a:p>
        </p:txBody>
      </p:sp>
      <p:sp>
        <p:nvSpPr>
          <p:cNvPr id="3" name="Subtitle 2">
            <a:extLst>
              <a:ext uri="{FF2B5EF4-FFF2-40B4-BE49-F238E27FC236}">
                <a16:creationId xmlns:a16="http://schemas.microsoft.com/office/drawing/2014/main" id="{8DD2323A-1645-3546-BAB4-0C45E51DDBF3}"/>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667CFA70-81B9-B898-0140-2EFB928A5287}"/>
              </a:ext>
            </a:extLst>
          </p:cNvPr>
          <p:cNvSpPr>
            <a:spLocks noGrp="1"/>
          </p:cNvSpPr>
          <p:nvPr>
            <p:ph type="body" sz="quarter" idx="14"/>
          </p:nvPr>
        </p:nvSpPr>
        <p:spPr/>
        <p:txBody>
          <a:bodyPr/>
          <a:lstStyle/>
          <a:p>
            <a:r>
              <a:rPr lang="en-US" dirty="0"/>
              <a:t>02</a:t>
            </a:r>
          </a:p>
        </p:txBody>
      </p:sp>
    </p:spTree>
    <p:extLst>
      <p:ext uri="{BB962C8B-B14F-4D97-AF65-F5344CB8AC3E}">
        <p14:creationId xmlns:p14="http://schemas.microsoft.com/office/powerpoint/2010/main" val="1964420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22F3E-B3E4-B9F4-D67B-85C82EA2B889}"/>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3AEE5D92-EB32-AEA2-3826-A3087B8D94BB}"/>
              </a:ext>
            </a:extLst>
          </p:cNvPr>
          <p:cNvSpPr>
            <a:spLocks noGrp="1"/>
          </p:cNvSpPr>
          <p:nvPr>
            <p:ph idx="1"/>
          </p:nvPr>
        </p:nvSpPr>
        <p:spPr>
          <a:xfrm>
            <a:off x="119336" y="908720"/>
            <a:ext cx="11881320" cy="5268243"/>
          </a:xfrm>
        </p:spPr>
        <p:txBody>
          <a:bodyPr>
            <a:normAutofit fontScale="85000" lnSpcReduction="20000"/>
          </a:bodyPr>
          <a:lstStyle/>
          <a:p>
            <a:pPr marL="0" indent="0">
              <a:buNone/>
            </a:pPr>
            <a:r>
              <a:rPr lang="fr-FR" b="1" u="sng" dirty="0">
                <a:solidFill>
                  <a:srgbClr val="C00000"/>
                </a:solidFill>
              </a:rPr>
              <a:t>A - POUVOIR DE CONTRÔLE ET DE SANCTION</a:t>
            </a:r>
          </a:p>
          <a:p>
            <a:pPr marL="0" indent="0">
              <a:buNone/>
            </a:pPr>
            <a:r>
              <a:rPr lang="fr-FR" dirty="0"/>
              <a:t>La </a:t>
            </a:r>
            <a:r>
              <a:rPr lang="fr-FR" b="1" dirty="0">
                <a:solidFill>
                  <a:srgbClr val="C00000"/>
                </a:solidFill>
              </a:rPr>
              <a:t>CNIL</a:t>
            </a:r>
            <a:r>
              <a:rPr lang="fr-FR" dirty="0"/>
              <a:t> dispose de différents moyens de vérification de la conformité des entreprises et institutions aux lois de protection des données personnelles. Ses contrôles peuvent être de deux types :</a:t>
            </a:r>
          </a:p>
          <a:p>
            <a:r>
              <a:rPr lang="fr-FR" b="1" dirty="0">
                <a:solidFill>
                  <a:srgbClr val="C00000"/>
                </a:solidFill>
              </a:rPr>
              <a:t>Inspections sur place </a:t>
            </a:r>
            <a:r>
              <a:rPr lang="fr-FR" dirty="0"/>
              <a:t>: Ces visites permettent à la CNIL de vérifier directement les installations, les systèmes et les pratiques de gestion des données dans les locaux des organisations. </a:t>
            </a:r>
          </a:p>
          <a:p>
            <a:r>
              <a:rPr lang="fr-FR" b="1" dirty="0">
                <a:solidFill>
                  <a:srgbClr val="C00000"/>
                </a:solidFill>
              </a:rPr>
              <a:t>Demandes de documents </a:t>
            </a:r>
            <a:r>
              <a:rPr lang="fr-FR" dirty="0"/>
              <a:t>: La CNIL peut exiger que les organisations fournissent des preuves écrites de leur conformité (politiques de confidentialité, registres des traitements, protocoles de sécurité, etc.)</a:t>
            </a:r>
          </a:p>
          <a:p>
            <a:pPr marL="0" indent="0">
              <a:buNone/>
            </a:pPr>
            <a:endParaRPr lang="fr-FR" b="1" dirty="0">
              <a:solidFill>
                <a:srgbClr val="C00000"/>
              </a:solidFill>
            </a:endParaRPr>
          </a:p>
        </p:txBody>
      </p:sp>
      <p:sp>
        <p:nvSpPr>
          <p:cNvPr id="7" name="Slide Number Placeholder 6">
            <a:extLst>
              <a:ext uri="{FF2B5EF4-FFF2-40B4-BE49-F238E27FC236}">
                <a16:creationId xmlns:a16="http://schemas.microsoft.com/office/drawing/2014/main" id="{138C80C8-7CAE-7ED3-CC62-7F43AE541553}"/>
              </a:ext>
            </a:extLst>
          </p:cNvPr>
          <p:cNvSpPr>
            <a:spLocks noGrp="1"/>
          </p:cNvSpPr>
          <p:nvPr>
            <p:ph type="sldNum" sz="quarter" idx="12"/>
          </p:nvPr>
        </p:nvSpPr>
        <p:spPr/>
        <p:txBody>
          <a:bodyPr/>
          <a:lstStyle/>
          <a:p>
            <a:fld id="{51F02384-994A-4C3C-8656-0CE2B6A3B91B}" type="slidenum">
              <a:rPr lang="en-US" smtClean="0"/>
              <a:pPr/>
              <a:t>12</a:t>
            </a:fld>
            <a:endParaRPr lang="en-US"/>
          </a:p>
        </p:txBody>
      </p:sp>
      <p:sp>
        <p:nvSpPr>
          <p:cNvPr id="4" name="Title 3">
            <a:extLst>
              <a:ext uri="{FF2B5EF4-FFF2-40B4-BE49-F238E27FC236}">
                <a16:creationId xmlns:a16="http://schemas.microsoft.com/office/drawing/2014/main" id="{05D0607E-835B-D59B-1AE7-2DA8C64ADC3D}"/>
              </a:ext>
            </a:extLst>
          </p:cNvPr>
          <p:cNvSpPr>
            <a:spLocks noGrp="1"/>
          </p:cNvSpPr>
          <p:nvPr>
            <p:ph type="title"/>
          </p:nvPr>
        </p:nvSpPr>
        <p:spPr>
          <a:xfrm>
            <a:off x="119336" y="160337"/>
            <a:ext cx="11881320" cy="604367"/>
          </a:xfrm>
        </p:spPr>
        <p:txBody>
          <a:bodyPr>
            <a:normAutofit fontScale="90000"/>
          </a:bodyPr>
          <a:lstStyle/>
          <a:p>
            <a:r>
              <a:rPr lang="en-US" dirty="0"/>
              <a:t>Pouvoirs, </a:t>
            </a:r>
            <a:r>
              <a:rPr lang="en-US" dirty="0" err="1"/>
              <a:t>prérogatives</a:t>
            </a:r>
            <a:r>
              <a:rPr lang="en-US" dirty="0"/>
              <a:t> et </a:t>
            </a:r>
            <a:r>
              <a:rPr lang="en-US" dirty="0" err="1"/>
              <a:t>limites</a:t>
            </a:r>
            <a:r>
              <a:rPr lang="en-US" dirty="0"/>
              <a:t> </a:t>
            </a:r>
          </a:p>
        </p:txBody>
      </p:sp>
    </p:spTree>
    <p:extLst>
      <p:ext uri="{BB962C8B-B14F-4D97-AF65-F5344CB8AC3E}">
        <p14:creationId xmlns:p14="http://schemas.microsoft.com/office/powerpoint/2010/main" val="135318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692BD-9379-C6F5-AB07-3E40D260A0C7}"/>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A60497FB-AFBF-9ED3-843A-2D0629ED2B5F}"/>
              </a:ext>
            </a:extLst>
          </p:cNvPr>
          <p:cNvSpPr>
            <a:spLocks noGrp="1"/>
          </p:cNvSpPr>
          <p:nvPr>
            <p:ph idx="1"/>
          </p:nvPr>
        </p:nvSpPr>
        <p:spPr>
          <a:xfrm>
            <a:off x="119336" y="908720"/>
            <a:ext cx="11881320" cy="5268243"/>
          </a:xfrm>
        </p:spPr>
        <p:txBody>
          <a:bodyPr>
            <a:normAutofit fontScale="62500" lnSpcReduction="20000"/>
          </a:bodyPr>
          <a:lstStyle/>
          <a:p>
            <a:pPr marL="0" indent="0">
              <a:buNone/>
            </a:pPr>
            <a:r>
              <a:rPr lang="fr-FR" b="1" u="sng" dirty="0">
                <a:solidFill>
                  <a:srgbClr val="C00000"/>
                </a:solidFill>
              </a:rPr>
              <a:t>A - POUVOIR DE CONTRÔLE ET DE SANCTION</a:t>
            </a:r>
          </a:p>
          <a:p>
            <a:pPr marL="0" indent="0">
              <a:buNone/>
            </a:pPr>
            <a:r>
              <a:rPr lang="fr-FR" dirty="0"/>
              <a:t>La CNIL peut infliger plusieurs types de sanctions en fonction de la gravité de l'infraction :</a:t>
            </a:r>
          </a:p>
          <a:p>
            <a:r>
              <a:rPr lang="fr-FR" b="1" dirty="0">
                <a:solidFill>
                  <a:srgbClr val="C00000"/>
                </a:solidFill>
              </a:rPr>
              <a:t>Mises en demeure</a:t>
            </a:r>
            <a:r>
              <a:rPr lang="fr-FR" dirty="0">
                <a:solidFill>
                  <a:srgbClr val="C00000"/>
                </a:solidFill>
              </a:rPr>
              <a:t> </a:t>
            </a:r>
            <a:r>
              <a:rPr lang="fr-FR" dirty="0"/>
              <a:t>: La CNIL demande à l'organisation de corriger ses pratiques dans un délai défini. C’est un </a:t>
            </a:r>
            <a:r>
              <a:rPr lang="fr-FR" b="1" dirty="0">
                <a:solidFill>
                  <a:srgbClr val="C00000"/>
                </a:solidFill>
              </a:rPr>
              <a:t>avertissement</a:t>
            </a:r>
            <a:r>
              <a:rPr lang="fr-FR" dirty="0"/>
              <a:t> qui, si ignoré, peut entraîner des sanctions plus graves.</a:t>
            </a:r>
          </a:p>
          <a:p>
            <a:r>
              <a:rPr lang="fr-FR" b="1" dirty="0">
                <a:solidFill>
                  <a:srgbClr val="C00000"/>
                </a:solidFill>
              </a:rPr>
              <a:t>Amendes administratives </a:t>
            </a:r>
            <a:r>
              <a:rPr lang="fr-FR" dirty="0"/>
              <a:t>: Les amendes peuvent atteindre jusqu'à </a:t>
            </a:r>
            <a:r>
              <a:rPr lang="fr-FR" b="1" dirty="0">
                <a:solidFill>
                  <a:srgbClr val="C00000"/>
                </a:solidFill>
              </a:rPr>
              <a:t>20 millions d’euros ou 4 % du chiffre d’affaires annuel mondial</a:t>
            </a:r>
            <a:r>
              <a:rPr lang="fr-FR" dirty="0"/>
              <a:t>. Ce seuil élevé est dissuasif, en particulier pour les grandes entreprises.</a:t>
            </a:r>
          </a:p>
          <a:p>
            <a:pPr marL="0" indent="0">
              <a:buNone/>
            </a:pPr>
            <a:r>
              <a:rPr lang="fr-FR" b="1" dirty="0">
                <a:solidFill>
                  <a:srgbClr val="C00000"/>
                </a:solidFill>
              </a:rPr>
              <a:t>Implications juridiques et impact :</a:t>
            </a:r>
          </a:p>
          <a:p>
            <a:r>
              <a:rPr lang="fr-FR" dirty="0"/>
              <a:t>Les sanctions de la CNIL ne se limitent pas aux amendes : elles affectent également la </a:t>
            </a:r>
            <a:r>
              <a:rPr lang="fr-FR" b="1" dirty="0">
                <a:solidFill>
                  <a:srgbClr val="C00000"/>
                </a:solidFill>
              </a:rPr>
              <a:t>réputation et la confiance </a:t>
            </a:r>
            <a:r>
              <a:rPr lang="fr-FR" dirty="0"/>
              <a:t>des clients et partenaires envers l’organisation. Une sanction pour violation de la vie privée entraîne souvent une perte de crédibilité et un impact négatif sur les relations commerciales.</a:t>
            </a:r>
          </a:p>
          <a:p>
            <a:pPr marL="0" indent="0">
              <a:buNone/>
            </a:pPr>
            <a:endParaRPr lang="fr-FR" b="1" dirty="0">
              <a:solidFill>
                <a:srgbClr val="C00000"/>
              </a:solidFill>
            </a:endParaRPr>
          </a:p>
        </p:txBody>
      </p:sp>
      <p:sp>
        <p:nvSpPr>
          <p:cNvPr id="7" name="Slide Number Placeholder 6">
            <a:extLst>
              <a:ext uri="{FF2B5EF4-FFF2-40B4-BE49-F238E27FC236}">
                <a16:creationId xmlns:a16="http://schemas.microsoft.com/office/drawing/2014/main" id="{070D7ADE-AF81-CDD7-6AE7-F0F6127E3F60}"/>
              </a:ext>
            </a:extLst>
          </p:cNvPr>
          <p:cNvSpPr>
            <a:spLocks noGrp="1"/>
          </p:cNvSpPr>
          <p:nvPr>
            <p:ph type="sldNum" sz="quarter" idx="12"/>
          </p:nvPr>
        </p:nvSpPr>
        <p:spPr/>
        <p:txBody>
          <a:bodyPr/>
          <a:lstStyle/>
          <a:p>
            <a:fld id="{51F02384-994A-4C3C-8656-0CE2B6A3B91B}" type="slidenum">
              <a:rPr lang="en-US" smtClean="0"/>
              <a:pPr/>
              <a:t>13</a:t>
            </a:fld>
            <a:endParaRPr lang="en-US"/>
          </a:p>
        </p:txBody>
      </p:sp>
      <p:sp>
        <p:nvSpPr>
          <p:cNvPr id="4" name="Title 3">
            <a:extLst>
              <a:ext uri="{FF2B5EF4-FFF2-40B4-BE49-F238E27FC236}">
                <a16:creationId xmlns:a16="http://schemas.microsoft.com/office/drawing/2014/main" id="{C67AFA81-E1D1-0A5B-8788-F454B2B8AE38}"/>
              </a:ext>
            </a:extLst>
          </p:cNvPr>
          <p:cNvSpPr>
            <a:spLocks noGrp="1"/>
          </p:cNvSpPr>
          <p:nvPr>
            <p:ph type="title"/>
          </p:nvPr>
        </p:nvSpPr>
        <p:spPr>
          <a:xfrm>
            <a:off x="119336" y="160337"/>
            <a:ext cx="11881320" cy="604367"/>
          </a:xfrm>
        </p:spPr>
        <p:txBody>
          <a:bodyPr>
            <a:normAutofit fontScale="90000"/>
          </a:bodyPr>
          <a:lstStyle/>
          <a:p>
            <a:r>
              <a:rPr lang="en-US" dirty="0"/>
              <a:t>Pouvoirs, </a:t>
            </a:r>
            <a:r>
              <a:rPr lang="en-US" dirty="0" err="1"/>
              <a:t>prérogatives</a:t>
            </a:r>
            <a:r>
              <a:rPr lang="en-US" dirty="0"/>
              <a:t> et </a:t>
            </a:r>
            <a:r>
              <a:rPr lang="en-US" dirty="0" err="1"/>
              <a:t>limites</a:t>
            </a:r>
            <a:r>
              <a:rPr lang="en-US" dirty="0"/>
              <a:t> </a:t>
            </a:r>
          </a:p>
        </p:txBody>
      </p:sp>
    </p:spTree>
    <p:extLst>
      <p:ext uri="{BB962C8B-B14F-4D97-AF65-F5344CB8AC3E}">
        <p14:creationId xmlns:p14="http://schemas.microsoft.com/office/powerpoint/2010/main" val="69221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DE750-5453-7390-A8E7-F5F6AC47563C}"/>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921C7F0-8353-6167-4C8D-E0E9267BA378}"/>
              </a:ext>
            </a:extLst>
          </p:cNvPr>
          <p:cNvSpPr>
            <a:spLocks noGrp="1"/>
          </p:cNvSpPr>
          <p:nvPr>
            <p:ph idx="1"/>
          </p:nvPr>
        </p:nvSpPr>
        <p:spPr>
          <a:xfrm>
            <a:off x="119336" y="908720"/>
            <a:ext cx="11881320" cy="5268243"/>
          </a:xfrm>
        </p:spPr>
        <p:txBody>
          <a:bodyPr>
            <a:normAutofit fontScale="55000" lnSpcReduction="20000"/>
          </a:bodyPr>
          <a:lstStyle/>
          <a:p>
            <a:pPr marL="0" indent="0">
              <a:buNone/>
            </a:pPr>
            <a:r>
              <a:rPr lang="fr-FR" b="1" u="sng" dirty="0">
                <a:solidFill>
                  <a:srgbClr val="C00000"/>
                </a:solidFill>
              </a:rPr>
              <a:t>B - ACCOMPAGNEMENT ET SENSIBILISATION</a:t>
            </a:r>
          </a:p>
          <a:p>
            <a:pPr marL="0" indent="0">
              <a:buNone/>
            </a:pPr>
            <a:r>
              <a:rPr lang="fr-FR" b="1" dirty="0">
                <a:solidFill>
                  <a:srgbClr val="C00000"/>
                </a:solidFill>
              </a:rPr>
              <a:t>1. Rôle de conseil auprès des entreprises</a:t>
            </a:r>
          </a:p>
          <a:p>
            <a:pPr marL="0" indent="0">
              <a:buNone/>
            </a:pPr>
            <a:r>
              <a:rPr lang="fr-FR" dirty="0"/>
              <a:t>La CNIL joue aussi un rôle d'accompagnement. Elle propose aux organisations des recommandations de bonnes pratiques et publie des guides, notamment pour la </a:t>
            </a:r>
            <a:r>
              <a:rPr lang="fr-FR" b="1" dirty="0">
                <a:solidFill>
                  <a:srgbClr val="C00000"/>
                </a:solidFill>
              </a:rPr>
              <a:t>sécurité des informations</a:t>
            </a:r>
            <a:r>
              <a:rPr lang="fr-FR" dirty="0"/>
              <a:t>, la </a:t>
            </a:r>
            <a:r>
              <a:rPr lang="fr-FR" b="1" dirty="0">
                <a:solidFill>
                  <a:srgbClr val="C00000"/>
                </a:solidFill>
              </a:rPr>
              <a:t>transparence</a:t>
            </a:r>
            <a:r>
              <a:rPr lang="fr-FR" dirty="0"/>
              <a:t> envers les utilisateurs, et la </a:t>
            </a:r>
            <a:r>
              <a:rPr lang="fr-FR" b="1" dirty="0">
                <a:solidFill>
                  <a:srgbClr val="C00000"/>
                </a:solidFill>
              </a:rPr>
              <a:t>minimisation des données</a:t>
            </a:r>
            <a:r>
              <a:rPr lang="fr-FR" dirty="0"/>
              <a:t>. La CNIL organise des </a:t>
            </a:r>
            <a:r>
              <a:rPr lang="fr-FR" b="1" dirty="0">
                <a:solidFill>
                  <a:srgbClr val="C00000"/>
                </a:solidFill>
              </a:rPr>
              <a:t>ateliers</a:t>
            </a:r>
            <a:r>
              <a:rPr lang="fr-FR" b="1" dirty="0"/>
              <a:t> et des </a:t>
            </a:r>
            <a:r>
              <a:rPr lang="fr-FR" b="1" dirty="0">
                <a:solidFill>
                  <a:srgbClr val="C00000"/>
                </a:solidFill>
              </a:rPr>
              <a:t>formations</a:t>
            </a:r>
            <a:r>
              <a:rPr lang="fr-FR" dirty="0"/>
              <a:t> pour aider surtout les petites entreprises à se conformer aux lois.</a:t>
            </a:r>
          </a:p>
          <a:p>
            <a:pPr marL="0" indent="0">
              <a:buNone/>
            </a:pPr>
            <a:r>
              <a:rPr lang="fr-FR" b="1" dirty="0">
                <a:solidFill>
                  <a:srgbClr val="C00000"/>
                </a:solidFill>
              </a:rPr>
              <a:t>2. Analyse de la balance entre sensibilisation et sanction</a:t>
            </a:r>
          </a:p>
          <a:p>
            <a:pPr marL="0" indent="0">
              <a:buNone/>
            </a:pPr>
            <a:r>
              <a:rPr lang="fr-FR" dirty="0"/>
              <a:t>La CNIL utilise une approche </a:t>
            </a:r>
            <a:r>
              <a:rPr lang="fr-FR" b="1" dirty="0">
                <a:solidFill>
                  <a:srgbClr val="C00000"/>
                </a:solidFill>
              </a:rPr>
              <a:t>équilibrée</a:t>
            </a:r>
            <a:r>
              <a:rPr lang="fr-FR" dirty="0"/>
              <a:t> entre sensibilisation et sanction :</a:t>
            </a:r>
          </a:p>
          <a:p>
            <a:r>
              <a:rPr lang="fr-FR" b="1" dirty="0">
                <a:solidFill>
                  <a:srgbClr val="C00000"/>
                </a:solidFill>
              </a:rPr>
              <a:t>Prévention</a:t>
            </a:r>
            <a:r>
              <a:rPr lang="fr-FR" dirty="0"/>
              <a:t> : Elle aide les entreprises à comprendre les exigences légales pour prévenir les infractions.</a:t>
            </a:r>
          </a:p>
          <a:p>
            <a:r>
              <a:rPr lang="fr-FR" b="1" dirty="0">
                <a:solidFill>
                  <a:srgbClr val="C00000"/>
                </a:solidFill>
              </a:rPr>
              <a:t>Autorité</a:t>
            </a:r>
            <a:r>
              <a:rPr lang="fr-FR" dirty="0"/>
              <a:t> : Les sanctions restent essentielles pour dissuader les violations graves et répétées.</a:t>
            </a:r>
          </a:p>
          <a:p>
            <a:pPr marL="0" indent="0">
              <a:buNone/>
            </a:pPr>
            <a:r>
              <a:rPr lang="fr-FR" dirty="0"/>
              <a:t>En encourageant les bonnes pratiques, la CNIL favorise une conformité autonome des organisations plutôt qu'une contrainte légale uniquement réactive.</a:t>
            </a:r>
          </a:p>
          <a:p>
            <a:pPr marL="0" indent="0">
              <a:buNone/>
            </a:pPr>
            <a:endParaRPr lang="fr-FR" b="1" dirty="0">
              <a:solidFill>
                <a:srgbClr val="C00000"/>
              </a:solidFill>
            </a:endParaRPr>
          </a:p>
        </p:txBody>
      </p:sp>
      <p:sp>
        <p:nvSpPr>
          <p:cNvPr id="7" name="Slide Number Placeholder 6">
            <a:extLst>
              <a:ext uri="{FF2B5EF4-FFF2-40B4-BE49-F238E27FC236}">
                <a16:creationId xmlns:a16="http://schemas.microsoft.com/office/drawing/2014/main" id="{2842CE4C-5E9D-FEFF-400D-EDDEEDF43626}"/>
              </a:ext>
            </a:extLst>
          </p:cNvPr>
          <p:cNvSpPr>
            <a:spLocks noGrp="1"/>
          </p:cNvSpPr>
          <p:nvPr>
            <p:ph type="sldNum" sz="quarter" idx="12"/>
          </p:nvPr>
        </p:nvSpPr>
        <p:spPr/>
        <p:txBody>
          <a:bodyPr/>
          <a:lstStyle/>
          <a:p>
            <a:fld id="{51F02384-994A-4C3C-8656-0CE2B6A3B91B}" type="slidenum">
              <a:rPr lang="en-US" smtClean="0"/>
              <a:pPr/>
              <a:t>14</a:t>
            </a:fld>
            <a:endParaRPr lang="en-US"/>
          </a:p>
        </p:txBody>
      </p:sp>
      <p:sp>
        <p:nvSpPr>
          <p:cNvPr id="4" name="Title 3">
            <a:extLst>
              <a:ext uri="{FF2B5EF4-FFF2-40B4-BE49-F238E27FC236}">
                <a16:creationId xmlns:a16="http://schemas.microsoft.com/office/drawing/2014/main" id="{7AAEA510-FB25-329E-A39A-1A86531D56DD}"/>
              </a:ext>
            </a:extLst>
          </p:cNvPr>
          <p:cNvSpPr>
            <a:spLocks noGrp="1"/>
          </p:cNvSpPr>
          <p:nvPr>
            <p:ph type="title"/>
          </p:nvPr>
        </p:nvSpPr>
        <p:spPr>
          <a:xfrm>
            <a:off x="119336" y="160337"/>
            <a:ext cx="11881320" cy="604367"/>
          </a:xfrm>
        </p:spPr>
        <p:txBody>
          <a:bodyPr>
            <a:normAutofit fontScale="90000"/>
          </a:bodyPr>
          <a:lstStyle/>
          <a:p>
            <a:r>
              <a:rPr lang="en-US" dirty="0"/>
              <a:t>Pouvoirs, </a:t>
            </a:r>
            <a:r>
              <a:rPr lang="en-US" dirty="0" err="1"/>
              <a:t>prérogatives</a:t>
            </a:r>
            <a:r>
              <a:rPr lang="en-US" dirty="0"/>
              <a:t> et </a:t>
            </a:r>
            <a:r>
              <a:rPr lang="en-US" dirty="0" err="1"/>
              <a:t>limites</a:t>
            </a:r>
            <a:r>
              <a:rPr lang="en-US" dirty="0"/>
              <a:t> </a:t>
            </a:r>
          </a:p>
        </p:txBody>
      </p:sp>
    </p:spTree>
    <p:extLst>
      <p:ext uri="{BB962C8B-B14F-4D97-AF65-F5344CB8AC3E}">
        <p14:creationId xmlns:p14="http://schemas.microsoft.com/office/powerpoint/2010/main" val="119133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BCE81-B1D3-3D6D-D5DB-E417E7049ECA}"/>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3CAC1F07-45DF-37FA-45D6-C17398D3DBBB}"/>
              </a:ext>
            </a:extLst>
          </p:cNvPr>
          <p:cNvSpPr>
            <a:spLocks noGrp="1"/>
          </p:cNvSpPr>
          <p:nvPr>
            <p:ph idx="1"/>
          </p:nvPr>
        </p:nvSpPr>
        <p:spPr>
          <a:xfrm>
            <a:off x="119336" y="908720"/>
            <a:ext cx="11881320" cy="5268243"/>
          </a:xfrm>
        </p:spPr>
        <p:txBody>
          <a:bodyPr>
            <a:normAutofit fontScale="40000" lnSpcReduction="20000"/>
          </a:bodyPr>
          <a:lstStyle/>
          <a:p>
            <a:pPr marL="0" indent="0">
              <a:buNone/>
            </a:pPr>
            <a:r>
              <a:rPr lang="fr-FR" b="1" u="sng" dirty="0">
                <a:solidFill>
                  <a:srgbClr val="C00000"/>
                </a:solidFill>
              </a:rPr>
              <a:t>C - LIMITES DE LA CNIL</a:t>
            </a:r>
          </a:p>
          <a:p>
            <a:pPr marL="0" indent="0">
              <a:buNone/>
            </a:pPr>
            <a:r>
              <a:rPr lang="fr-FR" b="1" dirty="0">
                <a:solidFill>
                  <a:srgbClr val="C00000"/>
                </a:solidFill>
              </a:rPr>
              <a:t>1. Limitations juridiques et législatives</a:t>
            </a:r>
          </a:p>
          <a:p>
            <a:r>
              <a:rPr lang="fr-FR" b="1" dirty="0">
                <a:solidFill>
                  <a:srgbClr val="C00000"/>
                </a:solidFill>
              </a:rPr>
              <a:t>Cadre législatif évolutif </a:t>
            </a:r>
            <a:r>
              <a:rPr lang="fr-FR" dirty="0"/>
              <a:t>: La CNIL opère dans un environnement en perpétuelle évolution, influencé par les innovations technologiques et la législation européenne. Elle doit constamment adapter ses méthodes aux nouvelles réalités numériques (IA, IoT…)</a:t>
            </a:r>
          </a:p>
          <a:p>
            <a:r>
              <a:rPr lang="fr-FR" b="1" dirty="0">
                <a:solidFill>
                  <a:srgbClr val="C00000"/>
                </a:solidFill>
              </a:rPr>
              <a:t>Limites des frontières nationales </a:t>
            </a:r>
            <a:r>
              <a:rPr lang="fr-FR" dirty="0"/>
              <a:t>: Les grandes entreprises technologiques opèrent souvent hors des frontières françaises. Bien que la CNIL puisse les sanctionner, les </a:t>
            </a:r>
            <a:r>
              <a:rPr lang="fr-FR" b="1" dirty="0">
                <a:solidFill>
                  <a:srgbClr val="C00000"/>
                </a:solidFill>
              </a:rPr>
              <a:t>obstacles juridiques internationaux </a:t>
            </a:r>
            <a:r>
              <a:rPr lang="fr-FR" dirty="0"/>
              <a:t>limitent parfois l’efficacité de ses actions. </a:t>
            </a:r>
          </a:p>
          <a:p>
            <a:pPr marL="0" indent="0">
              <a:buNone/>
            </a:pPr>
            <a:r>
              <a:rPr lang="fr-FR" b="1" dirty="0">
                <a:solidFill>
                  <a:srgbClr val="C00000"/>
                </a:solidFill>
              </a:rPr>
              <a:t>2. Limitations financières et organisationnelles</a:t>
            </a:r>
          </a:p>
          <a:p>
            <a:r>
              <a:rPr lang="fr-FR" b="1" dirty="0">
                <a:solidFill>
                  <a:srgbClr val="C00000"/>
                </a:solidFill>
              </a:rPr>
              <a:t>Ressources</a:t>
            </a:r>
            <a:r>
              <a:rPr lang="fr-FR" b="1" dirty="0"/>
              <a:t> </a:t>
            </a:r>
            <a:r>
              <a:rPr lang="fr-FR" b="1" dirty="0">
                <a:solidFill>
                  <a:srgbClr val="C00000"/>
                </a:solidFill>
              </a:rPr>
              <a:t>limitées</a:t>
            </a:r>
            <a:r>
              <a:rPr lang="fr-FR" dirty="0"/>
              <a:t> : La CNIL est limitée par des contraintes budgétaires et humaines qui restreignent sa capacité de contrôle.</a:t>
            </a:r>
          </a:p>
          <a:p>
            <a:r>
              <a:rPr lang="fr-FR" b="1" dirty="0">
                <a:solidFill>
                  <a:srgbClr val="C00000"/>
                </a:solidFill>
              </a:rPr>
              <a:t>Charge de travail élevée </a:t>
            </a:r>
            <a:r>
              <a:rPr lang="fr-FR" dirty="0"/>
              <a:t>: Le nombre de dossiers et de plaintes est en hausse, entraînant des retards dans le traitement et les décisions.</a:t>
            </a:r>
          </a:p>
          <a:p>
            <a:pPr marL="0" indent="0">
              <a:buNone/>
            </a:pPr>
            <a:r>
              <a:rPr lang="fr-FR" b="1" dirty="0">
                <a:solidFill>
                  <a:srgbClr val="C00000"/>
                </a:solidFill>
              </a:rPr>
              <a:t>3. Limitations techniques et technologiques</a:t>
            </a:r>
          </a:p>
          <a:p>
            <a:r>
              <a:rPr lang="fr-FR" b="1" dirty="0">
                <a:solidFill>
                  <a:srgbClr val="C00000"/>
                </a:solidFill>
              </a:rPr>
              <a:t>Complexité des technologies </a:t>
            </a:r>
            <a:r>
              <a:rPr lang="fr-FR" dirty="0"/>
              <a:t>: Les innovations comme l'intelligence artificielle, les blockchains, et les algorithmes complexes posent des défis que la CNIL doit relever en développant des compétences pointues.</a:t>
            </a:r>
          </a:p>
          <a:p>
            <a:r>
              <a:rPr lang="fr-FR" b="1" dirty="0">
                <a:solidFill>
                  <a:srgbClr val="C00000"/>
                </a:solidFill>
              </a:rPr>
              <a:t>Défis de traçabilité </a:t>
            </a:r>
            <a:r>
              <a:rPr lang="fr-FR" dirty="0"/>
              <a:t>: Certaines technologies (cryptage, blockchain) rendent difficile la traçabilité des données. La CNIL se heurte à des obstacles techniques lorsqu'elle cherche à comprendre comment les données sont traitées et partagées.</a:t>
            </a:r>
          </a:p>
        </p:txBody>
      </p:sp>
      <p:sp>
        <p:nvSpPr>
          <p:cNvPr id="7" name="Slide Number Placeholder 6">
            <a:extLst>
              <a:ext uri="{FF2B5EF4-FFF2-40B4-BE49-F238E27FC236}">
                <a16:creationId xmlns:a16="http://schemas.microsoft.com/office/drawing/2014/main" id="{A0496D20-1DD7-DCC2-20B3-AD48E4E5C997}"/>
              </a:ext>
            </a:extLst>
          </p:cNvPr>
          <p:cNvSpPr>
            <a:spLocks noGrp="1"/>
          </p:cNvSpPr>
          <p:nvPr>
            <p:ph type="sldNum" sz="quarter" idx="12"/>
          </p:nvPr>
        </p:nvSpPr>
        <p:spPr/>
        <p:txBody>
          <a:bodyPr/>
          <a:lstStyle/>
          <a:p>
            <a:fld id="{51F02384-994A-4C3C-8656-0CE2B6A3B91B}" type="slidenum">
              <a:rPr lang="en-US" smtClean="0"/>
              <a:pPr/>
              <a:t>15</a:t>
            </a:fld>
            <a:endParaRPr lang="en-US"/>
          </a:p>
        </p:txBody>
      </p:sp>
      <p:sp>
        <p:nvSpPr>
          <p:cNvPr id="4" name="Title 3">
            <a:extLst>
              <a:ext uri="{FF2B5EF4-FFF2-40B4-BE49-F238E27FC236}">
                <a16:creationId xmlns:a16="http://schemas.microsoft.com/office/drawing/2014/main" id="{D54064E1-F684-FA4E-2A9B-A6E673ACF120}"/>
              </a:ext>
            </a:extLst>
          </p:cNvPr>
          <p:cNvSpPr>
            <a:spLocks noGrp="1"/>
          </p:cNvSpPr>
          <p:nvPr>
            <p:ph type="title"/>
          </p:nvPr>
        </p:nvSpPr>
        <p:spPr>
          <a:xfrm>
            <a:off x="119336" y="160337"/>
            <a:ext cx="11881320" cy="604367"/>
          </a:xfrm>
        </p:spPr>
        <p:txBody>
          <a:bodyPr>
            <a:normAutofit fontScale="90000"/>
          </a:bodyPr>
          <a:lstStyle/>
          <a:p>
            <a:r>
              <a:rPr lang="en-US" dirty="0"/>
              <a:t>Pouvoirs, </a:t>
            </a:r>
            <a:r>
              <a:rPr lang="en-US" dirty="0" err="1"/>
              <a:t>prérogatives</a:t>
            </a:r>
            <a:r>
              <a:rPr lang="en-US" dirty="0"/>
              <a:t> et </a:t>
            </a:r>
            <a:r>
              <a:rPr lang="en-US" dirty="0" err="1"/>
              <a:t>limites</a:t>
            </a:r>
            <a:r>
              <a:rPr lang="en-US" dirty="0"/>
              <a:t> </a:t>
            </a:r>
          </a:p>
        </p:txBody>
      </p:sp>
    </p:spTree>
    <p:extLst>
      <p:ext uri="{BB962C8B-B14F-4D97-AF65-F5344CB8AC3E}">
        <p14:creationId xmlns:p14="http://schemas.microsoft.com/office/powerpoint/2010/main" val="274098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fade">
                                      <p:cBhvr>
                                        <p:cTn id="47" dur="500"/>
                                        <p:tgtEl>
                                          <p:spTgt spid="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xEl>
                                              <p:pRg st="9" end="9"/>
                                            </p:txEl>
                                          </p:spTgt>
                                        </p:tgtEl>
                                        <p:attrNameLst>
                                          <p:attrName>style.visibility</p:attrName>
                                        </p:attrNameLst>
                                      </p:cBhvr>
                                      <p:to>
                                        <p:strVal val="visible"/>
                                      </p:to>
                                    </p:set>
                                    <p:animEffect transition="in" filter="fade">
                                      <p:cBhvr>
                                        <p:cTn id="52"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A49F6-E2A9-28F3-CD30-F9BEF4CC9600}"/>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D32794F0-6CE4-7C25-87DB-C6D7B15E34E4}"/>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56394-D1AC-1B3F-6146-FA5A56FE5C0D}"/>
              </a:ext>
            </a:extLst>
          </p:cNvPr>
          <p:cNvSpPr>
            <a:spLocks noGrp="1"/>
          </p:cNvSpPr>
          <p:nvPr>
            <p:ph type="ctrTitle"/>
          </p:nvPr>
        </p:nvSpPr>
        <p:spPr/>
        <p:txBody>
          <a:bodyPr/>
          <a:lstStyle/>
          <a:p>
            <a:r>
              <a:rPr lang="fr-FR" dirty="0">
                <a:latin typeface="Calibri" panose="020F0502020204030204" pitchFamily="34" charset="0"/>
                <a:ea typeface="Calibri" panose="020F0502020204030204" pitchFamily="34" charset="0"/>
                <a:cs typeface="Times New Roman" panose="02020603050405020304" pitchFamily="18" charset="0"/>
              </a:rPr>
              <a:t>Décisions et jurisprudence</a:t>
            </a:r>
            <a:endParaRPr lang="en-US" dirty="0"/>
          </a:p>
        </p:txBody>
      </p:sp>
      <p:sp>
        <p:nvSpPr>
          <p:cNvPr id="3" name="Subtitle 2">
            <a:extLst>
              <a:ext uri="{FF2B5EF4-FFF2-40B4-BE49-F238E27FC236}">
                <a16:creationId xmlns:a16="http://schemas.microsoft.com/office/drawing/2014/main" id="{355E2F16-F547-76A4-5AA4-4FC9A0FBE24F}"/>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59C9CC7D-3A86-0505-A3BE-3CDBBDB98AF7}"/>
              </a:ext>
            </a:extLst>
          </p:cNvPr>
          <p:cNvSpPr>
            <a:spLocks noGrp="1"/>
          </p:cNvSpPr>
          <p:nvPr>
            <p:ph type="body" sz="quarter" idx="14"/>
          </p:nvPr>
        </p:nvSpPr>
        <p:spPr/>
        <p:txBody>
          <a:bodyPr/>
          <a:lstStyle/>
          <a:p>
            <a:r>
              <a:rPr lang="en-US" dirty="0"/>
              <a:t>03</a:t>
            </a:r>
          </a:p>
        </p:txBody>
      </p:sp>
    </p:spTree>
    <p:extLst>
      <p:ext uri="{BB962C8B-B14F-4D97-AF65-F5344CB8AC3E}">
        <p14:creationId xmlns:p14="http://schemas.microsoft.com/office/powerpoint/2010/main" val="437918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67B90-F4A9-C38D-4063-4882D6730B6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5A2B7A7-F07A-BFAA-4141-E389343A15B3}"/>
              </a:ext>
            </a:extLst>
          </p:cNvPr>
          <p:cNvSpPr>
            <a:spLocks noGrp="1"/>
          </p:cNvSpPr>
          <p:nvPr>
            <p:ph type="sldNum" sz="quarter" idx="12"/>
          </p:nvPr>
        </p:nvSpPr>
        <p:spPr/>
        <p:txBody>
          <a:bodyPr/>
          <a:lstStyle/>
          <a:p>
            <a:fld id="{51F02384-994A-4C3C-8656-0CE2B6A3B91B}" type="slidenum">
              <a:rPr lang="en-US" smtClean="0"/>
              <a:pPr/>
              <a:t>17</a:t>
            </a:fld>
            <a:endParaRPr lang="en-US"/>
          </a:p>
        </p:txBody>
      </p:sp>
      <p:sp>
        <p:nvSpPr>
          <p:cNvPr id="4" name="Title 3">
            <a:extLst>
              <a:ext uri="{FF2B5EF4-FFF2-40B4-BE49-F238E27FC236}">
                <a16:creationId xmlns:a16="http://schemas.microsoft.com/office/drawing/2014/main" id="{063BC205-4DA9-9C3E-97C1-7169682F9DBF}"/>
              </a:ext>
            </a:extLst>
          </p:cNvPr>
          <p:cNvSpPr>
            <a:spLocks noGrp="1"/>
          </p:cNvSpPr>
          <p:nvPr>
            <p:ph type="title"/>
          </p:nvPr>
        </p:nvSpPr>
        <p:spPr>
          <a:xfrm>
            <a:off x="119336" y="160337"/>
            <a:ext cx="11881320" cy="604367"/>
          </a:xfrm>
        </p:spPr>
        <p:txBody>
          <a:bodyPr>
            <a:normAutofit fontScale="90000"/>
          </a:bodyPr>
          <a:lstStyle/>
          <a:p>
            <a:r>
              <a:rPr lang="en-US" dirty="0" err="1"/>
              <a:t>Décisions</a:t>
            </a:r>
            <a:r>
              <a:rPr lang="en-US" dirty="0"/>
              <a:t> et jurisprudence</a:t>
            </a:r>
          </a:p>
        </p:txBody>
      </p:sp>
      <p:pic>
        <p:nvPicPr>
          <p:cNvPr id="6" name="Image 5">
            <a:extLst>
              <a:ext uri="{FF2B5EF4-FFF2-40B4-BE49-F238E27FC236}">
                <a16:creationId xmlns:a16="http://schemas.microsoft.com/office/drawing/2014/main" id="{A9C3E674-3BBD-BC8E-7B9D-2FC9424A3D1E}"/>
              </a:ext>
            </a:extLst>
          </p:cNvPr>
          <p:cNvPicPr>
            <a:picLocks noChangeAspect="1"/>
          </p:cNvPicPr>
          <p:nvPr/>
        </p:nvPicPr>
        <p:blipFill>
          <a:blip r:embed="rId3"/>
          <a:stretch>
            <a:fillRect/>
          </a:stretch>
        </p:blipFill>
        <p:spPr>
          <a:xfrm>
            <a:off x="661988" y="1171575"/>
            <a:ext cx="4567334" cy="1897385"/>
          </a:xfrm>
          <a:prstGeom prst="rect">
            <a:avLst/>
          </a:prstGeom>
        </p:spPr>
      </p:pic>
      <p:pic>
        <p:nvPicPr>
          <p:cNvPr id="9" name="Image 8">
            <a:extLst>
              <a:ext uri="{FF2B5EF4-FFF2-40B4-BE49-F238E27FC236}">
                <a16:creationId xmlns:a16="http://schemas.microsoft.com/office/drawing/2014/main" id="{E7CA643B-CC62-BEAB-386C-A7B94CED51D5}"/>
              </a:ext>
            </a:extLst>
          </p:cNvPr>
          <p:cNvPicPr>
            <a:picLocks noChangeAspect="1"/>
          </p:cNvPicPr>
          <p:nvPr/>
        </p:nvPicPr>
        <p:blipFill>
          <a:blip r:embed="rId4"/>
          <a:stretch>
            <a:fillRect/>
          </a:stretch>
        </p:blipFill>
        <p:spPr>
          <a:xfrm>
            <a:off x="6059996" y="1099579"/>
            <a:ext cx="5521176" cy="3938761"/>
          </a:xfrm>
          <a:prstGeom prst="rect">
            <a:avLst/>
          </a:prstGeom>
        </p:spPr>
      </p:pic>
      <p:pic>
        <p:nvPicPr>
          <p:cNvPr id="11" name="Image 10">
            <a:extLst>
              <a:ext uri="{FF2B5EF4-FFF2-40B4-BE49-F238E27FC236}">
                <a16:creationId xmlns:a16="http://schemas.microsoft.com/office/drawing/2014/main" id="{5DE72976-64B9-E45F-DAD1-3F2992F948B5}"/>
              </a:ext>
            </a:extLst>
          </p:cNvPr>
          <p:cNvPicPr>
            <a:picLocks noChangeAspect="1"/>
          </p:cNvPicPr>
          <p:nvPr/>
        </p:nvPicPr>
        <p:blipFill>
          <a:blip r:embed="rId5"/>
          <a:stretch>
            <a:fillRect/>
          </a:stretch>
        </p:blipFill>
        <p:spPr>
          <a:xfrm>
            <a:off x="2212230" y="3156117"/>
            <a:ext cx="1466850" cy="809625"/>
          </a:xfrm>
          <a:prstGeom prst="rect">
            <a:avLst/>
          </a:prstGeom>
        </p:spPr>
      </p:pic>
      <p:sp>
        <p:nvSpPr>
          <p:cNvPr id="12" name="ZoneTexte 11">
            <a:extLst>
              <a:ext uri="{FF2B5EF4-FFF2-40B4-BE49-F238E27FC236}">
                <a16:creationId xmlns:a16="http://schemas.microsoft.com/office/drawing/2014/main" id="{D0567D27-CC7A-2FE6-2CC3-E75C2B76B0A2}"/>
              </a:ext>
            </a:extLst>
          </p:cNvPr>
          <p:cNvSpPr txBox="1"/>
          <p:nvPr/>
        </p:nvSpPr>
        <p:spPr>
          <a:xfrm>
            <a:off x="532090" y="3931273"/>
            <a:ext cx="5419893" cy="2308324"/>
          </a:xfrm>
          <a:prstGeom prst="rect">
            <a:avLst/>
          </a:prstGeom>
          <a:noFill/>
        </p:spPr>
        <p:txBody>
          <a:bodyPr wrap="square" rtlCol="0">
            <a:spAutoFit/>
          </a:bodyPr>
          <a:lstStyle/>
          <a:p>
            <a:r>
              <a:rPr lang="fr-FR" dirty="0"/>
              <a:t>Le Conseil d'État juge des décisions de l'État en France. Il a deux fonctions principales. D'abord, il conseille le gouvernement en matière juridique, en vérifiant les projets de lois et de décrets avant qu'ils ne soient adoptés. Ensuite, il agit en tant que plus haute juridiction administrative : en gros, il juge les litiges entre les citoyens et l'administration, comme les décisions de certaines autorités publiques.</a:t>
            </a:r>
          </a:p>
        </p:txBody>
      </p:sp>
    </p:spTree>
    <p:extLst>
      <p:ext uri="{BB962C8B-B14F-4D97-AF65-F5344CB8AC3E}">
        <p14:creationId xmlns:p14="http://schemas.microsoft.com/office/powerpoint/2010/main" val="133136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11E64-4F83-7169-DD27-A180C287B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C235CF-84A5-FFCA-70A7-5C5FC62F0464}"/>
              </a:ext>
            </a:extLst>
          </p:cNvPr>
          <p:cNvSpPr>
            <a:spLocks noGrp="1"/>
          </p:cNvSpPr>
          <p:nvPr>
            <p:ph type="ctrTitle"/>
          </p:nvPr>
        </p:nvSpPr>
        <p:spPr/>
        <p:txBody>
          <a:bodyPr/>
          <a:lstStyle/>
          <a:p>
            <a:r>
              <a:rPr lang="fr-FR" dirty="0"/>
              <a:t>LA PROTECTION DE LA PERSONNE ET L’IDENTITÉ NUMÉRIQUE</a:t>
            </a:r>
            <a:endParaRPr lang="en-US" dirty="0"/>
          </a:p>
        </p:txBody>
      </p:sp>
      <p:sp>
        <p:nvSpPr>
          <p:cNvPr id="3" name="Subtitle 2">
            <a:extLst>
              <a:ext uri="{FF2B5EF4-FFF2-40B4-BE49-F238E27FC236}">
                <a16:creationId xmlns:a16="http://schemas.microsoft.com/office/drawing/2014/main" id="{D891769C-38C1-5D37-9A4B-BE7A2E5F0A79}"/>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F2476028-AFDC-F744-89B9-EFD273576B1B}"/>
              </a:ext>
            </a:extLst>
          </p:cNvPr>
          <p:cNvSpPr>
            <a:spLocks noGrp="1"/>
          </p:cNvSpPr>
          <p:nvPr>
            <p:ph type="body" sz="quarter" idx="14"/>
          </p:nvPr>
        </p:nvSpPr>
        <p:spPr/>
        <p:txBody>
          <a:bodyPr/>
          <a:lstStyle/>
          <a:p>
            <a:r>
              <a:rPr lang="en-US" dirty="0"/>
              <a:t>02</a:t>
            </a:r>
          </a:p>
        </p:txBody>
      </p:sp>
      <p:sp>
        <p:nvSpPr>
          <p:cNvPr id="4" name="Slide Number Placeholder 3">
            <a:extLst>
              <a:ext uri="{FF2B5EF4-FFF2-40B4-BE49-F238E27FC236}">
                <a16:creationId xmlns:a16="http://schemas.microsoft.com/office/drawing/2014/main" id="{14FA059D-34AC-B740-67A2-FB69DAFA6903}"/>
              </a:ext>
            </a:extLst>
          </p:cNvPr>
          <p:cNvSpPr>
            <a:spLocks noGrp="1"/>
          </p:cNvSpPr>
          <p:nvPr>
            <p:ph type="sldNum" sz="quarter" idx="15"/>
          </p:nvPr>
        </p:nvSpPr>
        <p:spPr/>
        <p:txBody>
          <a:bodyPr/>
          <a:lstStyle/>
          <a:p>
            <a:fld id="{FC1CF07D-8B3F-4D32-B059-0039CEA46DB1}" type="slidenum">
              <a:rPr lang="en-US" smtClean="0"/>
              <a:pPr/>
              <a:t>18</a:t>
            </a:fld>
            <a:endParaRPr lang="en-US"/>
          </a:p>
        </p:txBody>
      </p:sp>
      <p:sp>
        <p:nvSpPr>
          <p:cNvPr id="9" name="Picture Placeholder 8">
            <a:extLst>
              <a:ext uri="{FF2B5EF4-FFF2-40B4-BE49-F238E27FC236}">
                <a16:creationId xmlns:a16="http://schemas.microsoft.com/office/drawing/2014/main" id="{18D4E4D3-98A0-BF43-BE14-67986BB5334E}"/>
              </a:ext>
            </a:extLst>
          </p:cNvPr>
          <p:cNvSpPr>
            <a:spLocks noGrp="1"/>
          </p:cNvSpPr>
          <p:nvPr>
            <p:ph type="pic" sz="quarter" idx="13"/>
          </p:nvPr>
        </p:nvSpPr>
        <p:spPr/>
      </p:sp>
    </p:spTree>
    <p:extLst>
      <p:ext uri="{BB962C8B-B14F-4D97-AF65-F5344CB8AC3E}">
        <p14:creationId xmlns:p14="http://schemas.microsoft.com/office/powerpoint/2010/main" val="2062398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A79ED-6C51-EC30-DA91-7A721BC3E5C6}"/>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539CE9C2-590A-F8C5-8F23-3B410E7BF07A}"/>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2CE8C-198C-51B4-B04C-0D39BA3237B6}"/>
              </a:ext>
            </a:extLst>
          </p:cNvPr>
          <p:cNvSpPr>
            <a:spLocks noGrp="1"/>
          </p:cNvSpPr>
          <p:nvPr>
            <p:ph type="ctrTitle"/>
          </p:nvPr>
        </p:nvSpPr>
        <p:spPr/>
        <p:txBody>
          <a:bodyPr/>
          <a:lstStyle/>
          <a:p>
            <a:r>
              <a:rPr lang="fr-FR" dirty="0">
                <a:latin typeface="Calibri" panose="020F0502020204030204" pitchFamily="34" charset="0"/>
                <a:ea typeface="Calibri" panose="020F0502020204030204" pitchFamily="34" charset="0"/>
                <a:cs typeface="Times New Roman" panose="02020603050405020304" pitchFamily="18" charset="0"/>
              </a:rPr>
              <a:t>Les données personnelles</a:t>
            </a:r>
            <a:endParaRPr lang="en-US" dirty="0"/>
          </a:p>
        </p:txBody>
      </p:sp>
      <p:sp>
        <p:nvSpPr>
          <p:cNvPr id="3" name="Subtitle 2">
            <a:extLst>
              <a:ext uri="{FF2B5EF4-FFF2-40B4-BE49-F238E27FC236}">
                <a16:creationId xmlns:a16="http://schemas.microsoft.com/office/drawing/2014/main" id="{249DD709-17FA-3F90-ABD8-A581B2207A72}"/>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3DAF2F70-0E32-39C2-0AF3-B4EBD8E4117A}"/>
              </a:ext>
            </a:extLst>
          </p:cNvPr>
          <p:cNvSpPr>
            <a:spLocks noGrp="1"/>
          </p:cNvSpPr>
          <p:nvPr>
            <p:ph type="body" sz="quarter" idx="14"/>
          </p:nvPr>
        </p:nvSpPr>
        <p:spPr/>
        <p:txBody>
          <a:bodyPr/>
          <a:lstStyle/>
          <a:p>
            <a:r>
              <a:rPr lang="en-US" dirty="0"/>
              <a:t>01</a:t>
            </a:r>
          </a:p>
        </p:txBody>
      </p:sp>
    </p:spTree>
    <p:extLst>
      <p:ext uri="{BB962C8B-B14F-4D97-AF65-F5344CB8AC3E}">
        <p14:creationId xmlns:p14="http://schemas.microsoft.com/office/powerpoint/2010/main" val="216694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857863" y="2204864"/>
            <a:ext cx="4212468" cy="861774"/>
            <a:chOff x="2063552" y="2564904"/>
            <a:chExt cx="3744416" cy="861774"/>
          </a:xfrm>
        </p:grpSpPr>
        <p:sp>
          <p:nvSpPr>
            <p:cNvPr id="22" name="TextBox 21"/>
            <p:cNvSpPr txBox="1"/>
            <p:nvPr/>
          </p:nvSpPr>
          <p:spPr>
            <a:xfrm>
              <a:off x="2063552" y="2564904"/>
              <a:ext cx="3744416" cy="861774"/>
            </a:xfrm>
            <a:prstGeom prst="rect">
              <a:avLst/>
            </a:prstGeom>
            <a:noFill/>
          </p:spPr>
          <p:txBody>
            <a:bodyPr wrap="square" tIns="0" bIns="0" rtlCol="0">
              <a:spAutoFit/>
            </a:bodyPr>
            <a:lstStyle/>
            <a:p>
              <a:r>
                <a:rPr lang="fr-FR" sz="2800" b="1" dirty="0">
                  <a:solidFill>
                    <a:schemeClr val="tx2"/>
                  </a:solidFill>
                </a:rPr>
                <a:t>Rôle et responsabilités de la CNIL</a:t>
              </a:r>
              <a:endParaRPr lang="en-US" sz="2800" b="1" dirty="0">
                <a:solidFill>
                  <a:schemeClr val="tx2"/>
                </a:solidFill>
              </a:endParaRPr>
            </a:p>
          </p:txBody>
        </p:sp>
        <p:sp>
          <p:nvSpPr>
            <p:cNvPr id="23" name="TextBox 2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24" name="Rectangle 23"/>
          <p:cNvSpPr/>
          <p:nvPr/>
        </p:nvSpPr>
        <p:spPr>
          <a:xfrm>
            <a:off x="921759"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01</a:t>
            </a:r>
          </a:p>
        </p:txBody>
      </p:sp>
      <p:grpSp>
        <p:nvGrpSpPr>
          <p:cNvPr id="27" name="Group 26"/>
          <p:cNvGrpSpPr/>
          <p:nvPr/>
        </p:nvGrpSpPr>
        <p:grpSpPr>
          <a:xfrm>
            <a:off x="1857862" y="3430577"/>
            <a:ext cx="5966327" cy="861774"/>
            <a:chOff x="2063552" y="2564904"/>
            <a:chExt cx="3744416" cy="861774"/>
          </a:xfrm>
        </p:grpSpPr>
        <p:sp>
          <p:nvSpPr>
            <p:cNvPr id="29" name="TextBox 28"/>
            <p:cNvSpPr txBox="1"/>
            <p:nvPr/>
          </p:nvSpPr>
          <p:spPr>
            <a:xfrm>
              <a:off x="2063552" y="2564904"/>
              <a:ext cx="3744416" cy="861774"/>
            </a:xfrm>
            <a:prstGeom prst="rect">
              <a:avLst/>
            </a:prstGeom>
            <a:noFill/>
          </p:spPr>
          <p:txBody>
            <a:bodyPr wrap="square" tIns="0" bIns="0" rtlCol="0">
              <a:spAutoFit/>
            </a:bodyPr>
            <a:lstStyle/>
            <a:p>
              <a:r>
                <a:rPr lang="fr-FR" sz="2800" b="1" dirty="0">
                  <a:solidFill>
                    <a:schemeClr val="accent1"/>
                  </a:solidFill>
                </a:rPr>
                <a:t>La personne et l’identité numérique</a:t>
              </a:r>
              <a:endParaRPr lang="en-US" sz="2800" b="1" dirty="0">
                <a:solidFill>
                  <a:schemeClr val="accent1"/>
                </a:solidFill>
              </a:endParaRPr>
            </a:p>
          </p:txBody>
        </p:sp>
        <p:sp>
          <p:nvSpPr>
            <p:cNvPr id="30" name="TextBox 29"/>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28" name="Rectangle 27"/>
          <p:cNvSpPr/>
          <p:nvPr/>
        </p:nvSpPr>
        <p:spPr>
          <a:xfrm>
            <a:off x="921759"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02</a:t>
            </a:r>
          </a:p>
        </p:txBody>
      </p:sp>
      <p:grpSp>
        <p:nvGrpSpPr>
          <p:cNvPr id="32" name="Group 31"/>
          <p:cNvGrpSpPr/>
          <p:nvPr/>
        </p:nvGrpSpPr>
        <p:grpSpPr>
          <a:xfrm>
            <a:off x="1857863" y="4656291"/>
            <a:ext cx="6326370" cy="1723549"/>
            <a:chOff x="2063552" y="2564904"/>
            <a:chExt cx="3744416" cy="1723549"/>
          </a:xfrm>
        </p:grpSpPr>
        <p:sp>
          <p:nvSpPr>
            <p:cNvPr id="34" name="TextBox 33"/>
            <p:cNvSpPr txBox="1"/>
            <p:nvPr/>
          </p:nvSpPr>
          <p:spPr>
            <a:xfrm>
              <a:off x="2063552" y="2564904"/>
              <a:ext cx="3744416" cy="1723549"/>
            </a:xfrm>
            <a:prstGeom prst="rect">
              <a:avLst/>
            </a:prstGeom>
            <a:noFill/>
          </p:spPr>
          <p:txBody>
            <a:bodyPr wrap="square" tIns="0" bIns="0" rtlCol="0">
              <a:spAutoFit/>
            </a:bodyPr>
            <a:lstStyle/>
            <a:p>
              <a:r>
                <a:rPr lang="fr-FR" sz="2800" b="1" dirty="0">
                  <a:solidFill>
                    <a:schemeClr val="accent2"/>
                  </a:solidFill>
                </a:rPr>
                <a:t>Les conséquences des choix des entreprises en matière de protection des données</a:t>
              </a:r>
              <a:endParaRPr lang="en-US" sz="2800" b="1" dirty="0">
                <a:solidFill>
                  <a:schemeClr val="accent2"/>
                </a:solidFill>
              </a:endParaRPr>
            </a:p>
          </p:txBody>
        </p:sp>
        <p:sp>
          <p:nvSpPr>
            <p:cNvPr id="35" name="TextBox 3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33" name="Rectangle 32"/>
          <p:cNvSpPr/>
          <p:nvPr/>
        </p:nvSpPr>
        <p:spPr>
          <a:xfrm>
            <a:off x="921759" y="4656291"/>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03</a:t>
            </a:r>
          </a:p>
        </p:txBody>
      </p:sp>
      <p:grpSp>
        <p:nvGrpSpPr>
          <p:cNvPr id="50" name="Group 49"/>
          <p:cNvGrpSpPr/>
          <p:nvPr/>
        </p:nvGrpSpPr>
        <p:grpSpPr>
          <a:xfrm>
            <a:off x="9120337" y="2204864"/>
            <a:ext cx="1656184" cy="792088"/>
            <a:chOff x="2063552" y="2564904"/>
            <a:chExt cx="3744416" cy="792088"/>
          </a:xfrm>
        </p:grpSpPr>
        <p:sp>
          <p:nvSpPr>
            <p:cNvPr id="52" name="TextBox 51"/>
            <p:cNvSpPr txBox="1"/>
            <p:nvPr/>
          </p:nvSpPr>
          <p:spPr>
            <a:xfrm>
              <a:off x="2063552" y="2564904"/>
              <a:ext cx="3744416" cy="430887"/>
            </a:xfrm>
            <a:prstGeom prst="rect">
              <a:avLst/>
            </a:prstGeom>
            <a:noFill/>
          </p:spPr>
          <p:txBody>
            <a:bodyPr wrap="square" tIns="0" bIns="0" rtlCol="0">
              <a:spAutoFit/>
            </a:bodyPr>
            <a:lstStyle/>
            <a:p>
              <a:r>
                <a:rPr lang="en-US" sz="2800" b="1" dirty="0" err="1">
                  <a:solidFill>
                    <a:schemeClr val="tx2"/>
                  </a:solidFill>
                </a:rPr>
                <a:t>Exercice</a:t>
              </a:r>
              <a:endParaRPr lang="en-US" sz="2800" b="1" dirty="0">
                <a:solidFill>
                  <a:schemeClr val="tx2"/>
                </a:solidFill>
              </a:endParaRPr>
            </a:p>
          </p:txBody>
        </p:sp>
        <p:sp>
          <p:nvSpPr>
            <p:cNvPr id="53" name="TextBox 5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51" name="Rectangle 50"/>
          <p:cNvSpPr/>
          <p:nvPr/>
        </p:nvSpPr>
        <p:spPr>
          <a:xfrm>
            <a:off x="8184233"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ea typeface="Roboto Black" panose="02000000000000000000" pitchFamily="2" charset="0"/>
                <a:cs typeface="Calibri" panose="020F0502020204030204" pitchFamily="34" charset="0"/>
              </a:rPr>
              <a:t>04</a:t>
            </a:r>
          </a:p>
        </p:txBody>
      </p:sp>
      <p:grpSp>
        <p:nvGrpSpPr>
          <p:cNvPr id="14" name="Group 13"/>
          <p:cNvGrpSpPr/>
          <p:nvPr/>
        </p:nvGrpSpPr>
        <p:grpSpPr>
          <a:xfrm>
            <a:off x="1317803" y="3030884"/>
            <a:ext cx="0" cy="1591474"/>
            <a:chOff x="1317803" y="3030884"/>
            <a:chExt cx="0" cy="1591474"/>
          </a:xfrm>
        </p:grpSpPr>
        <p:cxnSp>
          <p:nvCxnSpPr>
            <p:cNvPr id="3" name="Straight Connector 2"/>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1317803" y="4256598"/>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8" name="Title 17"/>
          <p:cNvSpPr>
            <a:spLocks noGrp="1"/>
          </p:cNvSpPr>
          <p:nvPr>
            <p:ph type="title"/>
          </p:nvPr>
        </p:nvSpPr>
        <p:spPr/>
        <p:txBody>
          <a:bodyPr/>
          <a:lstStyle/>
          <a:p>
            <a:r>
              <a:rPr lang="en-US" dirty="0"/>
              <a:t>PLAN</a:t>
            </a:r>
          </a:p>
        </p:txBody>
      </p:sp>
      <p:sp>
        <p:nvSpPr>
          <p:cNvPr id="64" name="Slide Number Placeholder 63"/>
          <p:cNvSpPr>
            <a:spLocks noGrp="1"/>
          </p:cNvSpPr>
          <p:nvPr>
            <p:ph type="sldNum" sz="quarter" idx="12"/>
          </p:nvPr>
        </p:nvSpPr>
        <p:spPr/>
        <p:txBody>
          <a:bodyPr/>
          <a:lstStyle/>
          <a:p>
            <a:fld id="{FC1CF07D-8B3F-4D32-B059-0039CEA46DB1}" type="slidenum">
              <a:rPr lang="en-US" smtClean="0"/>
              <a:pPr/>
              <a:t>2</a:t>
            </a:fld>
            <a:endParaRPr lang="en-US"/>
          </a:p>
        </p:txBody>
      </p:sp>
    </p:spTree>
    <p:extLst>
      <p:ext uri="{BB962C8B-B14F-4D97-AF65-F5344CB8AC3E}">
        <p14:creationId xmlns:p14="http://schemas.microsoft.com/office/powerpoint/2010/main" val="3943253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8EDDC-73C1-8559-76BD-AB0F7E902A15}"/>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372F049-7FEB-CD8D-2FE8-92B96C768C61}"/>
              </a:ext>
            </a:extLst>
          </p:cNvPr>
          <p:cNvSpPr>
            <a:spLocks noGrp="1"/>
          </p:cNvSpPr>
          <p:nvPr>
            <p:ph idx="1"/>
          </p:nvPr>
        </p:nvSpPr>
        <p:spPr>
          <a:xfrm>
            <a:off x="119336" y="908720"/>
            <a:ext cx="11881320" cy="5268243"/>
          </a:xfrm>
        </p:spPr>
        <p:txBody>
          <a:bodyPr>
            <a:normAutofit fontScale="92500" lnSpcReduction="10000"/>
          </a:bodyPr>
          <a:lstStyle/>
          <a:p>
            <a:pPr marL="0" indent="0">
              <a:buNone/>
            </a:pPr>
            <a:r>
              <a:rPr lang="fr-FR" b="1" u="sng" dirty="0">
                <a:solidFill>
                  <a:srgbClr val="C00000"/>
                </a:solidFill>
              </a:rPr>
              <a:t>A - TYPOLOGIE ET CATÉGORISATION DES DONNÉES</a:t>
            </a:r>
          </a:p>
          <a:p>
            <a:pPr marL="0" indent="0">
              <a:buNone/>
            </a:pPr>
            <a:r>
              <a:rPr lang="fr-FR" b="1" dirty="0">
                <a:solidFill>
                  <a:srgbClr val="C00000"/>
                </a:solidFill>
              </a:rPr>
              <a:t>1-Données identifiantes</a:t>
            </a:r>
          </a:p>
          <a:p>
            <a:pPr marL="0" indent="0">
              <a:buNone/>
            </a:pPr>
            <a:r>
              <a:rPr lang="fr-FR" dirty="0"/>
              <a:t>Ces données permettent </a:t>
            </a:r>
            <a:r>
              <a:rPr lang="fr-FR" b="1" dirty="0">
                <a:solidFill>
                  <a:srgbClr val="C00000"/>
                </a:solidFill>
              </a:rPr>
              <a:t>d’identifier une personne de manière unique</a:t>
            </a:r>
            <a:r>
              <a:rPr lang="fr-FR" dirty="0"/>
              <a:t>. Elles incluent des informations telles que le nom, l’adresse, le numéro de téléphone ou un identifiant unique, comme le numéro de sécurité sociale. </a:t>
            </a:r>
          </a:p>
          <a:p>
            <a:pPr marL="0" indent="0">
              <a:buNone/>
            </a:pPr>
            <a:r>
              <a:rPr lang="fr-FR" b="1" dirty="0">
                <a:solidFill>
                  <a:srgbClr val="C00000"/>
                </a:solidFill>
              </a:rPr>
              <a:t>Exemple</a:t>
            </a:r>
            <a:r>
              <a:rPr lang="fr-FR" dirty="0"/>
              <a:t> : Lorsqu’un utilisateur s’inscrit sur un réseau social avec son nom et son adresse email, ces informations permettent de l’identifier facilement.</a:t>
            </a:r>
          </a:p>
        </p:txBody>
      </p:sp>
      <p:sp>
        <p:nvSpPr>
          <p:cNvPr id="7" name="Slide Number Placeholder 6">
            <a:extLst>
              <a:ext uri="{FF2B5EF4-FFF2-40B4-BE49-F238E27FC236}">
                <a16:creationId xmlns:a16="http://schemas.microsoft.com/office/drawing/2014/main" id="{5A5E30A2-9F0B-1236-FA48-2D5AE49EA390}"/>
              </a:ext>
            </a:extLst>
          </p:cNvPr>
          <p:cNvSpPr>
            <a:spLocks noGrp="1"/>
          </p:cNvSpPr>
          <p:nvPr>
            <p:ph type="sldNum" sz="quarter" idx="12"/>
          </p:nvPr>
        </p:nvSpPr>
        <p:spPr/>
        <p:txBody>
          <a:bodyPr/>
          <a:lstStyle/>
          <a:p>
            <a:fld id="{51F02384-994A-4C3C-8656-0CE2B6A3B91B}" type="slidenum">
              <a:rPr lang="en-US" smtClean="0"/>
              <a:pPr/>
              <a:t>20</a:t>
            </a:fld>
            <a:endParaRPr lang="en-US"/>
          </a:p>
        </p:txBody>
      </p:sp>
      <p:sp>
        <p:nvSpPr>
          <p:cNvPr id="4" name="Title 3">
            <a:extLst>
              <a:ext uri="{FF2B5EF4-FFF2-40B4-BE49-F238E27FC236}">
                <a16:creationId xmlns:a16="http://schemas.microsoft.com/office/drawing/2014/main" id="{D613063E-C74E-D844-CAB6-D52BBB426BB7}"/>
              </a:ext>
            </a:extLst>
          </p:cNvPr>
          <p:cNvSpPr>
            <a:spLocks noGrp="1"/>
          </p:cNvSpPr>
          <p:nvPr>
            <p:ph type="title"/>
          </p:nvPr>
        </p:nvSpPr>
        <p:spPr>
          <a:xfrm>
            <a:off x="119336" y="160337"/>
            <a:ext cx="11881320" cy="604367"/>
          </a:xfrm>
        </p:spPr>
        <p:txBody>
          <a:bodyPr>
            <a:normAutofit fontScale="90000"/>
          </a:bodyPr>
          <a:lstStyle/>
          <a:p>
            <a:r>
              <a:rPr lang="en-US" dirty="0"/>
              <a:t>Les données </a:t>
            </a:r>
            <a:r>
              <a:rPr lang="en-US" dirty="0" err="1"/>
              <a:t>personnelles</a:t>
            </a:r>
            <a:endParaRPr lang="en-US" dirty="0"/>
          </a:p>
        </p:txBody>
      </p:sp>
    </p:spTree>
    <p:extLst>
      <p:ext uri="{BB962C8B-B14F-4D97-AF65-F5344CB8AC3E}">
        <p14:creationId xmlns:p14="http://schemas.microsoft.com/office/powerpoint/2010/main" val="330801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4E5AA-F848-2336-272F-13A0CD3349FD}"/>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E7F90B6-605C-593B-10DF-500F1D961E04}"/>
              </a:ext>
            </a:extLst>
          </p:cNvPr>
          <p:cNvSpPr>
            <a:spLocks noGrp="1"/>
          </p:cNvSpPr>
          <p:nvPr>
            <p:ph idx="1"/>
          </p:nvPr>
        </p:nvSpPr>
        <p:spPr>
          <a:xfrm>
            <a:off x="119336" y="908720"/>
            <a:ext cx="11881320" cy="5268243"/>
          </a:xfrm>
        </p:spPr>
        <p:txBody>
          <a:bodyPr>
            <a:normAutofit fontScale="92500" lnSpcReduction="10000"/>
          </a:bodyPr>
          <a:lstStyle/>
          <a:p>
            <a:pPr marL="0" indent="0">
              <a:buNone/>
            </a:pPr>
            <a:r>
              <a:rPr lang="fr-FR" b="1" u="sng" dirty="0">
                <a:solidFill>
                  <a:srgbClr val="C00000"/>
                </a:solidFill>
              </a:rPr>
              <a:t>A - TYPOLOGIE ET CATÉGORISATION DES DONNÉES</a:t>
            </a:r>
          </a:p>
          <a:p>
            <a:pPr marL="0" indent="0">
              <a:buNone/>
            </a:pPr>
            <a:r>
              <a:rPr lang="fr-FR" b="1" dirty="0">
                <a:solidFill>
                  <a:srgbClr val="C00000"/>
                </a:solidFill>
              </a:rPr>
              <a:t>2-Données sensibles</a:t>
            </a:r>
          </a:p>
          <a:p>
            <a:pPr marL="0" indent="0">
              <a:buNone/>
            </a:pPr>
            <a:r>
              <a:rPr lang="fr-FR" dirty="0"/>
              <a:t>Ce sont des informations personnelles </a:t>
            </a:r>
            <a:r>
              <a:rPr lang="fr-FR" b="1" dirty="0">
                <a:solidFill>
                  <a:srgbClr val="C00000"/>
                </a:solidFill>
              </a:rPr>
              <a:t>particulièrement protégées en raison de leur caractère intime</a:t>
            </a:r>
            <a:r>
              <a:rPr lang="fr-FR" dirty="0"/>
              <a:t>. Le traitement de ces données peut poser un risque pour les droits individuels (santé, opinions politiques, religion, données biométriques).</a:t>
            </a:r>
          </a:p>
          <a:p>
            <a:pPr marL="0" indent="0">
              <a:buNone/>
            </a:pPr>
            <a:r>
              <a:rPr lang="fr-FR" b="1" dirty="0">
                <a:solidFill>
                  <a:srgbClr val="C00000"/>
                </a:solidFill>
              </a:rPr>
              <a:t>Exemple</a:t>
            </a:r>
            <a:r>
              <a:rPr lang="fr-FR" dirty="0"/>
              <a:t> : Dans un centre médical, les antécédents de santé d’un patient sont considérés comme des données sensibles, nécessitant une protection stricte.</a:t>
            </a:r>
          </a:p>
          <a:p>
            <a:pPr marL="0" indent="0">
              <a:buNone/>
            </a:pPr>
            <a:endParaRPr lang="fr-FR" dirty="0"/>
          </a:p>
        </p:txBody>
      </p:sp>
      <p:sp>
        <p:nvSpPr>
          <p:cNvPr id="7" name="Slide Number Placeholder 6">
            <a:extLst>
              <a:ext uri="{FF2B5EF4-FFF2-40B4-BE49-F238E27FC236}">
                <a16:creationId xmlns:a16="http://schemas.microsoft.com/office/drawing/2014/main" id="{CA5B82B1-B8B8-6EE1-C3AB-6C5C0884F029}"/>
              </a:ext>
            </a:extLst>
          </p:cNvPr>
          <p:cNvSpPr>
            <a:spLocks noGrp="1"/>
          </p:cNvSpPr>
          <p:nvPr>
            <p:ph type="sldNum" sz="quarter" idx="12"/>
          </p:nvPr>
        </p:nvSpPr>
        <p:spPr/>
        <p:txBody>
          <a:bodyPr/>
          <a:lstStyle/>
          <a:p>
            <a:fld id="{51F02384-994A-4C3C-8656-0CE2B6A3B91B}" type="slidenum">
              <a:rPr lang="en-US" smtClean="0"/>
              <a:pPr/>
              <a:t>21</a:t>
            </a:fld>
            <a:endParaRPr lang="en-US"/>
          </a:p>
        </p:txBody>
      </p:sp>
      <p:sp>
        <p:nvSpPr>
          <p:cNvPr id="4" name="Title 3">
            <a:extLst>
              <a:ext uri="{FF2B5EF4-FFF2-40B4-BE49-F238E27FC236}">
                <a16:creationId xmlns:a16="http://schemas.microsoft.com/office/drawing/2014/main" id="{C61E1033-7A20-86A1-10F2-EECE32D67DC3}"/>
              </a:ext>
            </a:extLst>
          </p:cNvPr>
          <p:cNvSpPr>
            <a:spLocks noGrp="1"/>
          </p:cNvSpPr>
          <p:nvPr>
            <p:ph type="title"/>
          </p:nvPr>
        </p:nvSpPr>
        <p:spPr>
          <a:xfrm>
            <a:off x="119336" y="160337"/>
            <a:ext cx="11881320" cy="604367"/>
          </a:xfrm>
        </p:spPr>
        <p:txBody>
          <a:bodyPr>
            <a:normAutofit fontScale="90000"/>
          </a:bodyPr>
          <a:lstStyle/>
          <a:p>
            <a:r>
              <a:rPr lang="en-US" dirty="0"/>
              <a:t>Les données </a:t>
            </a:r>
            <a:r>
              <a:rPr lang="en-US" dirty="0" err="1"/>
              <a:t>personnelles</a:t>
            </a:r>
            <a:endParaRPr lang="en-US" dirty="0"/>
          </a:p>
        </p:txBody>
      </p:sp>
    </p:spTree>
    <p:extLst>
      <p:ext uri="{BB962C8B-B14F-4D97-AF65-F5344CB8AC3E}">
        <p14:creationId xmlns:p14="http://schemas.microsoft.com/office/powerpoint/2010/main" val="17780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AC3CF-DFAF-934C-3948-5E7B40A46633}"/>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0A43EEC-C750-F787-0E76-D2317A2E3C08}"/>
              </a:ext>
            </a:extLst>
          </p:cNvPr>
          <p:cNvSpPr>
            <a:spLocks noGrp="1"/>
          </p:cNvSpPr>
          <p:nvPr>
            <p:ph idx="1"/>
          </p:nvPr>
        </p:nvSpPr>
        <p:spPr>
          <a:xfrm>
            <a:off x="119336" y="908720"/>
            <a:ext cx="11881320" cy="5268243"/>
          </a:xfrm>
        </p:spPr>
        <p:txBody>
          <a:bodyPr>
            <a:normAutofit fontScale="92500"/>
          </a:bodyPr>
          <a:lstStyle/>
          <a:p>
            <a:pPr marL="0" indent="0">
              <a:buNone/>
            </a:pPr>
            <a:r>
              <a:rPr lang="fr-FR" b="1" u="sng" dirty="0">
                <a:solidFill>
                  <a:srgbClr val="C00000"/>
                </a:solidFill>
              </a:rPr>
              <a:t>A - TYPOLOGIE ET CATÉGORISATION DES DONNÉES</a:t>
            </a:r>
          </a:p>
          <a:p>
            <a:pPr marL="0" indent="0">
              <a:buNone/>
            </a:pPr>
            <a:r>
              <a:rPr lang="fr-FR" b="1" dirty="0">
                <a:solidFill>
                  <a:srgbClr val="C00000"/>
                </a:solidFill>
              </a:rPr>
              <a:t>3-Données </a:t>
            </a:r>
            <a:r>
              <a:rPr lang="fr-FR" b="1" dirty="0" err="1">
                <a:solidFill>
                  <a:srgbClr val="C00000"/>
                </a:solidFill>
              </a:rPr>
              <a:t>pseudonymisées</a:t>
            </a:r>
            <a:endParaRPr lang="fr-FR" b="1" dirty="0">
              <a:solidFill>
                <a:srgbClr val="C00000"/>
              </a:solidFill>
            </a:endParaRPr>
          </a:p>
          <a:p>
            <a:pPr marL="0" indent="0">
              <a:buNone/>
            </a:pPr>
            <a:r>
              <a:rPr lang="fr-FR" dirty="0"/>
              <a:t>La </a:t>
            </a:r>
            <a:r>
              <a:rPr lang="fr-FR" dirty="0" err="1"/>
              <a:t>pseudonymisation</a:t>
            </a:r>
            <a:r>
              <a:rPr lang="fr-FR" dirty="0"/>
              <a:t> </a:t>
            </a:r>
            <a:r>
              <a:rPr lang="fr-FR" b="1" dirty="0">
                <a:solidFill>
                  <a:srgbClr val="C00000"/>
                </a:solidFill>
              </a:rPr>
              <a:t>masque les informations identifiantes en les remplaçant par des codes ou pseudonymes</a:t>
            </a:r>
            <a:r>
              <a:rPr lang="fr-FR" dirty="0"/>
              <a:t>, ce qui réduit le risque de divulgation de l’identité.</a:t>
            </a:r>
          </a:p>
          <a:p>
            <a:pPr marL="0" indent="0">
              <a:buNone/>
            </a:pPr>
            <a:r>
              <a:rPr lang="fr-FR" b="1" dirty="0">
                <a:solidFill>
                  <a:srgbClr val="C00000"/>
                </a:solidFill>
              </a:rPr>
              <a:t>Exemple</a:t>
            </a:r>
            <a:r>
              <a:rPr lang="fr-FR" dirty="0"/>
              <a:t> : Une entreprise de services clients peut attribuer des identifiants aléatoires à ses clients pour enregistrer leurs interactions sans exposer leur identité.</a:t>
            </a:r>
          </a:p>
          <a:p>
            <a:pPr marL="0" indent="0">
              <a:buNone/>
            </a:pPr>
            <a:endParaRPr lang="fr-FR" dirty="0"/>
          </a:p>
        </p:txBody>
      </p:sp>
      <p:sp>
        <p:nvSpPr>
          <p:cNvPr id="7" name="Slide Number Placeholder 6">
            <a:extLst>
              <a:ext uri="{FF2B5EF4-FFF2-40B4-BE49-F238E27FC236}">
                <a16:creationId xmlns:a16="http://schemas.microsoft.com/office/drawing/2014/main" id="{E70220E2-9021-4B9A-9AD0-57B264A515F3}"/>
              </a:ext>
            </a:extLst>
          </p:cNvPr>
          <p:cNvSpPr>
            <a:spLocks noGrp="1"/>
          </p:cNvSpPr>
          <p:nvPr>
            <p:ph type="sldNum" sz="quarter" idx="12"/>
          </p:nvPr>
        </p:nvSpPr>
        <p:spPr/>
        <p:txBody>
          <a:bodyPr/>
          <a:lstStyle/>
          <a:p>
            <a:fld id="{51F02384-994A-4C3C-8656-0CE2B6A3B91B}" type="slidenum">
              <a:rPr lang="en-US" smtClean="0"/>
              <a:pPr/>
              <a:t>22</a:t>
            </a:fld>
            <a:endParaRPr lang="en-US"/>
          </a:p>
        </p:txBody>
      </p:sp>
      <p:sp>
        <p:nvSpPr>
          <p:cNvPr id="4" name="Title 3">
            <a:extLst>
              <a:ext uri="{FF2B5EF4-FFF2-40B4-BE49-F238E27FC236}">
                <a16:creationId xmlns:a16="http://schemas.microsoft.com/office/drawing/2014/main" id="{6EBF3004-FE0B-29B3-4526-BB781917D05D}"/>
              </a:ext>
            </a:extLst>
          </p:cNvPr>
          <p:cNvSpPr>
            <a:spLocks noGrp="1"/>
          </p:cNvSpPr>
          <p:nvPr>
            <p:ph type="title"/>
          </p:nvPr>
        </p:nvSpPr>
        <p:spPr>
          <a:xfrm>
            <a:off x="119336" y="160337"/>
            <a:ext cx="11881320" cy="604367"/>
          </a:xfrm>
        </p:spPr>
        <p:txBody>
          <a:bodyPr>
            <a:normAutofit fontScale="90000"/>
          </a:bodyPr>
          <a:lstStyle/>
          <a:p>
            <a:r>
              <a:rPr lang="en-US" dirty="0"/>
              <a:t>Les données </a:t>
            </a:r>
            <a:r>
              <a:rPr lang="en-US" dirty="0" err="1"/>
              <a:t>personnelles</a:t>
            </a:r>
            <a:endParaRPr lang="en-US" dirty="0"/>
          </a:p>
        </p:txBody>
      </p:sp>
    </p:spTree>
    <p:extLst>
      <p:ext uri="{BB962C8B-B14F-4D97-AF65-F5344CB8AC3E}">
        <p14:creationId xmlns:p14="http://schemas.microsoft.com/office/powerpoint/2010/main" val="86774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4651E-4831-93F6-1C6E-A7155C022222}"/>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D9530709-7D08-26B6-1BBD-B88E7D50F907}"/>
              </a:ext>
            </a:extLst>
          </p:cNvPr>
          <p:cNvSpPr>
            <a:spLocks noGrp="1"/>
          </p:cNvSpPr>
          <p:nvPr>
            <p:ph idx="1"/>
          </p:nvPr>
        </p:nvSpPr>
        <p:spPr>
          <a:xfrm>
            <a:off x="119336" y="908720"/>
            <a:ext cx="11881320" cy="5268243"/>
          </a:xfrm>
        </p:spPr>
        <p:txBody>
          <a:bodyPr>
            <a:normAutofit fontScale="92500" lnSpcReduction="20000"/>
          </a:bodyPr>
          <a:lstStyle/>
          <a:p>
            <a:pPr marL="0" indent="0">
              <a:buNone/>
            </a:pPr>
            <a:r>
              <a:rPr lang="fr-FR" b="1" u="sng" dirty="0">
                <a:solidFill>
                  <a:srgbClr val="C00000"/>
                </a:solidFill>
              </a:rPr>
              <a:t>A - TYPOLOGIE ET CATÉGORISATION DES DONNÉES</a:t>
            </a:r>
          </a:p>
          <a:p>
            <a:pPr marL="0" indent="0">
              <a:buNone/>
            </a:pPr>
            <a:r>
              <a:rPr lang="fr-FR" dirty="0"/>
              <a:t>Lorsqu’une entreprise traite un volume important de données, les risques pour la vie privée augmentent. Ce type de traitement </a:t>
            </a:r>
            <a:r>
              <a:rPr lang="fr-FR" b="1" dirty="0">
                <a:solidFill>
                  <a:srgbClr val="C00000"/>
                </a:solidFill>
              </a:rPr>
              <a:t>nécessite des précautions supplémentaires </a:t>
            </a:r>
            <a:r>
              <a:rPr lang="fr-FR" dirty="0"/>
              <a:t>pour garantir la sécurité des données, en raison des conséquences d’une éventuelle fuite.</a:t>
            </a:r>
          </a:p>
          <a:p>
            <a:pPr marL="0" indent="0">
              <a:buNone/>
            </a:pPr>
            <a:r>
              <a:rPr lang="fr-FR" dirty="0"/>
              <a:t>Exemple : Un réseau social collecte des informations sur les comportements de millions d’utilisateurs. Les entreprises de ce type doivent renforcer leurs systèmes de protection et évaluer les risques pour assurer la sécurité des données.</a:t>
            </a:r>
          </a:p>
          <a:p>
            <a:pPr marL="0" indent="0">
              <a:buNone/>
            </a:pPr>
            <a:endParaRPr lang="fr-FR" dirty="0"/>
          </a:p>
        </p:txBody>
      </p:sp>
      <p:sp>
        <p:nvSpPr>
          <p:cNvPr id="7" name="Slide Number Placeholder 6">
            <a:extLst>
              <a:ext uri="{FF2B5EF4-FFF2-40B4-BE49-F238E27FC236}">
                <a16:creationId xmlns:a16="http://schemas.microsoft.com/office/drawing/2014/main" id="{96C9A260-1E2E-9CB3-1053-C5673A677B80}"/>
              </a:ext>
            </a:extLst>
          </p:cNvPr>
          <p:cNvSpPr>
            <a:spLocks noGrp="1"/>
          </p:cNvSpPr>
          <p:nvPr>
            <p:ph type="sldNum" sz="quarter" idx="12"/>
          </p:nvPr>
        </p:nvSpPr>
        <p:spPr/>
        <p:txBody>
          <a:bodyPr/>
          <a:lstStyle/>
          <a:p>
            <a:fld id="{51F02384-994A-4C3C-8656-0CE2B6A3B91B}" type="slidenum">
              <a:rPr lang="en-US" smtClean="0"/>
              <a:pPr/>
              <a:t>23</a:t>
            </a:fld>
            <a:endParaRPr lang="en-US"/>
          </a:p>
        </p:txBody>
      </p:sp>
      <p:sp>
        <p:nvSpPr>
          <p:cNvPr id="4" name="Title 3">
            <a:extLst>
              <a:ext uri="{FF2B5EF4-FFF2-40B4-BE49-F238E27FC236}">
                <a16:creationId xmlns:a16="http://schemas.microsoft.com/office/drawing/2014/main" id="{2DE18180-2F04-794F-C3A8-BA46F1008D8E}"/>
              </a:ext>
            </a:extLst>
          </p:cNvPr>
          <p:cNvSpPr>
            <a:spLocks noGrp="1"/>
          </p:cNvSpPr>
          <p:nvPr>
            <p:ph type="title"/>
          </p:nvPr>
        </p:nvSpPr>
        <p:spPr>
          <a:xfrm>
            <a:off x="119336" y="160337"/>
            <a:ext cx="11881320" cy="604367"/>
          </a:xfrm>
        </p:spPr>
        <p:txBody>
          <a:bodyPr>
            <a:normAutofit fontScale="90000"/>
          </a:bodyPr>
          <a:lstStyle/>
          <a:p>
            <a:r>
              <a:rPr lang="en-US" dirty="0"/>
              <a:t>Les données </a:t>
            </a:r>
            <a:r>
              <a:rPr lang="en-US" dirty="0" err="1"/>
              <a:t>personnelles</a:t>
            </a:r>
            <a:endParaRPr lang="en-US" dirty="0"/>
          </a:p>
        </p:txBody>
      </p:sp>
    </p:spTree>
    <p:extLst>
      <p:ext uri="{BB962C8B-B14F-4D97-AF65-F5344CB8AC3E}">
        <p14:creationId xmlns:p14="http://schemas.microsoft.com/office/powerpoint/2010/main" val="69828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AF4AD-8EAE-F6BA-C603-B654371CFA1A}"/>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64C57DED-B7B8-EF88-539E-2CF739934595}"/>
              </a:ext>
            </a:extLst>
          </p:cNvPr>
          <p:cNvSpPr>
            <a:spLocks noGrp="1"/>
          </p:cNvSpPr>
          <p:nvPr>
            <p:ph idx="1"/>
          </p:nvPr>
        </p:nvSpPr>
        <p:spPr>
          <a:xfrm>
            <a:off x="119336" y="908720"/>
            <a:ext cx="11881320" cy="5268243"/>
          </a:xfrm>
        </p:spPr>
        <p:txBody>
          <a:bodyPr>
            <a:normAutofit fontScale="62500" lnSpcReduction="20000"/>
          </a:bodyPr>
          <a:lstStyle/>
          <a:p>
            <a:pPr marL="0" indent="0">
              <a:buNone/>
            </a:pPr>
            <a:r>
              <a:rPr lang="fr-FR" b="1" u="sng" dirty="0">
                <a:solidFill>
                  <a:srgbClr val="C00000"/>
                </a:solidFill>
              </a:rPr>
              <a:t>B - PRINCIPES DIRECTEURS DU TRAITEMENT DES DONNÉES</a:t>
            </a:r>
          </a:p>
          <a:p>
            <a:pPr marL="0" indent="0">
              <a:buNone/>
            </a:pPr>
            <a:r>
              <a:rPr lang="fr-FR" b="1" dirty="0">
                <a:solidFill>
                  <a:srgbClr val="C00000"/>
                </a:solidFill>
              </a:rPr>
              <a:t>1-LÉGALITÉ</a:t>
            </a:r>
            <a:r>
              <a:rPr lang="fr-FR" dirty="0"/>
              <a:t> : Toute collecte de données doit reposer sur une base légale. </a:t>
            </a:r>
          </a:p>
          <a:p>
            <a:pPr marL="0" indent="0">
              <a:buNone/>
            </a:pPr>
            <a:r>
              <a:rPr lang="fr-FR" dirty="0"/>
              <a:t>Les principales bases légales sont :</a:t>
            </a:r>
          </a:p>
          <a:p>
            <a:r>
              <a:rPr lang="fr-FR" b="1" dirty="0">
                <a:solidFill>
                  <a:srgbClr val="C00000"/>
                </a:solidFill>
              </a:rPr>
              <a:t>Consentement</a:t>
            </a:r>
            <a:r>
              <a:rPr lang="fr-FR" dirty="0"/>
              <a:t> : Les utilisateurs acceptent de partager leurs données, comme lors de l’acceptation des cookies.</a:t>
            </a:r>
          </a:p>
          <a:p>
            <a:r>
              <a:rPr lang="fr-FR" b="1" dirty="0">
                <a:solidFill>
                  <a:srgbClr val="C00000"/>
                </a:solidFill>
              </a:rPr>
              <a:t>Exécution d’un contrat </a:t>
            </a:r>
            <a:r>
              <a:rPr lang="fr-FR" dirty="0"/>
              <a:t>: La collecte est nécessaire pour exécuter un contrat, comme une adresse pour livrer une commande.</a:t>
            </a:r>
          </a:p>
          <a:p>
            <a:r>
              <a:rPr lang="fr-FR" b="1" dirty="0">
                <a:solidFill>
                  <a:srgbClr val="C00000"/>
                </a:solidFill>
              </a:rPr>
              <a:t>Intérêt légitime </a:t>
            </a:r>
            <a:r>
              <a:rPr lang="fr-FR" dirty="0"/>
              <a:t>: Justifié tant qu’il ne porte pas atteinte aux droits des individus, par exemple, la détection de fraude dans une banque.</a:t>
            </a:r>
          </a:p>
          <a:p>
            <a:r>
              <a:rPr lang="fr-FR" b="1" dirty="0">
                <a:solidFill>
                  <a:srgbClr val="C00000"/>
                </a:solidFill>
              </a:rPr>
              <a:t>Obligation légale </a:t>
            </a:r>
            <a:r>
              <a:rPr lang="fr-FR" dirty="0"/>
              <a:t>: Dans certains cas, les entreprises doivent collecter des données pour respecter la loi, comme la vérification d’identité dans le cadre de la lutte contre le blanchiment d’argent.</a:t>
            </a:r>
          </a:p>
        </p:txBody>
      </p:sp>
      <p:sp>
        <p:nvSpPr>
          <p:cNvPr id="7" name="Slide Number Placeholder 6">
            <a:extLst>
              <a:ext uri="{FF2B5EF4-FFF2-40B4-BE49-F238E27FC236}">
                <a16:creationId xmlns:a16="http://schemas.microsoft.com/office/drawing/2014/main" id="{65026FF6-6A10-4F3F-6F3F-67B0D01CF6A8}"/>
              </a:ext>
            </a:extLst>
          </p:cNvPr>
          <p:cNvSpPr>
            <a:spLocks noGrp="1"/>
          </p:cNvSpPr>
          <p:nvPr>
            <p:ph type="sldNum" sz="quarter" idx="12"/>
          </p:nvPr>
        </p:nvSpPr>
        <p:spPr/>
        <p:txBody>
          <a:bodyPr/>
          <a:lstStyle/>
          <a:p>
            <a:fld id="{51F02384-994A-4C3C-8656-0CE2B6A3B91B}" type="slidenum">
              <a:rPr lang="en-US" smtClean="0"/>
              <a:pPr/>
              <a:t>24</a:t>
            </a:fld>
            <a:endParaRPr lang="en-US"/>
          </a:p>
        </p:txBody>
      </p:sp>
      <p:sp>
        <p:nvSpPr>
          <p:cNvPr id="4" name="Title 3">
            <a:extLst>
              <a:ext uri="{FF2B5EF4-FFF2-40B4-BE49-F238E27FC236}">
                <a16:creationId xmlns:a16="http://schemas.microsoft.com/office/drawing/2014/main" id="{95680613-44A7-2FB8-F880-5AAA7FE179D9}"/>
              </a:ext>
            </a:extLst>
          </p:cNvPr>
          <p:cNvSpPr>
            <a:spLocks noGrp="1"/>
          </p:cNvSpPr>
          <p:nvPr>
            <p:ph type="title"/>
          </p:nvPr>
        </p:nvSpPr>
        <p:spPr>
          <a:xfrm>
            <a:off x="119336" y="160337"/>
            <a:ext cx="11881320" cy="604367"/>
          </a:xfrm>
        </p:spPr>
        <p:txBody>
          <a:bodyPr>
            <a:normAutofit fontScale="90000"/>
          </a:bodyPr>
          <a:lstStyle/>
          <a:p>
            <a:r>
              <a:rPr lang="en-US" dirty="0"/>
              <a:t>Les données </a:t>
            </a:r>
            <a:r>
              <a:rPr lang="en-US" dirty="0" err="1"/>
              <a:t>personnelles</a:t>
            </a:r>
            <a:endParaRPr lang="en-US" dirty="0"/>
          </a:p>
        </p:txBody>
      </p:sp>
    </p:spTree>
    <p:extLst>
      <p:ext uri="{BB962C8B-B14F-4D97-AF65-F5344CB8AC3E}">
        <p14:creationId xmlns:p14="http://schemas.microsoft.com/office/powerpoint/2010/main" val="265751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40F82-A707-B922-43FB-64456D018827}"/>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92845CF0-BEDF-6063-98F8-8C15CE371651}"/>
              </a:ext>
            </a:extLst>
          </p:cNvPr>
          <p:cNvSpPr>
            <a:spLocks noGrp="1"/>
          </p:cNvSpPr>
          <p:nvPr>
            <p:ph idx="1"/>
          </p:nvPr>
        </p:nvSpPr>
        <p:spPr>
          <a:xfrm>
            <a:off x="119336" y="908720"/>
            <a:ext cx="11881320" cy="5268243"/>
          </a:xfrm>
        </p:spPr>
        <p:txBody>
          <a:bodyPr>
            <a:normAutofit fontScale="92500" lnSpcReduction="20000"/>
          </a:bodyPr>
          <a:lstStyle/>
          <a:p>
            <a:pPr marL="0" indent="0">
              <a:buNone/>
            </a:pPr>
            <a:r>
              <a:rPr lang="fr-FR" b="1" u="sng" dirty="0">
                <a:solidFill>
                  <a:srgbClr val="C00000"/>
                </a:solidFill>
              </a:rPr>
              <a:t>B - PRINCIPES DIRECTEURS DU TRAITEMENT DES DONNÉES</a:t>
            </a:r>
          </a:p>
          <a:p>
            <a:pPr marL="0" indent="0">
              <a:buNone/>
            </a:pPr>
            <a:r>
              <a:rPr lang="fr-FR" b="1" dirty="0">
                <a:solidFill>
                  <a:srgbClr val="C00000"/>
                </a:solidFill>
              </a:rPr>
              <a:t>2-TRANSPARENCE</a:t>
            </a:r>
            <a:r>
              <a:rPr lang="fr-FR" dirty="0">
                <a:solidFill>
                  <a:schemeClr val="tx1"/>
                </a:solidFill>
              </a:rPr>
              <a:t> : Les utilisateurs doivent être informés de manière claire et compréhensible de l’utilisation de leurs données, y compris les raisons, la durée de conservation et leurs droits d’accès et de rectification.</a:t>
            </a:r>
          </a:p>
          <a:p>
            <a:pPr marL="0" indent="0">
              <a:buNone/>
            </a:pPr>
            <a:endParaRPr lang="fr-FR" dirty="0">
              <a:solidFill>
                <a:schemeClr val="tx1"/>
              </a:solidFill>
            </a:endParaRPr>
          </a:p>
          <a:p>
            <a:pPr marL="0" indent="0">
              <a:buNone/>
            </a:pPr>
            <a:r>
              <a:rPr lang="fr-FR" b="1" dirty="0">
                <a:solidFill>
                  <a:srgbClr val="C00000"/>
                </a:solidFill>
              </a:rPr>
              <a:t>Exemple</a:t>
            </a:r>
            <a:r>
              <a:rPr lang="fr-FR" dirty="0">
                <a:solidFill>
                  <a:schemeClr val="tx1"/>
                </a:solidFill>
              </a:rPr>
              <a:t> : Un site bancaire doit expliquer que le numéro de téléphone d’un utilisateur est requis pour l’authentification à deux facteurs, tout en précisant les mesures de sécurité mises en place.</a:t>
            </a:r>
          </a:p>
        </p:txBody>
      </p:sp>
      <p:sp>
        <p:nvSpPr>
          <p:cNvPr id="7" name="Slide Number Placeholder 6">
            <a:extLst>
              <a:ext uri="{FF2B5EF4-FFF2-40B4-BE49-F238E27FC236}">
                <a16:creationId xmlns:a16="http://schemas.microsoft.com/office/drawing/2014/main" id="{84B3AC3D-F4B5-0EF5-A896-A0769A59481F}"/>
              </a:ext>
            </a:extLst>
          </p:cNvPr>
          <p:cNvSpPr>
            <a:spLocks noGrp="1"/>
          </p:cNvSpPr>
          <p:nvPr>
            <p:ph type="sldNum" sz="quarter" idx="12"/>
          </p:nvPr>
        </p:nvSpPr>
        <p:spPr/>
        <p:txBody>
          <a:bodyPr/>
          <a:lstStyle/>
          <a:p>
            <a:fld id="{51F02384-994A-4C3C-8656-0CE2B6A3B91B}" type="slidenum">
              <a:rPr lang="en-US" smtClean="0"/>
              <a:pPr/>
              <a:t>25</a:t>
            </a:fld>
            <a:endParaRPr lang="en-US"/>
          </a:p>
        </p:txBody>
      </p:sp>
      <p:sp>
        <p:nvSpPr>
          <p:cNvPr id="4" name="Title 3">
            <a:extLst>
              <a:ext uri="{FF2B5EF4-FFF2-40B4-BE49-F238E27FC236}">
                <a16:creationId xmlns:a16="http://schemas.microsoft.com/office/drawing/2014/main" id="{32024840-75AE-D1F2-ED31-DAB9B0C30147}"/>
              </a:ext>
            </a:extLst>
          </p:cNvPr>
          <p:cNvSpPr>
            <a:spLocks noGrp="1"/>
          </p:cNvSpPr>
          <p:nvPr>
            <p:ph type="title"/>
          </p:nvPr>
        </p:nvSpPr>
        <p:spPr>
          <a:xfrm>
            <a:off x="119336" y="160337"/>
            <a:ext cx="11881320" cy="604367"/>
          </a:xfrm>
        </p:spPr>
        <p:txBody>
          <a:bodyPr>
            <a:normAutofit fontScale="90000"/>
          </a:bodyPr>
          <a:lstStyle/>
          <a:p>
            <a:r>
              <a:rPr lang="en-US" dirty="0"/>
              <a:t>Les données </a:t>
            </a:r>
            <a:r>
              <a:rPr lang="en-US" dirty="0" err="1"/>
              <a:t>personnelles</a:t>
            </a:r>
            <a:endParaRPr lang="en-US" dirty="0"/>
          </a:p>
        </p:txBody>
      </p:sp>
    </p:spTree>
    <p:extLst>
      <p:ext uri="{BB962C8B-B14F-4D97-AF65-F5344CB8AC3E}">
        <p14:creationId xmlns:p14="http://schemas.microsoft.com/office/powerpoint/2010/main" val="193626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782FB-0C1E-8A30-7676-8E73AB2A739D}"/>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EFDDF723-3FCD-4846-0F95-C299FE7DC71A}"/>
              </a:ext>
            </a:extLst>
          </p:cNvPr>
          <p:cNvSpPr>
            <a:spLocks noGrp="1"/>
          </p:cNvSpPr>
          <p:nvPr>
            <p:ph idx="1"/>
          </p:nvPr>
        </p:nvSpPr>
        <p:spPr>
          <a:xfrm>
            <a:off x="119336" y="908720"/>
            <a:ext cx="11881320" cy="5268243"/>
          </a:xfrm>
        </p:spPr>
        <p:txBody>
          <a:bodyPr>
            <a:normAutofit fontScale="92500" lnSpcReduction="10000"/>
          </a:bodyPr>
          <a:lstStyle/>
          <a:p>
            <a:pPr marL="0" indent="0">
              <a:buNone/>
            </a:pPr>
            <a:r>
              <a:rPr lang="fr-FR" b="1" u="sng" dirty="0">
                <a:solidFill>
                  <a:srgbClr val="C00000"/>
                </a:solidFill>
              </a:rPr>
              <a:t>B - PRINCIPES DIRECTEURS DU TRAITEMENT DES DONNÉES</a:t>
            </a:r>
          </a:p>
          <a:p>
            <a:pPr marL="0" indent="0">
              <a:buNone/>
            </a:pPr>
            <a:r>
              <a:rPr lang="fr-FR" b="1" dirty="0">
                <a:solidFill>
                  <a:srgbClr val="C00000"/>
                </a:solidFill>
              </a:rPr>
              <a:t>3-MINIMISATION DES DONNÉES </a:t>
            </a:r>
            <a:r>
              <a:rPr lang="fr-FR" dirty="0">
                <a:solidFill>
                  <a:schemeClr val="tx1"/>
                </a:solidFill>
              </a:rPr>
              <a:t>: Les entreprises doivent collecter uniquement les informations nécessaires à l’objectif défini.</a:t>
            </a:r>
          </a:p>
          <a:p>
            <a:pPr marL="0" indent="0">
              <a:buNone/>
            </a:pPr>
            <a:endParaRPr lang="fr-FR" dirty="0">
              <a:solidFill>
                <a:schemeClr val="tx1"/>
              </a:solidFill>
            </a:endParaRPr>
          </a:p>
          <a:p>
            <a:pPr marL="0" indent="0">
              <a:buNone/>
            </a:pPr>
            <a:r>
              <a:rPr lang="fr-FR" b="1" dirty="0">
                <a:solidFill>
                  <a:srgbClr val="C00000"/>
                </a:solidFill>
              </a:rPr>
              <a:t>Exemple</a:t>
            </a:r>
            <a:r>
              <a:rPr lang="fr-FR" dirty="0">
                <a:solidFill>
                  <a:schemeClr val="tx1"/>
                </a:solidFill>
              </a:rPr>
              <a:t> : Une application météo n’a besoin que de la localisation pour fournir les prévisions. Exiger une adresse email ou un numéro de téléphone sans nécessité va à l’encontre du principe de minimisation.</a:t>
            </a:r>
          </a:p>
        </p:txBody>
      </p:sp>
      <p:sp>
        <p:nvSpPr>
          <p:cNvPr id="7" name="Slide Number Placeholder 6">
            <a:extLst>
              <a:ext uri="{FF2B5EF4-FFF2-40B4-BE49-F238E27FC236}">
                <a16:creationId xmlns:a16="http://schemas.microsoft.com/office/drawing/2014/main" id="{448933B1-5C09-2180-352C-4957CD3CFC27}"/>
              </a:ext>
            </a:extLst>
          </p:cNvPr>
          <p:cNvSpPr>
            <a:spLocks noGrp="1"/>
          </p:cNvSpPr>
          <p:nvPr>
            <p:ph type="sldNum" sz="quarter" idx="12"/>
          </p:nvPr>
        </p:nvSpPr>
        <p:spPr/>
        <p:txBody>
          <a:bodyPr/>
          <a:lstStyle/>
          <a:p>
            <a:fld id="{51F02384-994A-4C3C-8656-0CE2B6A3B91B}" type="slidenum">
              <a:rPr lang="en-US" smtClean="0"/>
              <a:pPr/>
              <a:t>26</a:t>
            </a:fld>
            <a:endParaRPr lang="en-US"/>
          </a:p>
        </p:txBody>
      </p:sp>
      <p:sp>
        <p:nvSpPr>
          <p:cNvPr id="4" name="Title 3">
            <a:extLst>
              <a:ext uri="{FF2B5EF4-FFF2-40B4-BE49-F238E27FC236}">
                <a16:creationId xmlns:a16="http://schemas.microsoft.com/office/drawing/2014/main" id="{F825EAD4-B39A-27A3-E6EF-168AE22A3597}"/>
              </a:ext>
            </a:extLst>
          </p:cNvPr>
          <p:cNvSpPr>
            <a:spLocks noGrp="1"/>
          </p:cNvSpPr>
          <p:nvPr>
            <p:ph type="title"/>
          </p:nvPr>
        </p:nvSpPr>
        <p:spPr>
          <a:xfrm>
            <a:off x="119336" y="160337"/>
            <a:ext cx="11881320" cy="604367"/>
          </a:xfrm>
        </p:spPr>
        <p:txBody>
          <a:bodyPr>
            <a:normAutofit fontScale="90000"/>
          </a:bodyPr>
          <a:lstStyle/>
          <a:p>
            <a:r>
              <a:rPr lang="en-US" dirty="0"/>
              <a:t>Les données </a:t>
            </a:r>
            <a:r>
              <a:rPr lang="en-US" dirty="0" err="1"/>
              <a:t>personnelles</a:t>
            </a:r>
            <a:endParaRPr lang="en-US" dirty="0"/>
          </a:p>
        </p:txBody>
      </p:sp>
    </p:spTree>
    <p:extLst>
      <p:ext uri="{BB962C8B-B14F-4D97-AF65-F5344CB8AC3E}">
        <p14:creationId xmlns:p14="http://schemas.microsoft.com/office/powerpoint/2010/main" val="200754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60643-F8CD-C6CC-AF6D-603680D841B0}"/>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F8388BC-4965-D95B-6D88-7869C5024714}"/>
              </a:ext>
            </a:extLst>
          </p:cNvPr>
          <p:cNvSpPr>
            <a:spLocks noGrp="1"/>
          </p:cNvSpPr>
          <p:nvPr>
            <p:ph idx="1"/>
          </p:nvPr>
        </p:nvSpPr>
        <p:spPr>
          <a:xfrm>
            <a:off x="119336" y="908720"/>
            <a:ext cx="11881320" cy="5268243"/>
          </a:xfrm>
        </p:spPr>
        <p:txBody>
          <a:bodyPr>
            <a:normAutofit lnSpcReduction="10000"/>
          </a:bodyPr>
          <a:lstStyle/>
          <a:p>
            <a:pPr marL="0" indent="0">
              <a:buNone/>
            </a:pPr>
            <a:r>
              <a:rPr lang="fr-FR" b="1" u="sng" dirty="0">
                <a:solidFill>
                  <a:srgbClr val="C00000"/>
                </a:solidFill>
              </a:rPr>
              <a:t>B - PRINCIPES DIRECTEURS DU TRAITEMENT DES DONNÉES</a:t>
            </a:r>
          </a:p>
          <a:p>
            <a:pPr marL="0" indent="0">
              <a:buNone/>
            </a:pPr>
            <a:r>
              <a:rPr lang="fr-FR" b="1" dirty="0">
                <a:solidFill>
                  <a:srgbClr val="C00000"/>
                </a:solidFill>
              </a:rPr>
              <a:t>4-FINALITÉ SPÉCIFIQUE </a:t>
            </a:r>
            <a:r>
              <a:rPr lang="fr-FR" dirty="0">
                <a:solidFill>
                  <a:schemeClr val="tx1"/>
                </a:solidFill>
              </a:rPr>
              <a:t>: Les données doivent être utilisées uniquement pour l’objectif annoncé lors de la collecte, sans en dévier.</a:t>
            </a:r>
          </a:p>
          <a:p>
            <a:pPr marL="0" indent="0">
              <a:buNone/>
            </a:pPr>
            <a:endParaRPr lang="fr-FR" dirty="0">
              <a:solidFill>
                <a:schemeClr val="tx1"/>
              </a:solidFill>
            </a:endParaRPr>
          </a:p>
          <a:p>
            <a:pPr marL="0" indent="0">
              <a:buNone/>
            </a:pPr>
            <a:r>
              <a:rPr lang="fr-FR" b="1" dirty="0">
                <a:solidFill>
                  <a:srgbClr val="C00000"/>
                </a:solidFill>
              </a:rPr>
              <a:t>Exemple</a:t>
            </a:r>
            <a:r>
              <a:rPr lang="fr-FR" dirty="0">
                <a:solidFill>
                  <a:schemeClr val="tx1"/>
                </a:solidFill>
              </a:rPr>
              <a:t> : Un site de livraison doit utiliser l’adresse fournie uniquement pour la livraison, sans la transmettre à des partenaires publicitaires sans consentement.</a:t>
            </a:r>
          </a:p>
        </p:txBody>
      </p:sp>
      <p:sp>
        <p:nvSpPr>
          <p:cNvPr id="7" name="Slide Number Placeholder 6">
            <a:extLst>
              <a:ext uri="{FF2B5EF4-FFF2-40B4-BE49-F238E27FC236}">
                <a16:creationId xmlns:a16="http://schemas.microsoft.com/office/drawing/2014/main" id="{54326E59-F3E1-C961-80FA-92AD5B9AC078}"/>
              </a:ext>
            </a:extLst>
          </p:cNvPr>
          <p:cNvSpPr>
            <a:spLocks noGrp="1"/>
          </p:cNvSpPr>
          <p:nvPr>
            <p:ph type="sldNum" sz="quarter" idx="12"/>
          </p:nvPr>
        </p:nvSpPr>
        <p:spPr/>
        <p:txBody>
          <a:bodyPr/>
          <a:lstStyle/>
          <a:p>
            <a:fld id="{51F02384-994A-4C3C-8656-0CE2B6A3B91B}" type="slidenum">
              <a:rPr lang="en-US" smtClean="0"/>
              <a:pPr/>
              <a:t>27</a:t>
            </a:fld>
            <a:endParaRPr lang="en-US"/>
          </a:p>
        </p:txBody>
      </p:sp>
      <p:sp>
        <p:nvSpPr>
          <p:cNvPr id="4" name="Title 3">
            <a:extLst>
              <a:ext uri="{FF2B5EF4-FFF2-40B4-BE49-F238E27FC236}">
                <a16:creationId xmlns:a16="http://schemas.microsoft.com/office/drawing/2014/main" id="{9B0BDA10-3108-1E5A-B872-1EAFA3E3AB09}"/>
              </a:ext>
            </a:extLst>
          </p:cNvPr>
          <p:cNvSpPr>
            <a:spLocks noGrp="1"/>
          </p:cNvSpPr>
          <p:nvPr>
            <p:ph type="title"/>
          </p:nvPr>
        </p:nvSpPr>
        <p:spPr>
          <a:xfrm>
            <a:off x="119336" y="160337"/>
            <a:ext cx="11881320" cy="604367"/>
          </a:xfrm>
        </p:spPr>
        <p:txBody>
          <a:bodyPr>
            <a:normAutofit fontScale="90000"/>
          </a:bodyPr>
          <a:lstStyle/>
          <a:p>
            <a:r>
              <a:rPr lang="en-US" dirty="0"/>
              <a:t>Les données </a:t>
            </a:r>
            <a:r>
              <a:rPr lang="en-US" dirty="0" err="1"/>
              <a:t>personnelles</a:t>
            </a:r>
            <a:endParaRPr lang="en-US" dirty="0"/>
          </a:p>
        </p:txBody>
      </p:sp>
    </p:spTree>
    <p:extLst>
      <p:ext uri="{BB962C8B-B14F-4D97-AF65-F5344CB8AC3E}">
        <p14:creationId xmlns:p14="http://schemas.microsoft.com/office/powerpoint/2010/main" val="194384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25AC0-8678-A3D2-A911-E0109DE714A2}"/>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8B347DC0-DD8D-0544-68A7-F59116974E59}"/>
              </a:ext>
            </a:extLst>
          </p:cNvPr>
          <p:cNvSpPr>
            <a:spLocks noGrp="1"/>
          </p:cNvSpPr>
          <p:nvPr>
            <p:ph idx="1"/>
          </p:nvPr>
        </p:nvSpPr>
        <p:spPr>
          <a:xfrm>
            <a:off x="119336" y="908720"/>
            <a:ext cx="11881320" cy="5268243"/>
          </a:xfrm>
        </p:spPr>
        <p:txBody>
          <a:bodyPr>
            <a:normAutofit fontScale="85000" lnSpcReduction="10000"/>
          </a:bodyPr>
          <a:lstStyle/>
          <a:p>
            <a:pPr marL="0" indent="0">
              <a:buNone/>
            </a:pPr>
            <a:r>
              <a:rPr lang="fr-FR" b="1" u="sng" dirty="0">
                <a:solidFill>
                  <a:srgbClr val="C00000"/>
                </a:solidFill>
              </a:rPr>
              <a:t>B - PRINCIPES DIRECTEURS DU TRAITEMENT DES DONNÉES</a:t>
            </a:r>
          </a:p>
          <a:p>
            <a:pPr marL="0" indent="0">
              <a:buNone/>
            </a:pPr>
            <a:r>
              <a:rPr lang="fr-FR" dirty="0">
                <a:solidFill>
                  <a:schemeClr val="tx1"/>
                </a:solidFill>
              </a:rPr>
              <a:t>Il existe des </a:t>
            </a:r>
            <a:r>
              <a:rPr lang="fr-FR" b="1" dirty="0">
                <a:solidFill>
                  <a:srgbClr val="C00000"/>
                </a:solidFill>
              </a:rPr>
              <a:t>cas particuliers </a:t>
            </a:r>
            <a:r>
              <a:rPr lang="fr-FR" dirty="0">
                <a:solidFill>
                  <a:schemeClr val="tx1"/>
                </a:solidFill>
              </a:rPr>
              <a:t>où les données peuvent être traitées pour des raisons d’intérêt public, comme pour la santé publique ou la recherche scientifique. Ce traitement doit être strictement encadré pour garantir la confidentialité des données.</a:t>
            </a:r>
          </a:p>
          <a:p>
            <a:pPr marL="0" indent="0">
              <a:buNone/>
            </a:pPr>
            <a:endParaRPr lang="fr-FR" dirty="0">
              <a:solidFill>
                <a:schemeClr val="tx1"/>
              </a:solidFill>
            </a:endParaRPr>
          </a:p>
          <a:p>
            <a:pPr marL="0" indent="0">
              <a:buNone/>
            </a:pPr>
            <a:r>
              <a:rPr lang="fr-FR" dirty="0">
                <a:solidFill>
                  <a:schemeClr val="tx1"/>
                </a:solidFill>
              </a:rPr>
              <a:t>Exemple : Dans le cadre d’une étude épidémiologique, les données personnelles sont collectées et protégées pour analyser les facteurs de risque d’une maladie, avec des identifiants anonymisés autant que possible.</a:t>
            </a:r>
          </a:p>
        </p:txBody>
      </p:sp>
      <p:sp>
        <p:nvSpPr>
          <p:cNvPr id="7" name="Slide Number Placeholder 6">
            <a:extLst>
              <a:ext uri="{FF2B5EF4-FFF2-40B4-BE49-F238E27FC236}">
                <a16:creationId xmlns:a16="http://schemas.microsoft.com/office/drawing/2014/main" id="{FCA6FAE4-3988-34CA-D850-971C008E7740}"/>
              </a:ext>
            </a:extLst>
          </p:cNvPr>
          <p:cNvSpPr>
            <a:spLocks noGrp="1"/>
          </p:cNvSpPr>
          <p:nvPr>
            <p:ph type="sldNum" sz="quarter" idx="12"/>
          </p:nvPr>
        </p:nvSpPr>
        <p:spPr/>
        <p:txBody>
          <a:bodyPr/>
          <a:lstStyle/>
          <a:p>
            <a:fld id="{51F02384-994A-4C3C-8656-0CE2B6A3B91B}" type="slidenum">
              <a:rPr lang="en-US" smtClean="0"/>
              <a:pPr/>
              <a:t>28</a:t>
            </a:fld>
            <a:endParaRPr lang="en-US"/>
          </a:p>
        </p:txBody>
      </p:sp>
      <p:sp>
        <p:nvSpPr>
          <p:cNvPr id="4" name="Title 3">
            <a:extLst>
              <a:ext uri="{FF2B5EF4-FFF2-40B4-BE49-F238E27FC236}">
                <a16:creationId xmlns:a16="http://schemas.microsoft.com/office/drawing/2014/main" id="{8604A88F-C98B-6589-25F6-A7A30A8F33F5}"/>
              </a:ext>
            </a:extLst>
          </p:cNvPr>
          <p:cNvSpPr>
            <a:spLocks noGrp="1"/>
          </p:cNvSpPr>
          <p:nvPr>
            <p:ph type="title"/>
          </p:nvPr>
        </p:nvSpPr>
        <p:spPr>
          <a:xfrm>
            <a:off x="119336" y="160337"/>
            <a:ext cx="11881320" cy="604367"/>
          </a:xfrm>
        </p:spPr>
        <p:txBody>
          <a:bodyPr>
            <a:normAutofit fontScale="90000"/>
          </a:bodyPr>
          <a:lstStyle/>
          <a:p>
            <a:r>
              <a:rPr lang="en-US" dirty="0"/>
              <a:t>Les données </a:t>
            </a:r>
            <a:r>
              <a:rPr lang="en-US" dirty="0" err="1"/>
              <a:t>personnelles</a:t>
            </a:r>
            <a:endParaRPr lang="en-US" dirty="0"/>
          </a:p>
        </p:txBody>
      </p:sp>
    </p:spTree>
    <p:extLst>
      <p:ext uri="{BB962C8B-B14F-4D97-AF65-F5344CB8AC3E}">
        <p14:creationId xmlns:p14="http://schemas.microsoft.com/office/powerpoint/2010/main" val="332305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45CBD-8772-3AD4-CAFF-1D4F8A18B5AB}"/>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DC23AF21-DE36-5454-B5B4-35B869736EBF}"/>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D0156-5221-15F8-DAE5-28D0B63B93D5}"/>
              </a:ext>
            </a:extLst>
          </p:cNvPr>
          <p:cNvSpPr>
            <a:spLocks noGrp="1"/>
          </p:cNvSpPr>
          <p:nvPr>
            <p:ph type="ctrTitle"/>
          </p:nvPr>
        </p:nvSpPr>
        <p:spPr>
          <a:xfrm>
            <a:off x="2032000" y="4509120"/>
            <a:ext cx="8128000" cy="1067644"/>
          </a:xfrm>
        </p:spPr>
        <p:txBody>
          <a:bodyPr/>
          <a:lstStyle/>
          <a:p>
            <a:r>
              <a:rPr lang="fr-FR" dirty="0">
                <a:latin typeface="Calibri" panose="020F0502020204030204" pitchFamily="34" charset="0"/>
                <a:ea typeface="Calibri" panose="020F0502020204030204" pitchFamily="34" charset="0"/>
                <a:cs typeface="Times New Roman" panose="02020603050405020304" pitchFamily="18" charset="0"/>
              </a:rPr>
              <a:t>L’identité numérique et la gestion des risques</a:t>
            </a:r>
            <a:endParaRPr lang="en-US" dirty="0"/>
          </a:p>
        </p:txBody>
      </p:sp>
      <p:sp>
        <p:nvSpPr>
          <p:cNvPr id="3" name="Subtitle 2">
            <a:extLst>
              <a:ext uri="{FF2B5EF4-FFF2-40B4-BE49-F238E27FC236}">
                <a16:creationId xmlns:a16="http://schemas.microsoft.com/office/drawing/2014/main" id="{5C16E0F2-EA9D-6A6D-92AA-8E65A0681309}"/>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E5C2698E-A66A-A564-0093-9FD7C9A15CED}"/>
              </a:ext>
            </a:extLst>
          </p:cNvPr>
          <p:cNvSpPr>
            <a:spLocks noGrp="1"/>
          </p:cNvSpPr>
          <p:nvPr>
            <p:ph type="body" sz="quarter" idx="14"/>
          </p:nvPr>
        </p:nvSpPr>
        <p:spPr/>
        <p:txBody>
          <a:bodyPr/>
          <a:lstStyle/>
          <a:p>
            <a:r>
              <a:rPr lang="en-US" dirty="0"/>
              <a:t>02</a:t>
            </a:r>
          </a:p>
        </p:txBody>
      </p:sp>
    </p:spTree>
    <p:extLst>
      <p:ext uri="{BB962C8B-B14F-4D97-AF65-F5344CB8AC3E}">
        <p14:creationId xmlns:p14="http://schemas.microsoft.com/office/powerpoint/2010/main" val="44056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8052-46D4-4451-BCD3-D01F8058DAE8}" type="slidenum">
              <a:rPr kumimoji="0" lang="en-US" sz="1200" b="0" i="0" u="none" strike="noStrike" kern="1200" cap="none" spc="0" normalizeH="0" baseline="0" noProof="0" smtClean="0">
                <a:ln>
                  <a:noFill/>
                </a:ln>
                <a:solidFill>
                  <a:schemeClr val="accent2">
                    <a:lumMod val="60000"/>
                    <a:lumOff val="4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accent2">
                  <a:lumMod val="60000"/>
                  <a:lumOff val="40000"/>
                </a:schemeClr>
              </a:solidFill>
              <a:effectLst/>
              <a:uLnTx/>
              <a:uFillTx/>
              <a:latin typeface="Calibri" panose="020F0502020204030204"/>
              <a:ea typeface="+mn-ea"/>
              <a:cs typeface="+mn-cs"/>
            </a:endParaRPr>
          </a:p>
        </p:txBody>
      </p:sp>
      <p:sp>
        <p:nvSpPr>
          <p:cNvPr id="5" name="Content Placeholder 4"/>
          <p:cNvSpPr>
            <a:spLocks noGrp="1"/>
          </p:cNvSpPr>
          <p:nvPr>
            <p:ph sz="half" idx="1"/>
          </p:nvPr>
        </p:nvSpPr>
        <p:spPr>
          <a:xfrm>
            <a:off x="838200" y="1825625"/>
            <a:ext cx="10658400" cy="4351338"/>
          </a:xfrm>
        </p:spPr>
        <p:txBody>
          <a:bodyPr>
            <a:normAutofit/>
          </a:bodyPr>
          <a:lstStyle/>
          <a:p>
            <a:r>
              <a:rPr lang="fr-FR" b="1" dirty="0">
                <a:solidFill>
                  <a:srgbClr val="C00000"/>
                </a:solidFill>
              </a:rPr>
              <a:t>Comprendre et expliquer </a:t>
            </a:r>
            <a:r>
              <a:rPr lang="fr-FR" dirty="0"/>
              <a:t>le rôle de la CNIL dans la protection des données personnelles.</a:t>
            </a:r>
          </a:p>
          <a:p>
            <a:r>
              <a:rPr lang="fr-FR" b="1" dirty="0">
                <a:solidFill>
                  <a:srgbClr val="C00000"/>
                </a:solidFill>
              </a:rPr>
              <a:t>Identifier</a:t>
            </a:r>
            <a:r>
              <a:rPr lang="fr-FR" dirty="0"/>
              <a:t> les principaux enjeux liés aux données à caractère personnel et à l’identité numérique.</a:t>
            </a:r>
          </a:p>
          <a:p>
            <a:r>
              <a:rPr lang="fr-FR" b="1" dirty="0">
                <a:solidFill>
                  <a:srgbClr val="C00000"/>
                </a:solidFill>
              </a:rPr>
              <a:t>Analyser</a:t>
            </a:r>
            <a:r>
              <a:rPr lang="fr-FR" dirty="0"/>
              <a:t> les impacts du numérique dans l’activité de travail, en particulier les droits et obligations liés à l’usage du numérique par l’employé et l’employeur.</a:t>
            </a:r>
          </a:p>
        </p:txBody>
      </p:sp>
      <p:sp>
        <p:nvSpPr>
          <p:cNvPr id="15" name="Title 14"/>
          <p:cNvSpPr>
            <a:spLocks noGrp="1"/>
          </p:cNvSpPr>
          <p:nvPr>
            <p:ph type="title"/>
          </p:nvPr>
        </p:nvSpPr>
        <p:spPr/>
        <p:txBody>
          <a:bodyPr/>
          <a:lstStyle/>
          <a:p>
            <a:r>
              <a:rPr lang="en-US" dirty="0" err="1"/>
              <a:t>Objectifs</a:t>
            </a:r>
            <a:r>
              <a:rPr lang="en-US" dirty="0"/>
              <a:t> </a:t>
            </a:r>
            <a:r>
              <a:rPr lang="en-US" dirty="0" err="1"/>
              <a:t>d’apprentissage</a:t>
            </a:r>
            <a:endParaRPr lang="en-US" dirty="0"/>
          </a:p>
        </p:txBody>
      </p:sp>
    </p:spTree>
    <p:extLst>
      <p:ext uri="{BB962C8B-B14F-4D97-AF65-F5344CB8AC3E}">
        <p14:creationId xmlns:p14="http://schemas.microsoft.com/office/powerpoint/2010/main" val="1158528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96D12-B656-5DE8-BFDC-6645A83FF060}"/>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5D8D73C-E731-54D9-C98A-352D523EFEA5}"/>
              </a:ext>
            </a:extLst>
          </p:cNvPr>
          <p:cNvSpPr>
            <a:spLocks noGrp="1"/>
          </p:cNvSpPr>
          <p:nvPr>
            <p:ph idx="1"/>
          </p:nvPr>
        </p:nvSpPr>
        <p:spPr>
          <a:xfrm>
            <a:off x="119336" y="908720"/>
            <a:ext cx="11881320" cy="5268243"/>
          </a:xfrm>
        </p:spPr>
        <p:txBody>
          <a:bodyPr>
            <a:normAutofit fontScale="70000" lnSpcReduction="20000"/>
          </a:bodyPr>
          <a:lstStyle/>
          <a:p>
            <a:pPr marL="0" indent="0">
              <a:buNone/>
            </a:pPr>
            <a:r>
              <a:rPr lang="fr-FR" b="1" u="sng" dirty="0">
                <a:solidFill>
                  <a:srgbClr val="C00000"/>
                </a:solidFill>
              </a:rPr>
              <a:t>A-DÉFINITION ET ENJEUX DE L’IDENTITÉ NUMÉRIQUE</a:t>
            </a:r>
          </a:p>
          <a:p>
            <a:pPr marL="0" indent="0">
              <a:buNone/>
            </a:pPr>
            <a:r>
              <a:rPr lang="fr-FR" b="1" dirty="0">
                <a:solidFill>
                  <a:srgbClr val="C00000"/>
                </a:solidFill>
              </a:rPr>
              <a:t>Définition</a:t>
            </a:r>
          </a:p>
          <a:p>
            <a:r>
              <a:rPr lang="fr-FR" dirty="0">
                <a:solidFill>
                  <a:schemeClr val="tx1"/>
                </a:solidFill>
              </a:rPr>
              <a:t>L’identité numérique comprend </a:t>
            </a:r>
            <a:r>
              <a:rPr lang="fr-FR" b="1" dirty="0">
                <a:solidFill>
                  <a:srgbClr val="C00000"/>
                </a:solidFill>
              </a:rPr>
              <a:t>toutes les informations permettant d’identifier un individu ou une entité dans l’espace numérique</a:t>
            </a:r>
            <a:r>
              <a:rPr lang="fr-FR" dirty="0">
                <a:solidFill>
                  <a:schemeClr val="tx1"/>
                </a:solidFill>
              </a:rPr>
              <a:t>. Cela inclut les données d’identification directe (nom, adresse) et indirecte (adresse IP, historique de navigation).</a:t>
            </a:r>
          </a:p>
          <a:p>
            <a:pPr marL="0" indent="0">
              <a:buNone/>
            </a:pPr>
            <a:endParaRPr lang="fr-FR" dirty="0">
              <a:solidFill>
                <a:schemeClr val="tx1"/>
              </a:solidFill>
            </a:endParaRPr>
          </a:p>
          <a:p>
            <a:pPr marL="0" indent="0">
              <a:buNone/>
            </a:pPr>
            <a:r>
              <a:rPr lang="fr-FR" b="1" dirty="0">
                <a:solidFill>
                  <a:srgbClr val="C00000"/>
                </a:solidFill>
              </a:rPr>
              <a:t>Implications pour la vie privée</a:t>
            </a:r>
          </a:p>
          <a:p>
            <a:r>
              <a:rPr lang="fr-FR" dirty="0">
                <a:solidFill>
                  <a:schemeClr val="tx1"/>
                </a:solidFill>
              </a:rPr>
              <a:t>Une identité numérique mal protégée peut </a:t>
            </a:r>
            <a:r>
              <a:rPr lang="fr-FR" b="1" dirty="0">
                <a:solidFill>
                  <a:srgbClr val="C00000"/>
                </a:solidFill>
              </a:rPr>
              <a:t>exposer des aspects sensibles de la vie privée d’une personne</a:t>
            </a:r>
            <a:r>
              <a:rPr lang="fr-FR" dirty="0">
                <a:solidFill>
                  <a:schemeClr val="tx1"/>
                </a:solidFill>
              </a:rPr>
              <a:t>. Des pratiques de profilage intensif ou de surveillance excessive peuvent révéler des informations personnelles, menaçant la vie privée.</a:t>
            </a:r>
          </a:p>
        </p:txBody>
      </p:sp>
      <p:sp>
        <p:nvSpPr>
          <p:cNvPr id="7" name="Slide Number Placeholder 6">
            <a:extLst>
              <a:ext uri="{FF2B5EF4-FFF2-40B4-BE49-F238E27FC236}">
                <a16:creationId xmlns:a16="http://schemas.microsoft.com/office/drawing/2014/main" id="{A7602F76-7D59-14BB-C6ED-9DF22FDDBDC8}"/>
              </a:ext>
            </a:extLst>
          </p:cNvPr>
          <p:cNvSpPr>
            <a:spLocks noGrp="1"/>
          </p:cNvSpPr>
          <p:nvPr>
            <p:ph type="sldNum" sz="quarter" idx="12"/>
          </p:nvPr>
        </p:nvSpPr>
        <p:spPr/>
        <p:txBody>
          <a:bodyPr/>
          <a:lstStyle/>
          <a:p>
            <a:fld id="{51F02384-994A-4C3C-8656-0CE2B6A3B91B}" type="slidenum">
              <a:rPr lang="en-US" smtClean="0"/>
              <a:pPr/>
              <a:t>30</a:t>
            </a:fld>
            <a:endParaRPr lang="en-US"/>
          </a:p>
        </p:txBody>
      </p:sp>
      <p:sp>
        <p:nvSpPr>
          <p:cNvPr id="4" name="Title 3">
            <a:extLst>
              <a:ext uri="{FF2B5EF4-FFF2-40B4-BE49-F238E27FC236}">
                <a16:creationId xmlns:a16="http://schemas.microsoft.com/office/drawing/2014/main" id="{C47CEE81-0BB0-16CB-54F2-CFB1D4CB6DE2}"/>
              </a:ext>
            </a:extLst>
          </p:cNvPr>
          <p:cNvSpPr>
            <a:spLocks noGrp="1"/>
          </p:cNvSpPr>
          <p:nvPr>
            <p:ph type="title"/>
          </p:nvPr>
        </p:nvSpPr>
        <p:spPr>
          <a:xfrm>
            <a:off x="119336" y="160337"/>
            <a:ext cx="11881320" cy="604367"/>
          </a:xfrm>
        </p:spPr>
        <p:txBody>
          <a:bodyPr>
            <a:normAutofit fontScale="90000"/>
          </a:bodyPr>
          <a:lstStyle/>
          <a:p>
            <a:r>
              <a:rPr lang="fr-FR" dirty="0"/>
              <a:t>L’identité numérique et la gestion des risques</a:t>
            </a:r>
            <a:endParaRPr lang="en-US" dirty="0"/>
          </a:p>
        </p:txBody>
      </p:sp>
    </p:spTree>
    <p:extLst>
      <p:ext uri="{BB962C8B-B14F-4D97-AF65-F5344CB8AC3E}">
        <p14:creationId xmlns:p14="http://schemas.microsoft.com/office/powerpoint/2010/main" val="378170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6AD0D-1D37-55CD-E713-28623417A8EE}"/>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AF1237FB-A10B-576A-30AA-D69D707EB17E}"/>
              </a:ext>
            </a:extLst>
          </p:cNvPr>
          <p:cNvSpPr>
            <a:spLocks noGrp="1"/>
          </p:cNvSpPr>
          <p:nvPr>
            <p:ph idx="1"/>
          </p:nvPr>
        </p:nvSpPr>
        <p:spPr>
          <a:xfrm>
            <a:off x="119336" y="908720"/>
            <a:ext cx="11881320" cy="5268243"/>
          </a:xfrm>
        </p:spPr>
        <p:txBody>
          <a:bodyPr>
            <a:normAutofit fontScale="62500" lnSpcReduction="20000"/>
          </a:bodyPr>
          <a:lstStyle/>
          <a:p>
            <a:pPr marL="0" indent="0">
              <a:buNone/>
            </a:pPr>
            <a:r>
              <a:rPr lang="fr-FR" b="1" u="sng" dirty="0">
                <a:solidFill>
                  <a:srgbClr val="C00000"/>
                </a:solidFill>
              </a:rPr>
              <a:t>A-DÉFINITION ET ENJEUX DE L’IDENTITÉ NUMÉRIQUE</a:t>
            </a:r>
          </a:p>
          <a:p>
            <a:pPr marL="0" indent="0" algn="ctr">
              <a:buNone/>
            </a:pPr>
            <a:r>
              <a:rPr lang="fr-FR" b="1" dirty="0">
                <a:solidFill>
                  <a:srgbClr val="C00000"/>
                </a:solidFill>
              </a:rPr>
              <a:t>Stratégies de gestion de l’identité numérique par les entreprises</a:t>
            </a:r>
          </a:p>
          <a:p>
            <a:pPr marL="0" indent="0">
              <a:buNone/>
            </a:pPr>
            <a:r>
              <a:rPr lang="fr-FR" b="1" dirty="0">
                <a:solidFill>
                  <a:srgbClr val="C00000"/>
                </a:solidFill>
              </a:rPr>
              <a:t>Création de l’identité numérique</a:t>
            </a:r>
          </a:p>
          <a:p>
            <a:r>
              <a:rPr lang="fr-FR" dirty="0">
                <a:solidFill>
                  <a:schemeClr val="tx1"/>
                </a:solidFill>
              </a:rPr>
              <a:t>Lors de la création d’une identité numérique, l’entreprise doit vérifier l’authenticité des informations tout en obtenant un consentement clair de l’individu.</a:t>
            </a:r>
          </a:p>
          <a:p>
            <a:pPr marL="0" indent="0">
              <a:buNone/>
            </a:pPr>
            <a:r>
              <a:rPr lang="fr-FR" b="1" dirty="0">
                <a:solidFill>
                  <a:srgbClr val="C00000"/>
                </a:solidFill>
              </a:rPr>
              <a:t>Conservation et sécurité</a:t>
            </a:r>
          </a:p>
          <a:p>
            <a:r>
              <a:rPr lang="fr-FR" dirty="0">
                <a:solidFill>
                  <a:schemeClr val="tx1"/>
                </a:solidFill>
              </a:rPr>
              <a:t>Les entreprises doivent mettre en place des mesures de sécurité, telles que le chiffrement, pour limiter les risques de fuite et protéger l’accès aux données.</a:t>
            </a:r>
          </a:p>
          <a:p>
            <a:pPr marL="0" indent="0">
              <a:buNone/>
            </a:pPr>
            <a:r>
              <a:rPr lang="fr-FR" b="1" dirty="0">
                <a:solidFill>
                  <a:srgbClr val="C00000"/>
                </a:solidFill>
              </a:rPr>
              <a:t>Suppression et anonymisation</a:t>
            </a:r>
          </a:p>
          <a:p>
            <a:r>
              <a:rPr lang="fr-FR" dirty="0">
                <a:solidFill>
                  <a:schemeClr val="tx1"/>
                </a:solidFill>
              </a:rPr>
              <a:t>Lorsque la relation entre l’entreprise et le client prend fin, les données doivent être effacées ou anonymisées.</a:t>
            </a:r>
          </a:p>
        </p:txBody>
      </p:sp>
      <p:sp>
        <p:nvSpPr>
          <p:cNvPr id="7" name="Slide Number Placeholder 6">
            <a:extLst>
              <a:ext uri="{FF2B5EF4-FFF2-40B4-BE49-F238E27FC236}">
                <a16:creationId xmlns:a16="http://schemas.microsoft.com/office/drawing/2014/main" id="{2978E47D-2131-078C-8C70-9363AC030B01}"/>
              </a:ext>
            </a:extLst>
          </p:cNvPr>
          <p:cNvSpPr>
            <a:spLocks noGrp="1"/>
          </p:cNvSpPr>
          <p:nvPr>
            <p:ph type="sldNum" sz="quarter" idx="12"/>
          </p:nvPr>
        </p:nvSpPr>
        <p:spPr/>
        <p:txBody>
          <a:bodyPr/>
          <a:lstStyle/>
          <a:p>
            <a:fld id="{51F02384-994A-4C3C-8656-0CE2B6A3B91B}" type="slidenum">
              <a:rPr lang="en-US" smtClean="0"/>
              <a:pPr/>
              <a:t>31</a:t>
            </a:fld>
            <a:endParaRPr lang="en-US"/>
          </a:p>
        </p:txBody>
      </p:sp>
      <p:sp>
        <p:nvSpPr>
          <p:cNvPr id="4" name="Title 3">
            <a:extLst>
              <a:ext uri="{FF2B5EF4-FFF2-40B4-BE49-F238E27FC236}">
                <a16:creationId xmlns:a16="http://schemas.microsoft.com/office/drawing/2014/main" id="{FFB46FDD-FD1C-14A9-892F-B220FEA619FA}"/>
              </a:ext>
            </a:extLst>
          </p:cNvPr>
          <p:cNvSpPr>
            <a:spLocks noGrp="1"/>
          </p:cNvSpPr>
          <p:nvPr>
            <p:ph type="title"/>
          </p:nvPr>
        </p:nvSpPr>
        <p:spPr>
          <a:xfrm>
            <a:off x="119336" y="160337"/>
            <a:ext cx="11881320" cy="604367"/>
          </a:xfrm>
        </p:spPr>
        <p:txBody>
          <a:bodyPr>
            <a:normAutofit fontScale="90000"/>
          </a:bodyPr>
          <a:lstStyle/>
          <a:p>
            <a:r>
              <a:rPr lang="fr-FR" dirty="0"/>
              <a:t>L’identité numérique et la gestion des risques</a:t>
            </a:r>
            <a:endParaRPr lang="en-US" dirty="0"/>
          </a:p>
        </p:txBody>
      </p:sp>
    </p:spTree>
    <p:extLst>
      <p:ext uri="{BB962C8B-B14F-4D97-AF65-F5344CB8AC3E}">
        <p14:creationId xmlns:p14="http://schemas.microsoft.com/office/powerpoint/2010/main" val="80499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DEB39-0FF2-07C6-4C11-D4B04A995308}"/>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B23A74A-A20A-BFED-654B-4187AA6513A0}"/>
              </a:ext>
            </a:extLst>
          </p:cNvPr>
          <p:cNvSpPr>
            <a:spLocks noGrp="1"/>
          </p:cNvSpPr>
          <p:nvPr>
            <p:ph idx="1"/>
          </p:nvPr>
        </p:nvSpPr>
        <p:spPr>
          <a:xfrm>
            <a:off x="119336" y="908720"/>
            <a:ext cx="11881320" cy="5268243"/>
          </a:xfrm>
        </p:spPr>
        <p:txBody>
          <a:bodyPr>
            <a:normAutofit fontScale="47500" lnSpcReduction="20000"/>
          </a:bodyPr>
          <a:lstStyle/>
          <a:p>
            <a:pPr marL="0" indent="0">
              <a:buNone/>
            </a:pPr>
            <a:r>
              <a:rPr lang="fr-FR" b="1" u="sng" dirty="0">
                <a:solidFill>
                  <a:srgbClr val="C00000"/>
                </a:solidFill>
              </a:rPr>
              <a:t>B-RISQUES ASSOCIÉS À L’IDENTITÉ NUMÉRIQUE</a:t>
            </a:r>
          </a:p>
          <a:p>
            <a:pPr marL="0" indent="0" algn="ctr">
              <a:buNone/>
            </a:pPr>
            <a:r>
              <a:rPr lang="fr-FR" b="1" dirty="0">
                <a:solidFill>
                  <a:srgbClr val="C00000"/>
                </a:solidFill>
              </a:rPr>
              <a:t>1. Risques de cybersécurité</a:t>
            </a:r>
          </a:p>
          <a:p>
            <a:pPr marL="0" indent="0">
              <a:buNone/>
            </a:pPr>
            <a:r>
              <a:rPr lang="fr-FR" b="1" dirty="0">
                <a:solidFill>
                  <a:srgbClr val="C00000"/>
                </a:solidFill>
              </a:rPr>
              <a:t>Usurpation d’identité</a:t>
            </a:r>
          </a:p>
          <a:p>
            <a:r>
              <a:rPr lang="fr-FR" dirty="0">
                <a:solidFill>
                  <a:schemeClr val="tx1"/>
                </a:solidFill>
              </a:rPr>
              <a:t>Cela consiste à utiliser les informations d’une personne pour se faire passer pour elle, généralement dans un but frauduleux.</a:t>
            </a:r>
          </a:p>
          <a:p>
            <a:r>
              <a:rPr lang="fr-FR" dirty="0">
                <a:solidFill>
                  <a:schemeClr val="tx1"/>
                </a:solidFill>
              </a:rPr>
              <a:t>Exemple : Un cybercriminel ayant obtenu les identifiants bancaires d’un utilisateur peut effectuer des opérations non autorisées.</a:t>
            </a:r>
          </a:p>
          <a:p>
            <a:pPr marL="0" indent="0">
              <a:buNone/>
            </a:pPr>
            <a:endParaRPr lang="fr-FR" dirty="0">
              <a:solidFill>
                <a:schemeClr val="tx1"/>
              </a:solidFill>
            </a:endParaRPr>
          </a:p>
          <a:p>
            <a:pPr marL="0" indent="0">
              <a:buNone/>
            </a:pPr>
            <a:r>
              <a:rPr lang="fr-FR" b="1" dirty="0">
                <a:solidFill>
                  <a:srgbClr val="C00000"/>
                </a:solidFill>
              </a:rPr>
              <a:t>Cyberattaques et fuites de données</a:t>
            </a:r>
          </a:p>
          <a:p>
            <a:r>
              <a:rPr lang="fr-FR" dirty="0">
                <a:solidFill>
                  <a:schemeClr val="tx1"/>
                </a:solidFill>
              </a:rPr>
              <a:t>Les données numériques sont vulnérables aux attaques telles que le phishing ou les ransomwares. Une entreprise doit sécuriser les identités numériques, sous peine de sanctions et de perte de confiance des utilisateurs.</a:t>
            </a:r>
          </a:p>
          <a:p>
            <a:r>
              <a:rPr lang="fr-FR" dirty="0">
                <a:solidFill>
                  <a:schemeClr val="tx1"/>
                </a:solidFill>
              </a:rPr>
              <a:t>Exemple : Une fuite de données clients expose l’entreprise à des pénalités financières, en plus des conséquences sur sa réputation.</a:t>
            </a:r>
          </a:p>
        </p:txBody>
      </p:sp>
      <p:sp>
        <p:nvSpPr>
          <p:cNvPr id="7" name="Slide Number Placeholder 6">
            <a:extLst>
              <a:ext uri="{FF2B5EF4-FFF2-40B4-BE49-F238E27FC236}">
                <a16:creationId xmlns:a16="http://schemas.microsoft.com/office/drawing/2014/main" id="{B927601B-8074-A63E-D98E-B31AB282A1D3}"/>
              </a:ext>
            </a:extLst>
          </p:cNvPr>
          <p:cNvSpPr>
            <a:spLocks noGrp="1"/>
          </p:cNvSpPr>
          <p:nvPr>
            <p:ph type="sldNum" sz="quarter" idx="12"/>
          </p:nvPr>
        </p:nvSpPr>
        <p:spPr/>
        <p:txBody>
          <a:bodyPr/>
          <a:lstStyle/>
          <a:p>
            <a:fld id="{51F02384-994A-4C3C-8656-0CE2B6A3B91B}" type="slidenum">
              <a:rPr lang="en-US" smtClean="0"/>
              <a:pPr/>
              <a:t>32</a:t>
            </a:fld>
            <a:endParaRPr lang="en-US"/>
          </a:p>
        </p:txBody>
      </p:sp>
      <p:sp>
        <p:nvSpPr>
          <p:cNvPr id="4" name="Title 3">
            <a:extLst>
              <a:ext uri="{FF2B5EF4-FFF2-40B4-BE49-F238E27FC236}">
                <a16:creationId xmlns:a16="http://schemas.microsoft.com/office/drawing/2014/main" id="{3206B473-3BDE-2EFE-2510-069E1F84E45F}"/>
              </a:ext>
            </a:extLst>
          </p:cNvPr>
          <p:cNvSpPr>
            <a:spLocks noGrp="1"/>
          </p:cNvSpPr>
          <p:nvPr>
            <p:ph type="title"/>
          </p:nvPr>
        </p:nvSpPr>
        <p:spPr>
          <a:xfrm>
            <a:off x="119336" y="160337"/>
            <a:ext cx="11881320" cy="604367"/>
          </a:xfrm>
        </p:spPr>
        <p:txBody>
          <a:bodyPr>
            <a:normAutofit fontScale="90000"/>
          </a:bodyPr>
          <a:lstStyle/>
          <a:p>
            <a:r>
              <a:rPr lang="fr-FR" dirty="0"/>
              <a:t>L’identité numérique et la gestion des risques</a:t>
            </a:r>
            <a:endParaRPr lang="en-US" dirty="0"/>
          </a:p>
        </p:txBody>
      </p:sp>
    </p:spTree>
    <p:extLst>
      <p:ext uri="{BB962C8B-B14F-4D97-AF65-F5344CB8AC3E}">
        <p14:creationId xmlns:p14="http://schemas.microsoft.com/office/powerpoint/2010/main" val="206368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Effect transition="in" filter="fade">
                                      <p:cBhvr>
                                        <p:cTn id="37" dur="500"/>
                                        <p:tgtEl>
                                          <p:spTgt spid="1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8" end="8"/>
                                            </p:txEl>
                                          </p:spTgt>
                                        </p:tgtEl>
                                        <p:attrNameLst>
                                          <p:attrName>style.visibility</p:attrName>
                                        </p:attrNameLst>
                                      </p:cBhvr>
                                      <p:to>
                                        <p:strVal val="visible"/>
                                      </p:to>
                                    </p:set>
                                    <p:animEffect transition="in" filter="fade">
                                      <p:cBhvr>
                                        <p:cTn id="42"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8EEFF-DEA3-4975-7168-C936AF846555}"/>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CEE4710-B457-B8A6-8242-1E316ECCEF41}"/>
              </a:ext>
            </a:extLst>
          </p:cNvPr>
          <p:cNvSpPr>
            <a:spLocks noGrp="1"/>
          </p:cNvSpPr>
          <p:nvPr>
            <p:ph idx="1"/>
          </p:nvPr>
        </p:nvSpPr>
        <p:spPr>
          <a:xfrm>
            <a:off x="119336" y="908720"/>
            <a:ext cx="11881320" cy="5268243"/>
          </a:xfrm>
        </p:spPr>
        <p:txBody>
          <a:bodyPr>
            <a:normAutofit fontScale="47500" lnSpcReduction="20000"/>
          </a:bodyPr>
          <a:lstStyle/>
          <a:p>
            <a:pPr marL="0" indent="0">
              <a:buNone/>
            </a:pPr>
            <a:r>
              <a:rPr lang="fr-FR" b="1" u="sng" dirty="0">
                <a:solidFill>
                  <a:srgbClr val="C00000"/>
                </a:solidFill>
              </a:rPr>
              <a:t>B-RISQUES ASSOCIÉS À L’IDENTITÉ NUMÉRIQUE</a:t>
            </a:r>
          </a:p>
          <a:p>
            <a:pPr marL="0" indent="0" algn="ctr">
              <a:buNone/>
            </a:pPr>
            <a:r>
              <a:rPr lang="fr-FR" b="1" dirty="0">
                <a:solidFill>
                  <a:srgbClr val="C00000"/>
                </a:solidFill>
              </a:rPr>
              <a:t>2. Surveillance numérique</a:t>
            </a:r>
          </a:p>
          <a:p>
            <a:pPr marL="0" indent="0">
              <a:buNone/>
            </a:pPr>
            <a:r>
              <a:rPr lang="fr-FR" b="1" dirty="0">
                <a:solidFill>
                  <a:srgbClr val="C00000"/>
                </a:solidFill>
              </a:rPr>
              <a:t>Surveillance des employés</a:t>
            </a:r>
          </a:p>
          <a:p>
            <a:r>
              <a:rPr lang="fr-FR" dirty="0">
                <a:solidFill>
                  <a:schemeClr val="tx1"/>
                </a:solidFill>
              </a:rPr>
              <a:t>La surveillance numérique des employés doit être proportionnée et justifiée, et les employés doivent être informés des modalités de cette surveillance.</a:t>
            </a:r>
          </a:p>
          <a:p>
            <a:r>
              <a:rPr lang="fr-FR" dirty="0">
                <a:solidFill>
                  <a:schemeClr val="tx1"/>
                </a:solidFill>
              </a:rPr>
              <a:t>Exemple : Un employeur peut surveiller l’usage des outils informatiques, mais ne peut pas accéder aux courriels marqués « personnel » sans une raison impérative.</a:t>
            </a:r>
          </a:p>
          <a:p>
            <a:pPr marL="0" indent="0">
              <a:buNone/>
            </a:pPr>
            <a:endParaRPr lang="fr-FR" dirty="0">
              <a:solidFill>
                <a:schemeClr val="tx1"/>
              </a:solidFill>
            </a:endParaRPr>
          </a:p>
          <a:p>
            <a:pPr marL="0" indent="0">
              <a:buNone/>
            </a:pPr>
            <a:r>
              <a:rPr lang="fr-FR" b="1" dirty="0">
                <a:solidFill>
                  <a:srgbClr val="C00000"/>
                </a:solidFill>
              </a:rPr>
              <a:t>Surveillance des utilisateurs</a:t>
            </a:r>
          </a:p>
          <a:p>
            <a:r>
              <a:rPr lang="fr-FR" dirty="0">
                <a:solidFill>
                  <a:schemeClr val="tx1"/>
                </a:solidFill>
              </a:rPr>
              <a:t>Pour des raisons commerciales, les entreprises collectent souvent des données sur les comportements d’achat ou de navigation. Cette collecte nécessite le consentement de l’utilisateur.</a:t>
            </a:r>
          </a:p>
          <a:p>
            <a:r>
              <a:rPr lang="fr-FR" dirty="0">
                <a:solidFill>
                  <a:schemeClr val="tx1"/>
                </a:solidFill>
              </a:rPr>
              <a:t>Exemple : Une entreprise de vente en ligne utilise des recommandations basées sur les achats antérieurs, à condition d’obtenir le consentement pour le traitement des données.</a:t>
            </a:r>
          </a:p>
        </p:txBody>
      </p:sp>
      <p:sp>
        <p:nvSpPr>
          <p:cNvPr id="7" name="Slide Number Placeholder 6">
            <a:extLst>
              <a:ext uri="{FF2B5EF4-FFF2-40B4-BE49-F238E27FC236}">
                <a16:creationId xmlns:a16="http://schemas.microsoft.com/office/drawing/2014/main" id="{C6EE62E4-5B19-407B-2E63-7273C991D274}"/>
              </a:ext>
            </a:extLst>
          </p:cNvPr>
          <p:cNvSpPr>
            <a:spLocks noGrp="1"/>
          </p:cNvSpPr>
          <p:nvPr>
            <p:ph type="sldNum" sz="quarter" idx="12"/>
          </p:nvPr>
        </p:nvSpPr>
        <p:spPr/>
        <p:txBody>
          <a:bodyPr/>
          <a:lstStyle/>
          <a:p>
            <a:fld id="{51F02384-994A-4C3C-8656-0CE2B6A3B91B}" type="slidenum">
              <a:rPr lang="en-US" smtClean="0"/>
              <a:pPr/>
              <a:t>33</a:t>
            </a:fld>
            <a:endParaRPr lang="en-US"/>
          </a:p>
        </p:txBody>
      </p:sp>
      <p:sp>
        <p:nvSpPr>
          <p:cNvPr id="4" name="Title 3">
            <a:extLst>
              <a:ext uri="{FF2B5EF4-FFF2-40B4-BE49-F238E27FC236}">
                <a16:creationId xmlns:a16="http://schemas.microsoft.com/office/drawing/2014/main" id="{E2C92E69-17A4-0D83-2716-8AC59F7F0D6B}"/>
              </a:ext>
            </a:extLst>
          </p:cNvPr>
          <p:cNvSpPr>
            <a:spLocks noGrp="1"/>
          </p:cNvSpPr>
          <p:nvPr>
            <p:ph type="title"/>
          </p:nvPr>
        </p:nvSpPr>
        <p:spPr>
          <a:xfrm>
            <a:off x="119336" y="160337"/>
            <a:ext cx="11881320" cy="604367"/>
          </a:xfrm>
        </p:spPr>
        <p:txBody>
          <a:bodyPr>
            <a:normAutofit fontScale="90000"/>
          </a:bodyPr>
          <a:lstStyle/>
          <a:p>
            <a:r>
              <a:rPr lang="fr-FR" dirty="0"/>
              <a:t>L’identité numérique et la gestion des risques</a:t>
            </a:r>
            <a:endParaRPr lang="en-US" dirty="0"/>
          </a:p>
        </p:txBody>
      </p:sp>
    </p:spTree>
    <p:extLst>
      <p:ext uri="{BB962C8B-B14F-4D97-AF65-F5344CB8AC3E}">
        <p14:creationId xmlns:p14="http://schemas.microsoft.com/office/powerpoint/2010/main" val="128753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Effect transition="in" filter="fade">
                                      <p:cBhvr>
                                        <p:cTn id="37" dur="500"/>
                                        <p:tgtEl>
                                          <p:spTgt spid="1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8" end="8"/>
                                            </p:txEl>
                                          </p:spTgt>
                                        </p:tgtEl>
                                        <p:attrNameLst>
                                          <p:attrName>style.visibility</p:attrName>
                                        </p:attrNameLst>
                                      </p:cBhvr>
                                      <p:to>
                                        <p:strVal val="visible"/>
                                      </p:to>
                                    </p:set>
                                    <p:animEffect transition="in" filter="fade">
                                      <p:cBhvr>
                                        <p:cTn id="42"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67E75-109C-8FCC-A42A-BC8636E316D4}"/>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D24C0BCF-FDE5-1B03-94F8-F965CFF9FB25}"/>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DDAFC-5D2F-7D14-0A48-4612E653B1B3}"/>
              </a:ext>
            </a:extLst>
          </p:cNvPr>
          <p:cNvSpPr>
            <a:spLocks noGrp="1"/>
          </p:cNvSpPr>
          <p:nvPr>
            <p:ph type="ctrTitle"/>
          </p:nvPr>
        </p:nvSpPr>
        <p:spPr>
          <a:xfrm>
            <a:off x="2032000" y="4509120"/>
            <a:ext cx="8128000" cy="1067644"/>
          </a:xfrm>
        </p:spPr>
        <p:txBody>
          <a:bodyPr/>
          <a:lstStyle/>
          <a:p>
            <a:r>
              <a:rPr lang="fr-FR" dirty="0">
                <a:latin typeface="Calibri" panose="020F0502020204030204" pitchFamily="34" charset="0"/>
                <a:ea typeface="Calibri" panose="020F0502020204030204" pitchFamily="34" charset="0"/>
                <a:cs typeface="Times New Roman" panose="02020603050405020304" pitchFamily="18" charset="0"/>
              </a:rPr>
              <a:t>Usage du numérique dans le cadre professionnel</a:t>
            </a:r>
            <a:endParaRPr lang="en-US" dirty="0"/>
          </a:p>
        </p:txBody>
      </p:sp>
      <p:sp>
        <p:nvSpPr>
          <p:cNvPr id="3" name="Subtitle 2">
            <a:extLst>
              <a:ext uri="{FF2B5EF4-FFF2-40B4-BE49-F238E27FC236}">
                <a16:creationId xmlns:a16="http://schemas.microsoft.com/office/drawing/2014/main" id="{59C03CAB-48D3-BEF3-597B-49035D423AAC}"/>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AB649CAB-5B7E-1AC8-DA3D-C231058558C4}"/>
              </a:ext>
            </a:extLst>
          </p:cNvPr>
          <p:cNvSpPr>
            <a:spLocks noGrp="1"/>
          </p:cNvSpPr>
          <p:nvPr>
            <p:ph type="body" sz="quarter" idx="14"/>
          </p:nvPr>
        </p:nvSpPr>
        <p:spPr/>
        <p:txBody>
          <a:bodyPr/>
          <a:lstStyle/>
          <a:p>
            <a:r>
              <a:rPr lang="en-US" dirty="0"/>
              <a:t>03</a:t>
            </a:r>
          </a:p>
        </p:txBody>
      </p:sp>
    </p:spTree>
    <p:extLst>
      <p:ext uri="{BB962C8B-B14F-4D97-AF65-F5344CB8AC3E}">
        <p14:creationId xmlns:p14="http://schemas.microsoft.com/office/powerpoint/2010/main" val="204521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C0201-79A5-84AD-F2E8-6AEDCF2081E6}"/>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82B7CE-02FE-9820-3B48-2B4CA7907DD5}"/>
              </a:ext>
            </a:extLst>
          </p:cNvPr>
          <p:cNvSpPr>
            <a:spLocks noGrp="1"/>
          </p:cNvSpPr>
          <p:nvPr>
            <p:ph idx="1"/>
          </p:nvPr>
        </p:nvSpPr>
        <p:spPr>
          <a:xfrm>
            <a:off x="119336" y="908720"/>
            <a:ext cx="11881320" cy="5268243"/>
          </a:xfrm>
        </p:spPr>
        <p:txBody>
          <a:bodyPr>
            <a:normAutofit fontScale="55000" lnSpcReduction="20000"/>
          </a:bodyPr>
          <a:lstStyle/>
          <a:p>
            <a:pPr marL="0" indent="0">
              <a:buNone/>
            </a:pPr>
            <a:r>
              <a:rPr lang="fr-FR" b="1" u="sng" dirty="0">
                <a:solidFill>
                  <a:srgbClr val="C00000"/>
                </a:solidFill>
              </a:rPr>
              <a:t>A - CADRE JURIDIQUE DE L’USAGE DES OUTILS NUMÉRIQUES AU TRAVAIL</a:t>
            </a:r>
          </a:p>
          <a:p>
            <a:pPr marL="0" indent="0">
              <a:buNone/>
            </a:pPr>
            <a:r>
              <a:rPr lang="fr-FR" dirty="0">
                <a:solidFill>
                  <a:schemeClr val="tx1"/>
                </a:solidFill>
              </a:rPr>
              <a:t>L’utilisation des outils numériques au travail est encadrée par plusieurs sources légales, garantissant les droits des employés et les obligations des employeurs :</a:t>
            </a:r>
          </a:p>
          <a:p>
            <a:r>
              <a:rPr lang="fr-FR" b="1" dirty="0">
                <a:solidFill>
                  <a:srgbClr val="C00000"/>
                </a:solidFill>
              </a:rPr>
              <a:t>Code du travail </a:t>
            </a:r>
            <a:r>
              <a:rPr lang="fr-FR" dirty="0">
                <a:solidFill>
                  <a:schemeClr val="tx1"/>
                </a:solidFill>
              </a:rPr>
              <a:t>: Il régit les relations entre employeurs et employés en France. Il définit les droits et obligations dans les conditions de travail, la sécurité et la vie privée des employés.</a:t>
            </a:r>
          </a:p>
          <a:p>
            <a:r>
              <a:rPr lang="fr-FR" b="1" dirty="0">
                <a:solidFill>
                  <a:srgbClr val="C00000"/>
                </a:solidFill>
              </a:rPr>
              <a:t>Loi Informatique et Libertés (1978) </a:t>
            </a:r>
            <a:r>
              <a:rPr lang="fr-FR" dirty="0">
                <a:solidFill>
                  <a:schemeClr val="tx1"/>
                </a:solidFill>
              </a:rPr>
              <a:t>: Cette loi, pionnière en France, protège les données personnelles en imposant aux entreprises et administrations des règles strictes. Elle garantit aux individus des droits sur leurs données, comme le droit d’accès et de rectification.</a:t>
            </a:r>
          </a:p>
          <a:p>
            <a:r>
              <a:rPr lang="fr-FR" b="1" dirty="0">
                <a:solidFill>
                  <a:srgbClr val="C00000"/>
                </a:solidFill>
              </a:rPr>
              <a:t>RGPD (2018)</a:t>
            </a:r>
            <a:r>
              <a:rPr lang="fr-FR" dirty="0">
                <a:solidFill>
                  <a:schemeClr val="tx1"/>
                </a:solidFill>
              </a:rPr>
              <a:t> : Le RGPD harmonise la protection des données personnelles au niveau de l’UE, imposant la transparence, la sécurité des données et des droits étendus (droit d’accès, de suppression, d’opposition, etc.).</a:t>
            </a:r>
          </a:p>
          <a:p>
            <a:r>
              <a:rPr lang="fr-FR" b="1" dirty="0">
                <a:solidFill>
                  <a:srgbClr val="C00000"/>
                </a:solidFill>
              </a:rPr>
              <a:t>Jurisprudence</a:t>
            </a:r>
            <a:r>
              <a:rPr lang="fr-FR" dirty="0">
                <a:solidFill>
                  <a:schemeClr val="tx1"/>
                </a:solidFill>
              </a:rPr>
              <a:t> : Les décisions de justice établissent des précédents essentiels pour interpréter et appliquer les lois. En matière de protection des données et de respect de la vie privée au travail, la jurisprudence française et européenne fournit des règles clés.</a:t>
            </a:r>
          </a:p>
        </p:txBody>
      </p:sp>
      <p:sp>
        <p:nvSpPr>
          <p:cNvPr id="7" name="Slide Number Placeholder 6">
            <a:extLst>
              <a:ext uri="{FF2B5EF4-FFF2-40B4-BE49-F238E27FC236}">
                <a16:creationId xmlns:a16="http://schemas.microsoft.com/office/drawing/2014/main" id="{2DB8AFE1-03D9-8C74-E582-3EC6CDD0B2B9}"/>
              </a:ext>
            </a:extLst>
          </p:cNvPr>
          <p:cNvSpPr>
            <a:spLocks noGrp="1"/>
          </p:cNvSpPr>
          <p:nvPr>
            <p:ph type="sldNum" sz="quarter" idx="12"/>
          </p:nvPr>
        </p:nvSpPr>
        <p:spPr/>
        <p:txBody>
          <a:bodyPr/>
          <a:lstStyle/>
          <a:p>
            <a:fld id="{51F02384-994A-4C3C-8656-0CE2B6A3B91B}" type="slidenum">
              <a:rPr lang="en-US" smtClean="0"/>
              <a:pPr/>
              <a:t>35</a:t>
            </a:fld>
            <a:endParaRPr lang="en-US"/>
          </a:p>
        </p:txBody>
      </p:sp>
      <p:sp>
        <p:nvSpPr>
          <p:cNvPr id="4" name="Title 3">
            <a:extLst>
              <a:ext uri="{FF2B5EF4-FFF2-40B4-BE49-F238E27FC236}">
                <a16:creationId xmlns:a16="http://schemas.microsoft.com/office/drawing/2014/main" id="{B4BA75A3-7DC7-C539-BA4F-2C26DCA66D45}"/>
              </a:ext>
            </a:extLst>
          </p:cNvPr>
          <p:cNvSpPr>
            <a:spLocks noGrp="1"/>
          </p:cNvSpPr>
          <p:nvPr>
            <p:ph type="title"/>
          </p:nvPr>
        </p:nvSpPr>
        <p:spPr>
          <a:xfrm>
            <a:off x="119336" y="160337"/>
            <a:ext cx="11881320" cy="604367"/>
          </a:xfrm>
        </p:spPr>
        <p:txBody>
          <a:bodyPr>
            <a:normAutofit fontScale="90000"/>
          </a:bodyPr>
          <a:lstStyle/>
          <a:p>
            <a:r>
              <a:rPr lang="fr-FR" dirty="0"/>
              <a:t>Usage du numérique dans le cadre professionnel</a:t>
            </a:r>
            <a:endParaRPr lang="en-US" dirty="0"/>
          </a:p>
        </p:txBody>
      </p:sp>
    </p:spTree>
    <p:extLst>
      <p:ext uri="{BB962C8B-B14F-4D97-AF65-F5344CB8AC3E}">
        <p14:creationId xmlns:p14="http://schemas.microsoft.com/office/powerpoint/2010/main" val="417792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BC609-00D2-EBDE-FF85-797CB548F1CC}"/>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902899A3-27F0-199C-95CB-B4C43344DC08}"/>
              </a:ext>
            </a:extLst>
          </p:cNvPr>
          <p:cNvSpPr>
            <a:spLocks noGrp="1"/>
          </p:cNvSpPr>
          <p:nvPr>
            <p:ph idx="1"/>
          </p:nvPr>
        </p:nvSpPr>
        <p:spPr>
          <a:xfrm>
            <a:off x="119336" y="908720"/>
            <a:ext cx="11881320" cy="5268243"/>
          </a:xfrm>
        </p:spPr>
        <p:txBody>
          <a:bodyPr>
            <a:normAutofit fontScale="55000" lnSpcReduction="20000"/>
          </a:bodyPr>
          <a:lstStyle/>
          <a:p>
            <a:pPr marL="0" indent="0">
              <a:buNone/>
            </a:pPr>
            <a:r>
              <a:rPr lang="fr-FR" b="1" u="sng" dirty="0">
                <a:solidFill>
                  <a:srgbClr val="C00000"/>
                </a:solidFill>
              </a:rPr>
              <a:t>B- DROITS ET OBLIGATIONS CONCERNANT L’UTILISATION DES DONNÉES ET DES OUTILS NUMÉRIQUES</a:t>
            </a:r>
          </a:p>
          <a:p>
            <a:pPr marL="0" indent="0">
              <a:buNone/>
            </a:pPr>
            <a:r>
              <a:rPr lang="fr-FR" b="1" dirty="0">
                <a:solidFill>
                  <a:srgbClr val="C00000"/>
                </a:solidFill>
              </a:rPr>
              <a:t>1. Droits de l’employeur</a:t>
            </a:r>
          </a:p>
          <a:p>
            <a:pPr marL="0" indent="0">
              <a:buNone/>
            </a:pPr>
            <a:r>
              <a:rPr lang="fr-FR" b="1" dirty="0">
                <a:solidFill>
                  <a:srgbClr val="C00000"/>
                </a:solidFill>
              </a:rPr>
              <a:t>Encadrement de l’utilisation des outils numériques</a:t>
            </a:r>
          </a:p>
          <a:p>
            <a:r>
              <a:rPr lang="fr-FR" dirty="0">
                <a:solidFill>
                  <a:schemeClr val="tx1"/>
                </a:solidFill>
              </a:rPr>
              <a:t>Conformément aux articles L.1121-1 et L.4121-1 du Code du travail, l’employeur peut réglementer l’usage des outils numériques pour assurer la sécurité et la productivité de l’entreprise. Il peut restreindre l’utilisation des équipements professionnels à des fins strictement professionnelles.</a:t>
            </a:r>
          </a:p>
          <a:p>
            <a:pPr marL="0" indent="0">
              <a:buNone/>
            </a:pPr>
            <a:r>
              <a:rPr lang="fr-FR" b="1" dirty="0">
                <a:solidFill>
                  <a:srgbClr val="C00000"/>
                </a:solidFill>
              </a:rPr>
              <a:t>Droit de surveillance</a:t>
            </a:r>
          </a:p>
          <a:p>
            <a:r>
              <a:rPr lang="fr-FR" dirty="0">
                <a:solidFill>
                  <a:schemeClr val="tx1"/>
                </a:solidFill>
              </a:rPr>
              <a:t>L’employeur peut surveiller l’usage des outils numériques fournis, mais cela doit se faire dans le respect de la proportionnalité (surveillance justifiée par un objectif légitime et proportionnée). Les employés doivent être informés des modalités de cette surveillance.</a:t>
            </a:r>
          </a:p>
          <a:p>
            <a:r>
              <a:rPr lang="fr-FR" dirty="0">
                <a:solidFill>
                  <a:schemeClr val="tx1"/>
                </a:solidFill>
              </a:rPr>
              <a:t>Exemple : Un employeur peut limiter l’accès aux réseaux sociaux ou surveiller l’usage d’Internet pour éviter les abus, tant que la surveillance respecte les droits des employés et est proportionnée.</a:t>
            </a:r>
          </a:p>
        </p:txBody>
      </p:sp>
      <p:sp>
        <p:nvSpPr>
          <p:cNvPr id="7" name="Slide Number Placeholder 6">
            <a:extLst>
              <a:ext uri="{FF2B5EF4-FFF2-40B4-BE49-F238E27FC236}">
                <a16:creationId xmlns:a16="http://schemas.microsoft.com/office/drawing/2014/main" id="{1189FF60-65D3-D502-4DFD-3FF862F5C0A3}"/>
              </a:ext>
            </a:extLst>
          </p:cNvPr>
          <p:cNvSpPr>
            <a:spLocks noGrp="1"/>
          </p:cNvSpPr>
          <p:nvPr>
            <p:ph type="sldNum" sz="quarter" idx="12"/>
          </p:nvPr>
        </p:nvSpPr>
        <p:spPr/>
        <p:txBody>
          <a:bodyPr/>
          <a:lstStyle/>
          <a:p>
            <a:fld id="{51F02384-994A-4C3C-8656-0CE2B6A3B91B}" type="slidenum">
              <a:rPr lang="en-US" smtClean="0"/>
              <a:pPr/>
              <a:t>36</a:t>
            </a:fld>
            <a:endParaRPr lang="en-US"/>
          </a:p>
        </p:txBody>
      </p:sp>
      <p:sp>
        <p:nvSpPr>
          <p:cNvPr id="4" name="Title 3">
            <a:extLst>
              <a:ext uri="{FF2B5EF4-FFF2-40B4-BE49-F238E27FC236}">
                <a16:creationId xmlns:a16="http://schemas.microsoft.com/office/drawing/2014/main" id="{F342D305-998D-6178-26C9-6069E8B47D2D}"/>
              </a:ext>
            </a:extLst>
          </p:cNvPr>
          <p:cNvSpPr>
            <a:spLocks noGrp="1"/>
          </p:cNvSpPr>
          <p:nvPr>
            <p:ph type="title"/>
          </p:nvPr>
        </p:nvSpPr>
        <p:spPr>
          <a:xfrm>
            <a:off x="119336" y="160337"/>
            <a:ext cx="11881320" cy="604367"/>
          </a:xfrm>
        </p:spPr>
        <p:txBody>
          <a:bodyPr>
            <a:normAutofit fontScale="90000"/>
          </a:bodyPr>
          <a:lstStyle/>
          <a:p>
            <a:r>
              <a:rPr lang="fr-FR" dirty="0"/>
              <a:t>Usage du numérique dans le cadre professionnel</a:t>
            </a:r>
            <a:endParaRPr lang="en-US" dirty="0"/>
          </a:p>
        </p:txBody>
      </p:sp>
    </p:spTree>
    <p:extLst>
      <p:ext uri="{BB962C8B-B14F-4D97-AF65-F5344CB8AC3E}">
        <p14:creationId xmlns:p14="http://schemas.microsoft.com/office/powerpoint/2010/main" val="109239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D78CB-C283-2B32-80DE-73E09BC2C403}"/>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4D17FB5-931B-9B4B-DA43-04DB3332255C}"/>
              </a:ext>
            </a:extLst>
          </p:cNvPr>
          <p:cNvSpPr>
            <a:spLocks noGrp="1"/>
          </p:cNvSpPr>
          <p:nvPr>
            <p:ph idx="1"/>
          </p:nvPr>
        </p:nvSpPr>
        <p:spPr>
          <a:xfrm>
            <a:off x="119336" y="908720"/>
            <a:ext cx="11881320" cy="5268243"/>
          </a:xfrm>
        </p:spPr>
        <p:txBody>
          <a:bodyPr>
            <a:normAutofit fontScale="55000" lnSpcReduction="20000"/>
          </a:bodyPr>
          <a:lstStyle/>
          <a:p>
            <a:pPr marL="0" indent="0">
              <a:buNone/>
            </a:pPr>
            <a:r>
              <a:rPr lang="fr-FR" b="1" u="sng" dirty="0">
                <a:solidFill>
                  <a:srgbClr val="C00000"/>
                </a:solidFill>
              </a:rPr>
              <a:t>B- DROITS ET OBLIGATIONS CONCERNANT L’UTILISATION DES DONNÉES ET DES OUTILS NUMÉRIQUES</a:t>
            </a:r>
          </a:p>
          <a:p>
            <a:pPr marL="0" indent="0">
              <a:buNone/>
            </a:pPr>
            <a:r>
              <a:rPr lang="fr-FR" b="1" dirty="0">
                <a:solidFill>
                  <a:srgbClr val="C00000"/>
                </a:solidFill>
              </a:rPr>
              <a:t>2. Obligations de l’employeur</a:t>
            </a:r>
          </a:p>
          <a:p>
            <a:pPr marL="0" indent="0">
              <a:buNone/>
            </a:pPr>
            <a:r>
              <a:rPr lang="fr-FR" b="1" dirty="0">
                <a:solidFill>
                  <a:srgbClr val="C00000"/>
                </a:solidFill>
              </a:rPr>
              <a:t>Information des employés</a:t>
            </a:r>
          </a:p>
          <a:p>
            <a:r>
              <a:rPr lang="fr-FR" dirty="0">
                <a:solidFill>
                  <a:schemeClr val="tx1"/>
                </a:solidFill>
              </a:rPr>
              <a:t>En vertu de l’article L.1222-4 du Code du travail et du RGPD, l’employeur doit informer explicitement les employés de toute surveillance, précisant les méthodes et les finalités de celle-ci.</a:t>
            </a:r>
          </a:p>
          <a:p>
            <a:pPr marL="0" indent="0">
              <a:buNone/>
            </a:pPr>
            <a:r>
              <a:rPr lang="fr-FR" b="1" dirty="0">
                <a:solidFill>
                  <a:srgbClr val="C00000"/>
                </a:solidFill>
              </a:rPr>
              <a:t>Respect de la vie privée</a:t>
            </a:r>
          </a:p>
          <a:p>
            <a:r>
              <a:rPr lang="fr-FR" dirty="0">
                <a:solidFill>
                  <a:schemeClr val="tx1"/>
                </a:solidFill>
              </a:rPr>
              <a:t>L’employeur doit respecter la vie privée des employés, garantie par l’article 9 du Code civil et l’article 8 de la Convention européenne des droits de l’homme (CEDH). Il ne peut pas surveiller de manière excessive les communications ou activités des employés.</a:t>
            </a:r>
          </a:p>
          <a:p>
            <a:r>
              <a:rPr lang="fr-FR" dirty="0">
                <a:solidFill>
                  <a:schemeClr val="tx1"/>
                </a:solidFill>
              </a:rPr>
              <a:t>Exemple : Un employeur peut surveiller les emails professionnels pour assurer la conformité, mais il ne peut pas accéder aux messages marqués « personnel » sans une justification impérieuse.</a:t>
            </a:r>
          </a:p>
        </p:txBody>
      </p:sp>
      <p:sp>
        <p:nvSpPr>
          <p:cNvPr id="7" name="Slide Number Placeholder 6">
            <a:extLst>
              <a:ext uri="{FF2B5EF4-FFF2-40B4-BE49-F238E27FC236}">
                <a16:creationId xmlns:a16="http://schemas.microsoft.com/office/drawing/2014/main" id="{8E789322-C96C-91CE-A288-C86BFEB237D3}"/>
              </a:ext>
            </a:extLst>
          </p:cNvPr>
          <p:cNvSpPr>
            <a:spLocks noGrp="1"/>
          </p:cNvSpPr>
          <p:nvPr>
            <p:ph type="sldNum" sz="quarter" idx="12"/>
          </p:nvPr>
        </p:nvSpPr>
        <p:spPr/>
        <p:txBody>
          <a:bodyPr/>
          <a:lstStyle/>
          <a:p>
            <a:fld id="{51F02384-994A-4C3C-8656-0CE2B6A3B91B}" type="slidenum">
              <a:rPr lang="en-US" smtClean="0"/>
              <a:pPr/>
              <a:t>37</a:t>
            </a:fld>
            <a:endParaRPr lang="en-US"/>
          </a:p>
        </p:txBody>
      </p:sp>
      <p:sp>
        <p:nvSpPr>
          <p:cNvPr id="4" name="Title 3">
            <a:extLst>
              <a:ext uri="{FF2B5EF4-FFF2-40B4-BE49-F238E27FC236}">
                <a16:creationId xmlns:a16="http://schemas.microsoft.com/office/drawing/2014/main" id="{94B8BFDC-912D-D024-ED68-280988B93184}"/>
              </a:ext>
            </a:extLst>
          </p:cNvPr>
          <p:cNvSpPr>
            <a:spLocks noGrp="1"/>
          </p:cNvSpPr>
          <p:nvPr>
            <p:ph type="title"/>
          </p:nvPr>
        </p:nvSpPr>
        <p:spPr>
          <a:xfrm>
            <a:off x="119336" y="160337"/>
            <a:ext cx="11881320" cy="604367"/>
          </a:xfrm>
        </p:spPr>
        <p:txBody>
          <a:bodyPr>
            <a:normAutofit fontScale="90000"/>
          </a:bodyPr>
          <a:lstStyle/>
          <a:p>
            <a:r>
              <a:rPr lang="fr-FR" dirty="0"/>
              <a:t>Usage du numérique dans le cadre professionnel</a:t>
            </a:r>
            <a:endParaRPr lang="en-US" dirty="0"/>
          </a:p>
        </p:txBody>
      </p:sp>
    </p:spTree>
    <p:extLst>
      <p:ext uri="{BB962C8B-B14F-4D97-AF65-F5344CB8AC3E}">
        <p14:creationId xmlns:p14="http://schemas.microsoft.com/office/powerpoint/2010/main" val="104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57AC0-8417-FCAC-C929-ECB65116F1A1}"/>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95F57083-4652-067E-D5C2-C46120F068E2}"/>
              </a:ext>
            </a:extLst>
          </p:cNvPr>
          <p:cNvSpPr>
            <a:spLocks noGrp="1"/>
          </p:cNvSpPr>
          <p:nvPr>
            <p:ph idx="1"/>
          </p:nvPr>
        </p:nvSpPr>
        <p:spPr>
          <a:xfrm>
            <a:off x="119336" y="908720"/>
            <a:ext cx="11881320" cy="5268243"/>
          </a:xfrm>
        </p:spPr>
        <p:txBody>
          <a:bodyPr>
            <a:normAutofit fontScale="70000" lnSpcReduction="20000"/>
          </a:bodyPr>
          <a:lstStyle/>
          <a:p>
            <a:pPr marL="0" indent="0">
              <a:buNone/>
            </a:pPr>
            <a:r>
              <a:rPr lang="fr-FR" sz="3200" b="1" u="sng" dirty="0">
                <a:solidFill>
                  <a:srgbClr val="C00000"/>
                </a:solidFill>
              </a:rPr>
              <a:t>B- DROITS ET OBLIGATIONS CONCERNANT L’UTILISATION DES DONNÉES ET DES OUTILS NUMÉRIQUES</a:t>
            </a:r>
          </a:p>
          <a:p>
            <a:pPr marL="0" indent="0">
              <a:buNone/>
            </a:pPr>
            <a:r>
              <a:rPr lang="fr-FR" b="1" dirty="0">
                <a:solidFill>
                  <a:srgbClr val="C00000"/>
                </a:solidFill>
              </a:rPr>
              <a:t>3. Droits de l’employé</a:t>
            </a:r>
          </a:p>
          <a:p>
            <a:pPr marL="0" indent="0">
              <a:buNone/>
            </a:pPr>
            <a:r>
              <a:rPr lang="fr-FR" b="1" dirty="0">
                <a:solidFill>
                  <a:srgbClr val="C00000"/>
                </a:solidFill>
              </a:rPr>
              <a:t>Protection de la vie privée</a:t>
            </a:r>
          </a:p>
          <a:p>
            <a:r>
              <a:rPr lang="fr-FR" dirty="0">
                <a:solidFill>
                  <a:schemeClr val="tx1"/>
                </a:solidFill>
              </a:rPr>
              <a:t>Les employés bénéficient d’un droit à la vie privée, même sur leur lieu de travail. La Cour de cassation (arrêt Nikon, 2001) a affirmé ce droit en protégeant les emails marqués comme « personnel » ou « privé » même s’ils sont envoyés depuis la messagerie professionnelle.</a:t>
            </a:r>
          </a:p>
          <a:p>
            <a:pPr marL="0" indent="0">
              <a:buNone/>
            </a:pPr>
            <a:r>
              <a:rPr lang="fr-FR" b="1" dirty="0">
                <a:solidFill>
                  <a:srgbClr val="C00000"/>
                </a:solidFill>
              </a:rPr>
              <a:t>Confidentialité des correspondances</a:t>
            </a:r>
          </a:p>
          <a:p>
            <a:r>
              <a:rPr lang="fr-FR" dirty="0">
                <a:solidFill>
                  <a:schemeClr val="tx1"/>
                </a:solidFill>
              </a:rPr>
              <a:t>La jurisprudence française interdit à l’employeur d’accéder aux fichiers ou correspondances marqués comme « personnel ». Ce droit est protégé par l’article 8 de la CEDH et l’article L.1121-1 du Code du travail, qui impose que toute restriction soit proportionnée.</a:t>
            </a:r>
          </a:p>
        </p:txBody>
      </p:sp>
      <p:sp>
        <p:nvSpPr>
          <p:cNvPr id="7" name="Slide Number Placeholder 6">
            <a:extLst>
              <a:ext uri="{FF2B5EF4-FFF2-40B4-BE49-F238E27FC236}">
                <a16:creationId xmlns:a16="http://schemas.microsoft.com/office/drawing/2014/main" id="{A15752F6-0390-C7CE-55A0-BF9F266D356E}"/>
              </a:ext>
            </a:extLst>
          </p:cNvPr>
          <p:cNvSpPr>
            <a:spLocks noGrp="1"/>
          </p:cNvSpPr>
          <p:nvPr>
            <p:ph type="sldNum" sz="quarter" idx="12"/>
          </p:nvPr>
        </p:nvSpPr>
        <p:spPr/>
        <p:txBody>
          <a:bodyPr/>
          <a:lstStyle/>
          <a:p>
            <a:fld id="{51F02384-994A-4C3C-8656-0CE2B6A3B91B}" type="slidenum">
              <a:rPr lang="en-US" smtClean="0"/>
              <a:pPr/>
              <a:t>38</a:t>
            </a:fld>
            <a:endParaRPr lang="en-US"/>
          </a:p>
        </p:txBody>
      </p:sp>
      <p:sp>
        <p:nvSpPr>
          <p:cNvPr id="4" name="Title 3">
            <a:extLst>
              <a:ext uri="{FF2B5EF4-FFF2-40B4-BE49-F238E27FC236}">
                <a16:creationId xmlns:a16="http://schemas.microsoft.com/office/drawing/2014/main" id="{58648051-17C8-38A8-0BE0-FFA6EC403F2A}"/>
              </a:ext>
            </a:extLst>
          </p:cNvPr>
          <p:cNvSpPr>
            <a:spLocks noGrp="1"/>
          </p:cNvSpPr>
          <p:nvPr>
            <p:ph type="title"/>
          </p:nvPr>
        </p:nvSpPr>
        <p:spPr>
          <a:xfrm>
            <a:off x="119336" y="160337"/>
            <a:ext cx="11881320" cy="604367"/>
          </a:xfrm>
        </p:spPr>
        <p:txBody>
          <a:bodyPr>
            <a:normAutofit fontScale="90000"/>
          </a:bodyPr>
          <a:lstStyle/>
          <a:p>
            <a:r>
              <a:rPr lang="fr-FR" dirty="0"/>
              <a:t>Usage du numérique dans le cadre professionnel</a:t>
            </a:r>
            <a:endParaRPr lang="en-US" dirty="0"/>
          </a:p>
        </p:txBody>
      </p:sp>
    </p:spTree>
    <p:extLst>
      <p:ext uri="{BB962C8B-B14F-4D97-AF65-F5344CB8AC3E}">
        <p14:creationId xmlns:p14="http://schemas.microsoft.com/office/powerpoint/2010/main" val="230640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5B496-15A4-AD38-35DA-A6EB88BE861A}"/>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82E70B3B-1E60-507E-A35B-DBC235EA639B}"/>
              </a:ext>
            </a:extLst>
          </p:cNvPr>
          <p:cNvSpPr>
            <a:spLocks noGrp="1"/>
          </p:cNvSpPr>
          <p:nvPr>
            <p:ph idx="1"/>
          </p:nvPr>
        </p:nvSpPr>
        <p:spPr>
          <a:xfrm>
            <a:off x="119336" y="908720"/>
            <a:ext cx="11881320" cy="5268243"/>
          </a:xfrm>
        </p:spPr>
        <p:txBody>
          <a:bodyPr>
            <a:normAutofit fontScale="85000" lnSpcReduction="10000"/>
          </a:bodyPr>
          <a:lstStyle/>
          <a:p>
            <a:pPr marL="0" indent="0">
              <a:buNone/>
            </a:pPr>
            <a:r>
              <a:rPr lang="fr-FR" b="1" u="sng" dirty="0">
                <a:solidFill>
                  <a:srgbClr val="C00000"/>
                </a:solidFill>
              </a:rPr>
              <a:t>C - CHARTE INFORMATIQUE </a:t>
            </a:r>
          </a:p>
          <a:p>
            <a:pPr marL="0" indent="0">
              <a:buNone/>
            </a:pPr>
            <a:r>
              <a:rPr lang="fr-FR" b="1" dirty="0">
                <a:solidFill>
                  <a:srgbClr val="C00000"/>
                </a:solidFill>
              </a:rPr>
              <a:t>1. Rôle de la charte informatique</a:t>
            </a:r>
          </a:p>
          <a:p>
            <a:r>
              <a:rPr lang="fr-FR" dirty="0">
                <a:solidFill>
                  <a:schemeClr val="tx1"/>
                </a:solidFill>
              </a:rPr>
              <a:t>La charte informatique est obligatoire dans les entreprises qui traitent des données sensibles ou qui pratiquent une surveillance. Elle définit les règles d’utilisation des outils numériques, garantissant la transparence vis-à-vis des pratiques de l’employeur.</a:t>
            </a:r>
          </a:p>
          <a:p>
            <a:r>
              <a:rPr lang="fr-FR" dirty="0">
                <a:solidFill>
                  <a:schemeClr val="tx1"/>
                </a:solidFill>
              </a:rPr>
              <a:t>La charte informe les employés sur les dispositifs de surveillance mis en place, le type de données traitées et les limites de leur usage, en conformité avec le RGPD et le Code du travail.</a:t>
            </a:r>
          </a:p>
        </p:txBody>
      </p:sp>
      <p:sp>
        <p:nvSpPr>
          <p:cNvPr id="7" name="Slide Number Placeholder 6">
            <a:extLst>
              <a:ext uri="{FF2B5EF4-FFF2-40B4-BE49-F238E27FC236}">
                <a16:creationId xmlns:a16="http://schemas.microsoft.com/office/drawing/2014/main" id="{4B4A377C-F42A-973E-95B7-8A8911460427}"/>
              </a:ext>
            </a:extLst>
          </p:cNvPr>
          <p:cNvSpPr>
            <a:spLocks noGrp="1"/>
          </p:cNvSpPr>
          <p:nvPr>
            <p:ph type="sldNum" sz="quarter" idx="12"/>
          </p:nvPr>
        </p:nvSpPr>
        <p:spPr/>
        <p:txBody>
          <a:bodyPr/>
          <a:lstStyle/>
          <a:p>
            <a:fld id="{51F02384-994A-4C3C-8656-0CE2B6A3B91B}" type="slidenum">
              <a:rPr lang="en-US" smtClean="0"/>
              <a:pPr/>
              <a:t>39</a:t>
            </a:fld>
            <a:endParaRPr lang="en-US"/>
          </a:p>
        </p:txBody>
      </p:sp>
      <p:sp>
        <p:nvSpPr>
          <p:cNvPr id="4" name="Title 3">
            <a:extLst>
              <a:ext uri="{FF2B5EF4-FFF2-40B4-BE49-F238E27FC236}">
                <a16:creationId xmlns:a16="http://schemas.microsoft.com/office/drawing/2014/main" id="{C82578EB-528C-7639-00BD-B52F73A13BDD}"/>
              </a:ext>
            </a:extLst>
          </p:cNvPr>
          <p:cNvSpPr>
            <a:spLocks noGrp="1"/>
          </p:cNvSpPr>
          <p:nvPr>
            <p:ph type="title"/>
          </p:nvPr>
        </p:nvSpPr>
        <p:spPr>
          <a:xfrm>
            <a:off x="119336" y="160337"/>
            <a:ext cx="11881320" cy="604367"/>
          </a:xfrm>
        </p:spPr>
        <p:txBody>
          <a:bodyPr>
            <a:normAutofit fontScale="90000"/>
          </a:bodyPr>
          <a:lstStyle/>
          <a:p>
            <a:r>
              <a:rPr lang="fr-FR" dirty="0"/>
              <a:t>Usage du numérique dans le cadre professionnel</a:t>
            </a:r>
            <a:endParaRPr lang="en-US" dirty="0"/>
          </a:p>
        </p:txBody>
      </p:sp>
    </p:spTree>
    <p:extLst>
      <p:ext uri="{BB962C8B-B14F-4D97-AF65-F5344CB8AC3E}">
        <p14:creationId xmlns:p14="http://schemas.microsoft.com/office/powerpoint/2010/main" val="206315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Rôle et responsabilités de la CNIL </a:t>
            </a:r>
            <a:endParaRPr lang="en-US" dirty="0"/>
          </a:p>
        </p:txBody>
      </p:sp>
      <p:sp>
        <p:nvSpPr>
          <p:cNvPr id="3" name="Subtitle 2"/>
          <p:cNvSpPr>
            <a:spLocks noGrp="1"/>
          </p:cNvSpPr>
          <p:nvPr>
            <p:ph type="subTitle" idx="1"/>
          </p:nvPr>
        </p:nvSpPr>
        <p:spPr/>
        <p:txBody>
          <a:bodyPr/>
          <a:lstStyle/>
          <a:p>
            <a:r>
              <a:rPr lang="en-US" dirty="0"/>
              <a:t>Le </a:t>
            </a:r>
            <a:r>
              <a:rPr lang="en-US" dirty="0" err="1"/>
              <a:t>gardien</a:t>
            </a:r>
            <a:r>
              <a:rPr lang="en-US" dirty="0"/>
              <a:t> des données </a:t>
            </a:r>
            <a:r>
              <a:rPr lang="en-US" dirty="0" err="1"/>
              <a:t>personnelles</a:t>
            </a:r>
            <a:endParaRPr lang="en-US" dirty="0"/>
          </a:p>
        </p:txBody>
      </p:sp>
      <p:sp>
        <p:nvSpPr>
          <p:cNvPr id="5" name="Text Placeholder 4"/>
          <p:cNvSpPr>
            <a:spLocks noGrp="1"/>
          </p:cNvSpPr>
          <p:nvPr>
            <p:ph type="body" sz="quarter" idx="14"/>
          </p:nvPr>
        </p:nvSpPr>
        <p:spPr/>
        <p:txBody>
          <a:bodyPr/>
          <a:lstStyle/>
          <a:p>
            <a:r>
              <a:rPr lang="en-US"/>
              <a:t>01</a:t>
            </a:r>
          </a:p>
        </p:txBody>
      </p:sp>
      <p:sp>
        <p:nvSpPr>
          <p:cNvPr id="4" name="Slide Number Placeholder 3"/>
          <p:cNvSpPr>
            <a:spLocks noGrp="1"/>
          </p:cNvSpPr>
          <p:nvPr>
            <p:ph type="sldNum" sz="quarter" idx="15"/>
          </p:nvPr>
        </p:nvSpPr>
        <p:spPr/>
        <p:txBody>
          <a:bodyPr/>
          <a:lstStyle/>
          <a:p>
            <a:fld id="{FC1CF07D-8B3F-4D32-B059-0039CEA46DB1}" type="slidenum">
              <a:rPr lang="en-US" smtClean="0"/>
              <a:pPr/>
              <a:t>4</a:t>
            </a:fld>
            <a:endParaRPr lang="en-US"/>
          </a:p>
        </p:txBody>
      </p:sp>
      <p:sp>
        <p:nvSpPr>
          <p:cNvPr id="9" name="Picture Placeholder 8"/>
          <p:cNvSpPr>
            <a:spLocks noGrp="1"/>
          </p:cNvSpPr>
          <p:nvPr>
            <p:ph type="pic" sz="quarter" idx="13"/>
          </p:nvPr>
        </p:nvSpPr>
        <p:spPr/>
      </p:sp>
    </p:spTree>
    <p:extLst>
      <p:ext uri="{BB962C8B-B14F-4D97-AF65-F5344CB8AC3E}">
        <p14:creationId xmlns:p14="http://schemas.microsoft.com/office/powerpoint/2010/main" val="2754355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AF960-066D-7547-9221-F9F25BB7CC34}"/>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FD0D86B-63D0-4EB9-E2F1-041590A60A83}"/>
              </a:ext>
            </a:extLst>
          </p:cNvPr>
          <p:cNvSpPr>
            <a:spLocks noGrp="1"/>
          </p:cNvSpPr>
          <p:nvPr>
            <p:ph idx="1"/>
          </p:nvPr>
        </p:nvSpPr>
        <p:spPr>
          <a:xfrm>
            <a:off x="119336" y="908720"/>
            <a:ext cx="11881320" cy="5268243"/>
          </a:xfrm>
        </p:spPr>
        <p:txBody>
          <a:bodyPr>
            <a:normAutofit fontScale="62500" lnSpcReduction="20000"/>
          </a:bodyPr>
          <a:lstStyle/>
          <a:p>
            <a:pPr marL="0" indent="0">
              <a:buNone/>
            </a:pPr>
            <a:r>
              <a:rPr lang="fr-FR" b="1" u="sng" dirty="0">
                <a:solidFill>
                  <a:srgbClr val="C00000"/>
                </a:solidFill>
              </a:rPr>
              <a:t>C - CHARTE INFORMATIQUE </a:t>
            </a:r>
          </a:p>
          <a:p>
            <a:pPr marL="0" indent="0">
              <a:buNone/>
            </a:pPr>
            <a:r>
              <a:rPr lang="fr-FR" b="1" dirty="0">
                <a:solidFill>
                  <a:srgbClr val="C00000"/>
                </a:solidFill>
              </a:rPr>
              <a:t>2. Contenu de la charte informatique</a:t>
            </a:r>
            <a:endParaRPr lang="fr-FR" dirty="0">
              <a:solidFill>
                <a:srgbClr val="C00000"/>
              </a:solidFill>
            </a:endParaRPr>
          </a:p>
          <a:p>
            <a:r>
              <a:rPr lang="fr-FR" b="1" dirty="0">
                <a:solidFill>
                  <a:srgbClr val="C00000"/>
                </a:solidFill>
              </a:rPr>
              <a:t>Règles d’utilisation</a:t>
            </a:r>
            <a:br>
              <a:rPr lang="fr-FR" dirty="0"/>
            </a:br>
            <a:r>
              <a:rPr lang="fr-FR" dirty="0"/>
              <a:t>La charte doit établir les conditions d’utilisation des équipements (ordinateurs, téléphones, Internet) et indiquer si l’usage personnel est autorisé. Elle spécifie aussi les règles de sécurité, comme l’interdiction de télécharger des logiciels non autorisés.</a:t>
            </a:r>
          </a:p>
          <a:p>
            <a:r>
              <a:rPr lang="fr-FR" b="1" dirty="0">
                <a:solidFill>
                  <a:srgbClr val="C00000"/>
                </a:solidFill>
              </a:rPr>
              <a:t>Modalités de surveillance</a:t>
            </a:r>
            <a:br>
              <a:rPr lang="fr-FR" dirty="0"/>
            </a:br>
            <a:r>
              <a:rPr lang="fr-FR" dirty="0"/>
              <a:t>La charte indique les dispositifs de contrôle (suivi des connexions, analyse des emails professionnels) et leurs finalités. La CNIL exige que tout contrôle soit proportionné et que les employés soient informés des moyens de surveillance.</a:t>
            </a:r>
          </a:p>
          <a:p>
            <a:r>
              <a:rPr lang="fr-FR" b="1" dirty="0">
                <a:solidFill>
                  <a:srgbClr val="C00000"/>
                </a:solidFill>
              </a:rPr>
              <a:t>Sanctions et protection des droits</a:t>
            </a:r>
            <a:br>
              <a:rPr lang="fr-FR" dirty="0"/>
            </a:br>
            <a:r>
              <a:rPr lang="fr-FR" dirty="0"/>
              <a:t>La charte précise les sanctions en cas de non-respect et rappelle les droits des employés, notamment la protection de leur vie privée et leur droit d’accès aux informations les concernant (article 15 du RGPD).</a:t>
            </a:r>
          </a:p>
          <a:p>
            <a:pPr marL="0" indent="0">
              <a:buNone/>
            </a:pPr>
            <a:endParaRPr lang="fr-FR" dirty="0">
              <a:solidFill>
                <a:schemeClr val="tx1"/>
              </a:solidFill>
            </a:endParaRPr>
          </a:p>
        </p:txBody>
      </p:sp>
      <p:sp>
        <p:nvSpPr>
          <p:cNvPr id="7" name="Slide Number Placeholder 6">
            <a:extLst>
              <a:ext uri="{FF2B5EF4-FFF2-40B4-BE49-F238E27FC236}">
                <a16:creationId xmlns:a16="http://schemas.microsoft.com/office/drawing/2014/main" id="{729424FA-1D90-B2B4-B383-442E6DF30978}"/>
              </a:ext>
            </a:extLst>
          </p:cNvPr>
          <p:cNvSpPr>
            <a:spLocks noGrp="1"/>
          </p:cNvSpPr>
          <p:nvPr>
            <p:ph type="sldNum" sz="quarter" idx="12"/>
          </p:nvPr>
        </p:nvSpPr>
        <p:spPr/>
        <p:txBody>
          <a:bodyPr/>
          <a:lstStyle/>
          <a:p>
            <a:fld id="{51F02384-994A-4C3C-8656-0CE2B6A3B91B}" type="slidenum">
              <a:rPr lang="en-US" smtClean="0"/>
              <a:pPr/>
              <a:t>40</a:t>
            </a:fld>
            <a:endParaRPr lang="en-US"/>
          </a:p>
        </p:txBody>
      </p:sp>
      <p:sp>
        <p:nvSpPr>
          <p:cNvPr id="4" name="Title 3">
            <a:extLst>
              <a:ext uri="{FF2B5EF4-FFF2-40B4-BE49-F238E27FC236}">
                <a16:creationId xmlns:a16="http://schemas.microsoft.com/office/drawing/2014/main" id="{9F3ED56F-FD4F-E9DE-4C69-46272A60661E}"/>
              </a:ext>
            </a:extLst>
          </p:cNvPr>
          <p:cNvSpPr>
            <a:spLocks noGrp="1"/>
          </p:cNvSpPr>
          <p:nvPr>
            <p:ph type="title"/>
          </p:nvPr>
        </p:nvSpPr>
        <p:spPr>
          <a:xfrm>
            <a:off x="119336" y="160337"/>
            <a:ext cx="11881320" cy="604367"/>
          </a:xfrm>
        </p:spPr>
        <p:txBody>
          <a:bodyPr>
            <a:normAutofit fontScale="90000"/>
          </a:bodyPr>
          <a:lstStyle/>
          <a:p>
            <a:r>
              <a:rPr lang="fr-FR" dirty="0"/>
              <a:t>Usage du numérique dans le cadre professionnel</a:t>
            </a:r>
            <a:endParaRPr lang="en-US" dirty="0"/>
          </a:p>
        </p:txBody>
      </p:sp>
    </p:spTree>
    <p:extLst>
      <p:ext uri="{BB962C8B-B14F-4D97-AF65-F5344CB8AC3E}">
        <p14:creationId xmlns:p14="http://schemas.microsoft.com/office/powerpoint/2010/main" val="19236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0EB2F-B11B-3BD6-883D-0277D6BF8CB5}"/>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C288261-DEFF-CC2E-B657-5D350337DF47}"/>
              </a:ext>
            </a:extLst>
          </p:cNvPr>
          <p:cNvSpPr>
            <a:spLocks noGrp="1"/>
          </p:cNvSpPr>
          <p:nvPr>
            <p:ph idx="1"/>
          </p:nvPr>
        </p:nvSpPr>
        <p:spPr>
          <a:xfrm>
            <a:off x="119336" y="908720"/>
            <a:ext cx="11881320" cy="5268243"/>
          </a:xfrm>
        </p:spPr>
        <p:txBody>
          <a:bodyPr>
            <a:normAutofit fontScale="77500" lnSpcReduction="20000"/>
          </a:bodyPr>
          <a:lstStyle/>
          <a:p>
            <a:pPr marL="0" indent="0">
              <a:buNone/>
            </a:pPr>
            <a:r>
              <a:rPr lang="fr-FR" b="1" u="sng" dirty="0">
                <a:solidFill>
                  <a:srgbClr val="C00000"/>
                </a:solidFill>
              </a:rPr>
              <a:t>D - DROITS DE LA PERSONNE ET SURVEILLANCE EN MILIEU PROFESSIONNEL</a:t>
            </a:r>
          </a:p>
          <a:p>
            <a:pPr marL="0" indent="0">
              <a:buNone/>
            </a:pPr>
            <a:r>
              <a:rPr lang="fr-FR" b="1" dirty="0">
                <a:solidFill>
                  <a:srgbClr val="C00000"/>
                </a:solidFill>
              </a:rPr>
              <a:t>1. Analyse des droits des employés en matière de vie privée et restrictions légales à la surveillance</a:t>
            </a:r>
          </a:p>
          <a:p>
            <a:pPr marL="0" indent="0">
              <a:buNone/>
            </a:pPr>
            <a:r>
              <a:rPr lang="fr-FR" b="1" dirty="0">
                <a:solidFill>
                  <a:srgbClr val="C00000"/>
                </a:solidFill>
              </a:rPr>
              <a:t>Respect de la vie privée</a:t>
            </a:r>
          </a:p>
          <a:p>
            <a:r>
              <a:rPr lang="fr-FR" dirty="0">
                <a:solidFill>
                  <a:schemeClr val="tx1"/>
                </a:solidFill>
              </a:rPr>
              <a:t>Les employés ont droit à la vie privée, même dans l’utilisation des outils professionnels. La CNIL impose que toute surveillance soit justifiée, proportionnée et transparente.</a:t>
            </a:r>
          </a:p>
          <a:p>
            <a:pPr marL="0" indent="0">
              <a:buNone/>
            </a:pPr>
            <a:r>
              <a:rPr lang="fr-FR" b="1" dirty="0">
                <a:solidFill>
                  <a:srgbClr val="C00000"/>
                </a:solidFill>
              </a:rPr>
              <a:t>Restrictions légales</a:t>
            </a:r>
          </a:p>
          <a:p>
            <a:r>
              <a:rPr lang="fr-FR" dirty="0">
                <a:solidFill>
                  <a:schemeClr val="tx1"/>
                </a:solidFill>
              </a:rPr>
              <a:t>La surveillance doit répondre aux principes de proportionnalité et de finalité (article 6 du RGPD). L’employeur doit prouver que la surveillance est indispensable et ne porte pas atteinte aux droits des employés.</a:t>
            </a:r>
          </a:p>
        </p:txBody>
      </p:sp>
      <p:sp>
        <p:nvSpPr>
          <p:cNvPr id="7" name="Slide Number Placeholder 6">
            <a:extLst>
              <a:ext uri="{FF2B5EF4-FFF2-40B4-BE49-F238E27FC236}">
                <a16:creationId xmlns:a16="http://schemas.microsoft.com/office/drawing/2014/main" id="{34C41243-E9C9-B0DE-43A0-ED497A70334B}"/>
              </a:ext>
            </a:extLst>
          </p:cNvPr>
          <p:cNvSpPr>
            <a:spLocks noGrp="1"/>
          </p:cNvSpPr>
          <p:nvPr>
            <p:ph type="sldNum" sz="quarter" idx="12"/>
          </p:nvPr>
        </p:nvSpPr>
        <p:spPr/>
        <p:txBody>
          <a:bodyPr/>
          <a:lstStyle/>
          <a:p>
            <a:fld id="{51F02384-994A-4C3C-8656-0CE2B6A3B91B}" type="slidenum">
              <a:rPr lang="en-US" smtClean="0"/>
              <a:pPr/>
              <a:t>41</a:t>
            </a:fld>
            <a:endParaRPr lang="en-US"/>
          </a:p>
        </p:txBody>
      </p:sp>
      <p:sp>
        <p:nvSpPr>
          <p:cNvPr id="4" name="Title 3">
            <a:extLst>
              <a:ext uri="{FF2B5EF4-FFF2-40B4-BE49-F238E27FC236}">
                <a16:creationId xmlns:a16="http://schemas.microsoft.com/office/drawing/2014/main" id="{C973F19C-E9EA-4F2F-5795-28932A5AE3AF}"/>
              </a:ext>
            </a:extLst>
          </p:cNvPr>
          <p:cNvSpPr>
            <a:spLocks noGrp="1"/>
          </p:cNvSpPr>
          <p:nvPr>
            <p:ph type="title"/>
          </p:nvPr>
        </p:nvSpPr>
        <p:spPr>
          <a:xfrm>
            <a:off x="119336" y="160337"/>
            <a:ext cx="11881320" cy="604367"/>
          </a:xfrm>
        </p:spPr>
        <p:txBody>
          <a:bodyPr>
            <a:normAutofit fontScale="90000"/>
          </a:bodyPr>
          <a:lstStyle/>
          <a:p>
            <a:r>
              <a:rPr lang="fr-FR" dirty="0"/>
              <a:t>Usage du numérique dans le cadre professionnel</a:t>
            </a:r>
            <a:endParaRPr lang="en-US" dirty="0"/>
          </a:p>
        </p:txBody>
      </p:sp>
    </p:spTree>
    <p:extLst>
      <p:ext uri="{BB962C8B-B14F-4D97-AF65-F5344CB8AC3E}">
        <p14:creationId xmlns:p14="http://schemas.microsoft.com/office/powerpoint/2010/main" val="253383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7002A-F799-9432-A064-BBF5E8666B8B}"/>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2D9E68C3-4711-A267-243C-3CC56A0678A0}"/>
              </a:ext>
            </a:extLst>
          </p:cNvPr>
          <p:cNvSpPr>
            <a:spLocks noGrp="1"/>
          </p:cNvSpPr>
          <p:nvPr>
            <p:ph idx="1"/>
          </p:nvPr>
        </p:nvSpPr>
        <p:spPr>
          <a:xfrm>
            <a:off x="119336" y="908720"/>
            <a:ext cx="11881320" cy="5268243"/>
          </a:xfrm>
        </p:spPr>
        <p:txBody>
          <a:bodyPr>
            <a:normAutofit fontScale="77500" lnSpcReduction="20000"/>
          </a:bodyPr>
          <a:lstStyle/>
          <a:p>
            <a:pPr marL="0" indent="0">
              <a:buNone/>
            </a:pPr>
            <a:r>
              <a:rPr lang="fr-FR" b="1" u="sng" dirty="0">
                <a:solidFill>
                  <a:srgbClr val="C00000"/>
                </a:solidFill>
              </a:rPr>
              <a:t>D - DROITS DE LA PERSONNE ET SURVEILLANCE EN MILIEU PROFESSIONNEL</a:t>
            </a:r>
          </a:p>
          <a:p>
            <a:pPr marL="0" indent="0">
              <a:buNone/>
            </a:pPr>
            <a:r>
              <a:rPr lang="fr-FR" b="1" dirty="0">
                <a:solidFill>
                  <a:srgbClr val="C00000"/>
                </a:solidFill>
              </a:rPr>
              <a:t>2. Jurisprudence </a:t>
            </a:r>
            <a:endParaRPr lang="fr-FR" dirty="0">
              <a:solidFill>
                <a:srgbClr val="C00000"/>
              </a:solidFill>
            </a:endParaRPr>
          </a:p>
          <a:p>
            <a:r>
              <a:rPr lang="fr-FR" b="1" dirty="0">
                <a:solidFill>
                  <a:srgbClr val="C00000"/>
                </a:solidFill>
              </a:rPr>
              <a:t>Cour de Cassation (France)</a:t>
            </a:r>
            <a:br>
              <a:rPr lang="fr-FR" b="1" dirty="0">
                <a:solidFill>
                  <a:srgbClr val="C00000"/>
                </a:solidFill>
              </a:rPr>
            </a:br>
            <a:r>
              <a:rPr lang="fr-FR" dirty="0"/>
              <a:t>En 2018, la Cour de Cassation a jugé qu’un employeur ne peut accéder aux fichiers marqués comme « personnel » sur un ordinateur professionnel, renforçant ainsi le droit des employés à la confidentialité.</a:t>
            </a:r>
          </a:p>
          <a:p>
            <a:r>
              <a:rPr lang="fr-FR" b="1" dirty="0">
                <a:solidFill>
                  <a:srgbClr val="C00000"/>
                </a:solidFill>
              </a:rPr>
              <a:t>CJUE – Affaire </a:t>
            </a:r>
            <a:r>
              <a:rPr lang="fr-FR" b="1" dirty="0" err="1">
                <a:solidFill>
                  <a:srgbClr val="C00000"/>
                </a:solidFill>
              </a:rPr>
              <a:t>Barbulescu</a:t>
            </a:r>
            <a:r>
              <a:rPr lang="fr-FR" b="1" dirty="0">
                <a:solidFill>
                  <a:srgbClr val="C00000"/>
                </a:solidFill>
              </a:rPr>
              <a:t> c. Roumanie (2017)</a:t>
            </a:r>
            <a:br>
              <a:rPr lang="fr-FR" b="1" dirty="0">
                <a:solidFill>
                  <a:srgbClr val="C00000"/>
                </a:solidFill>
              </a:rPr>
            </a:br>
            <a:r>
              <a:rPr lang="fr-FR" dirty="0"/>
              <a:t>La Cour de Justice de l’Union Européenne a établi que la surveillance des communications électroniques au travail doit respecter le droit à la vie privée, conformément à l’article 8 de la CEDH. Les employés doivent être informés de l’étendue et des finalités de la surveillance.</a:t>
            </a:r>
          </a:p>
          <a:p>
            <a:pPr marL="0" indent="0">
              <a:buNone/>
            </a:pPr>
            <a:endParaRPr lang="fr-FR" dirty="0">
              <a:solidFill>
                <a:schemeClr val="tx1"/>
              </a:solidFill>
            </a:endParaRPr>
          </a:p>
        </p:txBody>
      </p:sp>
      <p:sp>
        <p:nvSpPr>
          <p:cNvPr id="7" name="Slide Number Placeholder 6">
            <a:extLst>
              <a:ext uri="{FF2B5EF4-FFF2-40B4-BE49-F238E27FC236}">
                <a16:creationId xmlns:a16="http://schemas.microsoft.com/office/drawing/2014/main" id="{82E7E48B-0DE9-54E5-B67C-EFC7A476C822}"/>
              </a:ext>
            </a:extLst>
          </p:cNvPr>
          <p:cNvSpPr>
            <a:spLocks noGrp="1"/>
          </p:cNvSpPr>
          <p:nvPr>
            <p:ph type="sldNum" sz="quarter" idx="12"/>
          </p:nvPr>
        </p:nvSpPr>
        <p:spPr/>
        <p:txBody>
          <a:bodyPr/>
          <a:lstStyle/>
          <a:p>
            <a:fld id="{51F02384-994A-4C3C-8656-0CE2B6A3B91B}" type="slidenum">
              <a:rPr lang="en-US" smtClean="0"/>
              <a:pPr/>
              <a:t>42</a:t>
            </a:fld>
            <a:endParaRPr lang="en-US"/>
          </a:p>
        </p:txBody>
      </p:sp>
      <p:sp>
        <p:nvSpPr>
          <p:cNvPr id="4" name="Title 3">
            <a:extLst>
              <a:ext uri="{FF2B5EF4-FFF2-40B4-BE49-F238E27FC236}">
                <a16:creationId xmlns:a16="http://schemas.microsoft.com/office/drawing/2014/main" id="{BE9FF142-475B-F40B-3401-79123BCDC748}"/>
              </a:ext>
            </a:extLst>
          </p:cNvPr>
          <p:cNvSpPr>
            <a:spLocks noGrp="1"/>
          </p:cNvSpPr>
          <p:nvPr>
            <p:ph type="title"/>
          </p:nvPr>
        </p:nvSpPr>
        <p:spPr>
          <a:xfrm>
            <a:off x="119336" y="160337"/>
            <a:ext cx="11881320" cy="604367"/>
          </a:xfrm>
        </p:spPr>
        <p:txBody>
          <a:bodyPr>
            <a:normAutofit fontScale="90000"/>
          </a:bodyPr>
          <a:lstStyle/>
          <a:p>
            <a:r>
              <a:rPr lang="fr-FR" dirty="0"/>
              <a:t>Usage du numérique dans le cadre professionnel</a:t>
            </a:r>
            <a:endParaRPr lang="en-US" dirty="0"/>
          </a:p>
        </p:txBody>
      </p:sp>
    </p:spTree>
    <p:extLst>
      <p:ext uri="{BB962C8B-B14F-4D97-AF65-F5344CB8AC3E}">
        <p14:creationId xmlns:p14="http://schemas.microsoft.com/office/powerpoint/2010/main" val="1569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ADDA7-5FC6-433D-9F96-447110C52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3538D-E6D9-754D-DC7B-4DFAC62954DE}"/>
              </a:ext>
            </a:extLst>
          </p:cNvPr>
          <p:cNvSpPr>
            <a:spLocks noGrp="1"/>
          </p:cNvSpPr>
          <p:nvPr>
            <p:ph type="ctrTitle"/>
          </p:nvPr>
        </p:nvSpPr>
        <p:spPr/>
        <p:txBody>
          <a:bodyPr/>
          <a:lstStyle/>
          <a:p>
            <a:r>
              <a:rPr lang="fr-FR" dirty="0"/>
              <a:t>CONSEQUENCES DES CHOIX EN MATIERE DE PROTECTION DES DONNEES</a:t>
            </a:r>
            <a:endParaRPr lang="en-US" dirty="0"/>
          </a:p>
        </p:txBody>
      </p:sp>
      <p:sp>
        <p:nvSpPr>
          <p:cNvPr id="3" name="Subtitle 2">
            <a:extLst>
              <a:ext uri="{FF2B5EF4-FFF2-40B4-BE49-F238E27FC236}">
                <a16:creationId xmlns:a16="http://schemas.microsoft.com/office/drawing/2014/main" id="{7CFABDDE-2CC3-DF6E-CB7E-AEA1936B2025}"/>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D270C450-CF75-0C90-B7D9-0E2176C9E241}"/>
              </a:ext>
            </a:extLst>
          </p:cNvPr>
          <p:cNvSpPr>
            <a:spLocks noGrp="1"/>
          </p:cNvSpPr>
          <p:nvPr>
            <p:ph type="body" sz="quarter" idx="14"/>
          </p:nvPr>
        </p:nvSpPr>
        <p:spPr/>
        <p:txBody>
          <a:bodyPr/>
          <a:lstStyle/>
          <a:p>
            <a:r>
              <a:rPr lang="en-US" dirty="0"/>
              <a:t>03</a:t>
            </a:r>
          </a:p>
        </p:txBody>
      </p:sp>
      <p:sp>
        <p:nvSpPr>
          <p:cNvPr id="4" name="Slide Number Placeholder 3">
            <a:extLst>
              <a:ext uri="{FF2B5EF4-FFF2-40B4-BE49-F238E27FC236}">
                <a16:creationId xmlns:a16="http://schemas.microsoft.com/office/drawing/2014/main" id="{58FAD40D-B4E3-3E25-0B05-C89788FBB42A}"/>
              </a:ext>
            </a:extLst>
          </p:cNvPr>
          <p:cNvSpPr>
            <a:spLocks noGrp="1"/>
          </p:cNvSpPr>
          <p:nvPr>
            <p:ph type="sldNum" sz="quarter" idx="15"/>
          </p:nvPr>
        </p:nvSpPr>
        <p:spPr/>
        <p:txBody>
          <a:bodyPr/>
          <a:lstStyle/>
          <a:p>
            <a:fld id="{FC1CF07D-8B3F-4D32-B059-0039CEA46DB1}" type="slidenum">
              <a:rPr lang="en-US" smtClean="0"/>
              <a:pPr/>
              <a:t>43</a:t>
            </a:fld>
            <a:endParaRPr lang="en-US"/>
          </a:p>
        </p:txBody>
      </p:sp>
      <p:sp>
        <p:nvSpPr>
          <p:cNvPr id="9" name="Picture Placeholder 8">
            <a:extLst>
              <a:ext uri="{FF2B5EF4-FFF2-40B4-BE49-F238E27FC236}">
                <a16:creationId xmlns:a16="http://schemas.microsoft.com/office/drawing/2014/main" id="{1FD2698E-506F-1AE7-06C5-9F6C92317C76}"/>
              </a:ext>
            </a:extLst>
          </p:cNvPr>
          <p:cNvSpPr>
            <a:spLocks noGrp="1"/>
          </p:cNvSpPr>
          <p:nvPr>
            <p:ph type="pic" sz="quarter" idx="13"/>
          </p:nvPr>
        </p:nvSpPr>
        <p:spPr/>
      </p:sp>
    </p:spTree>
    <p:extLst>
      <p:ext uri="{BB962C8B-B14F-4D97-AF65-F5344CB8AC3E}">
        <p14:creationId xmlns:p14="http://schemas.microsoft.com/office/powerpoint/2010/main" val="1566258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BF64E-EF77-C09C-4218-DD930DFA421B}"/>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E0D2E514-4A07-4D75-6723-6EF5E88A0E52}"/>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257620-66A5-BF08-3BCB-03499768E055}"/>
              </a:ext>
            </a:extLst>
          </p:cNvPr>
          <p:cNvSpPr>
            <a:spLocks noGrp="1"/>
          </p:cNvSpPr>
          <p:nvPr>
            <p:ph type="ctrTitle"/>
          </p:nvPr>
        </p:nvSpPr>
        <p:spPr>
          <a:xfrm>
            <a:off x="2032000" y="4509120"/>
            <a:ext cx="8128000" cy="1067644"/>
          </a:xfrm>
        </p:spPr>
        <p:txBody>
          <a:bodyPr/>
          <a:lstStyle/>
          <a:p>
            <a:r>
              <a:rPr lang="fr-FR" dirty="0">
                <a:latin typeface="Calibri" panose="020F0502020204030204" pitchFamily="34" charset="0"/>
                <a:ea typeface="Calibri" panose="020F0502020204030204" pitchFamily="34" charset="0"/>
                <a:cs typeface="Times New Roman" panose="02020603050405020304" pitchFamily="18" charset="0"/>
              </a:rPr>
              <a:t>RESPONSABILITE JURIDIQUE DES ENTREPRISES</a:t>
            </a:r>
            <a:endParaRPr lang="en-US" dirty="0"/>
          </a:p>
        </p:txBody>
      </p:sp>
      <p:sp>
        <p:nvSpPr>
          <p:cNvPr id="3" name="Subtitle 2">
            <a:extLst>
              <a:ext uri="{FF2B5EF4-FFF2-40B4-BE49-F238E27FC236}">
                <a16:creationId xmlns:a16="http://schemas.microsoft.com/office/drawing/2014/main" id="{BBB6864F-D18B-395B-2736-8C7019B348B6}"/>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855A7EA9-7715-C21C-820D-CF7F8C9843EF}"/>
              </a:ext>
            </a:extLst>
          </p:cNvPr>
          <p:cNvSpPr>
            <a:spLocks noGrp="1"/>
          </p:cNvSpPr>
          <p:nvPr>
            <p:ph type="body" sz="quarter" idx="14"/>
          </p:nvPr>
        </p:nvSpPr>
        <p:spPr/>
        <p:txBody>
          <a:bodyPr/>
          <a:lstStyle/>
          <a:p>
            <a:r>
              <a:rPr lang="en-US" dirty="0"/>
              <a:t>01</a:t>
            </a:r>
          </a:p>
        </p:txBody>
      </p:sp>
    </p:spTree>
    <p:extLst>
      <p:ext uri="{BB962C8B-B14F-4D97-AF65-F5344CB8AC3E}">
        <p14:creationId xmlns:p14="http://schemas.microsoft.com/office/powerpoint/2010/main" val="1874524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A5C6A-E4BE-5CA2-751F-C0FCACAC1D51}"/>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28F0F385-262E-D522-8DB2-143D40FADED8}"/>
              </a:ext>
            </a:extLst>
          </p:cNvPr>
          <p:cNvSpPr>
            <a:spLocks noGrp="1"/>
          </p:cNvSpPr>
          <p:nvPr>
            <p:ph idx="1"/>
          </p:nvPr>
        </p:nvSpPr>
        <p:spPr>
          <a:xfrm>
            <a:off x="119336" y="908720"/>
            <a:ext cx="11881320" cy="5268243"/>
          </a:xfrm>
        </p:spPr>
        <p:txBody>
          <a:bodyPr>
            <a:normAutofit fontScale="85000" lnSpcReduction="10000"/>
          </a:bodyPr>
          <a:lstStyle/>
          <a:p>
            <a:pPr marL="0" indent="0">
              <a:buNone/>
            </a:pPr>
            <a:r>
              <a:rPr lang="fr-FR" b="1" u="sng" dirty="0">
                <a:solidFill>
                  <a:srgbClr val="C00000"/>
                </a:solidFill>
              </a:rPr>
              <a:t>A - TYPES DE RESPONSABILITÉ ENCOURUS</a:t>
            </a:r>
          </a:p>
          <a:p>
            <a:pPr marL="0" indent="0">
              <a:buNone/>
            </a:pPr>
            <a:r>
              <a:rPr lang="fr-FR" b="1" dirty="0">
                <a:solidFill>
                  <a:srgbClr val="C00000"/>
                </a:solidFill>
              </a:rPr>
              <a:t>Responsabilité contractuelle</a:t>
            </a:r>
            <a:endParaRPr lang="fr-FR" dirty="0">
              <a:solidFill>
                <a:srgbClr val="C00000"/>
              </a:solidFill>
            </a:endParaRPr>
          </a:p>
          <a:p>
            <a:r>
              <a:rPr lang="fr-FR" dirty="0"/>
              <a:t>Lorsqu’une entreprise traite des données dans le cadre d’un contrat (avec un client ou un sous-traitant), elle doit respecter les termes de ce contrat, y compris ceux relatifs à la sécurité et à la confidentialité des données.</a:t>
            </a:r>
          </a:p>
          <a:p>
            <a:r>
              <a:rPr lang="fr-FR" i="1" dirty="0"/>
              <a:t>Exemple</a:t>
            </a:r>
            <a:r>
              <a:rPr lang="fr-FR" dirty="0"/>
              <a:t> : Si une entreprise de gestion de données ne protège pas correctement les informations d’un client, elle peut être tenue responsable pour non-respect de ses obligations contractuelles. Le client pourrait demander des réparations pour les pertes subies.</a:t>
            </a:r>
          </a:p>
          <a:p>
            <a:pPr marL="0" indent="0">
              <a:buNone/>
            </a:pPr>
            <a:endParaRPr lang="fr-FR" dirty="0">
              <a:solidFill>
                <a:schemeClr val="tx1"/>
              </a:solidFill>
            </a:endParaRPr>
          </a:p>
        </p:txBody>
      </p:sp>
      <p:sp>
        <p:nvSpPr>
          <p:cNvPr id="7" name="Slide Number Placeholder 6">
            <a:extLst>
              <a:ext uri="{FF2B5EF4-FFF2-40B4-BE49-F238E27FC236}">
                <a16:creationId xmlns:a16="http://schemas.microsoft.com/office/drawing/2014/main" id="{E4362EA9-D61C-AD90-F24D-E208580FF9B4}"/>
              </a:ext>
            </a:extLst>
          </p:cNvPr>
          <p:cNvSpPr>
            <a:spLocks noGrp="1"/>
          </p:cNvSpPr>
          <p:nvPr>
            <p:ph type="sldNum" sz="quarter" idx="12"/>
          </p:nvPr>
        </p:nvSpPr>
        <p:spPr/>
        <p:txBody>
          <a:bodyPr/>
          <a:lstStyle/>
          <a:p>
            <a:fld id="{51F02384-994A-4C3C-8656-0CE2B6A3B91B}" type="slidenum">
              <a:rPr lang="en-US" smtClean="0"/>
              <a:pPr/>
              <a:t>45</a:t>
            </a:fld>
            <a:endParaRPr lang="en-US"/>
          </a:p>
        </p:txBody>
      </p:sp>
      <p:sp>
        <p:nvSpPr>
          <p:cNvPr id="4" name="Title 3">
            <a:extLst>
              <a:ext uri="{FF2B5EF4-FFF2-40B4-BE49-F238E27FC236}">
                <a16:creationId xmlns:a16="http://schemas.microsoft.com/office/drawing/2014/main" id="{15079B33-4DBC-02F2-9BAE-A4BF9A1258B3}"/>
              </a:ext>
            </a:extLst>
          </p:cNvPr>
          <p:cNvSpPr>
            <a:spLocks noGrp="1"/>
          </p:cNvSpPr>
          <p:nvPr>
            <p:ph type="title"/>
          </p:nvPr>
        </p:nvSpPr>
        <p:spPr>
          <a:xfrm>
            <a:off x="119336" y="160337"/>
            <a:ext cx="11881320" cy="604367"/>
          </a:xfrm>
        </p:spPr>
        <p:txBody>
          <a:bodyPr>
            <a:normAutofit fontScale="90000"/>
          </a:bodyPr>
          <a:lstStyle/>
          <a:p>
            <a:r>
              <a:rPr lang="fr-FR" dirty="0"/>
              <a:t>Responsabilité juridique des entreprises</a:t>
            </a:r>
            <a:endParaRPr lang="en-US" dirty="0"/>
          </a:p>
        </p:txBody>
      </p:sp>
    </p:spTree>
    <p:extLst>
      <p:ext uri="{BB962C8B-B14F-4D97-AF65-F5344CB8AC3E}">
        <p14:creationId xmlns:p14="http://schemas.microsoft.com/office/powerpoint/2010/main" val="297310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9F3E1-BB7B-7C22-BA56-ED45894D6D5A}"/>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504D40B-C382-D107-B647-D74D5C40892F}"/>
              </a:ext>
            </a:extLst>
          </p:cNvPr>
          <p:cNvSpPr>
            <a:spLocks noGrp="1"/>
          </p:cNvSpPr>
          <p:nvPr>
            <p:ph idx="1"/>
          </p:nvPr>
        </p:nvSpPr>
        <p:spPr>
          <a:xfrm>
            <a:off x="119336" y="908720"/>
            <a:ext cx="11881320" cy="5268243"/>
          </a:xfrm>
        </p:spPr>
        <p:txBody>
          <a:bodyPr>
            <a:normAutofit fontScale="92500"/>
          </a:bodyPr>
          <a:lstStyle/>
          <a:p>
            <a:pPr marL="0" indent="0">
              <a:buNone/>
            </a:pPr>
            <a:r>
              <a:rPr lang="fr-FR" b="1" u="sng" dirty="0">
                <a:solidFill>
                  <a:srgbClr val="C00000"/>
                </a:solidFill>
              </a:rPr>
              <a:t>A - TYPES DE RESPONSABILITÉ ENCOURUS</a:t>
            </a:r>
          </a:p>
          <a:p>
            <a:pPr marL="0" indent="0">
              <a:buNone/>
            </a:pPr>
            <a:r>
              <a:rPr lang="fr-FR" b="1" dirty="0">
                <a:solidFill>
                  <a:srgbClr val="C00000"/>
                </a:solidFill>
              </a:rPr>
              <a:t>Responsabilité extracontractuelle</a:t>
            </a:r>
            <a:endParaRPr lang="fr-FR" dirty="0">
              <a:solidFill>
                <a:srgbClr val="C00000"/>
              </a:solidFill>
            </a:endParaRPr>
          </a:p>
          <a:p>
            <a:r>
              <a:rPr lang="fr-FR" dirty="0"/>
              <a:t>Hors d’un contrat, une entreprise peut être tenue responsable si elle cause un dommage à une personne en négligeant de protéger des données personnelles.</a:t>
            </a:r>
          </a:p>
          <a:p>
            <a:r>
              <a:rPr lang="fr-FR" i="1" dirty="0"/>
              <a:t>Exemple</a:t>
            </a:r>
            <a:r>
              <a:rPr lang="fr-FR" dirty="0"/>
              <a:t> : Une entreprise qui collecte des informations sur les visiteurs de son site sans mesures de sécurité suffisantes pourrait être poursuivie si ces données sont compromises.</a:t>
            </a:r>
          </a:p>
          <a:p>
            <a:pPr marL="0" indent="0">
              <a:buNone/>
            </a:pPr>
            <a:endParaRPr lang="fr-FR" dirty="0">
              <a:solidFill>
                <a:schemeClr val="tx1"/>
              </a:solidFill>
            </a:endParaRPr>
          </a:p>
        </p:txBody>
      </p:sp>
      <p:sp>
        <p:nvSpPr>
          <p:cNvPr id="7" name="Slide Number Placeholder 6">
            <a:extLst>
              <a:ext uri="{FF2B5EF4-FFF2-40B4-BE49-F238E27FC236}">
                <a16:creationId xmlns:a16="http://schemas.microsoft.com/office/drawing/2014/main" id="{00DE4F6F-2FA7-FFA9-75F4-D0DEC25068EE}"/>
              </a:ext>
            </a:extLst>
          </p:cNvPr>
          <p:cNvSpPr>
            <a:spLocks noGrp="1"/>
          </p:cNvSpPr>
          <p:nvPr>
            <p:ph type="sldNum" sz="quarter" idx="12"/>
          </p:nvPr>
        </p:nvSpPr>
        <p:spPr/>
        <p:txBody>
          <a:bodyPr/>
          <a:lstStyle/>
          <a:p>
            <a:fld id="{51F02384-994A-4C3C-8656-0CE2B6A3B91B}" type="slidenum">
              <a:rPr lang="en-US" smtClean="0"/>
              <a:pPr/>
              <a:t>46</a:t>
            </a:fld>
            <a:endParaRPr lang="en-US"/>
          </a:p>
        </p:txBody>
      </p:sp>
      <p:sp>
        <p:nvSpPr>
          <p:cNvPr id="4" name="Title 3">
            <a:extLst>
              <a:ext uri="{FF2B5EF4-FFF2-40B4-BE49-F238E27FC236}">
                <a16:creationId xmlns:a16="http://schemas.microsoft.com/office/drawing/2014/main" id="{94F33A91-96F1-A86F-06BE-2EF2705D1E50}"/>
              </a:ext>
            </a:extLst>
          </p:cNvPr>
          <p:cNvSpPr>
            <a:spLocks noGrp="1"/>
          </p:cNvSpPr>
          <p:nvPr>
            <p:ph type="title"/>
          </p:nvPr>
        </p:nvSpPr>
        <p:spPr>
          <a:xfrm>
            <a:off x="119336" y="160337"/>
            <a:ext cx="11881320" cy="604367"/>
          </a:xfrm>
        </p:spPr>
        <p:txBody>
          <a:bodyPr>
            <a:normAutofit fontScale="90000"/>
          </a:bodyPr>
          <a:lstStyle/>
          <a:p>
            <a:r>
              <a:rPr lang="fr-FR" dirty="0"/>
              <a:t>Responsabilité juridique des entreprises</a:t>
            </a:r>
            <a:endParaRPr lang="en-US" dirty="0"/>
          </a:p>
        </p:txBody>
      </p:sp>
    </p:spTree>
    <p:extLst>
      <p:ext uri="{BB962C8B-B14F-4D97-AF65-F5344CB8AC3E}">
        <p14:creationId xmlns:p14="http://schemas.microsoft.com/office/powerpoint/2010/main" val="398226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6880A-8081-DD8F-04EE-26FE311C28FC}"/>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96C0D5C1-4F7A-79B8-513B-FFD37D7D3D37}"/>
              </a:ext>
            </a:extLst>
          </p:cNvPr>
          <p:cNvSpPr>
            <a:spLocks noGrp="1"/>
          </p:cNvSpPr>
          <p:nvPr>
            <p:ph idx="1"/>
          </p:nvPr>
        </p:nvSpPr>
        <p:spPr>
          <a:xfrm>
            <a:off x="119336" y="908720"/>
            <a:ext cx="11881320" cy="5268243"/>
          </a:xfrm>
        </p:spPr>
        <p:txBody>
          <a:bodyPr>
            <a:normAutofit fontScale="92500" lnSpcReduction="10000"/>
          </a:bodyPr>
          <a:lstStyle/>
          <a:p>
            <a:pPr marL="0" indent="0">
              <a:buNone/>
            </a:pPr>
            <a:r>
              <a:rPr lang="fr-FR" b="1" u="sng" dirty="0">
                <a:solidFill>
                  <a:srgbClr val="C00000"/>
                </a:solidFill>
              </a:rPr>
              <a:t>A - TYPES DE RESPONSABILITÉ ENCOURUS</a:t>
            </a:r>
          </a:p>
          <a:p>
            <a:pPr marL="0" indent="0">
              <a:buNone/>
            </a:pPr>
            <a:r>
              <a:rPr lang="fr-FR" b="1" dirty="0">
                <a:solidFill>
                  <a:srgbClr val="C00000"/>
                </a:solidFill>
              </a:rPr>
              <a:t>Responsabilité pénale</a:t>
            </a:r>
          </a:p>
          <a:p>
            <a:r>
              <a:rPr lang="fr-FR" dirty="0"/>
              <a:t>La responsabilité pénale intervient en cas de violation grave des lois de protection des données. Cela inclut des poursuites pénales et des sanctions judiciaires.</a:t>
            </a:r>
          </a:p>
          <a:p>
            <a:r>
              <a:rPr lang="fr-FR" i="1" dirty="0"/>
              <a:t>Exemple</a:t>
            </a:r>
            <a:r>
              <a:rPr lang="fr-FR" dirty="0"/>
              <a:t> : Une entreprise qui collecte des données médicales sans le consentement des personnes concernées peut être poursuivie en justice, avec des sanctions pénales possibles pour ses dirigeants.</a:t>
            </a:r>
          </a:p>
          <a:p>
            <a:pPr marL="0" indent="0">
              <a:buNone/>
            </a:pPr>
            <a:endParaRPr lang="fr-FR" dirty="0">
              <a:solidFill>
                <a:schemeClr val="tx1"/>
              </a:solidFill>
            </a:endParaRPr>
          </a:p>
        </p:txBody>
      </p:sp>
      <p:sp>
        <p:nvSpPr>
          <p:cNvPr id="7" name="Slide Number Placeholder 6">
            <a:extLst>
              <a:ext uri="{FF2B5EF4-FFF2-40B4-BE49-F238E27FC236}">
                <a16:creationId xmlns:a16="http://schemas.microsoft.com/office/drawing/2014/main" id="{0F880638-5042-37E0-0EC3-15F98626F490}"/>
              </a:ext>
            </a:extLst>
          </p:cNvPr>
          <p:cNvSpPr>
            <a:spLocks noGrp="1"/>
          </p:cNvSpPr>
          <p:nvPr>
            <p:ph type="sldNum" sz="quarter" idx="12"/>
          </p:nvPr>
        </p:nvSpPr>
        <p:spPr/>
        <p:txBody>
          <a:bodyPr/>
          <a:lstStyle/>
          <a:p>
            <a:fld id="{51F02384-994A-4C3C-8656-0CE2B6A3B91B}" type="slidenum">
              <a:rPr lang="en-US" smtClean="0"/>
              <a:pPr/>
              <a:t>47</a:t>
            </a:fld>
            <a:endParaRPr lang="en-US"/>
          </a:p>
        </p:txBody>
      </p:sp>
      <p:sp>
        <p:nvSpPr>
          <p:cNvPr id="4" name="Title 3">
            <a:extLst>
              <a:ext uri="{FF2B5EF4-FFF2-40B4-BE49-F238E27FC236}">
                <a16:creationId xmlns:a16="http://schemas.microsoft.com/office/drawing/2014/main" id="{6B51E959-6E14-A126-E948-94A26F439693}"/>
              </a:ext>
            </a:extLst>
          </p:cNvPr>
          <p:cNvSpPr>
            <a:spLocks noGrp="1"/>
          </p:cNvSpPr>
          <p:nvPr>
            <p:ph type="title"/>
          </p:nvPr>
        </p:nvSpPr>
        <p:spPr>
          <a:xfrm>
            <a:off x="119336" y="160337"/>
            <a:ext cx="11881320" cy="604367"/>
          </a:xfrm>
        </p:spPr>
        <p:txBody>
          <a:bodyPr>
            <a:normAutofit fontScale="90000"/>
          </a:bodyPr>
          <a:lstStyle/>
          <a:p>
            <a:r>
              <a:rPr lang="fr-FR" dirty="0"/>
              <a:t>Responsabilité juridique des entreprises</a:t>
            </a:r>
            <a:endParaRPr lang="en-US" dirty="0"/>
          </a:p>
        </p:txBody>
      </p:sp>
    </p:spTree>
    <p:extLst>
      <p:ext uri="{BB962C8B-B14F-4D97-AF65-F5344CB8AC3E}">
        <p14:creationId xmlns:p14="http://schemas.microsoft.com/office/powerpoint/2010/main" val="202848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5E7BE-5F2E-6F96-2FDC-9ED11D36FADE}"/>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D44F768E-D285-A03B-F0F2-215B742D64B1}"/>
              </a:ext>
            </a:extLst>
          </p:cNvPr>
          <p:cNvSpPr>
            <a:spLocks noGrp="1"/>
          </p:cNvSpPr>
          <p:nvPr>
            <p:ph idx="1"/>
          </p:nvPr>
        </p:nvSpPr>
        <p:spPr>
          <a:xfrm>
            <a:off x="119336" y="908720"/>
            <a:ext cx="11881320" cy="5268243"/>
          </a:xfrm>
        </p:spPr>
        <p:txBody>
          <a:bodyPr>
            <a:normAutofit fontScale="62500" lnSpcReduction="20000"/>
          </a:bodyPr>
          <a:lstStyle/>
          <a:p>
            <a:pPr marL="0" indent="0">
              <a:buNone/>
            </a:pPr>
            <a:r>
              <a:rPr lang="fr-FR" b="1" u="sng" dirty="0">
                <a:solidFill>
                  <a:srgbClr val="C00000"/>
                </a:solidFill>
              </a:rPr>
              <a:t>B - SANCTIONS ET RECOURS</a:t>
            </a:r>
          </a:p>
          <a:p>
            <a:pPr marL="0" indent="0">
              <a:buNone/>
            </a:pPr>
            <a:r>
              <a:rPr lang="fr-FR" b="1" dirty="0">
                <a:solidFill>
                  <a:srgbClr val="C00000"/>
                </a:solidFill>
              </a:rPr>
              <a:t>Amendes administratives</a:t>
            </a:r>
          </a:p>
          <a:p>
            <a:r>
              <a:rPr lang="fr-FR" dirty="0"/>
              <a:t>Les autorités de contrôle, comme la CNIL en France, peuvent infliger des amendes élevées pour non-respect des règles de protection des données, allant jusqu’à 20 millions d’euros ou 4 % du chiffre d’affaires annuel mondial de l’entreprise.</a:t>
            </a:r>
          </a:p>
          <a:p>
            <a:r>
              <a:rPr lang="fr-FR" i="1" dirty="0"/>
              <a:t>Exemple</a:t>
            </a:r>
            <a:r>
              <a:rPr lang="fr-FR" dirty="0"/>
              <a:t> : Une entreprise qui utilise des données sans autorisation s’expose à des sanctions dissuasives.</a:t>
            </a:r>
          </a:p>
          <a:p>
            <a:pPr marL="0" indent="0">
              <a:buNone/>
            </a:pPr>
            <a:r>
              <a:rPr lang="fr-FR" b="1" dirty="0">
                <a:solidFill>
                  <a:srgbClr val="C00000"/>
                </a:solidFill>
              </a:rPr>
              <a:t>Indemnités civiles</a:t>
            </a:r>
          </a:p>
          <a:p>
            <a:r>
              <a:rPr lang="fr-FR" dirty="0"/>
              <a:t>Les personnes lésées peuvent réclamer des indemnités pour les dommages subis, que ceux-ci soient financiers ou moraux.</a:t>
            </a:r>
          </a:p>
          <a:p>
            <a:r>
              <a:rPr lang="fr-FR" i="1" dirty="0"/>
              <a:t>Exemple</a:t>
            </a:r>
            <a:r>
              <a:rPr lang="fr-FR" dirty="0"/>
              <a:t> : En cas de fuite de données sensibles, les clients affectés peuvent demander une compensation pour le préjudice financier ou pour atteinte à leur vie privée.</a:t>
            </a:r>
          </a:p>
          <a:p>
            <a:pPr marL="0" indent="0">
              <a:buNone/>
            </a:pPr>
            <a:endParaRPr lang="fr-FR" dirty="0">
              <a:solidFill>
                <a:schemeClr val="tx1"/>
              </a:solidFill>
            </a:endParaRPr>
          </a:p>
        </p:txBody>
      </p:sp>
      <p:sp>
        <p:nvSpPr>
          <p:cNvPr id="7" name="Slide Number Placeholder 6">
            <a:extLst>
              <a:ext uri="{FF2B5EF4-FFF2-40B4-BE49-F238E27FC236}">
                <a16:creationId xmlns:a16="http://schemas.microsoft.com/office/drawing/2014/main" id="{3B5AF4C5-D23C-514D-3CBB-1A91AEA1DACC}"/>
              </a:ext>
            </a:extLst>
          </p:cNvPr>
          <p:cNvSpPr>
            <a:spLocks noGrp="1"/>
          </p:cNvSpPr>
          <p:nvPr>
            <p:ph type="sldNum" sz="quarter" idx="12"/>
          </p:nvPr>
        </p:nvSpPr>
        <p:spPr/>
        <p:txBody>
          <a:bodyPr/>
          <a:lstStyle/>
          <a:p>
            <a:fld id="{51F02384-994A-4C3C-8656-0CE2B6A3B91B}" type="slidenum">
              <a:rPr lang="en-US" smtClean="0"/>
              <a:pPr/>
              <a:t>48</a:t>
            </a:fld>
            <a:endParaRPr lang="en-US"/>
          </a:p>
        </p:txBody>
      </p:sp>
      <p:sp>
        <p:nvSpPr>
          <p:cNvPr id="4" name="Title 3">
            <a:extLst>
              <a:ext uri="{FF2B5EF4-FFF2-40B4-BE49-F238E27FC236}">
                <a16:creationId xmlns:a16="http://schemas.microsoft.com/office/drawing/2014/main" id="{B57928F5-3015-251A-4E58-AE1EA81C34FE}"/>
              </a:ext>
            </a:extLst>
          </p:cNvPr>
          <p:cNvSpPr>
            <a:spLocks noGrp="1"/>
          </p:cNvSpPr>
          <p:nvPr>
            <p:ph type="title"/>
          </p:nvPr>
        </p:nvSpPr>
        <p:spPr>
          <a:xfrm>
            <a:off x="119336" y="160337"/>
            <a:ext cx="11881320" cy="604367"/>
          </a:xfrm>
        </p:spPr>
        <p:txBody>
          <a:bodyPr>
            <a:normAutofit fontScale="90000"/>
          </a:bodyPr>
          <a:lstStyle/>
          <a:p>
            <a:r>
              <a:rPr lang="fr-FR" dirty="0"/>
              <a:t>Responsabilité juridique des entreprises</a:t>
            </a:r>
            <a:endParaRPr lang="en-US" dirty="0"/>
          </a:p>
        </p:txBody>
      </p:sp>
    </p:spTree>
    <p:extLst>
      <p:ext uri="{BB962C8B-B14F-4D97-AF65-F5344CB8AC3E}">
        <p14:creationId xmlns:p14="http://schemas.microsoft.com/office/powerpoint/2010/main" val="6077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0FFE0-B6E9-DC34-7FBD-C9818C5105AB}"/>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C1F7105A-9A49-5DAF-62DF-A59FF380492F}"/>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BBE7B6-FCDA-302D-E89E-FF5490D27A64}"/>
              </a:ext>
            </a:extLst>
          </p:cNvPr>
          <p:cNvSpPr>
            <a:spLocks noGrp="1"/>
          </p:cNvSpPr>
          <p:nvPr>
            <p:ph type="ctrTitle"/>
          </p:nvPr>
        </p:nvSpPr>
        <p:spPr>
          <a:xfrm>
            <a:off x="2032000" y="4509120"/>
            <a:ext cx="8128000" cy="1067644"/>
          </a:xfrm>
        </p:spPr>
        <p:txBody>
          <a:bodyPr/>
          <a:lstStyle/>
          <a:p>
            <a:r>
              <a:rPr lang="fr-FR" dirty="0">
                <a:latin typeface="Calibri" panose="020F0502020204030204" pitchFamily="34" charset="0"/>
                <a:ea typeface="Calibri" panose="020F0502020204030204" pitchFamily="34" charset="0"/>
                <a:cs typeface="Times New Roman" panose="02020603050405020304" pitchFamily="18" charset="0"/>
              </a:rPr>
              <a:t>CONFORMITE ET MISE EN ŒUVRE DU RGPD </a:t>
            </a:r>
            <a:endParaRPr lang="en-US" dirty="0"/>
          </a:p>
        </p:txBody>
      </p:sp>
      <p:sp>
        <p:nvSpPr>
          <p:cNvPr id="3" name="Subtitle 2">
            <a:extLst>
              <a:ext uri="{FF2B5EF4-FFF2-40B4-BE49-F238E27FC236}">
                <a16:creationId xmlns:a16="http://schemas.microsoft.com/office/drawing/2014/main" id="{9CEE8203-7190-22AF-0AF9-1B38DE6177C3}"/>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C9E7B465-CAA5-A53F-ED3E-D2F22B40D550}"/>
              </a:ext>
            </a:extLst>
          </p:cNvPr>
          <p:cNvSpPr>
            <a:spLocks noGrp="1"/>
          </p:cNvSpPr>
          <p:nvPr>
            <p:ph type="body" sz="quarter" idx="14"/>
          </p:nvPr>
        </p:nvSpPr>
        <p:spPr/>
        <p:txBody>
          <a:bodyPr/>
          <a:lstStyle/>
          <a:p>
            <a:r>
              <a:rPr lang="en-US" dirty="0"/>
              <a:t>02</a:t>
            </a:r>
          </a:p>
        </p:txBody>
      </p:sp>
    </p:spTree>
    <p:extLst>
      <p:ext uri="{BB962C8B-B14F-4D97-AF65-F5344CB8AC3E}">
        <p14:creationId xmlns:p14="http://schemas.microsoft.com/office/powerpoint/2010/main" val="124443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fr-FR" dirty="0">
                <a:latin typeface="Calibri" panose="020F0502020204030204" pitchFamily="34" charset="0"/>
                <a:ea typeface="Calibri" panose="020F0502020204030204" pitchFamily="34" charset="0"/>
                <a:cs typeface="Times New Roman" panose="02020603050405020304" pitchFamily="18" charset="0"/>
              </a:rPr>
              <a:t>O</a:t>
            </a:r>
            <a:r>
              <a:rPr lang="fr-GP" sz="4400" dirty="0" err="1">
                <a:effectLst/>
                <a:latin typeface="Calibri" panose="020F0502020204030204" pitchFamily="34" charset="0"/>
                <a:ea typeface="Calibri" panose="020F0502020204030204" pitchFamily="34" charset="0"/>
                <a:cs typeface="Times New Roman" panose="02020603050405020304" pitchFamily="18" charset="0"/>
              </a:rPr>
              <a:t>rigine</a:t>
            </a:r>
            <a:r>
              <a:rPr lang="fr-GP" sz="4400" dirty="0">
                <a:effectLst/>
                <a:latin typeface="Calibri" panose="020F0502020204030204" pitchFamily="34" charset="0"/>
                <a:ea typeface="Calibri" panose="020F0502020204030204" pitchFamily="34" charset="0"/>
                <a:cs typeface="Times New Roman" panose="02020603050405020304" pitchFamily="18" charset="0"/>
              </a:rPr>
              <a:t>, mandat et gouvernance</a:t>
            </a:r>
            <a:endParaRPr lang="en-US" dirty="0"/>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p:txBody>
          <a:bodyPr/>
          <a:lstStyle/>
          <a:p>
            <a:r>
              <a:rPr lang="en-US" dirty="0"/>
              <a:t>01</a:t>
            </a:r>
          </a:p>
        </p:txBody>
      </p:sp>
    </p:spTree>
    <p:extLst>
      <p:ext uri="{BB962C8B-B14F-4D97-AF65-F5344CB8AC3E}">
        <p14:creationId xmlns:p14="http://schemas.microsoft.com/office/powerpoint/2010/main" val="1289346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D7033-F34F-EF10-EF08-9C3042012597}"/>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DA0F6C5D-A182-B91E-648D-818BA440726C}"/>
              </a:ext>
            </a:extLst>
          </p:cNvPr>
          <p:cNvSpPr>
            <a:spLocks noGrp="1"/>
          </p:cNvSpPr>
          <p:nvPr>
            <p:ph idx="1"/>
          </p:nvPr>
        </p:nvSpPr>
        <p:spPr>
          <a:xfrm>
            <a:off x="119336" y="908720"/>
            <a:ext cx="11881320" cy="5268243"/>
          </a:xfrm>
        </p:spPr>
        <p:txBody>
          <a:bodyPr>
            <a:normAutofit fontScale="47500" lnSpcReduction="20000"/>
          </a:bodyPr>
          <a:lstStyle/>
          <a:p>
            <a:pPr marL="0" indent="0">
              <a:buNone/>
            </a:pPr>
            <a:r>
              <a:rPr lang="fr-FR" b="1" u="sng" dirty="0">
                <a:solidFill>
                  <a:srgbClr val="C00000"/>
                </a:solidFill>
              </a:rPr>
              <a:t>A. PROCESSUS DE MISE EN CONFORMITÉ</a:t>
            </a:r>
          </a:p>
          <a:p>
            <a:pPr marL="0" indent="0">
              <a:buNone/>
            </a:pPr>
            <a:r>
              <a:rPr lang="fr-FR" b="1" dirty="0">
                <a:solidFill>
                  <a:srgbClr val="C00000"/>
                </a:solidFill>
              </a:rPr>
              <a:t>1. Étapes clés</a:t>
            </a:r>
          </a:p>
          <a:p>
            <a:r>
              <a:rPr lang="fr-FR" b="1" dirty="0">
                <a:solidFill>
                  <a:srgbClr val="C00000"/>
                </a:solidFill>
              </a:rPr>
              <a:t>Audit initial et cartographie des données </a:t>
            </a:r>
            <a:r>
              <a:rPr lang="fr-FR" dirty="0"/>
              <a:t>: L’entreprise doit d’abord évaluer ses pratiques actuelles et cartographier les données pour identifier les flux de traitement.</a:t>
            </a:r>
          </a:p>
          <a:p>
            <a:r>
              <a:rPr lang="fr-FR" b="1" dirty="0">
                <a:solidFill>
                  <a:srgbClr val="C00000"/>
                </a:solidFill>
              </a:rPr>
              <a:t>Rédaction des politiques internes </a:t>
            </a:r>
            <a:r>
              <a:rPr lang="fr-FR" dirty="0"/>
              <a:t>: Elle doit élaborer des politiques de protection des données (confidentialité, gestion des </a:t>
            </a:r>
            <a:r>
              <a:rPr lang="fr-FR" dirty="0">
                <a:solidFill>
                  <a:schemeClr val="tx1"/>
                </a:solidFill>
              </a:rPr>
              <a:t>incidents</a:t>
            </a:r>
            <a:r>
              <a:rPr lang="fr-FR" dirty="0"/>
              <a:t>, etc.), en définissant des rôles et responsabilités clairs.</a:t>
            </a:r>
          </a:p>
          <a:p>
            <a:r>
              <a:rPr lang="fr-FR" b="1" dirty="0">
                <a:solidFill>
                  <a:srgbClr val="C00000"/>
                </a:solidFill>
              </a:rPr>
              <a:t>Formation des employés </a:t>
            </a:r>
            <a:r>
              <a:rPr lang="fr-FR" dirty="0"/>
              <a:t>: La sensibilisation des employés aux enjeux de protection des données est essentielle. Des formations régulières sont indispensables pour éviter les erreurs humaines.</a:t>
            </a:r>
          </a:p>
          <a:p>
            <a:pPr marL="0" indent="0">
              <a:buNone/>
            </a:pPr>
            <a:r>
              <a:rPr lang="fr-FR" b="1" dirty="0">
                <a:solidFill>
                  <a:srgbClr val="C00000"/>
                </a:solidFill>
              </a:rPr>
              <a:t>2. Intégration de la conformité dans la culture d’entreprise</a:t>
            </a:r>
          </a:p>
          <a:p>
            <a:r>
              <a:rPr lang="fr-FR" dirty="0"/>
              <a:t>Une conformité durable exige une intégration de la protection des données dans tous les départements. Cela implique de sensibiliser tous les employés, de la direction aux nouvelles recrues, aux enjeux de confidentialité et de sécurité.</a:t>
            </a:r>
          </a:p>
          <a:p>
            <a:r>
              <a:rPr lang="fr-FR" i="1" dirty="0"/>
              <a:t>Exemple</a:t>
            </a:r>
            <a:r>
              <a:rPr lang="fr-FR" dirty="0"/>
              <a:t> : Organiser des sessions de formation pour les nouveaux employés et intégrer les objectifs de sécurité des données dans les évaluations de performance.</a:t>
            </a:r>
          </a:p>
          <a:p>
            <a:pPr marL="0" indent="0">
              <a:buNone/>
            </a:pPr>
            <a:endParaRPr lang="fr-FR" dirty="0">
              <a:solidFill>
                <a:schemeClr val="tx1"/>
              </a:solidFill>
            </a:endParaRPr>
          </a:p>
        </p:txBody>
      </p:sp>
      <p:sp>
        <p:nvSpPr>
          <p:cNvPr id="7" name="Slide Number Placeholder 6">
            <a:extLst>
              <a:ext uri="{FF2B5EF4-FFF2-40B4-BE49-F238E27FC236}">
                <a16:creationId xmlns:a16="http://schemas.microsoft.com/office/drawing/2014/main" id="{06B1681A-401D-4143-CCF6-76DBE691CE58}"/>
              </a:ext>
            </a:extLst>
          </p:cNvPr>
          <p:cNvSpPr>
            <a:spLocks noGrp="1"/>
          </p:cNvSpPr>
          <p:nvPr>
            <p:ph type="sldNum" sz="quarter" idx="12"/>
          </p:nvPr>
        </p:nvSpPr>
        <p:spPr/>
        <p:txBody>
          <a:bodyPr/>
          <a:lstStyle/>
          <a:p>
            <a:fld id="{51F02384-994A-4C3C-8656-0CE2B6A3B91B}" type="slidenum">
              <a:rPr lang="en-US" smtClean="0"/>
              <a:pPr/>
              <a:t>50</a:t>
            </a:fld>
            <a:endParaRPr lang="en-US"/>
          </a:p>
        </p:txBody>
      </p:sp>
      <p:sp>
        <p:nvSpPr>
          <p:cNvPr id="4" name="Title 3">
            <a:extLst>
              <a:ext uri="{FF2B5EF4-FFF2-40B4-BE49-F238E27FC236}">
                <a16:creationId xmlns:a16="http://schemas.microsoft.com/office/drawing/2014/main" id="{5CBBB53D-37C5-DB6C-3B24-DF58F1235768}"/>
              </a:ext>
            </a:extLst>
          </p:cNvPr>
          <p:cNvSpPr>
            <a:spLocks noGrp="1"/>
          </p:cNvSpPr>
          <p:nvPr>
            <p:ph type="title"/>
          </p:nvPr>
        </p:nvSpPr>
        <p:spPr>
          <a:xfrm>
            <a:off x="119336" y="160337"/>
            <a:ext cx="11881320" cy="604367"/>
          </a:xfrm>
        </p:spPr>
        <p:txBody>
          <a:bodyPr>
            <a:normAutofit fontScale="90000"/>
          </a:bodyPr>
          <a:lstStyle/>
          <a:p>
            <a:r>
              <a:rPr lang="fr-FR" dirty="0"/>
              <a:t>Conformité et mise en œuvre du RGPD</a:t>
            </a:r>
            <a:endParaRPr lang="en-US" dirty="0"/>
          </a:p>
        </p:txBody>
      </p:sp>
    </p:spTree>
    <p:extLst>
      <p:ext uri="{BB962C8B-B14F-4D97-AF65-F5344CB8AC3E}">
        <p14:creationId xmlns:p14="http://schemas.microsoft.com/office/powerpoint/2010/main" val="44660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D3462-EC48-476B-800C-3FB0F5CAE3FB}"/>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3FBF71AE-A154-54D3-FFA7-CDCE8B73180C}"/>
              </a:ext>
            </a:extLst>
          </p:cNvPr>
          <p:cNvSpPr>
            <a:spLocks noGrp="1"/>
          </p:cNvSpPr>
          <p:nvPr>
            <p:ph idx="1"/>
          </p:nvPr>
        </p:nvSpPr>
        <p:spPr>
          <a:xfrm>
            <a:off x="119336" y="908720"/>
            <a:ext cx="11881320" cy="5268243"/>
          </a:xfrm>
        </p:spPr>
        <p:txBody>
          <a:bodyPr>
            <a:normAutofit fontScale="55000" lnSpcReduction="20000"/>
          </a:bodyPr>
          <a:lstStyle/>
          <a:p>
            <a:pPr marL="0" indent="0">
              <a:buNone/>
            </a:pPr>
            <a:r>
              <a:rPr lang="fr-FR" b="1" u="sng" dirty="0">
                <a:solidFill>
                  <a:srgbClr val="C00000"/>
                </a:solidFill>
              </a:rPr>
              <a:t>B. LE RÔLE DU DÉLÉGUÉ À LA PROTECTION DES DONNÉES (DPO)</a:t>
            </a:r>
          </a:p>
          <a:p>
            <a:pPr marL="0" indent="0">
              <a:buNone/>
            </a:pPr>
            <a:r>
              <a:rPr lang="fr-FR" b="1" dirty="0">
                <a:solidFill>
                  <a:srgbClr val="C00000"/>
                </a:solidFill>
              </a:rPr>
              <a:t>1. Nomination, obligations et indépendance du DPO</a:t>
            </a:r>
            <a:br>
              <a:rPr lang="fr-FR" dirty="0"/>
            </a:br>
            <a:r>
              <a:rPr lang="fr-FR" dirty="0"/>
              <a:t>Les entreprises traitant des données sensibles ou en grande quantité sont tenues de nommer un DPO (conformément aux articles 37 à 39 du RGPD). Ce dernier doit posséder une expertise en protection des données et être indépendant dans son rôle de conseil.</a:t>
            </a:r>
          </a:p>
          <a:p>
            <a:r>
              <a:rPr lang="fr-FR" b="1" dirty="0">
                <a:solidFill>
                  <a:srgbClr val="C00000"/>
                </a:solidFill>
              </a:rPr>
              <a:t>Nomination du DPO </a:t>
            </a:r>
            <a:r>
              <a:rPr lang="fr-FR" dirty="0"/>
              <a:t>: L’entreprise doit choisir un DPO avec des compétences spécialisées pour superviser la conformité.</a:t>
            </a:r>
          </a:p>
          <a:p>
            <a:r>
              <a:rPr lang="fr-FR" b="1" dirty="0">
                <a:solidFill>
                  <a:srgbClr val="C00000"/>
                </a:solidFill>
              </a:rPr>
              <a:t>Obligations du DPO </a:t>
            </a:r>
            <a:r>
              <a:rPr lang="fr-FR" dirty="0"/>
              <a:t>: Il conseille l’organisation, forme les employés et sert de point de contact avec les autorités de contrôle.</a:t>
            </a:r>
          </a:p>
          <a:p>
            <a:pPr marL="0" indent="0">
              <a:buNone/>
            </a:pPr>
            <a:r>
              <a:rPr lang="fr-FR" b="1" dirty="0">
                <a:solidFill>
                  <a:srgbClr val="C00000"/>
                </a:solidFill>
              </a:rPr>
              <a:t>2. DPO et contrôle de conformité</a:t>
            </a:r>
          </a:p>
          <a:p>
            <a:r>
              <a:rPr lang="fr-FR" b="1" dirty="0">
                <a:solidFill>
                  <a:srgbClr val="C00000"/>
                </a:solidFill>
              </a:rPr>
              <a:t>Évaluation continue des processus de traitement </a:t>
            </a:r>
            <a:r>
              <a:rPr lang="fr-FR" dirty="0"/>
              <a:t>: Le DPO vérifie régulièrement que le traitement des données est conforme aux principes de licéité, transparence et minimisation.</a:t>
            </a:r>
          </a:p>
          <a:p>
            <a:r>
              <a:rPr lang="fr-FR" b="1" dirty="0">
                <a:solidFill>
                  <a:srgbClr val="C00000"/>
                </a:solidFill>
              </a:rPr>
              <a:t>Gestion des violations de données </a:t>
            </a:r>
            <a:r>
              <a:rPr lang="fr-FR" dirty="0"/>
              <a:t>: En cas de fuite de données, le DPO alerte l’autorité de contrôle sous 72 heures et coordonne la gestion de crise.</a:t>
            </a:r>
          </a:p>
          <a:p>
            <a:pPr marL="0" indent="0">
              <a:buNone/>
            </a:pPr>
            <a:endParaRPr lang="fr-FR" b="1" u="sng" dirty="0">
              <a:solidFill>
                <a:srgbClr val="C00000"/>
              </a:solidFill>
            </a:endParaRPr>
          </a:p>
          <a:p>
            <a:pPr marL="742950" indent="-742950">
              <a:buAutoNum type="alphaUcPeriod"/>
            </a:pPr>
            <a:endParaRPr lang="fr-FR" b="1" u="sng" dirty="0">
              <a:solidFill>
                <a:srgbClr val="C00000"/>
              </a:solidFill>
            </a:endParaRPr>
          </a:p>
        </p:txBody>
      </p:sp>
      <p:sp>
        <p:nvSpPr>
          <p:cNvPr id="7" name="Slide Number Placeholder 6">
            <a:extLst>
              <a:ext uri="{FF2B5EF4-FFF2-40B4-BE49-F238E27FC236}">
                <a16:creationId xmlns:a16="http://schemas.microsoft.com/office/drawing/2014/main" id="{6F66EAC1-AACB-AE95-04B3-3B63102C00AE}"/>
              </a:ext>
            </a:extLst>
          </p:cNvPr>
          <p:cNvSpPr>
            <a:spLocks noGrp="1"/>
          </p:cNvSpPr>
          <p:nvPr>
            <p:ph type="sldNum" sz="quarter" idx="12"/>
          </p:nvPr>
        </p:nvSpPr>
        <p:spPr/>
        <p:txBody>
          <a:bodyPr/>
          <a:lstStyle/>
          <a:p>
            <a:fld id="{51F02384-994A-4C3C-8656-0CE2B6A3B91B}" type="slidenum">
              <a:rPr lang="en-US" smtClean="0"/>
              <a:pPr/>
              <a:t>51</a:t>
            </a:fld>
            <a:endParaRPr lang="en-US"/>
          </a:p>
        </p:txBody>
      </p:sp>
      <p:sp>
        <p:nvSpPr>
          <p:cNvPr id="4" name="Title 3">
            <a:extLst>
              <a:ext uri="{FF2B5EF4-FFF2-40B4-BE49-F238E27FC236}">
                <a16:creationId xmlns:a16="http://schemas.microsoft.com/office/drawing/2014/main" id="{FAAB6D00-8351-0B3A-4482-A841C4332BA7}"/>
              </a:ext>
            </a:extLst>
          </p:cNvPr>
          <p:cNvSpPr>
            <a:spLocks noGrp="1"/>
          </p:cNvSpPr>
          <p:nvPr>
            <p:ph type="title"/>
          </p:nvPr>
        </p:nvSpPr>
        <p:spPr>
          <a:xfrm>
            <a:off x="119336" y="160337"/>
            <a:ext cx="11881320" cy="604367"/>
          </a:xfrm>
        </p:spPr>
        <p:txBody>
          <a:bodyPr>
            <a:normAutofit fontScale="90000"/>
          </a:bodyPr>
          <a:lstStyle/>
          <a:p>
            <a:r>
              <a:rPr lang="fr-FR" dirty="0"/>
              <a:t>Conformité et mise en œuvre du RGPD</a:t>
            </a:r>
            <a:endParaRPr lang="en-US" dirty="0"/>
          </a:p>
        </p:txBody>
      </p:sp>
    </p:spTree>
    <p:extLst>
      <p:ext uri="{BB962C8B-B14F-4D97-AF65-F5344CB8AC3E}">
        <p14:creationId xmlns:p14="http://schemas.microsoft.com/office/powerpoint/2010/main" val="329723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EC2D8-352F-FD0E-C29A-0F1AB69CFF66}"/>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601DBBEB-1D53-8B90-CEF9-72B06E0BD4FB}"/>
              </a:ext>
            </a:extLst>
          </p:cNvPr>
          <p:cNvSpPr>
            <a:spLocks noGrp="1"/>
          </p:cNvSpPr>
          <p:nvPr>
            <p:ph idx="1"/>
          </p:nvPr>
        </p:nvSpPr>
        <p:spPr>
          <a:xfrm>
            <a:off x="119336" y="908720"/>
            <a:ext cx="11881320" cy="5268243"/>
          </a:xfrm>
        </p:spPr>
        <p:txBody>
          <a:bodyPr>
            <a:normAutofit fontScale="62500" lnSpcReduction="20000"/>
          </a:bodyPr>
          <a:lstStyle/>
          <a:p>
            <a:pPr marL="0" indent="0">
              <a:buNone/>
            </a:pPr>
            <a:r>
              <a:rPr lang="fr-FR" b="1" u="sng" dirty="0">
                <a:solidFill>
                  <a:srgbClr val="C00000"/>
                </a:solidFill>
              </a:rPr>
              <a:t>A - CONTEXTE HISTORIQUE ET CRÉATION</a:t>
            </a:r>
          </a:p>
          <a:p>
            <a:pPr marL="0" indent="0">
              <a:buNone/>
            </a:pPr>
            <a:r>
              <a:rPr lang="fr-FR" dirty="0"/>
              <a:t>À la fin des années 1970, la France connaît une expansion rapide des technologies informatiques. La société prend alors conscience des dangers que représente cette évolution pour la vie privée des individus et la protection de leurs données personnelles. </a:t>
            </a:r>
          </a:p>
          <a:p>
            <a:pPr marL="0" indent="0">
              <a:buNone/>
            </a:pPr>
            <a:r>
              <a:rPr lang="fr-FR" dirty="0"/>
              <a:t>La loi </a:t>
            </a:r>
            <a:r>
              <a:rPr lang="fr-FR" b="1" dirty="0">
                <a:solidFill>
                  <a:srgbClr val="C00000"/>
                </a:solidFill>
              </a:rPr>
              <a:t>Informatique et Libertés de 1978</a:t>
            </a:r>
            <a:r>
              <a:rPr lang="fr-FR" dirty="0">
                <a:solidFill>
                  <a:srgbClr val="C00000"/>
                </a:solidFill>
              </a:rPr>
              <a:t> </a:t>
            </a:r>
            <a:r>
              <a:rPr lang="fr-FR" dirty="0"/>
              <a:t>marque un tournant en matière de régulation et de protection des données personnelles, en réponse à deux impératifs :</a:t>
            </a:r>
          </a:p>
          <a:p>
            <a:r>
              <a:rPr lang="fr-FR" b="1" dirty="0">
                <a:solidFill>
                  <a:srgbClr val="C00000"/>
                </a:solidFill>
              </a:rPr>
              <a:t>Protection des droits fondamentaux</a:t>
            </a:r>
            <a:r>
              <a:rPr lang="fr-FR" dirty="0">
                <a:solidFill>
                  <a:srgbClr val="C00000"/>
                </a:solidFill>
              </a:rPr>
              <a:t> </a:t>
            </a:r>
            <a:r>
              <a:rPr lang="fr-FR" dirty="0"/>
              <a:t>: L'objectif principal est de garantir les libertés individuelles et de protéger les citoyens contre une collecte de données qui, bien que simplifiée, peut devenir intrusive.</a:t>
            </a:r>
          </a:p>
          <a:p>
            <a:r>
              <a:rPr lang="fr-FR" b="1" dirty="0">
                <a:solidFill>
                  <a:srgbClr val="C00000"/>
                </a:solidFill>
              </a:rPr>
              <a:t>Encadrement de l'usage des technologies</a:t>
            </a:r>
            <a:r>
              <a:rPr lang="fr-FR" dirty="0">
                <a:solidFill>
                  <a:srgbClr val="C00000"/>
                </a:solidFill>
              </a:rPr>
              <a:t> </a:t>
            </a:r>
            <a:r>
              <a:rPr lang="fr-FR" dirty="0"/>
              <a:t>: L'État français souhaite établir des règles pour l'utilisation des technologies par les organisations publiques et privées.</a:t>
            </a:r>
          </a:p>
        </p:txBody>
      </p:sp>
      <p:sp>
        <p:nvSpPr>
          <p:cNvPr id="7" name="Slide Number Placeholder 6">
            <a:extLst>
              <a:ext uri="{FF2B5EF4-FFF2-40B4-BE49-F238E27FC236}">
                <a16:creationId xmlns:a16="http://schemas.microsoft.com/office/drawing/2014/main" id="{E5B85FA1-2927-F3C0-9955-62CB35F01346}"/>
              </a:ext>
            </a:extLst>
          </p:cNvPr>
          <p:cNvSpPr>
            <a:spLocks noGrp="1"/>
          </p:cNvSpPr>
          <p:nvPr>
            <p:ph type="sldNum" sz="quarter" idx="12"/>
          </p:nvPr>
        </p:nvSpPr>
        <p:spPr/>
        <p:txBody>
          <a:bodyPr/>
          <a:lstStyle/>
          <a:p>
            <a:fld id="{51F02384-994A-4C3C-8656-0CE2B6A3B91B}" type="slidenum">
              <a:rPr lang="en-US" smtClean="0"/>
              <a:pPr/>
              <a:t>6</a:t>
            </a:fld>
            <a:endParaRPr lang="en-US"/>
          </a:p>
        </p:txBody>
      </p:sp>
      <p:sp>
        <p:nvSpPr>
          <p:cNvPr id="4" name="Title 3">
            <a:extLst>
              <a:ext uri="{FF2B5EF4-FFF2-40B4-BE49-F238E27FC236}">
                <a16:creationId xmlns:a16="http://schemas.microsoft.com/office/drawing/2014/main" id="{9126AED3-6F53-AA9D-59FB-8E3BD6E4D525}"/>
              </a:ext>
            </a:extLst>
          </p:cNvPr>
          <p:cNvSpPr>
            <a:spLocks noGrp="1"/>
          </p:cNvSpPr>
          <p:nvPr>
            <p:ph type="title"/>
          </p:nvPr>
        </p:nvSpPr>
        <p:spPr>
          <a:xfrm>
            <a:off x="119336" y="160337"/>
            <a:ext cx="11881320" cy="604367"/>
          </a:xfrm>
        </p:spPr>
        <p:txBody>
          <a:bodyPr>
            <a:normAutofit fontScale="90000"/>
          </a:bodyPr>
          <a:lstStyle/>
          <a:p>
            <a:r>
              <a:rPr lang="en-US" dirty="0"/>
              <a:t>Origine, </a:t>
            </a:r>
            <a:r>
              <a:rPr lang="en-US" dirty="0" err="1"/>
              <a:t>mandat</a:t>
            </a:r>
            <a:r>
              <a:rPr lang="en-US" dirty="0"/>
              <a:t> et </a:t>
            </a:r>
            <a:r>
              <a:rPr lang="en-US" dirty="0" err="1"/>
              <a:t>gouvernance</a:t>
            </a:r>
            <a:endParaRPr lang="en-US" dirty="0"/>
          </a:p>
        </p:txBody>
      </p:sp>
    </p:spTree>
    <p:extLst>
      <p:ext uri="{BB962C8B-B14F-4D97-AF65-F5344CB8AC3E}">
        <p14:creationId xmlns:p14="http://schemas.microsoft.com/office/powerpoint/2010/main" val="387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6490D-6514-DBDC-1A2C-8B9AE396307B}"/>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E53620CC-E4E1-D2BC-EDCD-1A011F5011FA}"/>
              </a:ext>
            </a:extLst>
          </p:cNvPr>
          <p:cNvSpPr>
            <a:spLocks noGrp="1"/>
          </p:cNvSpPr>
          <p:nvPr>
            <p:ph idx="1"/>
          </p:nvPr>
        </p:nvSpPr>
        <p:spPr>
          <a:xfrm>
            <a:off x="119336" y="908720"/>
            <a:ext cx="11881320" cy="5268243"/>
          </a:xfrm>
        </p:spPr>
        <p:txBody>
          <a:bodyPr>
            <a:normAutofit fontScale="62500" lnSpcReduction="20000"/>
          </a:bodyPr>
          <a:lstStyle/>
          <a:p>
            <a:pPr marL="0" indent="0">
              <a:buNone/>
            </a:pPr>
            <a:r>
              <a:rPr lang="fr-FR" b="1" u="sng" dirty="0">
                <a:solidFill>
                  <a:srgbClr val="C00000"/>
                </a:solidFill>
              </a:rPr>
              <a:t>A - CONTEXTE HISTORIQUE ET CRÉATION</a:t>
            </a:r>
          </a:p>
          <a:p>
            <a:pPr marL="0" indent="0">
              <a:buNone/>
            </a:pPr>
            <a:r>
              <a:rPr lang="fr-FR" dirty="0"/>
              <a:t>Dans ce contexte de méfiance sociale envers le potentiel de contrôle qu'offrent les nouvelles technologies, la France instaure en 1978 la </a:t>
            </a:r>
            <a:r>
              <a:rPr lang="fr-FR" b="1" dirty="0">
                <a:solidFill>
                  <a:srgbClr val="C00000"/>
                </a:solidFill>
              </a:rPr>
              <a:t>Commission Nationale de l'Informatique et des Libertés (CNIL)</a:t>
            </a:r>
            <a:r>
              <a:rPr lang="fr-FR" dirty="0">
                <a:solidFill>
                  <a:srgbClr val="C00000"/>
                </a:solidFill>
              </a:rPr>
              <a:t>. </a:t>
            </a:r>
          </a:p>
          <a:p>
            <a:pPr marL="0" indent="0">
              <a:buNone/>
            </a:pPr>
            <a:r>
              <a:rPr lang="fr-FR" dirty="0"/>
              <a:t>Cette autorité indépendante a pour mission de garantir l'application de la loi Informatique et Libertés. La CNIL dispose de pouvoirs de </a:t>
            </a:r>
            <a:r>
              <a:rPr lang="fr-FR" b="1" dirty="0">
                <a:solidFill>
                  <a:srgbClr val="C00000"/>
                </a:solidFill>
              </a:rPr>
              <a:t>contrôle, de conseil et de sanction</a:t>
            </a:r>
            <a:r>
              <a:rPr lang="fr-FR" dirty="0"/>
              <a:t>, et se positionne en gardienne des droits des citoyens.</a:t>
            </a:r>
          </a:p>
          <a:p>
            <a:pPr marL="0" indent="0">
              <a:buNone/>
            </a:pPr>
            <a:r>
              <a:rPr lang="fr-FR" b="1" dirty="0"/>
              <a:t>Exemples pratiques</a:t>
            </a:r>
          </a:p>
          <a:p>
            <a:r>
              <a:rPr lang="fr-FR" dirty="0"/>
              <a:t>En 1980, la CNIL intervient dans le domaine bancaire pour encadrer la collecte d'informations personnelles par les banques, assurant un équilibre entre la sécurité financière et la vie privée des individus.</a:t>
            </a:r>
          </a:p>
          <a:p>
            <a:r>
              <a:rPr lang="fr-FR" dirty="0"/>
              <a:t>Dans les années 2000, elle impose des restrictions sur le recueil des informations biométriques dans les lieux publics, pour éviter un suivi trop intrusif de la population.</a:t>
            </a:r>
          </a:p>
          <a:p>
            <a:pPr marL="0" indent="0">
              <a:buNone/>
            </a:pPr>
            <a:endParaRPr lang="fr-FR" b="1" dirty="0">
              <a:solidFill>
                <a:srgbClr val="C00000"/>
              </a:solidFill>
            </a:endParaRPr>
          </a:p>
        </p:txBody>
      </p:sp>
      <p:sp>
        <p:nvSpPr>
          <p:cNvPr id="7" name="Slide Number Placeholder 6">
            <a:extLst>
              <a:ext uri="{FF2B5EF4-FFF2-40B4-BE49-F238E27FC236}">
                <a16:creationId xmlns:a16="http://schemas.microsoft.com/office/drawing/2014/main" id="{3ED3369B-507D-8954-B200-41FAB6F054F7}"/>
              </a:ext>
            </a:extLst>
          </p:cNvPr>
          <p:cNvSpPr>
            <a:spLocks noGrp="1"/>
          </p:cNvSpPr>
          <p:nvPr>
            <p:ph type="sldNum" sz="quarter" idx="12"/>
          </p:nvPr>
        </p:nvSpPr>
        <p:spPr/>
        <p:txBody>
          <a:bodyPr/>
          <a:lstStyle/>
          <a:p>
            <a:fld id="{51F02384-994A-4C3C-8656-0CE2B6A3B91B}" type="slidenum">
              <a:rPr lang="en-US" smtClean="0"/>
              <a:pPr/>
              <a:t>7</a:t>
            </a:fld>
            <a:endParaRPr lang="en-US"/>
          </a:p>
        </p:txBody>
      </p:sp>
      <p:sp>
        <p:nvSpPr>
          <p:cNvPr id="4" name="Title 3">
            <a:extLst>
              <a:ext uri="{FF2B5EF4-FFF2-40B4-BE49-F238E27FC236}">
                <a16:creationId xmlns:a16="http://schemas.microsoft.com/office/drawing/2014/main" id="{4900F029-E39A-EED7-70D0-CC0D5DDA3B29}"/>
              </a:ext>
            </a:extLst>
          </p:cNvPr>
          <p:cNvSpPr>
            <a:spLocks noGrp="1"/>
          </p:cNvSpPr>
          <p:nvPr>
            <p:ph type="title"/>
          </p:nvPr>
        </p:nvSpPr>
        <p:spPr>
          <a:xfrm>
            <a:off x="119336" y="160337"/>
            <a:ext cx="11881320" cy="604367"/>
          </a:xfrm>
        </p:spPr>
        <p:txBody>
          <a:bodyPr>
            <a:normAutofit fontScale="90000"/>
          </a:bodyPr>
          <a:lstStyle/>
          <a:p>
            <a:r>
              <a:rPr lang="en-US" dirty="0"/>
              <a:t>Origine, </a:t>
            </a:r>
            <a:r>
              <a:rPr lang="en-US" dirty="0" err="1"/>
              <a:t>mandat</a:t>
            </a:r>
            <a:r>
              <a:rPr lang="en-US" dirty="0"/>
              <a:t> et </a:t>
            </a:r>
            <a:r>
              <a:rPr lang="en-US" dirty="0" err="1"/>
              <a:t>gouvernance</a:t>
            </a:r>
            <a:endParaRPr lang="en-US" dirty="0"/>
          </a:p>
        </p:txBody>
      </p:sp>
    </p:spTree>
    <p:extLst>
      <p:ext uri="{BB962C8B-B14F-4D97-AF65-F5344CB8AC3E}">
        <p14:creationId xmlns:p14="http://schemas.microsoft.com/office/powerpoint/2010/main" val="261230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873EB-4A09-55AC-88E0-FA618BFECC91}"/>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A40D7F3B-353E-0092-FE7F-338F86AE8D5B}"/>
              </a:ext>
            </a:extLst>
          </p:cNvPr>
          <p:cNvSpPr>
            <a:spLocks noGrp="1"/>
          </p:cNvSpPr>
          <p:nvPr>
            <p:ph idx="1"/>
          </p:nvPr>
        </p:nvSpPr>
        <p:spPr>
          <a:xfrm>
            <a:off x="119336" y="908720"/>
            <a:ext cx="11881320" cy="5268243"/>
          </a:xfrm>
        </p:spPr>
        <p:txBody>
          <a:bodyPr>
            <a:normAutofit fontScale="62500" lnSpcReduction="20000"/>
          </a:bodyPr>
          <a:lstStyle/>
          <a:p>
            <a:pPr marL="0" indent="0">
              <a:buNone/>
            </a:pPr>
            <a:r>
              <a:rPr lang="fr-FR" b="1" u="sng" dirty="0">
                <a:solidFill>
                  <a:srgbClr val="C00000"/>
                </a:solidFill>
              </a:rPr>
              <a:t>B - OBJECTIFS ET MISSIONS DE LA CNIL</a:t>
            </a:r>
          </a:p>
          <a:p>
            <a:pPr marL="0" indent="0">
              <a:buNone/>
            </a:pPr>
            <a:r>
              <a:rPr lang="fr-FR" dirty="0"/>
              <a:t>Les missions de la CNIL ont évolué au fil des années pour répondre aux enjeux d’un monde numérique complexe, avec deux objectifs majeurs :</a:t>
            </a:r>
          </a:p>
          <a:p>
            <a:pPr>
              <a:buFont typeface="+mj-lt"/>
              <a:buAutoNum type="arabicPeriod"/>
            </a:pPr>
            <a:r>
              <a:rPr lang="fr-FR" b="1" dirty="0">
                <a:solidFill>
                  <a:srgbClr val="C00000"/>
                </a:solidFill>
              </a:rPr>
              <a:t>Défendre les droits fondamentaux des individus</a:t>
            </a:r>
            <a:r>
              <a:rPr lang="fr-FR" dirty="0">
                <a:solidFill>
                  <a:srgbClr val="C00000"/>
                </a:solidFill>
              </a:rPr>
              <a:t> </a:t>
            </a:r>
            <a:r>
              <a:rPr lang="fr-FR" dirty="0"/>
              <a:t>: La CNIL s’assure que les citoyens conservent le contrôle sur leurs informations personnelles, notamment à travers le respect de leur vie privée, la sécurité de leurs données, et le droit d’accès aux informations les concernant.</a:t>
            </a:r>
          </a:p>
          <a:p>
            <a:pPr>
              <a:buFont typeface="+mj-lt"/>
              <a:buAutoNum type="arabicPeriod"/>
            </a:pPr>
            <a:r>
              <a:rPr lang="fr-FR" b="1" dirty="0">
                <a:solidFill>
                  <a:srgbClr val="C00000"/>
                </a:solidFill>
              </a:rPr>
              <a:t>Promouvoir un usage responsable des technologies numériques</a:t>
            </a:r>
            <a:r>
              <a:rPr lang="fr-FR" dirty="0">
                <a:solidFill>
                  <a:srgbClr val="C00000"/>
                </a:solidFill>
              </a:rPr>
              <a:t> </a:t>
            </a:r>
            <a:r>
              <a:rPr lang="fr-FR" dirty="0"/>
              <a:t>: Elle accompagne les organisations publiques et privées dans l’application de pratiques éthiques et sécurisées.</a:t>
            </a:r>
          </a:p>
          <a:p>
            <a:pPr marL="0" indent="0">
              <a:buNone/>
            </a:pPr>
            <a:r>
              <a:rPr lang="fr-FR" dirty="0"/>
              <a:t>Au-delà des sanctions, la CNIL guide et conseille pour encourager la conformité.</a:t>
            </a:r>
          </a:p>
          <a:p>
            <a:pPr marL="0" indent="0">
              <a:buNone/>
            </a:pPr>
            <a:r>
              <a:rPr lang="fr-FR" b="1" dirty="0"/>
              <a:t>Exemple : </a:t>
            </a:r>
            <a:r>
              <a:rPr lang="fr-FR" dirty="0"/>
              <a:t>Lors de l’implémentation d’un nouveau logiciel de gestion RH dans une entreprise, la CNIL propose des lignes directrices pour que les données personnelles des employés soient traitées dans le respect des principes de confidentialité et de sécurité.</a:t>
            </a:r>
          </a:p>
          <a:p>
            <a:pPr marL="0" indent="0">
              <a:buNone/>
            </a:pPr>
            <a:endParaRPr lang="fr-FR" b="1" dirty="0">
              <a:solidFill>
                <a:srgbClr val="C00000"/>
              </a:solidFill>
            </a:endParaRPr>
          </a:p>
        </p:txBody>
      </p:sp>
      <p:sp>
        <p:nvSpPr>
          <p:cNvPr id="7" name="Slide Number Placeholder 6">
            <a:extLst>
              <a:ext uri="{FF2B5EF4-FFF2-40B4-BE49-F238E27FC236}">
                <a16:creationId xmlns:a16="http://schemas.microsoft.com/office/drawing/2014/main" id="{4C71CE38-BD74-D77C-72F6-C3AF523672B3}"/>
              </a:ext>
            </a:extLst>
          </p:cNvPr>
          <p:cNvSpPr>
            <a:spLocks noGrp="1"/>
          </p:cNvSpPr>
          <p:nvPr>
            <p:ph type="sldNum" sz="quarter" idx="12"/>
          </p:nvPr>
        </p:nvSpPr>
        <p:spPr/>
        <p:txBody>
          <a:bodyPr/>
          <a:lstStyle/>
          <a:p>
            <a:fld id="{51F02384-994A-4C3C-8656-0CE2B6A3B91B}" type="slidenum">
              <a:rPr lang="en-US" smtClean="0"/>
              <a:pPr/>
              <a:t>8</a:t>
            </a:fld>
            <a:endParaRPr lang="en-US"/>
          </a:p>
        </p:txBody>
      </p:sp>
      <p:sp>
        <p:nvSpPr>
          <p:cNvPr id="4" name="Title 3">
            <a:extLst>
              <a:ext uri="{FF2B5EF4-FFF2-40B4-BE49-F238E27FC236}">
                <a16:creationId xmlns:a16="http://schemas.microsoft.com/office/drawing/2014/main" id="{8C9ECA12-690A-AA0F-43FC-E915F5BB2247}"/>
              </a:ext>
            </a:extLst>
          </p:cNvPr>
          <p:cNvSpPr>
            <a:spLocks noGrp="1"/>
          </p:cNvSpPr>
          <p:nvPr>
            <p:ph type="title"/>
          </p:nvPr>
        </p:nvSpPr>
        <p:spPr>
          <a:xfrm>
            <a:off x="119336" y="160337"/>
            <a:ext cx="11881320" cy="604367"/>
          </a:xfrm>
        </p:spPr>
        <p:txBody>
          <a:bodyPr>
            <a:normAutofit fontScale="90000"/>
          </a:bodyPr>
          <a:lstStyle/>
          <a:p>
            <a:r>
              <a:rPr lang="en-US" dirty="0"/>
              <a:t>Origine, </a:t>
            </a:r>
            <a:r>
              <a:rPr lang="en-US" dirty="0" err="1"/>
              <a:t>mandat</a:t>
            </a:r>
            <a:r>
              <a:rPr lang="en-US" dirty="0"/>
              <a:t> et </a:t>
            </a:r>
            <a:r>
              <a:rPr lang="en-US" dirty="0" err="1"/>
              <a:t>gouvernance</a:t>
            </a:r>
            <a:endParaRPr lang="en-US" dirty="0"/>
          </a:p>
        </p:txBody>
      </p:sp>
    </p:spTree>
    <p:extLst>
      <p:ext uri="{BB962C8B-B14F-4D97-AF65-F5344CB8AC3E}">
        <p14:creationId xmlns:p14="http://schemas.microsoft.com/office/powerpoint/2010/main" val="206268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89894-2528-26FE-B8E4-429FB2660DA0}"/>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2786CEA2-DBF4-C10C-7CE7-5A301F26156E}"/>
              </a:ext>
            </a:extLst>
          </p:cNvPr>
          <p:cNvSpPr>
            <a:spLocks noGrp="1"/>
          </p:cNvSpPr>
          <p:nvPr>
            <p:ph idx="1"/>
          </p:nvPr>
        </p:nvSpPr>
        <p:spPr>
          <a:xfrm>
            <a:off x="119336" y="908720"/>
            <a:ext cx="11881320" cy="5268243"/>
          </a:xfrm>
        </p:spPr>
        <p:txBody>
          <a:bodyPr>
            <a:normAutofit fontScale="62500" lnSpcReduction="20000"/>
          </a:bodyPr>
          <a:lstStyle/>
          <a:p>
            <a:pPr marL="0" indent="0">
              <a:buNone/>
            </a:pPr>
            <a:r>
              <a:rPr lang="fr-FR" b="1" u="sng" dirty="0">
                <a:solidFill>
                  <a:srgbClr val="C00000"/>
                </a:solidFill>
              </a:rPr>
              <a:t>C - GOUVERNANCE ET FONCTIONNEMENT INTERNE</a:t>
            </a:r>
          </a:p>
          <a:p>
            <a:pPr marL="0" indent="0">
              <a:buNone/>
            </a:pPr>
            <a:r>
              <a:rPr lang="fr-FR" b="1" dirty="0">
                <a:solidFill>
                  <a:srgbClr val="C00000"/>
                </a:solidFill>
              </a:rPr>
              <a:t>Structure organisationnelle</a:t>
            </a:r>
          </a:p>
          <a:p>
            <a:pPr marL="0" indent="0">
              <a:buNone/>
            </a:pPr>
            <a:r>
              <a:rPr lang="fr-FR" dirty="0"/>
              <a:t>Pour garantir son indépendance, la CNIL est structurée autour d’un </a:t>
            </a:r>
            <a:r>
              <a:rPr lang="fr-FR" b="1" dirty="0"/>
              <a:t>collège de membres</a:t>
            </a:r>
            <a:r>
              <a:rPr lang="fr-FR" dirty="0"/>
              <a:t> choisis pour leur expertise en droit, en économie numérique et en protection des droits civiques. Ce collège équilibre les décisions de régulation avec des principes éthiques.</a:t>
            </a:r>
          </a:p>
          <a:p>
            <a:pPr marL="0" indent="0">
              <a:buNone/>
            </a:pPr>
            <a:r>
              <a:rPr lang="fr-FR" b="1" dirty="0">
                <a:solidFill>
                  <a:srgbClr val="C00000"/>
                </a:solidFill>
              </a:rPr>
              <a:t>Coopération internationale</a:t>
            </a:r>
          </a:p>
          <a:p>
            <a:pPr marL="0" indent="0">
              <a:buNone/>
            </a:pPr>
            <a:r>
              <a:rPr lang="fr-FR" dirty="0"/>
              <a:t>La CNIL collabore activement avec les autres autorités européennes de régulation, notamment au sein du </a:t>
            </a:r>
            <a:r>
              <a:rPr lang="fr-FR" b="1" dirty="0">
                <a:solidFill>
                  <a:srgbClr val="C00000"/>
                </a:solidFill>
              </a:rPr>
              <a:t>Comité Européen de la Protection des Données (CEPD)</a:t>
            </a:r>
            <a:r>
              <a:rPr lang="fr-FR" dirty="0"/>
              <a:t>. Cette coopération permet d’harmoniser les normes et pratiques en matière de protection des données dans l'UE, en particulier avec </a:t>
            </a:r>
            <a:r>
              <a:rPr lang="fr-FR" b="1" dirty="0">
                <a:solidFill>
                  <a:srgbClr val="C00000"/>
                </a:solidFill>
              </a:rPr>
              <a:t>l'application du RGPD</a:t>
            </a:r>
            <a:r>
              <a:rPr lang="fr-FR" dirty="0"/>
              <a:t>.</a:t>
            </a:r>
          </a:p>
          <a:p>
            <a:pPr marL="0" indent="0">
              <a:buNone/>
            </a:pPr>
            <a:r>
              <a:rPr lang="fr-FR" b="1" dirty="0"/>
              <a:t>Exemple : </a:t>
            </a:r>
            <a:r>
              <a:rPr lang="fr-FR" dirty="0"/>
              <a:t>La CNIL travaille avec d’autres autorités pour harmoniser les droits des citoyens européens, notamment pour le droit d’accès aux données et le droit à l’oubli, ce qui assure une protection cohérente dans toute l’UE.</a:t>
            </a:r>
          </a:p>
          <a:p>
            <a:pPr marL="0" indent="0">
              <a:buNone/>
            </a:pPr>
            <a:endParaRPr lang="fr-FR" b="1" dirty="0">
              <a:solidFill>
                <a:srgbClr val="C00000"/>
              </a:solidFill>
            </a:endParaRPr>
          </a:p>
        </p:txBody>
      </p:sp>
      <p:sp>
        <p:nvSpPr>
          <p:cNvPr id="7" name="Slide Number Placeholder 6">
            <a:extLst>
              <a:ext uri="{FF2B5EF4-FFF2-40B4-BE49-F238E27FC236}">
                <a16:creationId xmlns:a16="http://schemas.microsoft.com/office/drawing/2014/main" id="{B6DAE0C7-5234-F081-CC90-77D454F938D5}"/>
              </a:ext>
            </a:extLst>
          </p:cNvPr>
          <p:cNvSpPr>
            <a:spLocks noGrp="1"/>
          </p:cNvSpPr>
          <p:nvPr>
            <p:ph type="sldNum" sz="quarter" idx="12"/>
          </p:nvPr>
        </p:nvSpPr>
        <p:spPr/>
        <p:txBody>
          <a:bodyPr/>
          <a:lstStyle/>
          <a:p>
            <a:fld id="{51F02384-994A-4C3C-8656-0CE2B6A3B91B}" type="slidenum">
              <a:rPr lang="en-US" smtClean="0"/>
              <a:pPr/>
              <a:t>9</a:t>
            </a:fld>
            <a:endParaRPr lang="en-US"/>
          </a:p>
        </p:txBody>
      </p:sp>
      <p:sp>
        <p:nvSpPr>
          <p:cNvPr id="4" name="Title 3">
            <a:extLst>
              <a:ext uri="{FF2B5EF4-FFF2-40B4-BE49-F238E27FC236}">
                <a16:creationId xmlns:a16="http://schemas.microsoft.com/office/drawing/2014/main" id="{9C52AF05-7B77-4311-9E9F-644CA08B90F6}"/>
              </a:ext>
            </a:extLst>
          </p:cNvPr>
          <p:cNvSpPr>
            <a:spLocks noGrp="1"/>
          </p:cNvSpPr>
          <p:nvPr>
            <p:ph type="title"/>
          </p:nvPr>
        </p:nvSpPr>
        <p:spPr>
          <a:xfrm>
            <a:off x="119336" y="160337"/>
            <a:ext cx="11881320" cy="604367"/>
          </a:xfrm>
        </p:spPr>
        <p:txBody>
          <a:bodyPr>
            <a:normAutofit fontScale="90000"/>
          </a:bodyPr>
          <a:lstStyle/>
          <a:p>
            <a:r>
              <a:rPr lang="en-US" dirty="0"/>
              <a:t>Origine, </a:t>
            </a:r>
            <a:r>
              <a:rPr lang="en-US" dirty="0" err="1"/>
              <a:t>mandat</a:t>
            </a:r>
            <a:r>
              <a:rPr lang="en-US" dirty="0"/>
              <a:t> et </a:t>
            </a:r>
            <a:r>
              <a:rPr lang="en-US" dirty="0" err="1"/>
              <a:t>gouvernance</a:t>
            </a:r>
            <a:endParaRPr lang="en-US" dirty="0"/>
          </a:p>
        </p:txBody>
      </p:sp>
    </p:spTree>
    <p:extLst>
      <p:ext uri="{BB962C8B-B14F-4D97-AF65-F5344CB8AC3E}">
        <p14:creationId xmlns:p14="http://schemas.microsoft.com/office/powerpoint/2010/main" val="34094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Custom Design - Showeet">
  <a:themeElements>
    <a:clrScheme name="Sho-CORPORATE">
      <a:dk1>
        <a:sysClr val="windowText" lastClr="000000"/>
      </a:dk1>
      <a:lt1>
        <a:sysClr val="window" lastClr="FFFFFF"/>
      </a:lt1>
      <a:dk2>
        <a:srgbClr val="31302B"/>
      </a:dk2>
      <a:lt2>
        <a:srgbClr val="E7E6E6"/>
      </a:lt2>
      <a:accent1>
        <a:srgbClr val="0D96C5"/>
      </a:accent1>
      <a:accent2>
        <a:srgbClr val="EE672F"/>
      </a:accent2>
      <a:accent3>
        <a:srgbClr val="63554F"/>
      </a:accent3>
      <a:accent4>
        <a:srgbClr val="C14800"/>
      </a:accent4>
      <a:accent5>
        <a:srgbClr val="026F94"/>
      </a:accent5>
      <a:accent6>
        <a:srgbClr val="56C2E6"/>
      </a:accent6>
      <a:hlink>
        <a:srgbClr val="F79E63"/>
      </a:hlink>
      <a:folHlink>
        <a:srgbClr val="F79E6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65335</TotalTime>
  <Words>5136</Words>
  <Application>Microsoft Office PowerPoint</Application>
  <PresentationFormat>Grand écran</PresentationFormat>
  <Paragraphs>428</Paragraphs>
  <Slides>51</Slides>
  <Notes>51</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51</vt:i4>
      </vt:variant>
    </vt:vector>
  </HeadingPairs>
  <TitlesOfParts>
    <vt:vector size="59" baseType="lpstr">
      <vt:lpstr>Arial</vt:lpstr>
      <vt:lpstr>Calibri</vt:lpstr>
      <vt:lpstr>Calibri Light</vt:lpstr>
      <vt:lpstr>Open Sans</vt:lpstr>
      <vt:lpstr>Roboto</vt:lpstr>
      <vt:lpstr>Custom Design - Showeet</vt:lpstr>
      <vt:lpstr>Showeet theme</vt:lpstr>
      <vt:lpstr>showeet</vt:lpstr>
      <vt:lpstr>LA CNIL ET LA PROTECTION DES DONNÉES DE LA PERSONNE</vt:lpstr>
      <vt:lpstr>PLAN</vt:lpstr>
      <vt:lpstr>Objectifs d’apprentissage</vt:lpstr>
      <vt:lpstr>Rôle et responsabilités de la CNIL </vt:lpstr>
      <vt:lpstr>Origine, mandat et gouvernance</vt:lpstr>
      <vt:lpstr>Origine, mandat et gouvernance</vt:lpstr>
      <vt:lpstr>Origine, mandat et gouvernance</vt:lpstr>
      <vt:lpstr>Origine, mandat et gouvernance</vt:lpstr>
      <vt:lpstr>Origine, mandat et gouvernance</vt:lpstr>
      <vt:lpstr>Origine, mandat et gouvernance</vt:lpstr>
      <vt:lpstr>Pouvoirs, prérogatives et limites </vt:lpstr>
      <vt:lpstr>Pouvoirs, prérogatives et limites </vt:lpstr>
      <vt:lpstr>Pouvoirs, prérogatives et limites </vt:lpstr>
      <vt:lpstr>Pouvoirs, prérogatives et limites </vt:lpstr>
      <vt:lpstr>Pouvoirs, prérogatives et limites </vt:lpstr>
      <vt:lpstr>Décisions et jurisprudence</vt:lpstr>
      <vt:lpstr>Décisions et jurisprudence</vt:lpstr>
      <vt:lpstr>LA PROTECTION DE LA PERSONNE ET L’IDENTITÉ NUMÉRIQUE</vt:lpstr>
      <vt:lpstr>Les données personnelles</vt:lpstr>
      <vt:lpstr>Les données personnelles</vt:lpstr>
      <vt:lpstr>Les données personnelles</vt:lpstr>
      <vt:lpstr>Les données personnelles</vt:lpstr>
      <vt:lpstr>Les données personnelles</vt:lpstr>
      <vt:lpstr>Les données personnelles</vt:lpstr>
      <vt:lpstr>Les données personnelles</vt:lpstr>
      <vt:lpstr>Les données personnelles</vt:lpstr>
      <vt:lpstr>Les données personnelles</vt:lpstr>
      <vt:lpstr>Les données personnelles</vt:lpstr>
      <vt:lpstr>L’identité numérique et la gestion des risques</vt:lpstr>
      <vt:lpstr>L’identité numérique et la gestion des risques</vt:lpstr>
      <vt:lpstr>L’identité numérique et la gestion des risques</vt:lpstr>
      <vt:lpstr>L’identité numérique et la gestion des risques</vt:lpstr>
      <vt:lpstr>L’identité numérique et la gestion des risques</vt:lpstr>
      <vt:lpstr>Usage du numérique dans le cadre professionnel</vt:lpstr>
      <vt:lpstr>Usage du numérique dans le cadre professionnel</vt:lpstr>
      <vt:lpstr>Usage du numérique dans le cadre professionnel</vt:lpstr>
      <vt:lpstr>Usage du numérique dans le cadre professionnel</vt:lpstr>
      <vt:lpstr>Usage du numérique dans le cadre professionnel</vt:lpstr>
      <vt:lpstr>Usage du numérique dans le cadre professionnel</vt:lpstr>
      <vt:lpstr>Usage du numérique dans le cadre professionnel</vt:lpstr>
      <vt:lpstr>Usage du numérique dans le cadre professionnel</vt:lpstr>
      <vt:lpstr>Usage du numérique dans le cadre professionnel</vt:lpstr>
      <vt:lpstr>CONSEQUENCES DES CHOIX EN MATIERE DE PROTECTION DES DONNEES</vt:lpstr>
      <vt:lpstr>RESPONSABILITE JURIDIQUE DES ENTREPRISES</vt:lpstr>
      <vt:lpstr>Responsabilité juridique des entreprises</vt:lpstr>
      <vt:lpstr>Responsabilité juridique des entreprises</vt:lpstr>
      <vt:lpstr>Responsabilité juridique des entreprises</vt:lpstr>
      <vt:lpstr>Responsabilité juridique des entreprises</vt:lpstr>
      <vt:lpstr>CONFORMITE ET MISE EN ŒUVRE DU RGPD </vt:lpstr>
      <vt:lpstr>Conformité et mise en œuvre du RGPD</vt:lpstr>
      <vt:lpstr>Conformité et mise en œuvre du RGPD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 Business PowerPoint Template</dc:title>
  <dc:creator>showeet.com</dc:creator>
  <dc:description>© Copyright Showeet.com</dc:description>
  <cp:lastModifiedBy>galactus</cp:lastModifiedBy>
  <cp:revision>3</cp:revision>
  <dcterms:created xsi:type="dcterms:W3CDTF">2011-05-09T14:18:21Z</dcterms:created>
  <dcterms:modified xsi:type="dcterms:W3CDTF">2024-11-03T13:55:41Z</dcterms:modified>
  <cp:category>Templates</cp:category>
</cp:coreProperties>
</file>