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698" r:id="rId2"/>
    <p:sldMasterId id="2147483753" r:id="rId3"/>
  </p:sldMasterIdLst>
  <p:notesMasterIdLst>
    <p:notesMasterId r:id="rId53"/>
  </p:notesMasterIdLst>
  <p:handoutMasterIdLst>
    <p:handoutMasterId r:id="rId54"/>
  </p:handoutMasterIdLst>
  <p:sldIdLst>
    <p:sldId id="810" r:id="rId4"/>
    <p:sldId id="840" r:id="rId5"/>
    <p:sldId id="830" r:id="rId6"/>
    <p:sldId id="832" r:id="rId7"/>
    <p:sldId id="819" r:id="rId8"/>
    <p:sldId id="845" r:id="rId9"/>
    <p:sldId id="844" r:id="rId10"/>
    <p:sldId id="846" r:id="rId11"/>
    <p:sldId id="847" r:id="rId12"/>
    <p:sldId id="848" r:id="rId13"/>
    <p:sldId id="849" r:id="rId14"/>
    <p:sldId id="850" r:id="rId15"/>
    <p:sldId id="851" r:id="rId16"/>
    <p:sldId id="852" r:id="rId17"/>
    <p:sldId id="853" r:id="rId18"/>
    <p:sldId id="856" r:id="rId19"/>
    <p:sldId id="854" r:id="rId20"/>
    <p:sldId id="855" r:id="rId21"/>
    <p:sldId id="858" r:id="rId22"/>
    <p:sldId id="857" r:id="rId23"/>
    <p:sldId id="859" r:id="rId24"/>
    <p:sldId id="860" r:id="rId25"/>
    <p:sldId id="861" r:id="rId26"/>
    <p:sldId id="863" r:id="rId27"/>
    <p:sldId id="862" r:id="rId28"/>
    <p:sldId id="864" r:id="rId29"/>
    <p:sldId id="865" r:id="rId30"/>
    <p:sldId id="866" r:id="rId31"/>
    <p:sldId id="867" r:id="rId32"/>
    <p:sldId id="868" r:id="rId33"/>
    <p:sldId id="869" r:id="rId34"/>
    <p:sldId id="870" r:id="rId35"/>
    <p:sldId id="871" r:id="rId36"/>
    <p:sldId id="873" r:id="rId37"/>
    <p:sldId id="874" r:id="rId38"/>
    <p:sldId id="875" r:id="rId39"/>
    <p:sldId id="876" r:id="rId40"/>
    <p:sldId id="877" r:id="rId41"/>
    <p:sldId id="878" r:id="rId42"/>
    <p:sldId id="879" r:id="rId43"/>
    <p:sldId id="880" r:id="rId44"/>
    <p:sldId id="881" r:id="rId45"/>
    <p:sldId id="882" r:id="rId46"/>
    <p:sldId id="883" r:id="rId47"/>
    <p:sldId id="884" r:id="rId48"/>
    <p:sldId id="885" r:id="rId49"/>
    <p:sldId id="886" r:id="rId50"/>
    <p:sldId id="887" r:id="rId51"/>
    <p:sldId id="888" r:id="rId52"/>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10"/>
            <p14:sldId id="840"/>
            <p14:sldId id="830"/>
            <p14:sldId id="832"/>
            <p14:sldId id="819"/>
            <p14:sldId id="845"/>
            <p14:sldId id="844"/>
            <p14:sldId id="846"/>
            <p14:sldId id="847"/>
            <p14:sldId id="848"/>
            <p14:sldId id="849"/>
            <p14:sldId id="850"/>
            <p14:sldId id="851"/>
            <p14:sldId id="852"/>
            <p14:sldId id="853"/>
            <p14:sldId id="856"/>
            <p14:sldId id="854"/>
            <p14:sldId id="855"/>
            <p14:sldId id="858"/>
            <p14:sldId id="857"/>
            <p14:sldId id="859"/>
            <p14:sldId id="860"/>
            <p14:sldId id="861"/>
            <p14:sldId id="863"/>
            <p14:sldId id="862"/>
            <p14:sldId id="864"/>
            <p14:sldId id="865"/>
            <p14:sldId id="866"/>
            <p14:sldId id="867"/>
            <p14:sldId id="868"/>
            <p14:sldId id="869"/>
            <p14:sldId id="870"/>
            <p14:sldId id="871"/>
            <p14:sldId id="873"/>
            <p14:sldId id="874"/>
            <p14:sldId id="875"/>
            <p14:sldId id="876"/>
            <p14:sldId id="877"/>
            <p14:sldId id="878"/>
            <p14:sldId id="879"/>
            <p14:sldId id="880"/>
            <p14:sldId id="881"/>
            <p14:sldId id="882"/>
            <p14:sldId id="883"/>
            <p14:sldId id="884"/>
            <p14:sldId id="885"/>
            <p14:sldId id="886"/>
            <p14:sldId id="887"/>
            <p14:sldId id="888"/>
          </p14:sldIdLst>
        </p14:section>
        <p14:section name="CREDITS &amp; COPYRIGHTS" id="{96A22112-93F8-4FC4-92DC-51B794962ED1}">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C36"/>
    <a:srgbClr val="3A4446"/>
    <a:srgbClr val="24221F"/>
    <a:srgbClr val="DDDAD8"/>
    <a:srgbClr val="FBDED1"/>
    <a:srgbClr val="CAE8F2"/>
    <a:srgbClr val="40A8F1"/>
    <a:srgbClr val="0B5C93"/>
    <a:srgbClr val="ADE2B5"/>
    <a:srgbClr val="63E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94848" autoAdjust="0"/>
  </p:normalViewPr>
  <p:slideViewPr>
    <p:cSldViewPr>
      <p:cViewPr varScale="1">
        <p:scale>
          <a:sx n="60" d="100"/>
          <a:sy n="60" d="100"/>
        </p:scale>
        <p:origin x="536" y="48"/>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5466"/>
    </p:cViewPr>
  </p:outlineViewPr>
  <p:notesTextViewPr>
    <p:cViewPr>
      <p:scale>
        <a:sx n="150" d="100"/>
        <a:sy n="150" d="100"/>
      </p:scale>
      <p:origin x="0" y="0"/>
    </p:cViewPr>
  </p:notesTextViewPr>
  <p:notesViewPr>
    <p:cSldViewPr>
      <p:cViewPr varScale="1">
        <p:scale>
          <a:sx n="84" d="100"/>
          <a:sy n="84" d="100"/>
        </p:scale>
        <p:origin x="29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11/18/2024</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‹N°›</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11/18/2024</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‹N°›</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2475173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94A10-89E9-BC61-5F9A-F9D9D6C6E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9363F-9B44-E5B8-F8CC-64724A88E0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D619F-86BA-9DD7-2BE8-64FA9B3E54AA}"/>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407F1087-182F-32F0-B0A9-E93091215934}"/>
              </a:ext>
            </a:extLst>
          </p:cNvPr>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2653370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7D623-C17A-E78C-86D9-BAB92AB056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DA3231-5C82-F568-1364-C87FA4760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BD901-6189-EED8-BCE6-0C63AD452A70}"/>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744605D0-7A74-4E1D-AC99-34F890FD64FF}"/>
              </a:ext>
            </a:extLst>
          </p:cNvPr>
          <p:cNvSpPr>
            <a:spLocks noGrp="1"/>
          </p:cNvSpPr>
          <p:nvPr>
            <p:ph type="sldNum" sz="quarter" idx="10"/>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2488216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681B1-DF93-2689-4451-34B615C07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8E8F4-2762-9E1B-A0FC-B32A36817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029818-DC5B-F944-DC44-853F615712CA}"/>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6C96D8F8-C7D9-CE85-531C-902D544D3BB1}"/>
              </a:ext>
            </a:extLst>
          </p:cNvPr>
          <p:cNvSpPr>
            <a:spLocks noGrp="1"/>
          </p:cNvSpPr>
          <p:nvPr>
            <p:ph type="sldNum" sz="quarter" idx="10"/>
          </p:nvPr>
        </p:nvSpPr>
        <p:spPr/>
        <p:txBody>
          <a:bodyPr/>
          <a:lstStyle/>
          <a:p>
            <a:fld id="{2CA3AB2B-189A-4C92-A457-C6A3833631A7}" type="slidenum">
              <a:rPr lang="en-US" smtClean="0"/>
              <a:pPr/>
              <a:t>12</a:t>
            </a:fld>
            <a:endParaRPr lang="en-US"/>
          </a:p>
        </p:txBody>
      </p:sp>
    </p:spTree>
    <p:extLst>
      <p:ext uri="{BB962C8B-B14F-4D97-AF65-F5344CB8AC3E}">
        <p14:creationId xmlns:p14="http://schemas.microsoft.com/office/powerpoint/2010/main" val="3060905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7ABC1-C89C-B35F-CA85-5FFE93517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36053-A375-2D1D-4ED9-A41CA6B0A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1582F-69F8-F95A-2045-60E8BAAFD9A8}"/>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2B2BF5DD-21AB-C3F8-B4AC-519D756985AA}"/>
              </a:ext>
            </a:extLst>
          </p:cNvPr>
          <p:cNvSpPr>
            <a:spLocks noGrp="1"/>
          </p:cNvSpPr>
          <p:nvPr>
            <p:ph type="sldNum" sz="quarter" idx="10"/>
          </p:nvPr>
        </p:nvSpPr>
        <p:spPr/>
        <p:txBody>
          <a:bodyPr/>
          <a:lstStyle/>
          <a:p>
            <a:fld id="{2CA3AB2B-189A-4C92-A457-C6A3833631A7}" type="slidenum">
              <a:rPr lang="en-US" smtClean="0"/>
              <a:pPr/>
              <a:t>13</a:t>
            </a:fld>
            <a:endParaRPr lang="en-US"/>
          </a:p>
        </p:txBody>
      </p:sp>
    </p:spTree>
    <p:extLst>
      <p:ext uri="{BB962C8B-B14F-4D97-AF65-F5344CB8AC3E}">
        <p14:creationId xmlns:p14="http://schemas.microsoft.com/office/powerpoint/2010/main" val="415466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CC35-B6F7-E8F5-83E2-B0390EEE6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ECA16-655F-9B5C-A916-DAA4819986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83207-1C11-0E3A-6609-EE4FC106430C}"/>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0496DE2E-D7A7-6E68-31B7-ED81FD0A3E6C}"/>
              </a:ext>
            </a:extLst>
          </p:cNvPr>
          <p:cNvSpPr>
            <a:spLocks noGrp="1"/>
          </p:cNvSpPr>
          <p:nvPr>
            <p:ph type="sldNum" sz="quarter" idx="10"/>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798105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DAAB2-FA2A-5A71-C71D-176293574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83D4C-5830-1B15-505C-D5710EA5D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2FC0E1-228F-276C-B5F9-85241D549D9F}"/>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028ABF4-9D34-BD39-E5AB-D575011385B0}"/>
              </a:ext>
            </a:extLst>
          </p:cNvPr>
          <p:cNvSpPr>
            <a:spLocks noGrp="1"/>
          </p:cNvSpPr>
          <p:nvPr>
            <p:ph type="sldNum" sz="quarter" idx="10"/>
          </p:nvPr>
        </p:nvSpPr>
        <p:spPr/>
        <p:txBody>
          <a:bodyPr/>
          <a:lstStyle/>
          <a:p>
            <a:fld id="{2CA3AB2B-189A-4C92-A457-C6A3833631A7}" type="slidenum">
              <a:rPr lang="en-US" smtClean="0"/>
              <a:pPr/>
              <a:t>15</a:t>
            </a:fld>
            <a:endParaRPr lang="en-US"/>
          </a:p>
        </p:txBody>
      </p:sp>
    </p:spTree>
    <p:extLst>
      <p:ext uri="{BB962C8B-B14F-4D97-AF65-F5344CB8AC3E}">
        <p14:creationId xmlns:p14="http://schemas.microsoft.com/office/powerpoint/2010/main" val="1423138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55B62-A571-920E-539B-1A1D1A74A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F172C-8366-0165-04CA-2B89A5744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0C808-4AC7-D4F4-9218-E4A0C597DB38}"/>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DB6A2C6-28CC-FCAE-9623-E68EA0D44A6C}"/>
              </a:ext>
            </a:extLst>
          </p:cNvPr>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339358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31CA8-BA25-6A90-4D82-9428EC9224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185B5-5DA7-E4AE-7DF8-E0C6543159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81D7E-83B3-236A-B491-7FB5074C444C}"/>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49962C09-DF83-4DE7-3B8F-C93DEE253259}"/>
              </a:ext>
            </a:extLst>
          </p:cNvPr>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4272776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832A8-E3BC-56E5-5C32-3BE43295E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13E5A-2DC9-6F4C-24E1-83BBF5302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222F0-679C-0D43-9E39-523F5EB2C929}"/>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CD78672E-9186-48DA-97F4-E84865150859}"/>
              </a:ext>
            </a:extLst>
          </p:cNvPr>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2245479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AD0B8-01B4-9F2A-3D94-3D230F381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3CBF4-68F8-802C-31C9-CDF307F82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921827-CCA0-CE20-E5F9-02E6C89FF8D0}"/>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7620AFF6-7FF0-05BF-F180-6472331A58EE}"/>
              </a:ext>
            </a:extLst>
          </p:cNvPr>
          <p:cNvSpPr>
            <a:spLocks noGrp="1"/>
          </p:cNvSpPr>
          <p:nvPr>
            <p:ph type="sldNum" sz="quarter" idx="10"/>
          </p:nvPr>
        </p:nvSpPr>
        <p:spPr/>
        <p:txBody>
          <a:bodyPr/>
          <a:lstStyle/>
          <a:p>
            <a:fld id="{2CA3AB2B-189A-4C92-A457-C6A3833631A7}" type="slidenum">
              <a:rPr lang="en-US" smtClean="0"/>
              <a:pPr/>
              <a:t>19</a:t>
            </a:fld>
            <a:endParaRPr lang="en-US"/>
          </a:p>
        </p:txBody>
      </p:sp>
    </p:spTree>
    <p:extLst>
      <p:ext uri="{BB962C8B-B14F-4D97-AF65-F5344CB8AC3E}">
        <p14:creationId xmlns:p14="http://schemas.microsoft.com/office/powerpoint/2010/main" val="54054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752890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FAE68-4835-7AEF-E60F-D062F3E0B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81A47-180E-6CA8-B6D6-6C2531D91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C5368-B4C6-DA80-0428-09368221EC9F}"/>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AB5F1420-3AA1-0833-1124-98E4E19656BD}"/>
              </a:ext>
            </a:extLst>
          </p:cNvPr>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493926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9A414-7C3A-C5D5-95CE-0F7814AA8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6DABA-3A7A-D711-7172-E7CDC01D72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633E0-7914-7475-54F0-4285D0F7F4A8}"/>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980A3F26-A037-B934-9747-A021E8E8D4B7}"/>
              </a:ext>
            </a:extLst>
          </p:cNvPr>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25455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46838-904D-0140-CDB1-BC1C3433D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31CBE-A12E-6BB8-56F1-4DB05A5BA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408B47-3BC8-B4D7-40EB-12DD9D67F79B}"/>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CB3C1581-271E-EDE8-7F31-357ED1AC8537}"/>
              </a:ext>
            </a:extLst>
          </p:cNvPr>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2814348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A1AD5-72DB-98A2-EA0E-DC5CE37B7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7BC57-18D1-9250-374A-EEBE94F79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62C01-E9E9-05D7-B151-91F8198A1FD5}"/>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88F90D95-1D9B-8317-9824-AF29E9D22AB3}"/>
              </a:ext>
            </a:extLst>
          </p:cNvPr>
          <p:cNvSpPr>
            <a:spLocks noGrp="1"/>
          </p:cNvSpPr>
          <p:nvPr>
            <p:ph type="sldNum" sz="quarter" idx="10"/>
          </p:nvPr>
        </p:nvSpPr>
        <p:spPr/>
        <p:txBody>
          <a:bodyPr/>
          <a:lstStyle/>
          <a:p>
            <a:fld id="{2CA3AB2B-189A-4C92-A457-C6A3833631A7}" type="slidenum">
              <a:rPr lang="en-US" smtClean="0"/>
              <a:pPr/>
              <a:t>23</a:t>
            </a:fld>
            <a:endParaRPr lang="en-US"/>
          </a:p>
        </p:txBody>
      </p:sp>
    </p:spTree>
    <p:extLst>
      <p:ext uri="{BB962C8B-B14F-4D97-AF65-F5344CB8AC3E}">
        <p14:creationId xmlns:p14="http://schemas.microsoft.com/office/powerpoint/2010/main" val="3295743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05093-A51E-14E4-A289-87A02DB01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BF71F-C9AE-3235-F6FD-F1C4C5BA42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90493-A03D-BA23-E248-E5514E5422A8}"/>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1F76D1DF-AA8C-02F3-B033-1C95559D2BF1}"/>
              </a:ext>
            </a:extLst>
          </p:cNvPr>
          <p:cNvSpPr>
            <a:spLocks noGrp="1"/>
          </p:cNvSpPr>
          <p:nvPr>
            <p:ph type="sldNum" sz="quarter" idx="10"/>
          </p:nvPr>
        </p:nvSpPr>
        <p:spPr/>
        <p:txBody>
          <a:bodyPr/>
          <a:lstStyle/>
          <a:p>
            <a:fld id="{2CA3AB2B-189A-4C92-A457-C6A3833631A7}" type="slidenum">
              <a:rPr lang="en-US" smtClean="0"/>
              <a:pPr/>
              <a:t>24</a:t>
            </a:fld>
            <a:endParaRPr lang="en-US"/>
          </a:p>
        </p:txBody>
      </p:sp>
    </p:spTree>
    <p:extLst>
      <p:ext uri="{BB962C8B-B14F-4D97-AF65-F5344CB8AC3E}">
        <p14:creationId xmlns:p14="http://schemas.microsoft.com/office/powerpoint/2010/main" val="794546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FB401-8FD3-EEFF-4C42-EB7717903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F14E8-1A02-AE8B-F829-8AECA0610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025D5-0B15-62B9-8731-6F2379FF5CFF}"/>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FB37808F-21CD-89D9-9620-8ACF2F752B9A}"/>
              </a:ext>
            </a:extLst>
          </p:cNvPr>
          <p:cNvSpPr>
            <a:spLocks noGrp="1"/>
          </p:cNvSpPr>
          <p:nvPr>
            <p:ph type="sldNum" sz="quarter" idx="10"/>
          </p:nvPr>
        </p:nvSpPr>
        <p:spPr/>
        <p:txBody>
          <a:bodyPr/>
          <a:lstStyle/>
          <a:p>
            <a:fld id="{2CA3AB2B-189A-4C92-A457-C6A3833631A7}" type="slidenum">
              <a:rPr lang="en-US" smtClean="0"/>
              <a:pPr/>
              <a:t>25</a:t>
            </a:fld>
            <a:endParaRPr lang="en-US"/>
          </a:p>
        </p:txBody>
      </p:sp>
    </p:spTree>
    <p:extLst>
      <p:ext uri="{BB962C8B-B14F-4D97-AF65-F5344CB8AC3E}">
        <p14:creationId xmlns:p14="http://schemas.microsoft.com/office/powerpoint/2010/main" val="883127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B7C77-4A99-02C8-B89F-776469C3F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C1E70-62F7-68A4-27E8-4ECBC69E0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B05F9F-1513-8619-CE1E-F05473208A09}"/>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F062E6C9-3699-A8FC-0F1B-49ADAC0C6953}"/>
              </a:ext>
            </a:extLst>
          </p:cNvPr>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val="2525947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04849-2E16-FC64-16C1-4AB47E7923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86AE60-F68E-6FAA-692D-C94747994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7BD60-818E-DF39-C42E-3A8CA7AE1BBD}"/>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73EDB5DA-A384-1C0E-CE43-B13AEFD4B88D}"/>
              </a:ext>
            </a:extLst>
          </p:cNvPr>
          <p:cNvSpPr>
            <a:spLocks noGrp="1"/>
          </p:cNvSpPr>
          <p:nvPr>
            <p:ph type="sldNum" sz="quarter" idx="10"/>
          </p:nvPr>
        </p:nvSpPr>
        <p:spPr/>
        <p:txBody>
          <a:bodyPr/>
          <a:lstStyle/>
          <a:p>
            <a:fld id="{2CA3AB2B-189A-4C92-A457-C6A3833631A7}" type="slidenum">
              <a:rPr lang="en-US" smtClean="0"/>
              <a:pPr/>
              <a:t>27</a:t>
            </a:fld>
            <a:endParaRPr lang="en-US"/>
          </a:p>
        </p:txBody>
      </p:sp>
    </p:spTree>
    <p:extLst>
      <p:ext uri="{BB962C8B-B14F-4D97-AF65-F5344CB8AC3E}">
        <p14:creationId xmlns:p14="http://schemas.microsoft.com/office/powerpoint/2010/main" val="3097432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FF04A-ACEC-9E18-C4B5-0344B4D9F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A0774-2C88-AA97-AE6C-5E134D41D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6901C-BBEF-9B34-2035-5672351745E7}"/>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513B38EF-E95A-45B9-AAC7-72A53A9E7382}"/>
              </a:ext>
            </a:extLst>
          </p:cNvPr>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val="2975423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274F7-9DCA-6539-1D10-B149C0DF95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45C93-2F7F-36A2-9727-1B7567959B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040FC-7CB0-5777-82D7-0B5D31FFDCF9}"/>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29AC2AAC-A0A3-2CA9-5616-CE6617707D79}"/>
              </a:ext>
            </a:extLst>
          </p:cNvPr>
          <p:cNvSpPr>
            <a:spLocks noGrp="1"/>
          </p:cNvSpPr>
          <p:nvPr>
            <p:ph type="sldNum" sz="quarter" idx="10"/>
          </p:nvPr>
        </p:nvSpPr>
        <p:spPr/>
        <p:txBody>
          <a:bodyPr/>
          <a:lstStyle/>
          <a:p>
            <a:fld id="{2CA3AB2B-189A-4C92-A457-C6A3833631A7}" type="slidenum">
              <a:rPr lang="en-US" smtClean="0"/>
              <a:pPr/>
              <a:t>29</a:t>
            </a:fld>
            <a:endParaRPr lang="en-US"/>
          </a:p>
        </p:txBody>
      </p:sp>
    </p:spTree>
    <p:extLst>
      <p:ext uri="{BB962C8B-B14F-4D97-AF65-F5344CB8AC3E}">
        <p14:creationId xmlns:p14="http://schemas.microsoft.com/office/powerpoint/2010/main" val="239341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543300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9F137-EFBD-20F1-0CCD-23AA8E676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6E4D8-1B22-D798-3B7E-8094BA6E75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A3D94-A107-445F-97CB-E8270FAFC982}"/>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56770B7-6B41-C3C5-8F4E-0E3BCB76B214}"/>
              </a:ext>
            </a:extLst>
          </p:cNvPr>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val="1259926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70A36-5F25-0372-3CAB-9E642D4B84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5F55A-4FBA-1DCA-C8F8-D41943ED2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44035-608B-C373-1366-A67169A52893}"/>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60D06045-080B-3F74-E8FC-90CC919EDA4B}"/>
              </a:ext>
            </a:extLst>
          </p:cNvPr>
          <p:cNvSpPr>
            <a:spLocks noGrp="1"/>
          </p:cNvSpPr>
          <p:nvPr>
            <p:ph type="sldNum" sz="quarter" idx="10"/>
          </p:nvPr>
        </p:nvSpPr>
        <p:spPr/>
        <p:txBody>
          <a:bodyPr/>
          <a:lstStyle/>
          <a:p>
            <a:fld id="{2CA3AB2B-189A-4C92-A457-C6A3833631A7}" type="slidenum">
              <a:rPr lang="en-US" smtClean="0"/>
              <a:pPr/>
              <a:t>31</a:t>
            </a:fld>
            <a:endParaRPr lang="en-US"/>
          </a:p>
        </p:txBody>
      </p:sp>
    </p:spTree>
    <p:extLst>
      <p:ext uri="{BB962C8B-B14F-4D97-AF65-F5344CB8AC3E}">
        <p14:creationId xmlns:p14="http://schemas.microsoft.com/office/powerpoint/2010/main" val="4002298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EC160-794A-2EAF-008E-949127F36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44178-AC16-0D0C-D614-E39F65D73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D06AC-72D2-5891-F785-05C02576FF95}"/>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667BFC6A-7B88-BCB6-21D4-2366C6D8A539}"/>
              </a:ext>
            </a:extLst>
          </p:cNvPr>
          <p:cNvSpPr>
            <a:spLocks noGrp="1"/>
          </p:cNvSpPr>
          <p:nvPr>
            <p:ph type="sldNum" sz="quarter" idx="10"/>
          </p:nvPr>
        </p:nvSpPr>
        <p:spPr/>
        <p:txBody>
          <a:bodyPr/>
          <a:lstStyle/>
          <a:p>
            <a:fld id="{2CA3AB2B-189A-4C92-A457-C6A3833631A7}" type="slidenum">
              <a:rPr lang="en-US" smtClean="0"/>
              <a:pPr/>
              <a:t>32</a:t>
            </a:fld>
            <a:endParaRPr lang="en-US"/>
          </a:p>
        </p:txBody>
      </p:sp>
    </p:spTree>
    <p:extLst>
      <p:ext uri="{BB962C8B-B14F-4D97-AF65-F5344CB8AC3E}">
        <p14:creationId xmlns:p14="http://schemas.microsoft.com/office/powerpoint/2010/main" val="3071481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67F9B-2B5F-0EF7-E781-22055D0E4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74E8F-642C-094A-73D1-99609A40C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63A0B-BD09-98C1-8571-E1B10AB81618}"/>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101EECEE-A697-00A0-DD0D-5A2C7FAA2040}"/>
              </a:ext>
            </a:extLst>
          </p:cNvPr>
          <p:cNvSpPr>
            <a:spLocks noGrp="1"/>
          </p:cNvSpPr>
          <p:nvPr>
            <p:ph type="sldNum" sz="quarter" idx="10"/>
          </p:nvPr>
        </p:nvSpPr>
        <p:spPr/>
        <p:txBody>
          <a:bodyPr/>
          <a:lstStyle/>
          <a:p>
            <a:fld id="{2CA3AB2B-189A-4C92-A457-C6A3833631A7}" type="slidenum">
              <a:rPr lang="en-US" smtClean="0"/>
              <a:pPr/>
              <a:t>33</a:t>
            </a:fld>
            <a:endParaRPr lang="en-US"/>
          </a:p>
        </p:txBody>
      </p:sp>
    </p:spTree>
    <p:extLst>
      <p:ext uri="{BB962C8B-B14F-4D97-AF65-F5344CB8AC3E}">
        <p14:creationId xmlns:p14="http://schemas.microsoft.com/office/powerpoint/2010/main" val="1033167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087AF-6D4E-2AE4-957F-759FF4763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FCF28-AF42-CBDD-33DD-896CE75632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7606F-0737-B53E-7984-6929EE4F5665}"/>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525E54DB-E800-4EF5-E4B6-6D6504733667}"/>
              </a:ext>
            </a:extLst>
          </p:cNvPr>
          <p:cNvSpPr>
            <a:spLocks noGrp="1"/>
          </p:cNvSpPr>
          <p:nvPr>
            <p:ph type="sldNum" sz="quarter" idx="10"/>
          </p:nvPr>
        </p:nvSpPr>
        <p:spPr/>
        <p:txBody>
          <a:bodyPr/>
          <a:lstStyle/>
          <a:p>
            <a:fld id="{2CA3AB2B-189A-4C92-A457-C6A3833631A7}" type="slidenum">
              <a:rPr lang="en-US" smtClean="0"/>
              <a:pPr/>
              <a:t>34</a:t>
            </a:fld>
            <a:endParaRPr lang="en-US"/>
          </a:p>
        </p:txBody>
      </p:sp>
    </p:spTree>
    <p:extLst>
      <p:ext uri="{BB962C8B-B14F-4D97-AF65-F5344CB8AC3E}">
        <p14:creationId xmlns:p14="http://schemas.microsoft.com/office/powerpoint/2010/main" val="3749905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53DD8-C6CD-94BD-D048-9E3AC7F3A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9776B-46C7-3A44-BFFC-31EF2F883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1048D-D9F8-BD86-0E38-793BABC8B486}"/>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D0F4DFD2-CA93-E636-0C09-1E3E8760D112}"/>
              </a:ext>
            </a:extLst>
          </p:cNvPr>
          <p:cNvSpPr>
            <a:spLocks noGrp="1"/>
          </p:cNvSpPr>
          <p:nvPr>
            <p:ph type="sldNum" sz="quarter" idx="10"/>
          </p:nvPr>
        </p:nvSpPr>
        <p:spPr/>
        <p:txBody>
          <a:bodyPr/>
          <a:lstStyle/>
          <a:p>
            <a:fld id="{2CA3AB2B-189A-4C92-A457-C6A3833631A7}" type="slidenum">
              <a:rPr lang="en-US" smtClean="0"/>
              <a:pPr/>
              <a:t>35</a:t>
            </a:fld>
            <a:endParaRPr lang="en-US"/>
          </a:p>
        </p:txBody>
      </p:sp>
    </p:spTree>
    <p:extLst>
      <p:ext uri="{BB962C8B-B14F-4D97-AF65-F5344CB8AC3E}">
        <p14:creationId xmlns:p14="http://schemas.microsoft.com/office/powerpoint/2010/main" val="3845356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C6D97-CA50-444D-1873-A72E74D0B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91A88-40CD-85B0-B5EB-253108F57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44ED1-919F-3B71-4151-2A99A46D38AA}"/>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CAE1004D-755B-7079-549E-89E946E691DD}"/>
              </a:ext>
            </a:extLst>
          </p:cNvPr>
          <p:cNvSpPr>
            <a:spLocks noGrp="1"/>
          </p:cNvSpPr>
          <p:nvPr>
            <p:ph type="sldNum" sz="quarter" idx="10"/>
          </p:nvPr>
        </p:nvSpPr>
        <p:spPr/>
        <p:txBody>
          <a:bodyPr/>
          <a:lstStyle/>
          <a:p>
            <a:fld id="{2CA3AB2B-189A-4C92-A457-C6A3833631A7}" type="slidenum">
              <a:rPr lang="en-US" smtClean="0"/>
              <a:pPr/>
              <a:t>36</a:t>
            </a:fld>
            <a:endParaRPr lang="en-US"/>
          </a:p>
        </p:txBody>
      </p:sp>
    </p:spTree>
    <p:extLst>
      <p:ext uri="{BB962C8B-B14F-4D97-AF65-F5344CB8AC3E}">
        <p14:creationId xmlns:p14="http://schemas.microsoft.com/office/powerpoint/2010/main" val="3374395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FF0D8-5826-3A74-2875-7E56C047C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03198-51FF-99E8-D1EA-CFC63CB44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B1ACA-018B-8214-6E60-577D8EDC9862}"/>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5B7A4DD0-C243-8557-A97B-49EA8E8C2A40}"/>
              </a:ext>
            </a:extLst>
          </p:cNvPr>
          <p:cNvSpPr>
            <a:spLocks noGrp="1"/>
          </p:cNvSpPr>
          <p:nvPr>
            <p:ph type="sldNum" sz="quarter" idx="10"/>
          </p:nvPr>
        </p:nvSpPr>
        <p:spPr/>
        <p:txBody>
          <a:bodyPr/>
          <a:lstStyle/>
          <a:p>
            <a:fld id="{2CA3AB2B-189A-4C92-A457-C6A3833631A7}" type="slidenum">
              <a:rPr lang="en-US" smtClean="0"/>
              <a:pPr/>
              <a:t>37</a:t>
            </a:fld>
            <a:endParaRPr lang="en-US"/>
          </a:p>
        </p:txBody>
      </p:sp>
    </p:spTree>
    <p:extLst>
      <p:ext uri="{BB962C8B-B14F-4D97-AF65-F5344CB8AC3E}">
        <p14:creationId xmlns:p14="http://schemas.microsoft.com/office/powerpoint/2010/main" val="3837327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70115-61FF-B480-36A4-55F7FFD04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29BAF-0B77-54F9-5E6D-494EE6B13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A7B8B4-6E6E-5E27-A56B-939734D769BC}"/>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074A4A89-A091-F8D9-37BA-049EE3EE505A}"/>
              </a:ext>
            </a:extLst>
          </p:cNvPr>
          <p:cNvSpPr>
            <a:spLocks noGrp="1"/>
          </p:cNvSpPr>
          <p:nvPr>
            <p:ph type="sldNum" sz="quarter" idx="10"/>
          </p:nvPr>
        </p:nvSpPr>
        <p:spPr/>
        <p:txBody>
          <a:bodyPr/>
          <a:lstStyle/>
          <a:p>
            <a:fld id="{2CA3AB2B-189A-4C92-A457-C6A3833631A7}" type="slidenum">
              <a:rPr lang="en-US" smtClean="0"/>
              <a:pPr/>
              <a:t>38</a:t>
            </a:fld>
            <a:endParaRPr lang="en-US"/>
          </a:p>
        </p:txBody>
      </p:sp>
    </p:spTree>
    <p:extLst>
      <p:ext uri="{BB962C8B-B14F-4D97-AF65-F5344CB8AC3E}">
        <p14:creationId xmlns:p14="http://schemas.microsoft.com/office/powerpoint/2010/main" val="1299247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48B73-E422-67F4-ED48-42D1DBE17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168C6-117A-BE0A-6AD0-D369D4F84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3D110-C777-DABE-77B7-E7B27B528BFE}"/>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77E582B3-90FD-011C-FC8F-FC91C6D38C62}"/>
              </a:ext>
            </a:extLst>
          </p:cNvPr>
          <p:cNvSpPr>
            <a:spLocks noGrp="1"/>
          </p:cNvSpPr>
          <p:nvPr>
            <p:ph type="sldNum" sz="quarter" idx="10"/>
          </p:nvPr>
        </p:nvSpPr>
        <p:spPr/>
        <p:txBody>
          <a:bodyPr/>
          <a:lstStyle/>
          <a:p>
            <a:fld id="{2CA3AB2B-189A-4C92-A457-C6A3833631A7}" type="slidenum">
              <a:rPr lang="en-US" smtClean="0"/>
              <a:pPr/>
              <a:t>39</a:t>
            </a:fld>
            <a:endParaRPr lang="en-US"/>
          </a:p>
        </p:txBody>
      </p:sp>
    </p:spTree>
    <p:extLst>
      <p:ext uri="{BB962C8B-B14F-4D97-AF65-F5344CB8AC3E}">
        <p14:creationId xmlns:p14="http://schemas.microsoft.com/office/powerpoint/2010/main" val="136013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3080400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3D69F-8969-CDD3-74BC-A2ACAC40B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222E5F-A22C-5334-1703-8F922226F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AC002-BEBB-D046-41EB-725FEE9BF4B0}"/>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E4E47D59-2035-7C5B-CF6C-E510B07B462A}"/>
              </a:ext>
            </a:extLst>
          </p:cNvPr>
          <p:cNvSpPr>
            <a:spLocks noGrp="1"/>
          </p:cNvSpPr>
          <p:nvPr>
            <p:ph type="sldNum" sz="quarter" idx="10"/>
          </p:nvPr>
        </p:nvSpPr>
        <p:spPr/>
        <p:txBody>
          <a:bodyPr/>
          <a:lstStyle/>
          <a:p>
            <a:fld id="{2CA3AB2B-189A-4C92-A457-C6A3833631A7}" type="slidenum">
              <a:rPr lang="en-US" smtClean="0"/>
              <a:pPr/>
              <a:t>40</a:t>
            </a:fld>
            <a:endParaRPr lang="en-US"/>
          </a:p>
        </p:txBody>
      </p:sp>
    </p:spTree>
    <p:extLst>
      <p:ext uri="{BB962C8B-B14F-4D97-AF65-F5344CB8AC3E}">
        <p14:creationId xmlns:p14="http://schemas.microsoft.com/office/powerpoint/2010/main" val="1445888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1FEE0-94AB-320F-629E-509253375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C473F-B12D-9C37-985C-0FF94629B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7A14B-285A-F47F-F5F2-24A66D5FDEEE}"/>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3C6A774F-7648-653E-CD78-2FB02B29140D}"/>
              </a:ext>
            </a:extLst>
          </p:cNvPr>
          <p:cNvSpPr>
            <a:spLocks noGrp="1"/>
          </p:cNvSpPr>
          <p:nvPr>
            <p:ph type="sldNum" sz="quarter" idx="10"/>
          </p:nvPr>
        </p:nvSpPr>
        <p:spPr/>
        <p:txBody>
          <a:bodyPr/>
          <a:lstStyle/>
          <a:p>
            <a:fld id="{2CA3AB2B-189A-4C92-A457-C6A3833631A7}" type="slidenum">
              <a:rPr lang="en-US" smtClean="0"/>
              <a:pPr/>
              <a:t>41</a:t>
            </a:fld>
            <a:endParaRPr lang="en-US"/>
          </a:p>
        </p:txBody>
      </p:sp>
    </p:spTree>
    <p:extLst>
      <p:ext uri="{BB962C8B-B14F-4D97-AF65-F5344CB8AC3E}">
        <p14:creationId xmlns:p14="http://schemas.microsoft.com/office/powerpoint/2010/main" val="3723577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86830-9AC2-DCEE-C566-9BDF31D3E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3E8AC-42B2-A3FF-8788-02942E720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A3E36-27D3-EB1D-B7E8-4D918155A9A1}"/>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04626042-B820-DB9B-D6DF-B586229BEB92}"/>
              </a:ext>
            </a:extLst>
          </p:cNvPr>
          <p:cNvSpPr>
            <a:spLocks noGrp="1"/>
          </p:cNvSpPr>
          <p:nvPr>
            <p:ph type="sldNum" sz="quarter" idx="10"/>
          </p:nvPr>
        </p:nvSpPr>
        <p:spPr/>
        <p:txBody>
          <a:bodyPr/>
          <a:lstStyle/>
          <a:p>
            <a:fld id="{2CA3AB2B-189A-4C92-A457-C6A3833631A7}" type="slidenum">
              <a:rPr lang="en-US" smtClean="0"/>
              <a:pPr/>
              <a:t>42</a:t>
            </a:fld>
            <a:endParaRPr lang="en-US"/>
          </a:p>
        </p:txBody>
      </p:sp>
    </p:spTree>
    <p:extLst>
      <p:ext uri="{BB962C8B-B14F-4D97-AF65-F5344CB8AC3E}">
        <p14:creationId xmlns:p14="http://schemas.microsoft.com/office/powerpoint/2010/main" val="31497015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43096-BE4C-FC0F-1E1D-B635382A0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B8C1D-BB85-8A8C-5E44-AE5E33BF9F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A7F9D-AAAA-4935-460A-4DDF84994271}"/>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EDE9DA36-93E8-6CBC-8269-6F99FD59E96F}"/>
              </a:ext>
            </a:extLst>
          </p:cNvPr>
          <p:cNvSpPr>
            <a:spLocks noGrp="1"/>
          </p:cNvSpPr>
          <p:nvPr>
            <p:ph type="sldNum" sz="quarter" idx="10"/>
          </p:nvPr>
        </p:nvSpPr>
        <p:spPr/>
        <p:txBody>
          <a:bodyPr/>
          <a:lstStyle/>
          <a:p>
            <a:fld id="{2CA3AB2B-189A-4C92-A457-C6A3833631A7}" type="slidenum">
              <a:rPr lang="en-US" smtClean="0"/>
              <a:pPr/>
              <a:t>43</a:t>
            </a:fld>
            <a:endParaRPr lang="en-US"/>
          </a:p>
        </p:txBody>
      </p:sp>
    </p:spTree>
    <p:extLst>
      <p:ext uri="{BB962C8B-B14F-4D97-AF65-F5344CB8AC3E}">
        <p14:creationId xmlns:p14="http://schemas.microsoft.com/office/powerpoint/2010/main" val="1255938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A883D-7276-2799-10F9-4FA59FD44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CED86-4508-4251-0D6E-F8BC0FAC43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FC3F5-E872-C7D9-46D1-1E75E6AB66B5}"/>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487BB473-2C42-D5F3-D291-9A08A6ADAD91}"/>
              </a:ext>
            </a:extLst>
          </p:cNvPr>
          <p:cNvSpPr>
            <a:spLocks noGrp="1"/>
          </p:cNvSpPr>
          <p:nvPr>
            <p:ph type="sldNum" sz="quarter" idx="10"/>
          </p:nvPr>
        </p:nvSpPr>
        <p:spPr/>
        <p:txBody>
          <a:bodyPr/>
          <a:lstStyle/>
          <a:p>
            <a:fld id="{2CA3AB2B-189A-4C92-A457-C6A3833631A7}" type="slidenum">
              <a:rPr lang="en-US" smtClean="0"/>
              <a:pPr/>
              <a:t>44</a:t>
            </a:fld>
            <a:endParaRPr lang="en-US"/>
          </a:p>
        </p:txBody>
      </p:sp>
    </p:spTree>
    <p:extLst>
      <p:ext uri="{BB962C8B-B14F-4D97-AF65-F5344CB8AC3E}">
        <p14:creationId xmlns:p14="http://schemas.microsoft.com/office/powerpoint/2010/main" val="1718701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CA4B6-13EB-0EA8-2DAF-C469A46AE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80F3F-837E-6FCE-673B-DAAF3822C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0813B-FE6D-7B0D-D1F4-8C1A0E867E5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2AE61BAA-7D4F-5F16-9056-22D5988C4319}"/>
              </a:ext>
            </a:extLst>
          </p:cNvPr>
          <p:cNvSpPr>
            <a:spLocks noGrp="1"/>
          </p:cNvSpPr>
          <p:nvPr>
            <p:ph type="sldNum" sz="quarter" idx="10"/>
          </p:nvPr>
        </p:nvSpPr>
        <p:spPr/>
        <p:txBody>
          <a:bodyPr/>
          <a:lstStyle/>
          <a:p>
            <a:fld id="{2CA3AB2B-189A-4C92-A457-C6A3833631A7}" type="slidenum">
              <a:rPr lang="en-US" smtClean="0"/>
              <a:pPr/>
              <a:t>45</a:t>
            </a:fld>
            <a:endParaRPr lang="en-US"/>
          </a:p>
        </p:txBody>
      </p:sp>
    </p:spTree>
    <p:extLst>
      <p:ext uri="{BB962C8B-B14F-4D97-AF65-F5344CB8AC3E}">
        <p14:creationId xmlns:p14="http://schemas.microsoft.com/office/powerpoint/2010/main" val="29617765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BE7F7-BC92-8193-0DCA-87BB7A169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A6A52B-90C9-A2A9-9F07-06D1A7FE1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EB91F-6BC9-3FC8-2AD5-4508061BB461}"/>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D0F9CEF3-33AE-0DEB-BFB6-2E28A69B3850}"/>
              </a:ext>
            </a:extLst>
          </p:cNvPr>
          <p:cNvSpPr>
            <a:spLocks noGrp="1"/>
          </p:cNvSpPr>
          <p:nvPr>
            <p:ph type="sldNum" sz="quarter" idx="10"/>
          </p:nvPr>
        </p:nvSpPr>
        <p:spPr/>
        <p:txBody>
          <a:bodyPr/>
          <a:lstStyle/>
          <a:p>
            <a:fld id="{2CA3AB2B-189A-4C92-A457-C6A3833631A7}" type="slidenum">
              <a:rPr lang="en-US" smtClean="0"/>
              <a:pPr/>
              <a:t>46</a:t>
            </a:fld>
            <a:endParaRPr lang="en-US"/>
          </a:p>
        </p:txBody>
      </p:sp>
    </p:spTree>
    <p:extLst>
      <p:ext uri="{BB962C8B-B14F-4D97-AF65-F5344CB8AC3E}">
        <p14:creationId xmlns:p14="http://schemas.microsoft.com/office/powerpoint/2010/main" val="545165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EC636-CD26-8D5B-F423-BD5B3F0F9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09F19-658A-645C-1F68-3C51A7ED2B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70CE2-90CF-1E69-391B-04C4913E64A3}"/>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541EA181-7241-CB92-8E63-87C9CC0596B1}"/>
              </a:ext>
            </a:extLst>
          </p:cNvPr>
          <p:cNvSpPr>
            <a:spLocks noGrp="1"/>
          </p:cNvSpPr>
          <p:nvPr>
            <p:ph type="sldNum" sz="quarter" idx="10"/>
          </p:nvPr>
        </p:nvSpPr>
        <p:spPr/>
        <p:txBody>
          <a:bodyPr/>
          <a:lstStyle/>
          <a:p>
            <a:fld id="{2CA3AB2B-189A-4C92-A457-C6A3833631A7}" type="slidenum">
              <a:rPr lang="en-US" smtClean="0"/>
              <a:pPr/>
              <a:t>47</a:t>
            </a:fld>
            <a:endParaRPr lang="en-US"/>
          </a:p>
        </p:txBody>
      </p:sp>
    </p:spTree>
    <p:extLst>
      <p:ext uri="{BB962C8B-B14F-4D97-AF65-F5344CB8AC3E}">
        <p14:creationId xmlns:p14="http://schemas.microsoft.com/office/powerpoint/2010/main" val="2238493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396B9-32A0-5F16-2BD3-F475C89BE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3A7FC-D8BD-106F-AFB5-4C1AC6B8D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B3B725-4475-ACCF-5A32-C39D3419B04F}"/>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E655BF3-FF34-7F4B-39F9-8DDC56D78806}"/>
              </a:ext>
            </a:extLst>
          </p:cNvPr>
          <p:cNvSpPr>
            <a:spLocks noGrp="1"/>
          </p:cNvSpPr>
          <p:nvPr>
            <p:ph type="sldNum" sz="quarter" idx="10"/>
          </p:nvPr>
        </p:nvSpPr>
        <p:spPr/>
        <p:txBody>
          <a:bodyPr/>
          <a:lstStyle/>
          <a:p>
            <a:fld id="{2CA3AB2B-189A-4C92-A457-C6A3833631A7}" type="slidenum">
              <a:rPr lang="en-US" smtClean="0"/>
              <a:pPr/>
              <a:t>48</a:t>
            </a:fld>
            <a:endParaRPr lang="en-US"/>
          </a:p>
        </p:txBody>
      </p:sp>
    </p:spTree>
    <p:extLst>
      <p:ext uri="{BB962C8B-B14F-4D97-AF65-F5344CB8AC3E}">
        <p14:creationId xmlns:p14="http://schemas.microsoft.com/office/powerpoint/2010/main" val="12815167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9E1C1-C744-B45D-CAFC-E68D7C1A4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DCAA2-26DF-4EAC-93E6-7415815CC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E62AB2-6A48-6B71-AA3C-1A08DCDF964A}"/>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1A113295-8D6B-10CA-B272-7DAAD85A54D7}"/>
              </a:ext>
            </a:extLst>
          </p:cNvPr>
          <p:cNvSpPr>
            <a:spLocks noGrp="1"/>
          </p:cNvSpPr>
          <p:nvPr>
            <p:ph type="sldNum" sz="quarter" idx="10"/>
          </p:nvPr>
        </p:nvSpPr>
        <p:spPr/>
        <p:txBody>
          <a:bodyPr/>
          <a:lstStyle/>
          <a:p>
            <a:fld id="{2CA3AB2B-189A-4C92-A457-C6A3833631A7}" type="slidenum">
              <a:rPr lang="en-US" smtClean="0"/>
              <a:pPr/>
              <a:t>49</a:t>
            </a:fld>
            <a:endParaRPr lang="en-US"/>
          </a:p>
        </p:txBody>
      </p:sp>
    </p:spTree>
    <p:extLst>
      <p:ext uri="{BB962C8B-B14F-4D97-AF65-F5344CB8AC3E}">
        <p14:creationId xmlns:p14="http://schemas.microsoft.com/office/powerpoint/2010/main" val="217376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243921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995C3-EB4C-63FA-6872-36AEA150FE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AE61C-D9DE-9B1F-2F1D-512A70E87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40ED6-10DB-C737-5570-0793C5CCCF92}"/>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6E61553-F20F-E5C0-45B5-89E60722857F}"/>
              </a:ext>
            </a:extLst>
          </p:cNvPr>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171260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6FC82-18FE-3CCC-1F3F-A623DAB25F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E84A0-ABE0-40DB-E213-E6DDD332B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30F45-354B-AB09-2E1E-9617E1FF6E09}"/>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6FD495DB-5FC3-3B02-486D-E8F868CF3E8A}"/>
              </a:ext>
            </a:extLst>
          </p:cNvPr>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2968024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92BFC-0DAB-8DD0-17DD-B132A1C26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9C40C-637D-4FBB-1EA7-5D5724322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A9137-B870-9777-2E31-99A04A628B88}"/>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07B544A9-27BB-57E3-41FB-5B0A0ADA5B1E}"/>
              </a:ext>
            </a:extLst>
          </p:cNvPr>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176906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25EC9-804C-0D58-09CC-FA15F1991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0D833-33E5-45A2-BEB3-DA96C4594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9F58F-DECF-8F97-DF0F-55CDAEEF45C7}"/>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356DE842-6044-0E71-72A3-E98B1586E42E}"/>
              </a:ext>
            </a:extLst>
          </p:cNvPr>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1446991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801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08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57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79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73813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7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4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324308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4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7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Tree>
    <p:extLst>
      <p:ext uri="{BB962C8B-B14F-4D97-AF65-F5344CB8AC3E}">
        <p14:creationId xmlns:p14="http://schemas.microsoft.com/office/powerpoint/2010/main" val="41740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bg>
      <p:bgPr>
        <a:solidFill>
          <a:schemeClr val="tx2"/>
        </a:solidFill>
        <a:effectLst/>
      </p:bgPr>
    </p:bg>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bg>
      <p:bgPr>
        <a:solidFill>
          <a:schemeClr val="tx2"/>
        </a:solidFill>
        <a:effectLst/>
      </p:bgPr>
    </p:bg>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6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91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5849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136834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81846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20047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261255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631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27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044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t>‹N°›</a:t>
            </a:fld>
            <a:endParaRPr lang="en-US"/>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09425401"/>
      </p:ext>
    </p:extLst>
  </p:cSld>
  <p:clrMap bg1="lt1" tx1="dk1" bg2="lt2" tx2="dk2" accent1="accent1" accent2="accent2" accent3="accent3" accent4="accent4" accent5="accent5" accent6="accent6" hlink="hlink" folHlink="folHlink"/>
  <p:sldLayoutIdLst>
    <p:sldLayoutId id="2147483852" r:id="rId1"/>
    <p:sldLayoutId id="2147483857" r:id="rId2"/>
    <p:sldLayoutId id="2147483861" r:id="rId3"/>
    <p:sldLayoutId id="2147483858" r:id="rId4"/>
    <p:sldLayoutId id="2147483860" r:id="rId5"/>
    <p:sldLayoutId id="2147483859" r:id="rId6"/>
    <p:sldLayoutId id="2147483862" r:id="rId7"/>
    <p:sldLayoutId id="2147483864" r:id="rId8"/>
    <p:sldLayoutId id="2147483863" r:id="rId9"/>
    <p:sldLayoutId id="2147483865" r:id="rId10"/>
    <p:sldLayoutId id="2147483866" r:id="rId11"/>
    <p:sldLayoutId id="2147483883" r:id="rId12"/>
    <p:sldLayoutId id="2147483874" r:id="rId13"/>
    <p:sldLayoutId id="2147483875" r:id="rId14"/>
    <p:sldLayoutId id="2147483877" r:id="rId15"/>
    <p:sldLayoutId id="2147483882" r:id="rId16"/>
    <p:sldLayoutId id="2147483876" r:id="rId17"/>
    <p:sldLayoutId id="2147483872" r:id="rId18"/>
    <p:sldLayoutId id="2147483878" r:id="rId19"/>
    <p:sldLayoutId id="2147483856" r:id="rId20"/>
    <p:sldLayoutId id="2147483880" r:id="rId21"/>
    <p:sldLayoutId id="2147483879" r:id="rId22"/>
    <p:sldLayoutId id="2147483881"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64000" y="3225452"/>
            <a:ext cx="8128000" cy="1067644"/>
          </a:xfrm>
        </p:spPr>
        <p:txBody>
          <a:bodyPr>
            <a:normAutofit/>
          </a:bodyPr>
          <a:lstStyle/>
          <a:p>
            <a:r>
              <a:rPr lang="en-US" dirty="0"/>
              <a:t>Le </a:t>
            </a:r>
            <a:r>
              <a:rPr lang="en-US" dirty="0" err="1"/>
              <a:t>contrat</a:t>
            </a:r>
            <a:r>
              <a:rPr lang="en-US" dirty="0"/>
              <a:t> de travail</a:t>
            </a:r>
          </a:p>
        </p:txBody>
      </p:sp>
      <p:sp>
        <p:nvSpPr>
          <p:cNvPr id="5" name="Subtitle 4"/>
          <p:cNvSpPr>
            <a:spLocks noGrp="1"/>
          </p:cNvSpPr>
          <p:nvPr>
            <p:ph type="subTitle" idx="1"/>
          </p:nvPr>
        </p:nvSpPr>
        <p:spPr/>
        <p:txBody>
          <a:bodyPr>
            <a:normAutofit lnSpcReduction="10000"/>
          </a:bodyPr>
          <a:lstStyle/>
          <a:p>
            <a:r>
              <a:rPr lang="en-US" dirty="0" err="1"/>
              <a:t>Chapitre</a:t>
            </a:r>
            <a:r>
              <a:rPr lang="en-US" dirty="0"/>
              <a:t> 8</a:t>
            </a:r>
          </a:p>
        </p:txBody>
      </p:sp>
      <p:pic>
        <p:nvPicPr>
          <p:cNvPr id="6" name="Espace réservé pour une image  5">
            <a:extLst>
              <a:ext uri="{FF2B5EF4-FFF2-40B4-BE49-F238E27FC236}">
                <a16:creationId xmlns:a16="http://schemas.microsoft.com/office/drawing/2014/main" id="{A08FA96A-235D-3429-D8F1-EBA37D39BBD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08" b="10008"/>
          <a:stretch>
            <a:fillRect/>
          </a:stretch>
        </p:blipFill>
        <p:spPr/>
      </p:pic>
    </p:spTree>
    <p:extLst>
      <p:ext uri="{BB962C8B-B14F-4D97-AF65-F5344CB8AC3E}">
        <p14:creationId xmlns:p14="http://schemas.microsoft.com/office/powerpoint/2010/main" val="2646096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ABF6C-E4D8-546E-3B6C-0458D0BFC8F6}"/>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D3AC0668-7374-B686-C975-BD1AF528EA0B}"/>
              </a:ext>
            </a:extLst>
          </p:cNvPr>
          <p:cNvSpPr>
            <a:spLocks noGrp="1"/>
          </p:cNvSpPr>
          <p:nvPr>
            <p:ph idx="1"/>
          </p:nvPr>
        </p:nvSpPr>
        <p:spPr>
          <a:xfrm>
            <a:off x="119336" y="908720"/>
            <a:ext cx="11953328" cy="5328592"/>
          </a:xfrm>
        </p:spPr>
        <p:txBody>
          <a:bodyPr>
            <a:normAutofit fontScale="70000" lnSpcReduction="20000"/>
          </a:bodyPr>
          <a:lstStyle/>
          <a:p>
            <a:pPr marL="0" indent="0">
              <a:spcBef>
                <a:spcPts val="500"/>
              </a:spcBef>
              <a:buNone/>
            </a:pPr>
            <a:r>
              <a:rPr lang="fr-FR" b="1" u="sng" kern="100" dirty="0">
                <a:latin typeface="Calibri" panose="020F0502020204030204" pitchFamily="34" charset="0"/>
                <a:ea typeface="Calibri" panose="020F0502020204030204" pitchFamily="34" charset="0"/>
                <a:cs typeface="Times New Roman" panose="02020603050405020304" pitchFamily="18" charset="0"/>
              </a:rPr>
              <a:t>Droits du salarié</a:t>
            </a:r>
          </a:p>
          <a:p>
            <a:pPr marL="0" indent="0">
              <a:spcBef>
                <a:spcPts val="500"/>
              </a:spcBef>
              <a:buNone/>
            </a:pPr>
            <a:br>
              <a:rPr lang="fr-FR" kern="100" dirty="0">
                <a:latin typeface="Calibri" panose="020F0502020204030204" pitchFamily="34" charset="0"/>
                <a:ea typeface="Calibri" panose="020F0502020204030204" pitchFamily="34" charset="0"/>
                <a:cs typeface="Times New Roman" panose="02020603050405020304" pitchFamily="18" charset="0"/>
              </a:rPr>
            </a:b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Couverture sociale</a:t>
            </a:r>
            <a:r>
              <a:rPr lang="fr-FR"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fr-FR" kern="100" dirty="0">
                <a:latin typeface="Calibri" panose="020F0502020204030204" pitchFamily="34" charset="0"/>
                <a:ea typeface="Calibri" panose="020F0502020204030204" pitchFamily="34" charset="0"/>
                <a:cs typeface="Times New Roman" panose="02020603050405020304" pitchFamily="18" charset="0"/>
              </a:rPr>
              <a:t>: Le salarié bénéficie de la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sécurité sociale</a:t>
            </a:r>
            <a:r>
              <a:rPr lang="fr-FR" kern="100" dirty="0">
                <a:latin typeface="Calibri" panose="020F0502020204030204" pitchFamily="34" charset="0"/>
                <a:ea typeface="Calibri" panose="020F0502020204030204" pitchFamily="34" charset="0"/>
                <a:cs typeface="Times New Roman" panose="02020603050405020304" pitchFamily="18" charset="0"/>
              </a:rPr>
              <a:t>, incluant l’assurance maladie, les allocations familiales, et la retraite. En cas de perte d’emploi, il a droit à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l’assurance</a:t>
            </a:r>
            <a:r>
              <a:rPr lang="fr-FR" b="1" kern="100" dirty="0">
                <a:latin typeface="Calibri" panose="020F0502020204030204" pitchFamily="34" charset="0"/>
                <a:ea typeface="Calibri" panose="020F0502020204030204" pitchFamily="34" charset="0"/>
                <a:cs typeface="Times New Roman" panose="02020603050405020304" pitchFamily="18" charset="0"/>
              </a:rPr>
              <a: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chômage</a:t>
            </a:r>
            <a:r>
              <a:rPr lang="fr-FR" kern="100" dirty="0">
                <a:latin typeface="Calibri" panose="020F0502020204030204" pitchFamily="34" charset="0"/>
                <a:ea typeface="Calibri" panose="020F0502020204030204" pitchFamily="34" charset="0"/>
                <a:cs typeface="Times New Roman" panose="02020603050405020304" pitchFamily="18" charset="0"/>
              </a:rPr>
              <a:t>.</a:t>
            </a:r>
          </a:p>
          <a:p>
            <a:pPr marL="0" lvl="0" indent="0">
              <a:spcBef>
                <a:spcPts val="500"/>
              </a:spcBef>
              <a:buSzPts val="1000"/>
              <a:buNone/>
              <a:tabLst>
                <a:tab pos="457200" algn="l"/>
              </a:tabLst>
            </a:pPr>
            <a:endParaRPr lang="fr-FR" b="1"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500"/>
              </a:spcBef>
              <a:buSzPts val="1000"/>
              <a:buNone/>
              <a:tabLst>
                <a:tab pos="457200" algn="l"/>
              </a:tabLst>
            </a:pP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Droits spécifiques </a:t>
            </a:r>
            <a:r>
              <a:rPr lang="fr-FR" kern="100" dirty="0">
                <a:latin typeface="Calibri" panose="020F0502020204030204" pitchFamily="34" charset="0"/>
                <a:ea typeface="Calibri" panose="020F0502020204030204" pitchFamily="34" charset="0"/>
                <a:cs typeface="Times New Roman" panose="02020603050405020304" pitchFamily="18" charset="0"/>
              </a:rPr>
              <a:t>:</a:t>
            </a:r>
          </a:p>
          <a:p>
            <a:pPr marL="742950" lvl="1" indent="-285750">
              <a:buSzPts val="1000"/>
              <a:buFont typeface="Courier New" panose="02070309020205020404" pitchFamily="49" charset="0"/>
              <a:buChar char="o"/>
              <a:tabLst>
                <a:tab pos="914400" algn="l"/>
              </a:tabLst>
            </a:pPr>
            <a:r>
              <a:rPr lang="fr-FR" sz="40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Congés payés </a:t>
            </a:r>
            <a:r>
              <a:rPr lang="fr-FR" sz="4000" kern="100" dirty="0">
                <a:latin typeface="Calibri" panose="020F0502020204030204" pitchFamily="34" charset="0"/>
                <a:ea typeface="Calibri" panose="020F0502020204030204" pitchFamily="34" charset="0"/>
                <a:cs typeface="Times New Roman" panose="02020603050405020304" pitchFamily="18" charset="0"/>
              </a:rPr>
              <a:t>: Le salarié a droit à un certain nombre de jours de congé rémunéré par an, généralement calculé selon l’ancienneté et les conventions collectives.</a:t>
            </a:r>
          </a:p>
          <a:p>
            <a:pPr marL="742950" lvl="1" indent="-285750">
              <a:buSzPts val="1000"/>
              <a:buFont typeface="Courier New" panose="02070309020205020404" pitchFamily="49" charset="0"/>
              <a:buChar char="o"/>
              <a:tabLst>
                <a:tab pos="914400" algn="l"/>
              </a:tabLst>
            </a:pPr>
            <a:r>
              <a:rPr lang="fr-FR" sz="40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Protection contre le licenciement abusif </a:t>
            </a:r>
            <a:r>
              <a:rPr lang="fr-FR" sz="4000" kern="100" dirty="0">
                <a:latin typeface="Calibri" panose="020F0502020204030204" pitchFamily="34" charset="0"/>
                <a:ea typeface="Calibri" panose="020F0502020204030204" pitchFamily="34" charset="0"/>
                <a:cs typeface="Times New Roman" panose="02020603050405020304" pitchFamily="18" charset="0"/>
              </a:rPr>
              <a:t>: En cas de rupture de contrat par l’employeur, le salarié bénéficie de garanties légales contre le licenciement sans cause réelle et sérieuse. </a:t>
            </a:r>
            <a:endParaRPr lang="fr-FR" sz="1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2BEDFE9F-9AC8-DC6A-E876-4A5A12F209FD}"/>
              </a:ext>
            </a:extLst>
          </p:cNvPr>
          <p:cNvSpPr>
            <a:spLocks noGrp="1"/>
          </p:cNvSpPr>
          <p:nvPr>
            <p:ph type="sldNum" sz="quarter" idx="12"/>
          </p:nvPr>
        </p:nvSpPr>
        <p:spPr/>
        <p:txBody>
          <a:bodyPr/>
          <a:lstStyle/>
          <a:p>
            <a:fld id="{51F02384-994A-4C3C-8656-0CE2B6A3B91B}" type="slidenum">
              <a:rPr lang="en-US" smtClean="0"/>
              <a:pPr/>
              <a:t>10</a:t>
            </a:fld>
            <a:endParaRPr lang="en-US"/>
          </a:p>
        </p:txBody>
      </p:sp>
      <p:sp>
        <p:nvSpPr>
          <p:cNvPr id="4" name="Title 3">
            <a:extLst>
              <a:ext uri="{FF2B5EF4-FFF2-40B4-BE49-F238E27FC236}">
                <a16:creationId xmlns:a16="http://schemas.microsoft.com/office/drawing/2014/main" id="{12782ED1-BE6E-FB0E-CD23-4795E08F25A7}"/>
              </a:ext>
            </a:extLst>
          </p:cNvPr>
          <p:cNvSpPr>
            <a:spLocks noGrp="1"/>
          </p:cNvSpPr>
          <p:nvPr>
            <p:ph type="title"/>
          </p:nvPr>
        </p:nvSpPr>
        <p:spPr>
          <a:xfrm>
            <a:off x="119336" y="160337"/>
            <a:ext cx="11953328" cy="604367"/>
          </a:xfrm>
        </p:spPr>
        <p:txBody>
          <a:bodyPr>
            <a:normAutofit/>
          </a:bodyPr>
          <a:lstStyle/>
          <a:p>
            <a:r>
              <a:rPr lang="fr-FR" sz="3200" dirty="0"/>
              <a:t>DROITS ET OBLIGATIONS DU SALARIE</a:t>
            </a:r>
            <a:endParaRPr lang="en-US" sz="3200" dirty="0"/>
          </a:p>
        </p:txBody>
      </p:sp>
    </p:spTree>
    <p:extLst>
      <p:ext uri="{BB962C8B-B14F-4D97-AF65-F5344CB8AC3E}">
        <p14:creationId xmlns:p14="http://schemas.microsoft.com/office/powerpoint/2010/main" val="90703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xEl>
                                              <p:pRg st="4" end="4"/>
                                            </p:txEl>
                                          </p:spTgt>
                                        </p:tgtEl>
                                        <p:attrNameLst>
                                          <p:attrName>style.visibility</p:attrName>
                                        </p:attrNameLst>
                                      </p:cBhvr>
                                      <p:to>
                                        <p:strVal val="visible"/>
                                      </p:to>
                                    </p:set>
                                    <p:animEffect transition="in" filter="fade">
                                      <p:cBhvr>
                                        <p:cTn id="20" dur="500"/>
                                        <p:tgtEl>
                                          <p:spTgt spid="16">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animEffect transition="in" filter="fade">
                                      <p:cBhvr>
                                        <p:cTn id="23"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A41A2-B173-18FA-53B3-01E8D03DA4C6}"/>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8E92BCCC-90E8-1E2A-E351-17E927539A61}"/>
              </a:ext>
            </a:extLst>
          </p:cNvPr>
          <p:cNvSpPr>
            <a:spLocks noGrp="1"/>
          </p:cNvSpPr>
          <p:nvPr>
            <p:ph idx="1"/>
          </p:nvPr>
        </p:nvSpPr>
        <p:spPr>
          <a:xfrm>
            <a:off x="119336" y="908720"/>
            <a:ext cx="11953328" cy="5328592"/>
          </a:xfrm>
        </p:spPr>
        <p:txBody>
          <a:bodyPr>
            <a:normAutofit fontScale="25000" lnSpcReduction="20000"/>
          </a:bodyPr>
          <a:lstStyle/>
          <a:p>
            <a:pPr marL="0" indent="0">
              <a:spcBef>
                <a:spcPts val="500"/>
              </a:spcBef>
              <a:buNone/>
            </a:pPr>
            <a:r>
              <a:rPr lang="fr-FR" sz="12800" b="1" u="sng" kern="100" dirty="0">
                <a:latin typeface="Calibri" panose="020F0502020204030204" pitchFamily="34" charset="0"/>
                <a:ea typeface="Calibri" panose="020F0502020204030204" pitchFamily="34" charset="0"/>
                <a:cs typeface="Times New Roman" panose="02020603050405020304" pitchFamily="18" charset="0"/>
              </a:rPr>
              <a:t>Obligations du salarié</a:t>
            </a:r>
            <a:br>
              <a:rPr lang="fr-FR" sz="12800" u="sng" kern="100" dirty="0">
                <a:latin typeface="Calibri" panose="020F0502020204030204" pitchFamily="34" charset="0"/>
                <a:ea typeface="Calibri" panose="020F0502020204030204" pitchFamily="34" charset="0"/>
                <a:cs typeface="Times New Roman" panose="02020603050405020304" pitchFamily="18" charset="0"/>
              </a:rPr>
            </a:br>
            <a:endParaRPr lang="fr-FR" sz="12800" u="sng" kern="100" dirty="0">
              <a:latin typeface="Calibri" panose="020F0502020204030204" pitchFamily="34" charset="0"/>
              <a:ea typeface="Calibri" panose="020F0502020204030204" pitchFamily="34" charset="0"/>
              <a:cs typeface="Times New Roman" panose="02020603050405020304" pitchFamily="18" charset="0"/>
            </a:endParaRPr>
          </a:p>
          <a:p>
            <a:pPr lvl="0">
              <a:spcBef>
                <a:spcPts val="500"/>
              </a:spcBef>
              <a:buSzPts val="1000"/>
              <a:buFont typeface="Courier New" panose="02070309020205020404" pitchFamily="49" charset="0"/>
              <a:buChar char="o"/>
              <a:tabLst>
                <a:tab pos="457200" algn="l"/>
              </a:tabLst>
            </a:pPr>
            <a:r>
              <a:rPr lang="fr-FR" sz="1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Respect des horaires</a:t>
            </a:r>
            <a:r>
              <a:rPr lang="fr-FR" sz="12800"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fr-FR" sz="12800" kern="100" dirty="0">
                <a:latin typeface="Calibri" panose="020F0502020204030204" pitchFamily="34" charset="0"/>
                <a:ea typeface="Calibri" panose="020F0502020204030204" pitchFamily="34" charset="0"/>
                <a:cs typeface="Times New Roman" panose="02020603050405020304" pitchFamily="18" charset="0"/>
              </a:rPr>
              <a:t>: Il doit respecter les horaires de travail définis par l’employeur.</a:t>
            </a:r>
          </a:p>
          <a:p>
            <a:pPr lvl="0">
              <a:spcBef>
                <a:spcPts val="500"/>
              </a:spcBef>
              <a:buSzPts val="1000"/>
              <a:buFont typeface="Courier New" panose="02070309020205020404" pitchFamily="49" charset="0"/>
              <a:buChar char="o"/>
              <a:tabLst>
                <a:tab pos="457200" algn="l"/>
              </a:tabLst>
            </a:pPr>
            <a:r>
              <a:rPr lang="fr-FR" sz="1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Obéissance aux directives </a:t>
            </a:r>
            <a:r>
              <a:rPr lang="fr-FR" sz="12800" kern="100" dirty="0">
                <a:latin typeface="Calibri" panose="020F0502020204030204" pitchFamily="34" charset="0"/>
                <a:ea typeface="Calibri" panose="020F0502020204030204" pitchFamily="34" charset="0"/>
                <a:cs typeface="Times New Roman" panose="02020603050405020304" pitchFamily="18" charset="0"/>
              </a:rPr>
              <a:t>: Le salarié doit suivre les instructions de l’employeur, y compris en termes d’organisation et de contenu du travail.</a:t>
            </a:r>
          </a:p>
          <a:p>
            <a:pPr lvl="0">
              <a:spcBef>
                <a:spcPts val="500"/>
              </a:spcBef>
              <a:buSzPts val="1000"/>
              <a:buFont typeface="Courier New" panose="02070309020205020404" pitchFamily="49" charset="0"/>
              <a:buChar char="o"/>
              <a:tabLst>
                <a:tab pos="457200" algn="l"/>
              </a:tabLst>
            </a:pPr>
            <a:r>
              <a:rPr lang="fr-FR" sz="1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Loyauté</a:t>
            </a:r>
            <a:r>
              <a:rPr lang="fr-FR" sz="12800" kern="100" dirty="0">
                <a:latin typeface="Calibri" panose="020F0502020204030204" pitchFamily="34" charset="0"/>
                <a:ea typeface="Calibri" panose="020F0502020204030204" pitchFamily="34" charset="0"/>
                <a:cs typeface="Times New Roman" panose="02020603050405020304" pitchFamily="18" charset="0"/>
              </a:rPr>
              <a:t> : Le salarié doit faire preuve de loyauté envers son employeur, ce qui signifie qu’il ne doit pas agir contre les intérêts de l’entreprise, notamment en évitant toute concurrence déloyale.</a:t>
            </a:r>
          </a:p>
          <a:p>
            <a:pPr marL="0" indent="0">
              <a:spcBef>
                <a:spcPts val="500"/>
              </a:spcBef>
              <a:buNone/>
            </a:pPr>
            <a:endParaRPr lang="fr-FR" sz="1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4ED97FB-3D96-F567-16AD-B30ED65EF6DA}"/>
              </a:ext>
            </a:extLst>
          </p:cNvPr>
          <p:cNvSpPr>
            <a:spLocks noGrp="1"/>
          </p:cNvSpPr>
          <p:nvPr>
            <p:ph type="sldNum" sz="quarter" idx="12"/>
          </p:nvPr>
        </p:nvSpPr>
        <p:spPr/>
        <p:txBody>
          <a:bodyPr/>
          <a:lstStyle/>
          <a:p>
            <a:fld id="{51F02384-994A-4C3C-8656-0CE2B6A3B91B}" type="slidenum">
              <a:rPr lang="en-US" smtClean="0"/>
              <a:pPr/>
              <a:t>11</a:t>
            </a:fld>
            <a:endParaRPr lang="en-US"/>
          </a:p>
        </p:txBody>
      </p:sp>
      <p:sp>
        <p:nvSpPr>
          <p:cNvPr id="4" name="Title 3">
            <a:extLst>
              <a:ext uri="{FF2B5EF4-FFF2-40B4-BE49-F238E27FC236}">
                <a16:creationId xmlns:a16="http://schemas.microsoft.com/office/drawing/2014/main" id="{2B03FDF7-6F35-A2A6-DD8F-1D0825320FB3}"/>
              </a:ext>
            </a:extLst>
          </p:cNvPr>
          <p:cNvSpPr>
            <a:spLocks noGrp="1"/>
          </p:cNvSpPr>
          <p:nvPr>
            <p:ph type="title"/>
          </p:nvPr>
        </p:nvSpPr>
        <p:spPr>
          <a:xfrm>
            <a:off x="119336" y="160337"/>
            <a:ext cx="11953328" cy="604367"/>
          </a:xfrm>
        </p:spPr>
        <p:txBody>
          <a:bodyPr>
            <a:normAutofit/>
          </a:bodyPr>
          <a:lstStyle/>
          <a:p>
            <a:r>
              <a:rPr lang="fr-FR" sz="3200" dirty="0"/>
              <a:t>DROITS ET OBLIGATIONS DU SALARIE</a:t>
            </a:r>
            <a:endParaRPr lang="en-US" sz="3200" dirty="0"/>
          </a:p>
        </p:txBody>
      </p:sp>
    </p:spTree>
    <p:extLst>
      <p:ext uri="{BB962C8B-B14F-4D97-AF65-F5344CB8AC3E}">
        <p14:creationId xmlns:p14="http://schemas.microsoft.com/office/powerpoint/2010/main" val="167497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1D49F-84BE-82FC-355B-ACD2B0854F6C}"/>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3BDC0B2C-2AF7-8480-FB24-82A2D35DB77C}"/>
              </a:ext>
            </a:extLst>
          </p:cNvPr>
          <p:cNvSpPr>
            <a:spLocks noGrp="1"/>
          </p:cNvSpPr>
          <p:nvPr>
            <p:ph idx="1"/>
          </p:nvPr>
        </p:nvSpPr>
        <p:spPr>
          <a:xfrm>
            <a:off x="119336" y="908720"/>
            <a:ext cx="11953328" cy="5328592"/>
          </a:xfrm>
        </p:spPr>
        <p:txBody>
          <a:bodyPr>
            <a:normAutofit fontScale="92500" lnSpcReduction="20000"/>
          </a:bodyPr>
          <a:lstStyle/>
          <a:p>
            <a:pPr marL="0" indent="0">
              <a:spcBef>
                <a:spcPts val="500"/>
              </a:spcBef>
              <a:buNone/>
            </a:pPr>
            <a:r>
              <a:rPr lang="fr-FR" sz="3900" b="1" u="sng" kern="100" dirty="0">
                <a:latin typeface="Calibri" panose="020F0502020204030204" pitchFamily="34" charset="0"/>
                <a:ea typeface="Calibri" panose="020F0502020204030204" pitchFamily="34" charset="0"/>
                <a:cs typeface="Times New Roman" panose="02020603050405020304" pitchFamily="18" charset="0"/>
              </a:rPr>
              <a:t>Droits du travailleur indépendant</a:t>
            </a:r>
            <a:br>
              <a:rPr lang="fr-FR" sz="3900" u="sng" kern="100" dirty="0">
                <a:latin typeface="Calibri" panose="020F0502020204030204" pitchFamily="34" charset="0"/>
                <a:ea typeface="Calibri" panose="020F0502020204030204" pitchFamily="34" charset="0"/>
                <a:cs typeface="Times New Roman" panose="02020603050405020304" pitchFamily="18" charset="0"/>
              </a:rPr>
            </a:br>
            <a:endParaRPr lang="fr-FR" sz="3900" u="sng" kern="100" dirty="0">
              <a:latin typeface="Calibri" panose="020F0502020204030204" pitchFamily="34" charset="0"/>
              <a:ea typeface="Calibri" panose="020F0502020204030204" pitchFamily="34" charset="0"/>
              <a:cs typeface="Times New Roman" panose="02020603050405020304" pitchFamily="18" charset="0"/>
            </a:endParaRPr>
          </a:p>
          <a:p>
            <a:pPr>
              <a:spcBef>
                <a:spcPts val="500"/>
              </a:spcBef>
            </a:pPr>
            <a:r>
              <a:rPr lang="fr-FR" sz="39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Liberté dans l’organisation et la gestion du travail</a:t>
            </a:r>
            <a:r>
              <a:rPr lang="fr-FR" sz="3900"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fr-FR" sz="3900" kern="100" dirty="0">
                <a:latin typeface="Calibri" panose="020F0502020204030204" pitchFamily="34" charset="0"/>
                <a:ea typeface="Calibri" panose="020F0502020204030204" pitchFamily="34" charset="0"/>
                <a:cs typeface="Times New Roman" panose="02020603050405020304" pitchFamily="18" charset="0"/>
              </a:rPr>
              <a:t>: Il organise son emploi du temps, ses méthodes de travail et peut choisir ses clients. Il n’est soumis à aucune hiérarchie ou directive externe.</a:t>
            </a:r>
          </a:p>
          <a:p>
            <a:pPr>
              <a:spcBef>
                <a:spcPts val="500"/>
              </a:spcBef>
            </a:pPr>
            <a:r>
              <a:rPr lang="fr-FR" sz="39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Absence de protection sociale identique à celle d’un salarié </a:t>
            </a:r>
            <a:r>
              <a:rPr lang="fr-FR" sz="3900" kern="100" dirty="0">
                <a:latin typeface="Calibri" panose="020F0502020204030204" pitchFamily="34" charset="0"/>
                <a:ea typeface="Calibri" panose="020F0502020204030204" pitchFamily="34" charset="0"/>
                <a:cs typeface="Times New Roman" panose="02020603050405020304" pitchFamily="18" charset="0"/>
              </a:rPr>
              <a:t>: Le travailleur indépendant n’a pas accès à l’assurance chômage ni aux mêmes prestations de sécurité sociale que les salariés. Cependant, il peut souscrire à des assurances privées pour couvrir ces risques.</a:t>
            </a:r>
          </a:p>
          <a:p>
            <a:pPr marL="0" indent="0">
              <a:spcBef>
                <a:spcPts val="500"/>
              </a:spcBef>
              <a:buNone/>
            </a:pPr>
            <a:endParaRPr lang="fr-FR" sz="1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13E8988-CF22-ED85-E202-DCBBB1162232}"/>
              </a:ext>
            </a:extLst>
          </p:cNvPr>
          <p:cNvSpPr>
            <a:spLocks noGrp="1"/>
          </p:cNvSpPr>
          <p:nvPr>
            <p:ph type="sldNum" sz="quarter" idx="12"/>
          </p:nvPr>
        </p:nvSpPr>
        <p:spPr/>
        <p:txBody>
          <a:bodyPr/>
          <a:lstStyle/>
          <a:p>
            <a:fld id="{51F02384-994A-4C3C-8656-0CE2B6A3B91B}" type="slidenum">
              <a:rPr lang="en-US" smtClean="0"/>
              <a:pPr/>
              <a:t>12</a:t>
            </a:fld>
            <a:endParaRPr lang="en-US"/>
          </a:p>
        </p:txBody>
      </p:sp>
      <p:sp>
        <p:nvSpPr>
          <p:cNvPr id="4" name="Title 3">
            <a:extLst>
              <a:ext uri="{FF2B5EF4-FFF2-40B4-BE49-F238E27FC236}">
                <a16:creationId xmlns:a16="http://schemas.microsoft.com/office/drawing/2014/main" id="{68B97008-D56A-11CF-CE34-935676B983F9}"/>
              </a:ext>
            </a:extLst>
          </p:cNvPr>
          <p:cNvSpPr>
            <a:spLocks noGrp="1"/>
          </p:cNvSpPr>
          <p:nvPr>
            <p:ph type="title"/>
          </p:nvPr>
        </p:nvSpPr>
        <p:spPr>
          <a:xfrm>
            <a:off x="119336" y="160337"/>
            <a:ext cx="11953328" cy="604367"/>
          </a:xfrm>
        </p:spPr>
        <p:txBody>
          <a:bodyPr>
            <a:normAutofit/>
          </a:bodyPr>
          <a:lstStyle/>
          <a:p>
            <a:r>
              <a:rPr lang="fr-FR" sz="3200" dirty="0"/>
              <a:t>DROITS ET OBLIGATIONS DU TRAVAILLEUR INDEPENDANT</a:t>
            </a:r>
            <a:endParaRPr lang="en-US" sz="3200" dirty="0"/>
          </a:p>
        </p:txBody>
      </p:sp>
    </p:spTree>
    <p:extLst>
      <p:ext uri="{BB962C8B-B14F-4D97-AF65-F5344CB8AC3E}">
        <p14:creationId xmlns:p14="http://schemas.microsoft.com/office/powerpoint/2010/main" val="10255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5EF3D-20B4-2370-D7CB-B2B1A4FC7D52}"/>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7C91FE5B-A9A9-F60D-311F-D5E51AB5EE42}"/>
              </a:ext>
            </a:extLst>
          </p:cNvPr>
          <p:cNvSpPr>
            <a:spLocks noGrp="1"/>
          </p:cNvSpPr>
          <p:nvPr>
            <p:ph idx="1"/>
          </p:nvPr>
        </p:nvSpPr>
        <p:spPr>
          <a:xfrm>
            <a:off x="119336" y="908720"/>
            <a:ext cx="11953328" cy="5328592"/>
          </a:xfrm>
        </p:spPr>
        <p:txBody>
          <a:bodyPr>
            <a:normAutofit fontScale="40000" lnSpcReduction="20000"/>
          </a:bodyPr>
          <a:lstStyle/>
          <a:p>
            <a:pPr marL="0" indent="0">
              <a:spcBef>
                <a:spcPts val="500"/>
              </a:spcBef>
              <a:buNone/>
            </a:pPr>
            <a:r>
              <a:rPr lang="fr-FR" sz="9600" b="1" u="sng" kern="100" dirty="0">
                <a:latin typeface="Calibri" panose="020F0502020204030204" pitchFamily="34" charset="0"/>
                <a:ea typeface="Calibri" panose="020F0502020204030204" pitchFamily="34" charset="0"/>
                <a:cs typeface="Times New Roman" panose="02020603050405020304" pitchFamily="18" charset="0"/>
              </a:rPr>
              <a:t>Obligations du travailleur indépendant</a:t>
            </a:r>
            <a:br>
              <a:rPr lang="fr-FR" sz="9600" u="sng" kern="100" dirty="0">
                <a:latin typeface="Calibri" panose="020F0502020204030204" pitchFamily="34" charset="0"/>
                <a:ea typeface="Calibri" panose="020F0502020204030204" pitchFamily="34" charset="0"/>
                <a:cs typeface="Times New Roman" panose="02020603050405020304" pitchFamily="18" charset="0"/>
              </a:rPr>
            </a:br>
            <a:endParaRPr lang="fr-FR" sz="9600" u="sng" kern="100" dirty="0">
              <a:latin typeface="Calibri" panose="020F0502020204030204" pitchFamily="34" charset="0"/>
              <a:ea typeface="Calibri" panose="020F0502020204030204" pitchFamily="34" charset="0"/>
              <a:cs typeface="Times New Roman" panose="02020603050405020304" pitchFamily="18" charset="0"/>
            </a:endParaRPr>
          </a:p>
          <a:p>
            <a:pPr>
              <a:spcBef>
                <a:spcPts val="500"/>
              </a:spcBef>
            </a:pPr>
            <a:r>
              <a:rPr lang="fr-FR" sz="96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Obligations fiscales</a:t>
            </a:r>
            <a:r>
              <a:rPr lang="fr-FR" sz="9600"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fr-FR" sz="9600" kern="100" dirty="0">
                <a:latin typeface="Calibri" panose="020F0502020204030204" pitchFamily="34" charset="0"/>
                <a:ea typeface="Calibri" panose="020F0502020204030204" pitchFamily="34" charset="0"/>
                <a:cs typeface="Times New Roman" panose="02020603050405020304" pitchFamily="18" charset="0"/>
              </a:rPr>
              <a:t>: Le travailleur indépendant est responsable de la déclaration et du paiement de ses impôts, qui varient selon son régime fiscal.</a:t>
            </a:r>
          </a:p>
          <a:p>
            <a:pPr>
              <a:spcBef>
                <a:spcPts val="500"/>
              </a:spcBef>
            </a:pPr>
            <a:r>
              <a:rPr lang="fr-FR" sz="9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Obligations administratives et sociales </a:t>
            </a:r>
            <a:r>
              <a:rPr lang="fr-FR" sz="9600" kern="100" dirty="0">
                <a:latin typeface="Calibri" panose="020F0502020204030204" pitchFamily="34" charset="0"/>
                <a:ea typeface="Calibri" panose="020F0502020204030204" pitchFamily="34" charset="0"/>
                <a:cs typeface="Times New Roman" panose="02020603050405020304" pitchFamily="18" charset="0"/>
              </a:rPr>
              <a:t>: Il doit déclarer ses revenus et payer ses cotisations sociales (retraite, assurance maladie, etc.) de manière indépendante, sans l’intervention d’un employeur.</a:t>
            </a:r>
          </a:p>
          <a:p>
            <a:pPr marL="0" indent="0">
              <a:spcBef>
                <a:spcPts val="500"/>
              </a:spcBef>
              <a:buNone/>
            </a:pPr>
            <a:endParaRPr lang="fr-FR" sz="1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E4C98416-240D-0D3B-1017-60080BB8143C}"/>
              </a:ext>
            </a:extLst>
          </p:cNvPr>
          <p:cNvSpPr>
            <a:spLocks noGrp="1"/>
          </p:cNvSpPr>
          <p:nvPr>
            <p:ph type="sldNum" sz="quarter" idx="12"/>
          </p:nvPr>
        </p:nvSpPr>
        <p:spPr/>
        <p:txBody>
          <a:bodyPr/>
          <a:lstStyle/>
          <a:p>
            <a:fld id="{51F02384-994A-4C3C-8656-0CE2B6A3B91B}" type="slidenum">
              <a:rPr lang="en-US" smtClean="0"/>
              <a:pPr/>
              <a:t>13</a:t>
            </a:fld>
            <a:endParaRPr lang="en-US"/>
          </a:p>
        </p:txBody>
      </p:sp>
      <p:sp>
        <p:nvSpPr>
          <p:cNvPr id="4" name="Title 3">
            <a:extLst>
              <a:ext uri="{FF2B5EF4-FFF2-40B4-BE49-F238E27FC236}">
                <a16:creationId xmlns:a16="http://schemas.microsoft.com/office/drawing/2014/main" id="{0B74322E-1A1B-80AF-DB43-18235E038A23}"/>
              </a:ext>
            </a:extLst>
          </p:cNvPr>
          <p:cNvSpPr>
            <a:spLocks noGrp="1"/>
          </p:cNvSpPr>
          <p:nvPr>
            <p:ph type="title"/>
          </p:nvPr>
        </p:nvSpPr>
        <p:spPr>
          <a:xfrm>
            <a:off x="119336" y="160337"/>
            <a:ext cx="11953328" cy="604367"/>
          </a:xfrm>
        </p:spPr>
        <p:txBody>
          <a:bodyPr>
            <a:normAutofit/>
          </a:bodyPr>
          <a:lstStyle/>
          <a:p>
            <a:r>
              <a:rPr lang="fr-FR" sz="3200" dirty="0"/>
              <a:t>DROITS ET OBLIGATIONS DU TRAVAILLEUR INDEPENDANT</a:t>
            </a:r>
            <a:endParaRPr lang="en-US" sz="3200" dirty="0"/>
          </a:p>
        </p:txBody>
      </p:sp>
    </p:spTree>
    <p:extLst>
      <p:ext uri="{BB962C8B-B14F-4D97-AF65-F5344CB8AC3E}">
        <p14:creationId xmlns:p14="http://schemas.microsoft.com/office/powerpoint/2010/main" val="260385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A47AD-C0B0-22D6-25F3-3A1197F8BFDE}"/>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4AA4DF52-6F3D-27EE-850D-28381003B7EA}"/>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74DED-9585-3C18-1C4B-37E042557D6B}"/>
              </a:ext>
            </a:extLst>
          </p:cNvPr>
          <p:cNvSpPr>
            <a:spLocks noGrp="1"/>
          </p:cNvSpPr>
          <p:nvPr>
            <p:ph type="ctrTitle"/>
          </p:nvPr>
        </p:nvSpPr>
        <p:spPr>
          <a:xfrm>
            <a:off x="2032000" y="4549123"/>
            <a:ext cx="8128000" cy="1067644"/>
          </a:xfrm>
        </p:spPr>
        <p:txBody>
          <a:bodyPr/>
          <a:lstStyle/>
          <a:p>
            <a:r>
              <a:rPr lang="fr-FR" dirty="0"/>
              <a:t>ENJEUX JURIDIQUES ET ÉCONOMIQUES </a:t>
            </a:r>
            <a:endParaRPr lang="en-US" dirty="0"/>
          </a:p>
        </p:txBody>
      </p:sp>
      <p:sp>
        <p:nvSpPr>
          <p:cNvPr id="3" name="Subtitle 2">
            <a:extLst>
              <a:ext uri="{FF2B5EF4-FFF2-40B4-BE49-F238E27FC236}">
                <a16:creationId xmlns:a16="http://schemas.microsoft.com/office/drawing/2014/main" id="{C5E94142-2608-F593-8491-8F9814319142}"/>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B3E01DD1-13F4-8602-DFB5-AB6BC25951D5}"/>
              </a:ext>
            </a:extLst>
          </p:cNvPr>
          <p:cNvSpPr>
            <a:spLocks noGrp="1"/>
          </p:cNvSpPr>
          <p:nvPr>
            <p:ph type="body" sz="quarter" idx="14"/>
          </p:nvPr>
        </p:nvSpPr>
        <p:spPr/>
        <p:txBody>
          <a:bodyPr/>
          <a:lstStyle/>
          <a:p>
            <a:r>
              <a:rPr lang="en-US" dirty="0"/>
              <a:t>03</a:t>
            </a:r>
          </a:p>
        </p:txBody>
      </p:sp>
    </p:spTree>
    <p:extLst>
      <p:ext uri="{BB962C8B-B14F-4D97-AF65-F5344CB8AC3E}">
        <p14:creationId xmlns:p14="http://schemas.microsoft.com/office/powerpoint/2010/main" val="623457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89DB2-8A01-1BFB-04D1-E4E7106151A2}"/>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DFEB09C6-A18C-D235-BB5A-536B835B45F0}"/>
              </a:ext>
            </a:extLst>
          </p:cNvPr>
          <p:cNvSpPr>
            <a:spLocks noGrp="1"/>
          </p:cNvSpPr>
          <p:nvPr>
            <p:ph idx="1"/>
          </p:nvPr>
        </p:nvSpPr>
        <p:spPr>
          <a:xfrm>
            <a:off x="119336" y="908720"/>
            <a:ext cx="11953328" cy="5328592"/>
          </a:xfrm>
        </p:spPr>
        <p:txBody>
          <a:bodyPr>
            <a:normAutofit fontScale="25000" lnSpcReduction="20000"/>
          </a:bodyPr>
          <a:lstStyle/>
          <a:p>
            <a:pPr marL="0" indent="0">
              <a:lnSpc>
                <a:spcPct val="115000"/>
              </a:lnSpc>
              <a:spcBef>
                <a:spcPts val="500"/>
              </a:spcBef>
              <a:spcAft>
                <a:spcPts val="1000"/>
              </a:spcAft>
              <a:buNone/>
            </a:pPr>
            <a:r>
              <a:rPr lang="fr-FR" sz="9600" b="1" u="sng" kern="100" dirty="0">
                <a:latin typeface="Calibri" panose="020F0502020204030204" pitchFamily="34" charset="0"/>
                <a:ea typeface="Calibri" panose="020F0502020204030204" pitchFamily="34" charset="0"/>
                <a:cs typeface="Times New Roman" panose="02020603050405020304" pitchFamily="18" charset="0"/>
              </a:rPr>
              <a:t>Coûts pour l’employeur</a:t>
            </a:r>
            <a:endParaRPr lang="fr-FR" sz="9600" u="sng" kern="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500"/>
              </a:spcBef>
              <a:spcAft>
                <a:spcPts val="1000"/>
              </a:spcAft>
            </a:pPr>
            <a:r>
              <a:rPr lang="fr-FR" sz="96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Salarié</a:t>
            </a:r>
            <a:r>
              <a:rPr lang="fr-FR" sz="9600" kern="100" dirty="0">
                <a:latin typeface="Calibri" panose="020F0502020204030204" pitchFamily="34" charset="0"/>
                <a:ea typeface="Calibri" panose="020F0502020204030204" pitchFamily="34" charset="0"/>
                <a:cs typeface="Times New Roman" panose="02020603050405020304" pitchFamily="18" charset="0"/>
              </a:rPr>
              <a:t> : Embaucher un salarié implique le versement de charges sociales importantes, comme les cotisations à la sécurité sociale, les assurances chômage et retraite. </a:t>
            </a:r>
          </a:p>
          <a:p>
            <a:pPr>
              <a:lnSpc>
                <a:spcPct val="115000"/>
              </a:lnSpc>
              <a:spcBef>
                <a:spcPts val="500"/>
              </a:spcBef>
              <a:spcAft>
                <a:spcPts val="1000"/>
              </a:spcAft>
            </a:pPr>
            <a:r>
              <a:rPr lang="fr-FR" sz="96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Travailleur indépendant </a:t>
            </a:r>
            <a:r>
              <a:rPr lang="fr-FR" sz="9600" kern="100" dirty="0">
                <a:latin typeface="Calibri" panose="020F0502020204030204" pitchFamily="34" charset="0"/>
                <a:ea typeface="Calibri" panose="020F0502020204030204" pitchFamily="34" charset="0"/>
                <a:cs typeface="Times New Roman" panose="02020603050405020304" pitchFamily="18" charset="0"/>
              </a:rPr>
              <a:t>: Le recours à un travailleur indépendant est généralement moins coûteux pour l’employeur en raison de </a:t>
            </a:r>
            <a:r>
              <a:rPr lang="fr-FR" sz="9600"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a:t>
            </a:r>
            <a:r>
              <a:rPr lang="fr-FR" sz="96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absence de charges sociales</a:t>
            </a:r>
            <a:r>
              <a:rPr lang="fr-FR" sz="9600" kern="100" dirty="0">
                <a:latin typeface="Calibri" panose="020F0502020204030204" pitchFamily="34" charset="0"/>
                <a:ea typeface="Calibri" panose="020F0502020204030204" pitchFamily="34" charset="0"/>
                <a:cs typeface="Times New Roman" panose="02020603050405020304" pitchFamily="18" charset="0"/>
              </a:rPr>
              <a:t>. L’employeur paie uniquement pour le service fourni, sans les coûts sociaux associés à un salarié. </a:t>
            </a:r>
          </a:p>
          <a:p>
            <a:pPr>
              <a:lnSpc>
                <a:spcPct val="115000"/>
              </a:lnSpc>
              <a:spcBef>
                <a:spcPts val="500"/>
              </a:spcBef>
              <a:spcAft>
                <a:spcPts val="1000"/>
              </a:spcAft>
            </a:pPr>
            <a:endParaRPr lang="fr-FR" sz="96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500"/>
              </a:spcBef>
              <a:spcAft>
                <a:spcPts val="1000"/>
              </a:spcAft>
              <a:buNone/>
            </a:pPr>
            <a:r>
              <a:rPr lang="fr-FR" sz="9600" b="1" u="sng" kern="100" dirty="0">
                <a:latin typeface="Calibri" panose="020F0502020204030204" pitchFamily="34" charset="0"/>
                <a:ea typeface="Calibri" panose="020F0502020204030204" pitchFamily="34" charset="0"/>
                <a:cs typeface="Times New Roman" panose="02020603050405020304" pitchFamily="18" charset="0"/>
              </a:rPr>
              <a:t>Risques de requalification</a:t>
            </a:r>
            <a:endParaRPr lang="fr-FR" sz="9600" u="sng" kern="100" dirty="0">
              <a:latin typeface="Calibri" panose="020F0502020204030204" pitchFamily="34" charset="0"/>
              <a:ea typeface="Calibri" panose="020F0502020204030204" pitchFamily="34" charset="0"/>
              <a:cs typeface="Times New Roman" panose="02020603050405020304" pitchFamily="18" charset="0"/>
            </a:endParaRPr>
          </a:p>
          <a:p>
            <a:r>
              <a:rPr lang="fr-FR" sz="9600" dirty="0">
                <a:latin typeface="Calibri" panose="020F0502020204030204" pitchFamily="34" charset="0"/>
                <a:ea typeface="Calibri" panose="020F0502020204030204" pitchFamily="34" charset="0"/>
                <a:cs typeface="Times New Roman" panose="02020603050405020304" pitchFamily="18" charset="0"/>
              </a:rPr>
              <a:t>Employer un travailleur indépendant présente cependant le risque de </a:t>
            </a:r>
            <a:r>
              <a:rPr lang="fr-FR" sz="96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requalification du contrat d’indépendant en contrat de travail</a:t>
            </a:r>
            <a:r>
              <a:rPr lang="fr-FR" sz="9600" dirty="0">
                <a:latin typeface="Calibri" panose="020F0502020204030204" pitchFamily="34" charset="0"/>
                <a:ea typeface="Calibri" panose="020F0502020204030204" pitchFamily="34" charset="0"/>
                <a:cs typeface="Times New Roman" panose="02020603050405020304" pitchFamily="18" charset="0"/>
              </a:rPr>
              <a:t>. Si la relation entre l’employeur et le travailleur indépendant présente les caractéristiques d’une relation salariale, notamment un </a:t>
            </a:r>
            <a:r>
              <a:rPr lang="fr-FR" sz="96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lien de subordination </a:t>
            </a:r>
            <a:r>
              <a:rPr lang="fr-FR" sz="9600" dirty="0">
                <a:latin typeface="Calibri" panose="020F0502020204030204" pitchFamily="34" charset="0"/>
                <a:ea typeface="Calibri" panose="020F0502020204030204" pitchFamily="34" charset="0"/>
                <a:cs typeface="Times New Roman" panose="02020603050405020304" pitchFamily="18" charset="0"/>
              </a:rPr>
              <a:t>(instructions, horaires imposés, contrôle par l’employeur), le contrat peut être requalifié en contrat de travail par un juge. </a:t>
            </a:r>
            <a:endParaRPr lang="fr-FR" sz="1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DA7B8107-5E7F-8827-E689-278FFACA78D1}"/>
              </a:ext>
            </a:extLst>
          </p:cNvPr>
          <p:cNvSpPr>
            <a:spLocks noGrp="1"/>
          </p:cNvSpPr>
          <p:nvPr>
            <p:ph type="sldNum" sz="quarter" idx="12"/>
          </p:nvPr>
        </p:nvSpPr>
        <p:spPr/>
        <p:txBody>
          <a:bodyPr/>
          <a:lstStyle/>
          <a:p>
            <a:fld id="{51F02384-994A-4C3C-8656-0CE2B6A3B91B}" type="slidenum">
              <a:rPr lang="en-US" smtClean="0"/>
              <a:pPr/>
              <a:t>15</a:t>
            </a:fld>
            <a:endParaRPr lang="en-US"/>
          </a:p>
        </p:txBody>
      </p:sp>
      <p:sp>
        <p:nvSpPr>
          <p:cNvPr id="4" name="Title 3">
            <a:extLst>
              <a:ext uri="{FF2B5EF4-FFF2-40B4-BE49-F238E27FC236}">
                <a16:creationId xmlns:a16="http://schemas.microsoft.com/office/drawing/2014/main" id="{CB2FCD47-4F92-4B6E-ACAE-2A5572697708}"/>
              </a:ext>
            </a:extLst>
          </p:cNvPr>
          <p:cNvSpPr>
            <a:spLocks noGrp="1"/>
          </p:cNvSpPr>
          <p:nvPr>
            <p:ph type="title"/>
          </p:nvPr>
        </p:nvSpPr>
        <p:spPr>
          <a:xfrm>
            <a:off x="119336" y="160337"/>
            <a:ext cx="11953328" cy="604367"/>
          </a:xfrm>
        </p:spPr>
        <p:txBody>
          <a:bodyPr>
            <a:normAutofit/>
          </a:bodyPr>
          <a:lstStyle/>
          <a:p>
            <a:r>
              <a:rPr lang="fr-FR" sz="3200" dirty="0"/>
              <a:t>AVANTAGES ET INCONVENIENTS POUR L’EMPLOYEUR</a:t>
            </a:r>
            <a:endParaRPr lang="en-US" sz="3200" dirty="0"/>
          </a:p>
        </p:txBody>
      </p:sp>
    </p:spTree>
    <p:extLst>
      <p:ext uri="{BB962C8B-B14F-4D97-AF65-F5344CB8AC3E}">
        <p14:creationId xmlns:p14="http://schemas.microsoft.com/office/powerpoint/2010/main" val="10526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48371-6510-B3EC-2529-85C8C1CC5B5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DEF33A4-284B-1D25-847F-8509332B7996}"/>
              </a:ext>
            </a:extLst>
          </p:cNvPr>
          <p:cNvSpPr>
            <a:spLocks noGrp="1"/>
          </p:cNvSpPr>
          <p:nvPr>
            <p:ph type="sldNum" sz="quarter" idx="12"/>
          </p:nvPr>
        </p:nvSpPr>
        <p:spPr/>
        <p:txBody>
          <a:bodyPr/>
          <a:lstStyle/>
          <a:p>
            <a:fld id="{51F02384-994A-4C3C-8656-0CE2B6A3B91B}" type="slidenum">
              <a:rPr lang="en-US" smtClean="0"/>
              <a:pPr/>
              <a:t>16</a:t>
            </a:fld>
            <a:endParaRPr lang="en-US"/>
          </a:p>
        </p:txBody>
      </p:sp>
      <p:sp>
        <p:nvSpPr>
          <p:cNvPr id="4" name="Title 3">
            <a:extLst>
              <a:ext uri="{FF2B5EF4-FFF2-40B4-BE49-F238E27FC236}">
                <a16:creationId xmlns:a16="http://schemas.microsoft.com/office/drawing/2014/main" id="{977D3D9B-5314-DA45-4DD8-7267FA05BEBF}"/>
              </a:ext>
            </a:extLst>
          </p:cNvPr>
          <p:cNvSpPr>
            <a:spLocks noGrp="1"/>
          </p:cNvSpPr>
          <p:nvPr>
            <p:ph type="title"/>
          </p:nvPr>
        </p:nvSpPr>
        <p:spPr>
          <a:xfrm>
            <a:off x="119336" y="160337"/>
            <a:ext cx="11953328" cy="604367"/>
          </a:xfrm>
        </p:spPr>
        <p:txBody>
          <a:bodyPr>
            <a:normAutofit/>
          </a:bodyPr>
          <a:lstStyle/>
          <a:p>
            <a:r>
              <a:rPr lang="fr-FR" sz="3200" dirty="0"/>
              <a:t>AVANTAGES ET INCONVENIENTS POUR L’EMPLOYEUR</a:t>
            </a:r>
            <a:endParaRPr lang="en-US" sz="3200" dirty="0"/>
          </a:p>
        </p:txBody>
      </p:sp>
      <p:pic>
        <p:nvPicPr>
          <p:cNvPr id="6" name="Image 5">
            <a:extLst>
              <a:ext uri="{FF2B5EF4-FFF2-40B4-BE49-F238E27FC236}">
                <a16:creationId xmlns:a16="http://schemas.microsoft.com/office/drawing/2014/main" id="{E62C1D0D-EC15-2BA4-9726-577C1C00EA17}"/>
              </a:ext>
            </a:extLst>
          </p:cNvPr>
          <p:cNvPicPr>
            <a:picLocks noChangeAspect="1"/>
          </p:cNvPicPr>
          <p:nvPr/>
        </p:nvPicPr>
        <p:blipFill>
          <a:blip r:embed="rId3"/>
          <a:stretch>
            <a:fillRect/>
          </a:stretch>
        </p:blipFill>
        <p:spPr>
          <a:xfrm>
            <a:off x="551384" y="1124744"/>
            <a:ext cx="11001501" cy="4104456"/>
          </a:xfrm>
          <a:prstGeom prst="rect">
            <a:avLst/>
          </a:prstGeom>
        </p:spPr>
      </p:pic>
    </p:spTree>
    <p:extLst>
      <p:ext uri="{BB962C8B-B14F-4D97-AF65-F5344CB8AC3E}">
        <p14:creationId xmlns:p14="http://schemas.microsoft.com/office/powerpoint/2010/main" val="2224298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55F83-E18E-673E-0E39-515BFAC00F1B}"/>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A3CB0A4-517F-5A5F-D79A-0086C9F81DFC}"/>
              </a:ext>
            </a:extLst>
          </p:cNvPr>
          <p:cNvSpPr>
            <a:spLocks noGrp="1"/>
          </p:cNvSpPr>
          <p:nvPr>
            <p:ph idx="1"/>
          </p:nvPr>
        </p:nvSpPr>
        <p:spPr>
          <a:xfrm>
            <a:off x="119336" y="908720"/>
            <a:ext cx="11953328" cy="5328592"/>
          </a:xfrm>
        </p:spPr>
        <p:txBody>
          <a:bodyPr>
            <a:noAutofit/>
          </a:bodyPr>
          <a:lstStyle/>
          <a:p>
            <a:pPr marL="0" indent="0">
              <a:lnSpc>
                <a:spcPct val="115000"/>
              </a:lnSpc>
              <a:spcBef>
                <a:spcPts val="500"/>
              </a:spcBef>
              <a:spcAft>
                <a:spcPts val="1000"/>
              </a:spcAft>
              <a:buNone/>
            </a:pPr>
            <a:r>
              <a:rPr lang="fr-FR" sz="2500" b="1" u="sng" kern="100" dirty="0">
                <a:latin typeface="Calibri" panose="020F0502020204030204" pitchFamily="34" charset="0"/>
                <a:ea typeface="Calibri" panose="020F0502020204030204" pitchFamily="34" charset="0"/>
                <a:cs typeface="Times New Roman" panose="02020603050405020304" pitchFamily="18" charset="0"/>
              </a:rPr>
              <a:t>Sécurité du salariat vs liberté d’entreprendre</a:t>
            </a:r>
            <a:endParaRPr lang="fr-FR" sz="2500" u="sng" kern="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500"/>
              </a:spcBef>
              <a:spcAft>
                <a:spcPts val="1000"/>
              </a:spcAf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Sécurité du salariat</a:t>
            </a:r>
            <a:r>
              <a:rPr lang="fr-FR" sz="2500"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fr-FR" sz="2500" kern="100" dirty="0">
                <a:latin typeface="Calibri" panose="020F0502020204030204" pitchFamily="34" charset="0"/>
                <a:ea typeface="Calibri" panose="020F0502020204030204" pitchFamily="34" charset="0"/>
                <a:cs typeface="Times New Roman" panose="02020603050405020304" pitchFamily="18" charset="0"/>
              </a:rPr>
              <a:t>: Le statut de salarié offre une sécurité importante grâce à la protection sociale, la stabilité du revenu, et des droits en matière de chômage, de congés payés et de protection contre le licenciement abusif. Cependant, le salarié est soumis à des </a:t>
            </a: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contraintes organisationnelles</a:t>
            </a:r>
            <a:r>
              <a:rPr lang="fr-FR" sz="2500" kern="100" dirty="0">
                <a:latin typeface="Calibri" panose="020F0502020204030204" pitchFamily="34" charset="0"/>
                <a:ea typeface="Calibri" panose="020F0502020204030204" pitchFamily="34" charset="0"/>
                <a:cs typeface="Times New Roman" panose="02020603050405020304" pitchFamily="18" charset="0"/>
              </a:rPr>
              <a:t> et à un </a:t>
            </a: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manque de liberté</a:t>
            </a:r>
            <a:r>
              <a:rPr lang="fr-FR" sz="2500"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fr-FR" sz="2500" kern="100" dirty="0">
                <a:latin typeface="Calibri" panose="020F0502020204030204" pitchFamily="34" charset="0"/>
                <a:ea typeface="Calibri" panose="020F0502020204030204" pitchFamily="34" charset="0"/>
                <a:cs typeface="Times New Roman" panose="02020603050405020304" pitchFamily="18" charset="0"/>
              </a:rPr>
              <a:t>quant à l’organisation de son travail.</a:t>
            </a:r>
          </a:p>
          <a:p>
            <a:pPr>
              <a:lnSpc>
                <a:spcPct val="115000"/>
              </a:lnSpc>
              <a:spcBef>
                <a:spcPts val="500"/>
              </a:spcBef>
              <a:spcAft>
                <a:spcPts val="1000"/>
              </a:spcAf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Liberté d’entreprendre </a:t>
            </a:r>
            <a:r>
              <a:rPr lang="fr-FR" sz="2500" kern="100" dirty="0">
                <a:latin typeface="Calibri" panose="020F0502020204030204" pitchFamily="34" charset="0"/>
                <a:ea typeface="Calibri" panose="020F0502020204030204" pitchFamily="34" charset="0"/>
                <a:cs typeface="Times New Roman" panose="02020603050405020304" pitchFamily="18" charset="0"/>
              </a:rPr>
              <a:t>: Le travailleur indépendant bénéficie d’une grande autonomie dans la gestion de son activité, de ses horaires, et de son organisation. Il peut diversifier ses clients et développer son activité comme il l’entend. Toutefois, cette liberté s’accompagne de </a:t>
            </a: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risques économiques </a:t>
            </a:r>
            <a:r>
              <a:rPr lang="fr-FR" sz="2500" kern="100" dirty="0">
                <a:latin typeface="Calibri" panose="020F0502020204030204" pitchFamily="34" charset="0"/>
                <a:ea typeface="Calibri" panose="020F0502020204030204" pitchFamily="34" charset="0"/>
                <a:cs typeface="Times New Roman" panose="02020603050405020304" pitchFamily="18" charset="0"/>
              </a:rPr>
              <a:t>et d’une </a:t>
            </a: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absence de protection sociale similaire à celle du salarié</a:t>
            </a:r>
            <a:r>
              <a:rPr lang="fr-FR" sz="2500" kern="1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Slide Number Placeholder 6">
            <a:extLst>
              <a:ext uri="{FF2B5EF4-FFF2-40B4-BE49-F238E27FC236}">
                <a16:creationId xmlns:a16="http://schemas.microsoft.com/office/drawing/2014/main" id="{9A8B2FD7-49DD-5243-654F-2473E4A7DC75}"/>
              </a:ext>
            </a:extLst>
          </p:cNvPr>
          <p:cNvSpPr>
            <a:spLocks noGrp="1"/>
          </p:cNvSpPr>
          <p:nvPr>
            <p:ph type="sldNum" sz="quarter" idx="12"/>
          </p:nvPr>
        </p:nvSpPr>
        <p:spPr/>
        <p:txBody>
          <a:bodyPr/>
          <a:lstStyle/>
          <a:p>
            <a:fld id="{51F02384-994A-4C3C-8656-0CE2B6A3B91B}" type="slidenum">
              <a:rPr lang="en-US" smtClean="0"/>
              <a:pPr/>
              <a:t>17</a:t>
            </a:fld>
            <a:endParaRPr lang="en-US"/>
          </a:p>
        </p:txBody>
      </p:sp>
      <p:sp>
        <p:nvSpPr>
          <p:cNvPr id="4" name="Title 3">
            <a:extLst>
              <a:ext uri="{FF2B5EF4-FFF2-40B4-BE49-F238E27FC236}">
                <a16:creationId xmlns:a16="http://schemas.microsoft.com/office/drawing/2014/main" id="{81039650-0ECB-4F33-C82F-0DE6DE7E0040}"/>
              </a:ext>
            </a:extLst>
          </p:cNvPr>
          <p:cNvSpPr>
            <a:spLocks noGrp="1"/>
          </p:cNvSpPr>
          <p:nvPr>
            <p:ph type="title"/>
          </p:nvPr>
        </p:nvSpPr>
        <p:spPr>
          <a:xfrm>
            <a:off x="119336" y="160337"/>
            <a:ext cx="11953328" cy="604367"/>
          </a:xfrm>
        </p:spPr>
        <p:txBody>
          <a:bodyPr>
            <a:normAutofit/>
          </a:bodyPr>
          <a:lstStyle/>
          <a:p>
            <a:r>
              <a:rPr lang="fr-FR" sz="3200" dirty="0"/>
              <a:t>IMPACT POUR L’INDIVIDU</a:t>
            </a:r>
            <a:endParaRPr lang="en-US" sz="3200" dirty="0"/>
          </a:p>
        </p:txBody>
      </p:sp>
    </p:spTree>
    <p:extLst>
      <p:ext uri="{BB962C8B-B14F-4D97-AF65-F5344CB8AC3E}">
        <p14:creationId xmlns:p14="http://schemas.microsoft.com/office/powerpoint/2010/main" val="369306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57D9E-084A-B67C-9631-817CED7A8E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AAC8C-919D-A174-EBD1-1E7EBB9D632F}"/>
              </a:ext>
            </a:extLst>
          </p:cNvPr>
          <p:cNvSpPr>
            <a:spLocks noGrp="1"/>
          </p:cNvSpPr>
          <p:nvPr>
            <p:ph type="ctrTitle"/>
          </p:nvPr>
        </p:nvSpPr>
        <p:spPr/>
        <p:txBody>
          <a:bodyPr/>
          <a:lstStyle/>
          <a:p>
            <a:r>
              <a:rPr lang="fr-GP" sz="4400" b="1" dirty="0">
                <a:effectLst/>
                <a:latin typeface="Calibri" panose="020F0502020204030204" pitchFamily="34" charset="0"/>
                <a:ea typeface="Calibri" panose="020F0502020204030204" pitchFamily="34" charset="0"/>
                <a:cs typeface="Times New Roman" panose="02020603050405020304" pitchFamily="18" charset="0"/>
              </a:rPr>
              <a:t>Le contrat de travail</a:t>
            </a:r>
            <a:endParaRPr lang="en-US" dirty="0"/>
          </a:p>
        </p:txBody>
      </p:sp>
      <p:sp>
        <p:nvSpPr>
          <p:cNvPr id="3" name="Subtitle 2">
            <a:extLst>
              <a:ext uri="{FF2B5EF4-FFF2-40B4-BE49-F238E27FC236}">
                <a16:creationId xmlns:a16="http://schemas.microsoft.com/office/drawing/2014/main" id="{28B75E29-9B5F-CB3C-1B2F-E55BF24CC542}"/>
              </a:ext>
            </a:extLst>
          </p:cNvPr>
          <p:cNvSpPr>
            <a:spLocks noGrp="1"/>
          </p:cNvSpPr>
          <p:nvPr>
            <p:ph type="subTitle" idx="1"/>
          </p:nvPr>
        </p:nvSpPr>
        <p:spPr>
          <a:xfrm>
            <a:off x="3287688" y="5172813"/>
            <a:ext cx="8434459" cy="480131"/>
          </a:xfrm>
        </p:spPr>
        <p:txBody>
          <a:bodyPr/>
          <a:lstStyle/>
          <a:p>
            <a:r>
              <a:rPr lang="en-US" dirty="0"/>
              <a:t>ELEMENTS ESSENTIELS ET TYPES</a:t>
            </a:r>
          </a:p>
        </p:txBody>
      </p:sp>
      <p:sp>
        <p:nvSpPr>
          <p:cNvPr id="5" name="Text Placeholder 4">
            <a:extLst>
              <a:ext uri="{FF2B5EF4-FFF2-40B4-BE49-F238E27FC236}">
                <a16:creationId xmlns:a16="http://schemas.microsoft.com/office/drawing/2014/main" id="{A385B06B-0D48-41B8-5AEB-332050E04C29}"/>
              </a:ext>
            </a:extLst>
          </p:cNvPr>
          <p:cNvSpPr>
            <a:spLocks noGrp="1"/>
          </p:cNvSpPr>
          <p:nvPr>
            <p:ph type="body" sz="quarter" idx="14"/>
          </p:nvPr>
        </p:nvSpPr>
        <p:spPr/>
        <p:txBody>
          <a:bodyPr/>
          <a:lstStyle/>
          <a:p>
            <a:r>
              <a:rPr lang="en-US" dirty="0"/>
              <a:t>02</a:t>
            </a:r>
          </a:p>
        </p:txBody>
      </p:sp>
      <p:sp>
        <p:nvSpPr>
          <p:cNvPr id="4" name="Slide Number Placeholder 3">
            <a:extLst>
              <a:ext uri="{FF2B5EF4-FFF2-40B4-BE49-F238E27FC236}">
                <a16:creationId xmlns:a16="http://schemas.microsoft.com/office/drawing/2014/main" id="{05CA4A20-5AE1-49FD-0755-C3321ADD9416}"/>
              </a:ext>
            </a:extLst>
          </p:cNvPr>
          <p:cNvSpPr>
            <a:spLocks noGrp="1"/>
          </p:cNvSpPr>
          <p:nvPr>
            <p:ph type="sldNum" sz="quarter" idx="15"/>
          </p:nvPr>
        </p:nvSpPr>
        <p:spPr/>
        <p:txBody>
          <a:bodyPr/>
          <a:lstStyle/>
          <a:p>
            <a:fld id="{FC1CF07D-8B3F-4D32-B059-0039CEA46DB1}" type="slidenum">
              <a:rPr lang="en-US" smtClean="0"/>
              <a:pPr/>
              <a:t>18</a:t>
            </a:fld>
            <a:endParaRPr lang="en-US"/>
          </a:p>
        </p:txBody>
      </p:sp>
      <p:pic>
        <p:nvPicPr>
          <p:cNvPr id="7" name="Espace réservé pour une image  6">
            <a:extLst>
              <a:ext uri="{FF2B5EF4-FFF2-40B4-BE49-F238E27FC236}">
                <a16:creationId xmlns:a16="http://schemas.microsoft.com/office/drawing/2014/main" id="{F40BE326-2290-2757-C244-BEA3329B034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552" r="3552"/>
          <a:stretch>
            <a:fillRect/>
          </a:stretch>
        </p:blipFill>
        <p:spPr/>
      </p:pic>
    </p:spTree>
    <p:extLst>
      <p:ext uri="{BB962C8B-B14F-4D97-AF65-F5344CB8AC3E}">
        <p14:creationId xmlns:p14="http://schemas.microsoft.com/office/powerpoint/2010/main" val="4250132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59EB7-3415-DB9D-655C-294B8784F031}"/>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D335656B-CB1B-D97F-6FF9-D2A00B6F9CD6}"/>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E10E16-8120-F5F4-4CA6-B63217991201}"/>
              </a:ext>
            </a:extLst>
          </p:cNvPr>
          <p:cNvSpPr>
            <a:spLocks noGrp="1"/>
          </p:cNvSpPr>
          <p:nvPr>
            <p:ph type="ctrTitle"/>
          </p:nvPr>
        </p:nvSpPr>
        <p:spPr>
          <a:xfrm>
            <a:off x="2032000" y="4549123"/>
            <a:ext cx="8128000" cy="1067644"/>
          </a:xfrm>
        </p:spPr>
        <p:txBody>
          <a:bodyPr/>
          <a:lstStyle/>
          <a:p>
            <a:r>
              <a:rPr lang="fr-FR" dirty="0"/>
              <a:t>LES ELEMENTS ESSENTIELS DU CONTRAT DE TRAVAIL</a:t>
            </a:r>
            <a:endParaRPr lang="en-US" dirty="0"/>
          </a:p>
        </p:txBody>
      </p:sp>
      <p:sp>
        <p:nvSpPr>
          <p:cNvPr id="3" name="Subtitle 2">
            <a:extLst>
              <a:ext uri="{FF2B5EF4-FFF2-40B4-BE49-F238E27FC236}">
                <a16:creationId xmlns:a16="http://schemas.microsoft.com/office/drawing/2014/main" id="{051A06A1-A900-6E87-CDDC-3C76462717F7}"/>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18AB245E-4BFB-022F-65D7-FF9491BD8EEB}"/>
              </a:ext>
            </a:extLst>
          </p:cNvPr>
          <p:cNvSpPr>
            <a:spLocks noGrp="1"/>
          </p:cNvSpPr>
          <p:nvPr>
            <p:ph type="body" sz="quarter" idx="14"/>
          </p:nvPr>
        </p:nvSpPr>
        <p:spPr/>
        <p:txBody>
          <a:bodyPr/>
          <a:lstStyle/>
          <a:p>
            <a:r>
              <a:rPr lang="en-US" dirty="0"/>
              <a:t>01</a:t>
            </a:r>
          </a:p>
        </p:txBody>
      </p:sp>
    </p:spTree>
    <p:extLst>
      <p:ext uri="{BB962C8B-B14F-4D97-AF65-F5344CB8AC3E}">
        <p14:creationId xmlns:p14="http://schemas.microsoft.com/office/powerpoint/2010/main" val="260141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857863" y="2204864"/>
            <a:ext cx="4212468" cy="861774"/>
            <a:chOff x="2063552" y="2564904"/>
            <a:chExt cx="3744416" cy="861774"/>
          </a:xfrm>
        </p:grpSpPr>
        <p:sp>
          <p:nvSpPr>
            <p:cNvPr id="22" name="TextBox 21"/>
            <p:cNvSpPr txBox="1"/>
            <p:nvPr/>
          </p:nvSpPr>
          <p:spPr>
            <a:xfrm>
              <a:off x="2063552" y="2564904"/>
              <a:ext cx="3744416" cy="861774"/>
            </a:xfrm>
            <a:prstGeom prst="rect">
              <a:avLst/>
            </a:prstGeom>
            <a:noFill/>
          </p:spPr>
          <p:txBody>
            <a:bodyPr wrap="square" tIns="0" bIns="0" rtlCol="0">
              <a:spAutoFit/>
            </a:bodyPr>
            <a:lstStyle/>
            <a:p>
              <a:r>
                <a:rPr lang="en-US" sz="2800" b="1" dirty="0" err="1">
                  <a:solidFill>
                    <a:schemeClr val="tx2"/>
                  </a:solidFill>
                </a:rPr>
                <a:t>Salarié</a:t>
              </a:r>
              <a:r>
                <a:rPr lang="en-US" sz="2800" b="1" dirty="0">
                  <a:solidFill>
                    <a:schemeClr val="tx2"/>
                  </a:solidFill>
                </a:rPr>
                <a:t> vs </a:t>
              </a:r>
              <a:r>
                <a:rPr lang="en-US" sz="2800" b="1" dirty="0" err="1">
                  <a:solidFill>
                    <a:schemeClr val="tx2"/>
                  </a:solidFill>
                </a:rPr>
                <a:t>Travailleur</a:t>
              </a:r>
              <a:r>
                <a:rPr lang="en-US" sz="2800" b="1" dirty="0">
                  <a:solidFill>
                    <a:schemeClr val="tx2"/>
                  </a:solidFill>
                </a:rPr>
                <a:t> </a:t>
              </a:r>
              <a:r>
                <a:rPr lang="en-US" sz="2800" b="1" dirty="0" err="1">
                  <a:solidFill>
                    <a:schemeClr val="tx2"/>
                  </a:solidFill>
                </a:rPr>
                <a:t>indépendant</a:t>
              </a:r>
              <a:endParaRPr lang="en-US" sz="2800" b="1" dirty="0">
                <a:solidFill>
                  <a:schemeClr val="tx2"/>
                </a:solidFill>
              </a:endParaRPr>
            </a:p>
          </p:txBody>
        </p:sp>
        <p:sp>
          <p:nvSpPr>
            <p:cNvPr id="23" name="TextBox 2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24" name="Rectangle 23"/>
          <p:cNvSpPr/>
          <p:nvPr/>
        </p:nvSpPr>
        <p:spPr>
          <a:xfrm>
            <a:off x="921759"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01</a:t>
            </a:r>
          </a:p>
        </p:txBody>
      </p:sp>
      <p:grpSp>
        <p:nvGrpSpPr>
          <p:cNvPr id="27" name="Group 26"/>
          <p:cNvGrpSpPr/>
          <p:nvPr/>
        </p:nvGrpSpPr>
        <p:grpSpPr>
          <a:xfrm>
            <a:off x="1857863" y="3430577"/>
            <a:ext cx="4212468" cy="792088"/>
            <a:chOff x="2063552" y="2564904"/>
            <a:chExt cx="3744416" cy="792088"/>
          </a:xfrm>
        </p:grpSpPr>
        <p:sp>
          <p:nvSpPr>
            <p:cNvPr id="29" name="TextBox 28"/>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accent1"/>
                  </a:solidFill>
                </a:rPr>
                <a:t>Le </a:t>
              </a:r>
              <a:r>
                <a:rPr lang="en-US" sz="2800" b="1" dirty="0" err="1">
                  <a:solidFill>
                    <a:schemeClr val="accent1"/>
                  </a:solidFill>
                </a:rPr>
                <a:t>contrat</a:t>
              </a:r>
              <a:r>
                <a:rPr lang="en-US" sz="2800" b="1" dirty="0">
                  <a:solidFill>
                    <a:schemeClr val="accent1"/>
                  </a:solidFill>
                </a:rPr>
                <a:t> de travail </a:t>
              </a:r>
            </a:p>
          </p:txBody>
        </p:sp>
        <p:sp>
          <p:nvSpPr>
            <p:cNvPr id="30" name="TextBox 29"/>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28" name="Rectangle 27"/>
          <p:cNvSpPr/>
          <p:nvPr/>
        </p:nvSpPr>
        <p:spPr>
          <a:xfrm>
            <a:off x="921759"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02</a:t>
            </a:r>
          </a:p>
        </p:txBody>
      </p:sp>
      <p:grpSp>
        <p:nvGrpSpPr>
          <p:cNvPr id="32" name="Group 31"/>
          <p:cNvGrpSpPr/>
          <p:nvPr/>
        </p:nvGrpSpPr>
        <p:grpSpPr>
          <a:xfrm>
            <a:off x="1857863" y="4656291"/>
            <a:ext cx="4212468" cy="861774"/>
            <a:chOff x="2063552" y="2564904"/>
            <a:chExt cx="3744416" cy="861774"/>
          </a:xfrm>
        </p:grpSpPr>
        <p:sp>
          <p:nvSpPr>
            <p:cNvPr id="34" name="TextBox 33"/>
            <p:cNvSpPr txBox="1"/>
            <p:nvPr/>
          </p:nvSpPr>
          <p:spPr>
            <a:xfrm>
              <a:off x="2063552" y="2564904"/>
              <a:ext cx="3744416" cy="861774"/>
            </a:xfrm>
            <a:prstGeom prst="rect">
              <a:avLst/>
            </a:prstGeom>
            <a:noFill/>
          </p:spPr>
          <p:txBody>
            <a:bodyPr wrap="square" tIns="0" bIns="0" rtlCol="0">
              <a:spAutoFit/>
            </a:bodyPr>
            <a:lstStyle/>
            <a:p>
              <a:r>
                <a:rPr lang="fr-FR" sz="2800" b="1" dirty="0">
                  <a:solidFill>
                    <a:schemeClr val="accent2"/>
                  </a:solidFill>
                </a:rPr>
                <a:t>Les modifications du rapport d’emploi </a:t>
              </a:r>
              <a:endParaRPr lang="en-US" sz="2800" b="1" dirty="0">
                <a:solidFill>
                  <a:schemeClr val="accent2"/>
                </a:solidFill>
              </a:endParaRPr>
            </a:p>
          </p:txBody>
        </p:sp>
        <p:sp>
          <p:nvSpPr>
            <p:cNvPr id="35" name="TextBox 3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33" name="Rectangle 32"/>
          <p:cNvSpPr/>
          <p:nvPr/>
        </p:nvSpPr>
        <p:spPr>
          <a:xfrm>
            <a:off x="921759" y="465629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03</a:t>
            </a:r>
          </a:p>
        </p:txBody>
      </p:sp>
      <p:grpSp>
        <p:nvGrpSpPr>
          <p:cNvPr id="50" name="Group 49"/>
          <p:cNvGrpSpPr/>
          <p:nvPr/>
        </p:nvGrpSpPr>
        <p:grpSpPr>
          <a:xfrm>
            <a:off x="7113208" y="2204864"/>
            <a:ext cx="4212468" cy="792088"/>
            <a:chOff x="2063552" y="2564904"/>
            <a:chExt cx="3744416" cy="792088"/>
          </a:xfrm>
        </p:grpSpPr>
        <p:sp>
          <p:nvSpPr>
            <p:cNvPr id="52" name="TextBox 51"/>
            <p:cNvSpPr txBox="1"/>
            <p:nvPr/>
          </p:nvSpPr>
          <p:spPr>
            <a:xfrm>
              <a:off x="2063552" y="2564904"/>
              <a:ext cx="3744416" cy="430887"/>
            </a:xfrm>
            <a:prstGeom prst="rect">
              <a:avLst/>
            </a:prstGeom>
            <a:noFill/>
          </p:spPr>
          <p:txBody>
            <a:bodyPr wrap="square" tIns="0" bIns="0" rtlCol="0">
              <a:spAutoFit/>
            </a:bodyPr>
            <a:lstStyle/>
            <a:p>
              <a:r>
                <a:rPr lang="en-US" sz="2800" b="1" dirty="0" err="1">
                  <a:solidFill>
                    <a:schemeClr val="tx2"/>
                  </a:solidFill>
                </a:rPr>
                <a:t>Exercices</a:t>
              </a:r>
              <a:endParaRPr lang="en-US" sz="2800" b="1" dirty="0">
                <a:solidFill>
                  <a:schemeClr val="tx2"/>
                </a:solidFill>
              </a:endParaRPr>
            </a:p>
          </p:txBody>
        </p:sp>
        <p:sp>
          <p:nvSpPr>
            <p:cNvPr id="53" name="TextBox 5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51" name="Rectangle 50"/>
          <p:cNvSpPr/>
          <p:nvPr/>
        </p:nvSpPr>
        <p:spPr>
          <a:xfrm>
            <a:off x="6177104"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04</a:t>
            </a:r>
          </a:p>
        </p:txBody>
      </p:sp>
      <p:grpSp>
        <p:nvGrpSpPr>
          <p:cNvPr id="14" name="Group 13"/>
          <p:cNvGrpSpPr/>
          <p:nvPr/>
        </p:nvGrpSpPr>
        <p:grpSpPr>
          <a:xfrm>
            <a:off x="1317803" y="3030884"/>
            <a:ext cx="0" cy="1591474"/>
            <a:chOff x="1317803" y="3030884"/>
            <a:chExt cx="0" cy="1591474"/>
          </a:xfrm>
        </p:grpSpPr>
        <p:cxnSp>
          <p:nvCxnSpPr>
            <p:cNvPr id="3" name="Straight Connector 2"/>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8" name="Title 17"/>
          <p:cNvSpPr>
            <a:spLocks noGrp="1"/>
          </p:cNvSpPr>
          <p:nvPr>
            <p:ph type="title"/>
          </p:nvPr>
        </p:nvSpPr>
        <p:spPr/>
        <p:txBody>
          <a:bodyPr/>
          <a:lstStyle/>
          <a:p>
            <a:r>
              <a:rPr lang="en-US" dirty="0"/>
              <a:t>Plan de </a:t>
            </a:r>
            <a:r>
              <a:rPr lang="en-US" dirty="0" err="1"/>
              <a:t>cours</a:t>
            </a:r>
            <a:endParaRPr lang="en-US" dirty="0"/>
          </a:p>
        </p:txBody>
      </p:sp>
      <p:sp>
        <p:nvSpPr>
          <p:cNvPr id="64" name="Slide Number Placeholder 63"/>
          <p:cNvSpPr>
            <a:spLocks noGrp="1"/>
          </p:cNvSpPr>
          <p:nvPr>
            <p:ph type="sldNum" sz="quarter" idx="12"/>
          </p:nvPr>
        </p:nvSpPr>
        <p:spPr/>
        <p:txBody>
          <a:bodyPr/>
          <a:lstStyle/>
          <a:p>
            <a:fld id="{FC1CF07D-8B3F-4D32-B059-0039CEA46DB1}" type="slidenum">
              <a:rPr lang="en-US" smtClean="0"/>
              <a:pPr/>
              <a:t>2</a:t>
            </a:fld>
            <a:endParaRPr lang="en-US"/>
          </a:p>
        </p:txBody>
      </p:sp>
    </p:spTree>
    <p:extLst>
      <p:ext uri="{BB962C8B-B14F-4D97-AF65-F5344CB8AC3E}">
        <p14:creationId xmlns:p14="http://schemas.microsoft.com/office/powerpoint/2010/main" val="3943253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4B029-27DA-8B9F-6E1D-30B5D4BA6E4D}"/>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C728091-992C-61D3-3C25-52A54BB052D6}"/>
              </a:ext>
            </a:extLst>
          </p:cNvPr>
          <p:cNvSpPr>
            <a:spLocks noGrp="1"/>
          </p:cNvSpPr>
          <p:nvPr>
            <p:ph idx="1"/>
          </p:nvPr>
        </p:nvSpPr>
        <p:spPr>
          <a:xfrm>
            <a:off x="119336" y="908720"/>
            <a:ext cx="11953328" cy="5328592"/>
          </a:xfrm>
        </p:spPr>
        <p:txBody>
          <a:bodyPr>
            <a:noAutofit/>
          </a:bodyPr>
          <a:lstStyle/>
          <a:p>
            <a:pPr>
              <a:spcBef>
                <a:spcPts val="500"/>
              </a:spcBef>
              <a:buSzPts val="1000"/>
              <a:tabLst>
                <a:tab pos="457200" algn="l"/>
              </a:tabLst>
            </a:pPr>
            <a:r>
              <a:rPr lang="fr-FR" sz="2000" b="1" kern="100" dirty="0">
                <a:latin typeface="Calibri" panose="020F0502020204030204" pitchFamily="34" charset="0"/>
                <a:ea typeface="Calibri" panose="020F0502020204030204" pitchFamily="34" charset="0"/>
                <a:cs typeface="Times New Roman" panose="02020603050405020304" pitchFamily="18" charset="0"/>
              </a:rPr>
              <a:t>Le </a:t>
            </a:r>
            <a:r>
              <a:rPr lang="fr-FR" sz="20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nom de l’employeur</a:t>
            </a:r>
            <a:r>
              <a:rPr lang="fr-FR" sz="2000"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fr-FR" sz="2000" kern="100" dirty="0">
                <a:latin typeface="Calibri" panose="020F0502020204030204" pitchFamily="34" charset="0"/>
                <a:ea typeface="Calibri" panose="020F0502020204030204" pitchFamily="34" charset="0"/>
                <a:cs typeface="Times New Roman" panose="02020603050405020304" pitchFamily="18" charset="0"/>
              </a:rPr>
              <a:t>: Préciser le nom de l'entreprise ou du particulier qui embauche.</a:t>
            </a:r>
          </a:p>
          <a:p>
            <a:pPr>
              <a:spcBef>
                <a:spcPts val="500"/>
              </a:spcBef>
              <a:buSzPts val="1000"/>
              <a:tabLst>
                <a:tab pos="457200" algn="l"/>
              </a:tabLst>
            </a:pPr>
            <a:r>
              <a:rPr lang="fr-FR" sz="2000" b="1" kern="100" dirty="0">
                <a:latin typeface="Calibri" panose="020F0502020204030204" pitchFamily="34" charset="0"/>
                <a:ea typeface="Calibri" panose="020F0502020204030204" pitchFamily="34" charset="0"/>
                <a:cs typeface="Times New Roman" panose="02020603050405020304" pitchFamily="18" charset="0"/>
              </a:rPr>
              <a:t>Le nom du salarié</a:t>
            </a:r>
            <a:r>
              <a:rPr lang="fr-FR" sz="2000" kern="100" dirty="0">
                <a:latin typeface="Calibri" panose="020F0502020204030204" pitchFamily="34" charset="0"/>
                <a:ea typeface="Calibri" panose="020F0502020204030204" pitchFamily="34" charset="0"/>
                <a:cs typeface="Times New Roman" panose="02020603050405020304" pitchFamily="18" charset="0"/>
              </a:rPr>
              <a:t> : Mentionner l'identité complète du salarié qui accepte les termes du contrat.</a:t>
            </a:r>
          </a:p>
          <a:p>
            <a:pPr>
              <a:spcBef>
                <a:spcPts val="500"/>
              </a:spcBef>
              <a:buSzPts val="1000"/>
              <a:tabLst>
                <a:tab pos="457200" algn="l"/>
              </a:tabLst>
            </a:pPr>
            <a:r>
              <a:rPr lang="fr-FR" sz="2000" b="1" kern="100" dirty="0">
                <a:latin typeface="Calibri" panose="020F0502020204030204" pitchFamily="34" charset="0"/>
                <a:ea typeface="Calibri" panose="020F0502020204030204" pitchFamily="34" charset="0"/>
                <a:cs typeface="Times New Roman" panose="02020603050405020304" pitchFamily="18" charset="0"/>
              </a:rPr>
              <a:t>La description des tâches</a:t>
            </a:r>
            <a:r>
              <a:rPr lang="fr-FR" sz="2000" kern="100" dirty="0">
                <a:latin typeface="Calibri" panose="020F0502020204030204" pitchFamily="34" charset="0"/>
                <a:ea typeface="Calibri" panose="020F0502020204030204" pitchFamily="34" charset="0"/>
                <a:cs typeface="Times New Roman" panose="02020603050405020304" pitchFamily="18" charset="0"/>
              </a:rPr>
              <a:t> : Détail des activités principales à réaliser par le salarié dans le cadre de ses fonctions.</a:t>
            </a:r>
          </a:p>
          <a:p>
            <a:pPr>
              <a:spcBef>
                <a:spcPts val="500"/>
              </a:spcBef>
              <a:buSzPts val="1000"/>
              <a:tabLst>
                <a:tab pos="457200" algn="l"/>
              </a:tabLst>
            </a:pPr>
            <a:r>
              <a:rPr lang="fr-FR" sz="2000" b="1" kern="100" dirty="0">
                <a:latin typeface="Calibri" panose="020F0502020204030204" pitchFamily="34" charset="0"/>
                <a:ea typeface="Calibri" panose="020F0502020204030204" pitchFamily="34" charset="0"/>
                <a:cs typeface="Times New Roman" panose="02020603050405020304" pitchFamily="18" charset="0"/>
              </a:rPr>
              <a:t>Le lieu de travail</a:t>
            </a:r>
            <a:r>
              <a:rPr lang="fr-FR" sz="2000" kern="100" dirty="0">
                <a:latin typeface="Calibri" panose="020F0502020204030204" pitchFamily="34" charset="0"/>
                <a:ea typeface="Calibri" panose="020F0502020204030204" pitchFamily="34" charset="0"/>
                <a:cs typeface="Times New Roman" panose="02020603050405020304" pitchFamily="18" charset="0"/>
              </a:rPr>
              <a:t> : L’endroit où le salarié doit effectuer ses missions, qui peut être fixe ou, dans certains cas, inclure une mobilité géographique (soumise à des conditions précises).</a:t>
            </a:r>
          </a:p>
          <a:p>
            <a:pPr>
              <a:spcBef>
                <a:spcPts val="500"/>
              </a:spcBef>
              <a:buSzPts val="1000"/>
              <a:tabLst>
                <a:tab pos="457200" algn="l"/>
              </a:tabLst>
            </a:pPr>
            <a:r>
              <a:rPr lang="fr-FR" sz="2000" b="1" kern="100" dirty="0">
                <a:latin typeface="Calibri" panose="020F0502020204030204" pitchFamily="34" charset="0"/>
                <a:ea typeface="Calibri" panose="020F0502020204030204" pitchFamily="34" charset="0"/>
                <a:cs typeface="Times New Roman" panose="02020603050405020304" pitchFamily="18" charset="0"/>
              </a:rPr>
              <a:t>Le salaire brut</a:t>
            </a:r>
            <a:r>
              <a:rPr lang="fr-FR" sz="2000" kern="100" dirty="0">
                <a:latin typeface="Calibri" panose="020F0502020204030204" pitchFamily="34" charset="0"/>
                <a:ea typeface="Calibri" panose="020F0502020204030204" pitchFamily="34" charset="0"/>
                <a:cs typeface="Times New Roman" panose="02020603050405020304" pitchFamily="18" charset="0"/>
              </a:rPr>
              <a:t> : La base salariale mensuelle ou annuelle.</a:t>
            </a:r>
          </a:p>
          <a:p>
            <a:pPr>
              <a:spcBef>
                <a:spcPts val="500"/>
              </a:spcBef>
              <a:buSzPts val="1000"/>
              <a:tabLst>
                <a:tab pos="457200" algn="l"/>
              </a:tabLst>
            </a:pPr>
            <a:r>
              <a:rPr lang="fr-FR" sz="2000" b="1" kern="100" dirty="0">
                <a:latin typeface="Calibri" panose="020F0502020204030204" pitchFamily="34" charset="0"/>
                <a:ea typeface="Calibri" panose="020F0502020204030204" pitchFamily="34" charset="0"/>
                <a:cs typeface="Times New Roman" panose="02020603050405020304" pitchFamily="18" charset="0"/>
              </a:rPr>
              <a:t>Les primes éventuelles</a:t>
            </a:r>
            <a:r>
              <a:rPr lang="fr-FR" sz="2000" kern="100" dirty="0">
                <a:latin typeface="Calibri" panose="020F0502020204030204" pitchFamily="34" charset="0"/>
                <a:ea typeface="Calibri" panose="020F0502020204030204" pitchFamily="34" charset="0"/>
                <a:cs typeface="Times New Roman" panose="02020603050405020304" pitchFamily="18" charset="0"/>
              </a:rPr>
              <a:t> : Précision des primes ou avantages additionnels, tels que les primes de performance, les bonus, ou les indemnités de transport.</a:t>
            </a:r>
          </a:p>
          <a:p>
            <a:pPr>
              <a:spcBef>
                <a:spcPts val="500"/>
              </a:spcBef>
              <a:buSzPts val="1000"/>
              <a:tabLst>
                <a:tab pos="457200" algn="l"/>
              </a:tabLst>
            </a:pPr>
            <a:r>
              <a:rPr lang="fr-FR" sz="2000" b="1" kern="100" dirty="0">
                <a:latin typeface="Calibri" panose="020F0502020204030204" pitchFamily="34" charset="0"/>
                <a:ea typeface="Calibri" panose="020F0502020204030204" pitchFamily="34" charset="0"/>
                <a:cs typeface="Times New Roman" panose="02020603050405020304" pitchFamily="18" charset="0"/>
              </a:rPr>
              <a:t>Durée du contrat</a:t>
            </a:r>
            <a:r>
              <a:rPr lang="fr-FR" sz="2000" kern="100" dirty="0">
                <a:latin typeface="Calibri" panose="020F0502020204030204" pitchFamily="34" charset="0"/>
                <a:ea typeface="Calibri" panose="020F0502020204030204" pitchFamily="34" charset="0"/>
                <a:cs typeface="Times New Roman" panose="02020603050405020304" pitchFamily="18" charset="0"/>
              </a:rPr>
              <a:t> : Il peut s'agir d’un contrat à durée indéterminée (CDI), à durée déterminée (CDD) ou d’autres formes de contrats.</a:t>
            </a:r>
          </a:p>
          <a:p>
            <a:pPr>
              <a:spcBef>
                <a:spcPts val="500"/>
              </a:spcBef>
              <a:buSzPts val="1000"/>
              <a:tabLst>
                <a:tab pos="457200" algn="l"/>
              </a:tabLst>
            </a:pPr>
            <a:r>
              <a:rPr lang="fr-FR" sz="2000" b="1" kern="100" dirty="0">
                <a:latin typeface="Calibri" panose="020F0502020204030204" pitchFamily="34" charset="0"/>
                <a:ea typeface="Calibri" panose="020F0502020204030204" pitchFamily="34" charset="0"/>
                <a:cs typeface="Times New Roman" panose="02020603050405020304" pitchFamily="18" charset="0"/>
              </a:rPr>
              <a:t>Horaires de travail</a:t>
            </a:r>
            <a:r>
              <a:rPr lang="fr-FR" sz="2000" kern="100" dirty="0">
                <a:latin typeface="Calibri" panose="020F0502020204030204" pitchFamily="34" charset="0"/>
                <a:ea typeface="Calibri" panose="020F0502020204030204" pitchFamily="34" charset="0"/>
                <a:cs typeface="Times New Roman" panose="02020603050405020304" pitchFamily="18" charset="0"/>
              </a:rPr>
              <a:t> : Indication des horaires fixés par l'employeur, qui peuvent être réguliers ou inclure des périodes de travail de nuit, en horaires décalés, ou en rotation.</a:t>
            </a: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500"/>
              </a:spcBef>
              <a:spcAft>
                <a:spcPts val="1000"/>
              </a:spcAft>
              <a:buNone/>
            </a:pPr>
            <a:endParaRPr lang="fr-FR" sz="25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1EF58F3-FABE-FAB1-32B6-1CF144B4C379}"/>
              </a:ext>
            </a:extLst>
          </p:cNvPr>
          <p:cNvSpPr>
            <a:spLocks noGrp="1"/>
          </p:cNvSpPr>
          <p:nvPr>
            <p:ph type="sldNum" sz="quarter" idx="12"/>
          </p:nvPr>
        </p:nvSpPr>
        <p:spPr/>
        <p:txBody>
          <a:bodyPr/>
          <a:lstStyle/>
          <a:p>
            <a:fld id="{51F02384-994A-4C3C-8656-0CE2B6A3B91B}" type="slidenum">
              <a:rPr lang="en-US" smtClean="0"/>
              <a:pPr/>
              <a:t>20</a:t>
            </a:fld>
            <a:endParaRPr lang="en-US"/>
          </a:p>
        </p:txBody>
      </p:sp>
      <p:sp>
        <p:nvSpPr>
          <p:cNvPr id="4" name="Title 3">
            <a:extLst>
              <a:ext uri="{FF2B5EF4-FFF2-40B4-BE49-F238E27FC236}">
                <a16:creationId xmlns:a16="http://schemas.microsoft.com/office/drawing/2014/main" id="{91F84A1A-9232-05C4-C536-2FAB0814A3B7}"/>
              </a:ext>
            </a:extLst>
          </p:cNvPr>
          <p:cNvSpPr>
            <a:spLocks noGrp="1"/>
          </p:cNvSpPr>
          <p:nvPr>
            <p:ph type="title"/>
          </p:nvPr>
        </p:nvSpPr>
        <p:spPr>
          <a:xfrm>
            <a:off x="119336" y="160337"/>
            <a:ext cx="11953328" cy="604367"/>
          </a:xfrm>
        </p:spPr>
        <p:txBody>
          <a:bodyPr>
            <a:normAutofit/>
          </a:bodyPr>
          <a:lstStyle/>
          <a:p>
            <a:r>
              <a:rPr lang="fr-FR" sz="3200" dirty="0"/>
              <a:t>LES ELEMENTS ESSENTIELS DU CONTRAT DE TRAVAIL</a:t>
            </a:r>
            <a:endParaRPr lang="en-US" sz="3200" dirty="0"/>
          </a:p>
        </p:txBody>
      </p:sp>
    </p:spTree>
    <p:extLst>
      <p:ext uri="{BB962C8B-B14F-4D97-AF65-F5344CB8AC3E}">
        <p14:creationId xmlns:p14="http://schemas.microsoft.com/office/powerpoint/2010/main" val="301496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2363C-0E63-9CE5-9E9B-410ACAA8BDDD}"/>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2F1652F6-D3B8-F9AA-853B-7B67AF6D7303}"/>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01D5B-607E-E4AE-40A9-2296118E415B}"/>
              </a:ext>
            </a:extLst>
          </p:cNvPr>
          <p:cNvSpPr>
            <a:spLocks noGrp="1"/>
          </p:cNvSpPr>
          <p:nvPr>
            <p:ph type="ctrTitle"/>
          </p:nvPr>
        </p:nvSpPr>
        <p:spPr>
          <a:xfrm>
            <a:off x="2032000" y="4549123"/>
            <a:ext cx="8128000" cy="1067644"/>
          </a:xfrm>
        </p:spPr>
        <p:txBody>
          <a:bodyPr/>
          <a:lstStyle/>
          <a:p>
            <a:r>
              <a:rPr lang="fr-FR" dirty="0"/>
              <a:t>LES TYPES DE CONTRAT DE TRAVAIL</a:t>
            </a:r>
            <a:endParaRPr lang="en-US" dirty="0"/>
          </a:p>
        </p:txBody>
      </p:sp>
      <p:sp>
        <p:nvSpPr>
          <p:cNvPr id="3" name="Subtitle 2">
            <a:extLst>
              <a:ext uri="{FF2B5EF4-FFF2-40B4-BE49-F238E27FC236}">
                <a16:creationId xmlns:a16="http://schemas.microsoft.com/office/drawing/2014/main" id="{3BE12499-7C50-4A53-AFF0-972FE2BE6E4B}"/>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1A5D5914-F373-B6D1-4280-F310AB7D4167}"/>
              </a:ext>
            </a:extLst>
          </p:cNvPr>
          <p:cNvSpPr>
            <a:spLocks noGrp="1"/>
          </p:cNvSpPr>
          <p:nvPr>
            <p:ph type="body" sz="quarter" idx="14"/>
          </p:nvPr>
        </p:nvSpPr>
        <p:spPr/>
        <p:txBody>
          <a:bodyPr/>
          <a:lstStyle/>
          <a:p>
            <a:r>
              <a:rPr lang="en-US" dirty="0"/>
              <a:t>02</a:t>
            </a:r>
          </a:p>
        </p:txBody>
      </p:sp>
    </p:spTree>
    <p:extLst>
      <p:ext uri="{BB962C8B-B14F-4D97-AF65-F5344CB8AC3E}">
        <p14:creationId xmlns:p14="http://schemas.microsoft.com/office/powerpoint/2010/main" val="2033733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816D1-2035-9F89-7EF4-C348966961E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9DE0F18-C9C7-5881-9BD3-D1B46DBFA0C4}"/>
              </a:ext>
            </a:extLst>
          </p:cNvPr>
          <p:cNvSpPr>
            <a:spLocks noGrp="1"/>
          </p:cNvSpPr>
          <p:nvPr>
            <p:ph type="sldNum" sz="quarter" idx="12"/>
          </p:nvPr>
        </p:nvSpPr>
        <p:spPr/>
        <p:txBody>
          <a:bodyPr/>
          <a:lstStyle/>
          <a:p>
            <a:fld id="{51F02384-994A-4C3C-8656-0CE2B6A3B91B}" type="slidenum">
              <a:rPr lang="en-US" smtClean="0"/>
              <a:pPr/>
              <a:t>22</a:t>
            </a:fld>
            <a:endParaRPr lang="en-US"/>
          </a:p>
        </p:txBody>
      </p:sp>
      <p:sp>
        <p:nvSpPr>
          <p:cNvPr id="4" name="Title 3">
            <a:extLst>
              <a:ext uri="{FF2B5EF4-FFF2-40B4-BE49-F238E27FC236}">
                <a16:creationId xmlns:a16="http://schemas.microsoft.com/office/drawing/2014/main" id="{DD98BA0C-6B99-237B-D6E3-0B69DDD1EE39}"/>
              </a:ext>
            </a:extLst>
          </p:cNvPr>
          <p:cNvSpPr>
            <a:spLocks noGrp="1"/>
          </p:cNvSpPr>
          <p:nvPr>
            <p:ph type="title"/>
          </p:nvPr>
        </p:nvSpPr>
        <p:spPr>
          <a:xfrm>
            <a:off x="119336" y="160337"/>
            <a:ext cx="11953328" cy="604367"/>
          </a:xfrm>
        </p:spPr>
        <p:txBody>
          <a:bodyPr>
            <a:normAutofit/>
          </a:bodyPr>
          <a:lstStyle/>
          <a:p>
            <a:r>
              <a:rPr lang="fr-FR" sz="3200" dirty="0"/>
              <a:t>LES TYPES DE CONTRATS</a:t>
            </a:r>
            <a:endParaRPr lang="en-US" sz="3200" dirty="0"/>
          </a:p>
        </p:txBody>
      </p:sp>
      <p:pic>
        <p:nvPicPr>
          <p:cNvPr id="6" name="Image 5">
            <a:extLst>
              <a:ext uri="{FF2B5EF4-FFF2-40B4-BE49-F238E27FC236}">
                <a16:creationId xmlns:a16="http://schemas.microsoft.com/office/drawing/2014/main" id="{F957A636-A42A-32A8-9882-BD15E62EB927}"/>
              </a:ext>
            </a:extLst>
          </p:cNvPr>
          <p:cNvPicPr>
            <a:picLocks noChangeAspect="1"/>
          </p:cNvPicPr>
          <p:nvPr/>
        </p:nvPicPr>
        <p:blipFill>
          <a:blip r:embed="rId3"/>
          <a:stretch>
            <a:fillRect/>
          </a:stretch>
        </p:blipFill>
        <p:spPr>
          <a:xfrm>
            <a:off x="1576387" y="823912"/>
            <a:ext cx="9039225" cy="5715000"/>
          </a:xfrm>
          <a:prstGeom prst="rect">
            <a:avLst/>
          </a:prstGeom>
        </p:spPr>
      </p:pic>
    </p:spTree>
    <p:extLst>
      <p:ext uri="{BB962C8B-B14F-4D97-AF65-F5344CB8AC3E}">
        <p14:creationId xmlns:p14="http://schemas.microsoft.com/office/powerpoint/2010/main" val="1608151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EB009-7075-1767-DAF8-A82F0F9B24C8}"/>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66BAC576-CB40-C32A-69AB-6C9CBEC4652B}"/>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800" b="1" u="sng" kern="100" dirty="0">
                <a:latin typeface="Calibri" panose="020F0502020204030204" pitchFamily="34" charset="0"/>
                <a:ea typeface="Calibri" panose="020F0502020204030204" pitchFamily="34" charset="0"/>
                <a:cs typeface="Times New Roman" panose="02020603050405020304" pitchFamily="18" charset="0"/>
              </a:rPr>
              <a:t>Caractéristiques juridiques du CDI :</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Durée indéterminée </a:t>
            </a:r>
            <a:r>
              <a:rPr lang="fr-FR" sz="2800" kern="100" dirty="0">
                <a:latin typeface="Calibri" panose="020F0502020204030204" pitchFamily="34" charset="0"/>
                <a:ea typeface="Calibri" panose="020F0502020204030204" pitchFamily="34" charset="0"/>
                <a:cs typeface="Times New Roman" panose="02020603050405020304" pitchFamily="18" charset="0"/>
              </a:rPr>
              <a:t>: Le CDI n’a pas de terme précis. La rupture du CDI doit respecter les dispositions légales, qu’il s’agisse de la démission, du licenciement ou de la rupture conventionnelle (accord mutuel).</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Encadrement des motifs de rupture </a:t>
            </a:r>
            <a:r>
              <a:rPr lang="fr-FR" sz="2800" kern="100" dirty="0">
                <a:latin typeface="Calibri" panose="020F0502020204030204" pitchFamily="34" charset="0"/>
                <a:ea typeface="Calibri" panose="020F0502020204030204" pitchFamily="34" charset="0"/>
                <a:cs typeface="Times New Roman" panose="02020603050405020304" pitchFamily="18" charset="0"/>
              </a:rPr>
              <a:t>: Le Code du travail impose que tout licenciement soit justifié par un motif réel et sérieux.</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Formalisation par écrit </a:t>
            </a:r>
            <a:r>
              <a:rPr lang="fr-FR" sz="2800" kern="100" dirty="0">
                <a:latin typeface="Calibri" panose="020F0502020204030204" pitchFamily="34" charset="0"/>
                <a:ea typeface="Calibri" panose="020F0502020204030204" pitchFamily="34" charset="0"/>
                <a:cs typeface="Times New Roman" panose="02020603050405020304" pitchFamily="18" charset="0"/>
              </a:rPr>
              <a:t>: Bien que le CDI puisse théoriquement être conclu verbalement, un écrit est recommandé. </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Période d’essai </a:t>
            </a:r>
            <a:r>
              <a:rPr lang="fr-FR" sz="2800" kern="100" dirty="0">
                <a:latin typeface="Calibri" panose="020F0502020204030204" pitchFamily="34" charset="0"/>
                <a:ea typeface="Calibri" panose="020F0502020204030204" pitchFamily="34" charset="0"/>
                <a:cs typeface="Times New Roman" panose="02020603050405020304" pitchFamily="18" charset="0"/>
              </a:rPr>
              <a:t>: Une période d’essai peut être prévue dans le CDI, permettant aux deux parties d’évaluer la relation de travail. Elle est soumise à des limites de durée (en général de 2 à 4 mois, renouvelable une fois).</a:t>
            </a: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500"/>
              </a:spcBef>
              <a:spcAft>
                <a:spcPts val="1000"/>
              </a:spcAft>
              <a:buNone/>
            </a:pPr>
            <a:endParaRPr lang="fr-FR" sz="25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E4ADA5F5-F162-C4A9-16A6-5FBBD2538B5B}"/>
              </a:ext>
            </a:extLst>
          </p:cNvPr>
          <p:cNvSpPr>
            <a:spLocks noGrp="1"/>
          </p:cNvSpPr>
          <p:nvPr>
            <p:ph type="sldNum" sz="quarter" idx="12"/>
          </p:nvPr>
        </p:nvSpPr>
        <p:spPr/>
        <p:txBody>
          <a:bodyPr/>
          <a:lstStyle/>
          <a:p>
            <a:fld id="{51F02384-994A-4C3C-8656-0CE2B6A3B91B}" type="slidenum">
              <a:rPr lang="en-US" smtClean="0"/>
              <a:pPr/>
              <a:t>23</a:t>
            </a:fld>
            <a:endParaRPr lang="en-US"/>
          </a:p>
        </p:txBody>
      </p:sp>
      <p:sp>
        <p:nvSpPr>
          <p:cNvPr id="4" name="Title 3">
            <a:extLst>
              <a:ext uri="{FF2B5EF4-FFF2-40B4-BE49-F238E27FC236}">
                <a16:creationId xmlns:a16="http://schemas.microsoft.com/office/drawing/2014/main" id="{9A613607-E97F-3BBA-8FC0-A6AA64D71298}"/>
              </a:ext>
            </a:extLst>
          </p:cNvPr>
          <p:cNvSpPr>
            <a:spLocks noGrp="1"/>
          </p:cNvSpPr>
          <p:nvPr>
            <p:ph type="title"/>
          </p:nvPr>
        </p:nvSpPr>
        <p:spPr>
          <a:xfrm>
            <a:off x="119336" y="160337"/>
            <a:ext cx="11953328" cy="604367"/>
          </a:xfrm>
        </p:spPr>
        <p:txBody>
          <a:bodyPr>
            <a:normAutofit/>
          </a:bodyPr>
          <a:lstStyle/>
          <a:p>
            <a:r>
              <a:rPr lang="it-IT" sz="3200" dirty="0"/>
              <a:t>CONTRAT A DUREE INDETERMINEE (CDI)</a:t>
            </a:r>
            <a:endParaRPr lang="en-US" sz="3200" dirty="0"/>
          </a:p>
        </p:txBody>
      </p:sp>
    </p:spTree>
    <p:extLst>
      <p:ext uri="{BB962C8B-B14F-4D97-AF65-F5344CB8AC3E}">
        <p14:creationId xmlns:p14="http://schemas.microsoft.com/office/powerpoint/2010/main" val="419203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022AA-BF94-E6E4-3FB3-7D179D2FBF8D}"/>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A628A6F-76AF-2BFA-3930-C3D992746558}"/>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800" b="1" u="sng" kern="100" dirty="0">
                <a:latin typeface="Calibri" panose="020F0502020204030204" pitchFamily="34" charset="0"/>
                <a:ea typeface="Calibri" panose="020F0502020204030204" pitchFamily="34" charset="0"/>
                <a:cs typeface="Times New Roman" panose="02020603050405020304" pitchFamily="18" charset="0"/>
              </a:rPr>
              <a:t>Caractéristiques juridiques du CDD :</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Durée limitée et renouvellement </a:t>
            </a:r>
            <a:r>
              <a:rPr lang="fr-FR" sz="2800" kern="100" dirty="0">
                <a:latin typeface="Calibri" panose="020F0502020204030204" pitchFamily="34" charset="0"/>
                <a:ea typeface="Calibri" panose="020F0502020204030204" pitchFamily="34" charset="0"/>
                <a:cs typeface="Times New Roman" panose="02020603050405020304" pitchFamily="18" charset="0"/>
              </a:rPr>
              <a:t>: Un CDD doit avoir une durée fixée et ne peut excéder la limite légale de 18 mois (article L1242-8 du Code du travail), sauf exceptions prévues par la loi (par exemple, contrats saisonniers ou remplacements). La durée inclut les renouvellements, qui sont limités par la loi à deux fois pour le même poste, dans les limites des durées maximales.</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Motif précis et mention obligatoire </a:t>
            </a:r>
            <a:r>
              <a:rPr lang="fr-FR" sz="2800" kern="100" dirty="0">
                <a:latin typeface="Calibri" panose="020F0502020204030204" pitchFamily="34" charset="0"/>
                <a:ea typeface="Calibri" panose="020F0502020204030204" pitchFamily="34" charset="0"/>
                <a:cs typeface="Times New Roman" panose="02020603050405020304" pitchFamily="18" charset="0"/>
              </a:rPr>
              <a:t>: Le contrat doit indiquer le motif précis du recours au CDD, qu’il s’agisse du remplacement d’un salarié absent, d’un surcroît d’activité temporaire, ou d’une activité saisonnière (article L1242-2). Si le motif n’est pas clairement justifié ou mentionné, le CDD peut être requalifié en CDI par le conseil de prud’hommes.</a:t>
            </a:r>
            <a:endParaRPr lang="fr-FR" sz="25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63ACBC3B-FE2A-E97E-3347-AD8D2B126C22}"/>
              </a:ext>
            </a:extLst>
          </p:cNvPr>
          <p:cNvSpPr>
            <a:spLocks noGrp="1"/>
          </p:cNvSpPr>
          <p:nvPr>
            <p:ph type="sldNum" sz="quarter" idx="12"/>
          </p:nvPr>
        </p:nvSpPr>
        <p:spPr/>
        <p:txBody>
          <a:bodyPr/>
          <a:lstStyle/>
          <a:p>
            <a:fld id="{51F02384-994A-4C3C-8656-0CE2B6A3B91B}" type="slidenum">
              <a:rPr lang="en-US" smtClean="0"/>
              <a:pPr/>
              <a:t>24</a:t>
            </a:fld>
            <a:endParaRPr lang="en-US"/>
          </a:p>
        </p:txBody>
      </p:sp>
      <p:sp>
        <p:nvSpPr>
          <p:cNvPr id="4" name="Title 3">
            <a:extLst>
              <a:ext uri="{FF2B5EF4-FFF2-40B4-BE49-F238E27FC236}">
                <a16:creationId xmlns:a16="http://schemas.microsoft.com/office/drawing/2014/main" id="{1496946F-2AE5-82C8-21F5-9137DA4948B9}"/>
              </a:ext>
            </a:extLst>
          </p:cNvPr>
          <p:cNvSpPr>
            <a:spLocks noGrp="1"/>
          </p:cNvSpPr>
          <p:nvPr>
            <p:ph type="title"/>
          </p:nvPr>
        </p:nvSpPr>
        <p:spPr>
          <a:xfrm>
            <a:off x="119336" y="160337"/>
            <a:ext cx="11953328" cy="604367"/>
          </a:xfrm>
        </p:spPr>
        <p:txBody>
          <a:bodyPr>
            <a:normAutofit/>
          </a:bodyPr>
          <a:lstStyle/>
          <a:p>
            <a:r>
              <a:rPr lang="it-IT" sz="3200" dirty="0"/>
              <a:t>CONTRAT A DUREE DETERMINEE (CDD)</a:t>
            </a:r>
            <a:endParaRPr lang="en-US" sz="3200" dirty="0"/>
          </a:p>
        </p:txBody>
      </p:sp>
    </p:spTree>
    <p:extLst>
      <p:ext uri="{BB962C8B-B14F-4D97-AF65-F5344CB8AC3E}">
        <p14:creationId xmlns:p14="http://schemas.microsoft.com/office/powerpoint/2010/main" val="22533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0BB8B-4061-9D95-1034-0BC81C84CAFF}"/>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B634BC83-17B1-C7E8-E286-8CD787B1D2F0}"/>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800" b="1" u="sng" kern="100" dirty="0">
                <a:latin typeface="Calibri" panose="020F0502020204030204" pitchFamily="34" charset="0"/>
                <a:ea typeface="Calibri" panose="020F0502020204030204" pitchFamily="34" charset="0"/>
                <a:cs typeface="Times New Roman" panose="02020603050405020304" pitchFamily="18" charset="0"/>
              </a:rPr>
              <a:t>Caractéristiques juridiques du CDD :</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Indemnité de précarité </a:t>
            </a:r>
            <a:r>
              <a:rPr lang="fr-FR" sz="2800" kern="100" dirty="0">
                <a:latin typeface="Calibri" panose="020F0502020204030204" pitchFamily="34" charset="0"/>
                <a:ea typeface="Calibri" panose="020F0502020204030204" pitchFamily="34" charset="0"/>
                <a:cs typeface="Times New Roman" panose="02020603050405020304" pitchFamily="18" charset="0"/>
              </a:rPr>
              <a:t>: À l’issue du CDD, si celui-ci n’est pas transformé en CDI, le salarié a droit à une indemnité de fin de contrat équivalente à 10 % de la rémunération brute perçue (article L1243-8). Cette indemnité vise à compenser l’incertitude de l’emploi pour le salarié.</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Délai de carence </a:t>
            </a:r>
            <a:r>
              <a:rPr lang="fr-FR" sz="2800" kern="100" dirty="0">
                <a:latin typeface="Calibri" panose="020F0502020204030204" pitchFamily="34" charset="0"/>
                <a:ea typeface="Calibri" panose="020F0502020204030204" pitchFamily="34" charset="0"/>
                <a:cs typeface="Times New Roman" panose="02020603050405020304" pitchFamily="18" charset="0"/>
              </a:rPr>
              <a:t>: Lorsque le même poste doit être pourvu successivement par plusieurs CDD, la loi impose un délai de carence entre deux contrats. Ce délai, généralement d’un tiers de la durée initiale du contrat, empêche le renouvellement continu de CDD sur le même poste, ce qui contribuerait à la précarisation des emplois.</a:t>
            </a: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500"/>
              </a:spcBef>
              <a:spcAft>
                <a:spcPts val="1000"/>
              </a:spcAft>
              <a:buNone/>
            </a:pPr>
            <a:endParaRPr lang="fr-FR" sz="25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95B761D9-EAFD-0CDA-6111-5120120D36DF}"/>
              </a:ext>
            </a:extLst>
          </p:cNvPr>
          <p:cNvSpPr>
            <a:spLocks noGrp="1"/>
          </p:cNvSpPr>
          <p:nvPr>
            <p:ph type="sldNum" sz="quarter" idx="12"/>
          </p:nvPr>
        </p:nvSpPr>
        <p:spPr/>
        <p:txBody>
          <a:bodyPr/>
          <a:lstStyle/>
          <a:p>
            <a:fld id="{51F02384-994A-4C3C-8656-0CE2B6A3B91B}" type="slidenum">
              <a:rPr lang="en-US" smtClean="0"/>
              <a:pPr/>
              <a:t>25</a:t>
            </a:fld>
            <a:endParaRPr lang="en-US"/>
          </a:p>
        </p:txBody>
      </p:sp>
      <p:sp>
        <p:nvSpPr>
          <p:cNvPr id="4" name="Title 3">
            <a:extLst>
              <a:ext uri="{FF2B5EF4-FFF2-40B4-BE49-F238E27FC236}">
                <a16:creationId xmlns:a16="http://schemas.microsoft.com/office/drawing/2014/main" id="{31A93BA9-B2BA-3AE2-D24A-F70FC248C150}"/>
              </a:ext>
            </a:extLst>
          </p:cNvPr>
          <p:cNvSpPr>
            <a:spLocks noGrp="1"/>
          </p:cNvSpPr>
          <p:nvPr>
            <p:ph type="title"/>
          </p:nvPr>
        </p:nvSpPr>
        <p:spPr>
          <a:xfrm>
            <a:off x="119336" y="160337"/>
            <a:ext cx="11953328" cy="604367"/>
          </a:xfrm>
        </p:spPr>
        <p:txBody>
          <a:bodyPr>
            <a:normAutofit/>
          </a:bodyPr>
          <a:lstStyle/>
          <a:p>
            <a:r>
              <a:rPr lang="it-IT" sz="3200" dirty="0"/>
              <a:t>CONTRAT A DUREE DETERMINEE (CDD)</a:t>
            </a:r>
            <a:endParaRPr lang="en-US" sz="3200" dirty="0"/>
          </a:p>
        </p:txBody>
      </p:sp>
    </p:spTree>
    <p:extLst>
      <p:ext uri="{BB962C8B-B14F-4D97-AF65-F5344CB8AC3E}">
        <p14:creationId xmlns:p14="http://schemas.microsoft.com/office/powerpoint/2010/main" val="296709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32A8C-C028-34B0-44E8-9D5410AB3233}"/>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E7AB3E8F-79F2-7721-A4B2-912EE9B8730B}"/>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800" b="1" u="sng" kern="100" dirty="0">
                <a:latin typeface="Calibri" panose="020F0502020204030204" pitchFamily="34" charset="0"/>
                <a:ea typeface="Calibri" panose="020F0502020204030204" pitchFamily="34" charset="0"/>
                <a:cs typeface="Times New Roman" panose="02020603050405020304" pitchFamily="18" charset="0"/>
              </a:rPr>
              <a:t>Caractéristiques juridiques de l’intérim :</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Relation tripartite et cadre contractuel </a:t>
            </a:r>
            <a:r>
              <a:rPr lang="fr-FR" sz="2800" kern="100" dirty="0">
                <a:latin typeface="Calibri" panose="020F0502020204030204" pitchFamily="34" charset="0"/>
                <a:ea typeface="Calibri" panose="020F0502020204030204" pitchFamily="34" charset="0"/>
                <a:cs typeface="Times New Roman" panose="02020603050405020304" pitchFamily="18" charset="0"/>
              </a:rPr>
              <a:t>: Le salarié intérimaire est employé par une agence d’intérim, qui le met à disposition d’une entreprise utilisatrice pour une mission déterminée. </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Durée et motifs similaires au CDD </a:t>
            </a:r>
            <a:r>
              <a:rPr lang="fr-FR" sz="2800" kern="100" dirty="0">
                <a:latin typeface="Calibri" panose="020F0502020204030204" pitchFamily="34" charset="0"/>
                <a:ea typeface="Calibri" panose="020F0502020204030204" pitchFamily="34" charset="0"/>
                <a:cs typeface="Times New Roman" panose="02020603050405020304" pitchFamily="18" charset="0"/>
              </a:rPr>
              <a:t>: La durée de la mission d’intérim est également limitée par les mêmes règles que le CDD, avec une durée maximale de 18 mois et des renouvellements possibles. Les motifs de recours à l’intérim doivent aussi être justifiés (article L1251-6), et comprennent le remplacement temporaire d’un salarié, un surcroît d’activité, ou un emploi saisonnier.</a:t>
            </a: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500"/>
              </a:spcBef>
              <a:spcAft>
                <a:spcPts val="1000"/>
              </a:spcAft>
              <a:buNone/>
            </a:pPr>
            <a:endParaRPr lang="fr-FR" sz="25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5656E5C5-CA13-BF45-0A65-A4FCB90E8757}"/>
              </a:ext>
            </a:extLst>
          </p:cNvPr>
          <p:cNvSpPr>
            <a:spLocks noGrp="1"/>
          </p:cNvSpPr>
          <p:nvPr>
            <p:ph type="sldNum" sz="quarter" idx="12"/>
          </p:nvPr>
        </p:nvSpPr>
        <p:spPr/>
        <p:txBody>
          <a:bodyPr/>
          <a:lstStyle/>
          <a:p>
            <a:fld id="{51F02384-994A-4C3C-8656-0CE2B6A3B91B}" type="slidenum">
              <a:rPr lang="en-US" smtClean="0"/>
              <a:pPr/>
              <a:t>26</a:t>
            </a:fld>
            <a:endParaRPr lang="en-US"/>
          </a:p>
        </p:txBody>
      </p:sp>
      <p:sp>
        <p:nvSpPr>
          <p:cNvPr id="4" name="Title 3">
            <a:extLst>
              <a:ext uri="{FF2B5EF4-FFF2-40B4-BE49-F238E27FC236}">
                <a16:creationId xmlns:a16="http://schemas.microsoft.com/office/drawing/2014/main" id="{4C55864A-13FB-9B39-B36C-B470634AF310}"/>
              </a:ext>
            </a:extLst>
          </p:cNvPr>
          <p:cNvSpPr>
            <a:spLocks noGrp="1"/>
          </p:cNvSpPr>
          <p:nvPr>
            <p:ph type="title"/>
          </p:nvPr>
        </p:nvSpPr>
        <p:spPr>
          <a:xfrm>
            <a:off x="119336" y="160337"/>
            <a:ext cx="11953328" cy="604367"/>
          </a:xfrm>
        </p:spPr>
        <p:txBody>
          <a:bodyPr>
            <a:normAutofit/>
          </a:bodyPr>
          <a:lstStyle/>
          <a:p>
            <a:r>
              <a:rPr lang="fr-FR" sz="3200" dirty="0"/>
              <a:t>CONTRAT DE TRAVAIL TEMPORAIRE (INTERIM)</a:t>
            </a:r>
            <a:endParaRPr lang="en-US" sz="3200" dirty="0"/>
          </a:p>
        </p:txBody>
      </p:sp>
    </p:spTree>
    <p:extLst>
      <p:ext uri="{BB962C8B-B14F-4D97-AF65-F5344CB8AC3E}">
        <p14:creationId xmlns:p14="http://schemas.microsoft.com/office/powerpoint/2010/main" val="227309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6EBDF-A91D-D7B7-4234-932B8DED14D3}"/>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6056D441-92AB-AB2D-C04A-9848B53E1C10}"/>
              </a:ext>
            </a:extLst>
          </p:cNvPr>
          <p:cNvSpPr>
            <a:spLocks noGrp="1"/>
          </p:cNvSpPr>
          <p:nvPr>
            <p:ph idx="1"/>
          </p:nvPr>
        </p:nvSpPr>
        <p:spPr>
          <a:xfrm>
            <a:off x="119336" y="908720"/>
            <a:ext cx="11953328" cy="5328592"/>
          </a:xfrm>
        </p:spPr>
        <p:txBody>
          <a:bodyPr>
            <a:noAutofit/>
          </a:bodyPr>
          <a:lstStyle/>
          <a:p>
            <a:pPr marL="0" marR="0" lvl="0" indent="0" algn="l" defTabSz="914400" rtl="0" eaLnBrk="1" fontAlgn="auto" latinLnBrk="0" hangingPunct="1">
              <a:lnSpc>
                <a:spcPct val="90000"/>
              </a:lnSpc>
              <a:spcBef>
                <a:spcPts val="500"/>
              </a:spcBef>
              <a:spcAft>
                <a:spcPts val="1200"/>
              </a:spcAft>
              <a:buClrTx/>
              <a:buSzPts val="1000"/>
              <a:buFont typeface="Arial" panose="020B0604020202020204" pitchFamily="34" charset="0"/>
              <a:buNone/>
              <a:tabLst>
                <a:tab pos="457200" algn="l"/>
              </a:tabLst>
              <a:defRPr/>
            </a:pPr>
            <a:r>
              <a:rPr kumimoji="0" lang="fr-FR" sz="2800" b="1" i="0" u="sng" strike="noStrike" kern="100" cap="none" spc="0" normalizeH="0" baseline="0" noProof="0" dirty="0">
                <a:ln>
                  <a:noFill/>
                </a:ln>
                <a:solidFill>
                  <a:srgbClr val="63554F"/>
                </a:solidFill>
                <a:effectLst/>
                <a:uLnTx/>
                <a:uFillTx/>
                <a:latin typeface="Calibri" panose="020F0502020204030204" pitchFamily="34" charset="0"/>
                <a:ea typeface="Calibri" panose="020F0502020204030204" pitchFamily="34" charset="0"/>
                <a:cs typeface="Times New Roman" panose="02020603050405020304" pitchFamily="18" charset="0"/>
              </a:rPr>
              <a:t>Caractéristiques juridiques de l’intérim :</a:t>
            </a: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Protection et indemnités spécifiques </a:t>
            </a:r>
            <a:r>
              <a:rPr lang="fr-FR" sz="2800" kern="100" dirty="0">
                <a:latin typeface="Calibri" panose="020F0502020204030204" pitchFamily="34" charset="0"/>
                <a:ea typeface="Calibri" panose="020F0502020204030204" pitchFamily="34" charset="0"/>
                <a:cs typeface="Times New Roman" panose="02020603050405020304" pitchFamily="18" charset="0"/>
              </a:rPr>
              <a:t>: À la fin de chaque mission, le salarié intérimaire perçoit une indemnité de fin de mission, égale à 10 % de la rémunération brute totale, visant à compenser la précarité de sa situation. </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Délai de carence et limitation de renouvellement </a:t>
            </a:r>
            <a:r>
              <a:rPr lang="fr-FR" sz="2800" kern="100" dirty="0">
                <a:latin typeface="Calibri" panose="020F0502020204030204" pitchFamily="34" charset="0"/>
                <a:ea typeface="Calibri" panose="020F0502020204030204" pitchFamily="34" charset="0"/>
                <a:cs typeface="Times New Roman" panose="02020603050405020304" pitchFamily="18" charset="0"/>
              </a:rPr>
              <a:t>: Comme pour le CDD, l’intérim est soumis à un délai de carence entre deux missions sur le même poste, sauf exceptions spécifiques. Cette règle vise à éviter l’usage continu de l’intérim pour couvrir un poste permanent, ce qui irait à l’encontre de sa finalité temporaire.</a:t>
            </a: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500"/>
              </a:spcBef>
              <a:spcAft>
                <a:spcPts val="1000"/>
              </a:spcAft>
              <a:buNone/>
            </a:pPr>
            <a:endParaRPr lang="fr-FR" sz="25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090D91A-7D57-AA92-D0CD-4A8F5A990445}"/>
              </a:ext>
            </a:extLst>
          </p:cNvPr>
          <p:cNvSpPr>
            <a:spLocks noGrp="1"/>
          </p:cNvSpPr>
          <p:nvPr>
            <p:ph type="sldNum" sz="quarter" idx="12"/>
          </p:nvPr>
        </p:nvSpPr>
        <p:spPr/>
        <p:txBody>
          <a:bodyPr/>
          <a:lstStyle/>
          <a:p>
            <a:fld id="{51F02384-994A-4C3C-8656-0CE2B6A3B91B}" type="slidenum">
              <a:rPr lang="en-US" smtClean="0"/>
              <a:pPr/>
              <a:t>27</a:t>
            </a:fld>
            <a:endParaRPr lang="en-US"/>
          </a:p>
        </p:txBody>
      </p:sp>
      <p:sp>
        <p:nvSpPr>
          <p:cNvPr id="4" name="Title 3">
            <a:extLst>
              <a:ext uri="{FF2B5EF4-FFF2-40B4-BE49-F238E27FC236}">
                <a16:creationId xmlns:a16="http://schemas.microsoft.com/office/drawing/2014/main" id="{F6829395-4327-F7D9-263C-B6536363D08A}"/>
              </a:ext>
            </a:extLst>
          </p:cNvPr>
          <p:cNvSpPr>
            <a:spLocks noGrp="1"/>
          </p:cNvSpPr>
          <p:nvPr>
            <p:ph type="title"/>
          </p:nvPr>
        </p:nvSpPr>
        <p:spPr>
          <a:xfrm>
            <a:off x="119336" y="160337"/>
            <a:ext cx="11953328" cy="604367"/>
          </a:xfrm>
        </p:spPr>
        <p:txBody>
          <a:bodyPr>
            <a:normAutofit/>
          </a:bodyPr>
          <a:lstStyle/>
          <a:p>
            <a:r>
              <a:rPr lang="fr-FR" sz="3200" dirty="0"/>
              <a:t>CONTRAT DE TRAVAIL TEMPORAIRE (INTERIM)</a:t>
            </a:r>
            <a:endParaRPr lang="en-US" sz="3200" dirty="0"/>
          </a:p>
        </p:txBody>
      </p:sp>
    </p:spTree>
    <p:extLst>
      <p:ext uri="{BB962C8B-B14F-4D97-AF65-F5344CB8AC3E}">
        <p14:creationId xmlns:p14="http://schemas.microsoft.com/office/powerpoint/2010/main" val="354186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92A04-EB9A-AADB-A4CF-3B2526F12D4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02A7EA2-1BC7-52B4-5869-A4F7A07E4110}"/>
              </a:ext>
            </a:extLst>
          </p:cNvPr>
          <p:cNvSpPr>
            <a:spLocks noGrp="1"/>
          </p:cNvSpPr>
          <p:nvPr>
            <p:ph type="sldNum" sz="quarter" idx="12"/>
          </p:nvPr>
        </p:nvSpPr>
        <p:spPr/>
        <p:txBody>
          <a:bodyPr/>
          <a:lstStyle/>
          <a:p>
            <a:fld id="{51F02384-994A-4C3C-8656-0CE2B6A3B91B}" type="slidenum">
              <a:rPr lang="en-US" smtClean="0"/>
              <a:pPr/>
              <a:t>28</a:t>
            </a:fld>
            <a:endParaRPr lang="en-US"/>
          </a:p>
        </p:txBody>
      </p:sp>
      <p:sp>
        <p:nvSpPr>
          <p:cNvPr id="4" name="Title 3">
            <a:extLst>
              <a:ext uri="{FF2B5EF4-FFF2-40B4-BE49-F238E27FC236}">
                <a16:creationId xmlns:a16="http://schemas.microsoft.com/office/drawing/2014/main" id="{FB8FC63F-D4C1-AF7B-2891-A4BEEF4A2D9F}"/>
              </a:ext>
            </a:extLst>
          </p:cNvPr>
          <p:cNvSpPr>
            <a:spLocks noGrp="1"/>
          </p:cNvSpPr>
          <p:nvPr>
            <p:ph type="title"/>
          </p:nvPr>
        </p:nvSpPr>
        <p:spPr>
          <a:xfrm>
            <a:off x="119336" y="160337"/>
            <a:ext cx="11953328" cy="604367"/>
          </a:xfrm>
        </p:spPr>
        <p:txBody>
          <a:bodyPr>
            <a:normAutofit/>
          </a:bodyPr>
          <a:lstStyle/>
          <a:p>
            <a:r>
              <a:rPr lang="fr-FR" sz="3200" dirty="0"/>
              <a:t>CDD ET CTT</a:t>
            </a:r>
            <a:endParaRPr lang="en-US" sz="3200" dirty="0"/>
          </a:p>
        </p:txBody>
      </p:sp>
      <p:pic>
        <p:nvPicPr>
          <p:cNvPr id="6" name="Image 5">
            <a:extLst>
              <a:ext uri="{FF2B5EF4-FFF2-40B4-BE49-F238E27FC236}">
                <a16:creationId xmlns:a16="http://schemas.microsoft.com/office/drawing/2014/main" id="{07563154-E9E8-758F-4395-8D593C1E17A3}"/>
              </a:ext>
            </a:extLst>
          </p:cNvPr>
          <p:cNvPicPr>
            <a:picLocks noChangeAspect="1"/>
          </p:cNvPicPr>
          <p:nvPr/>
        </p:nvPicPr>
        <p:blipFill>
          <a:blip r:embed="rId3"/>
          <a:stretch>
            <a:fillRect/>
          </a:stretch>
        </p:blipFill>
        <p:spPr>
          <a:xfrm>
            <a:off x="335359" y="908720"/>
            <a:ext cx="11614207" cy="2957164"/>
          </a:xfrm>
          <a:prstGeom prst="rect">
            <a:avLst/>
          </a:prstGeom>
        </p:spPr>
      </p:pic>
      <p:pic>
        <p:nvPicPr>
          <p:cNvPr id="9" name="Image 8">
            <a:extLst>
              <a:ext uri="{FF2B5EF4-FFF2-40B4-BE49-F238E27FC236}">
                <a16:creationId xmlns:a16="http://schemas.microsoft.com/office/drawing/2014/main" id="{EDD31370-18C5-6489-F6D6-F780306E140A}"/>
              </a:ext>
            </a:extLst>
          </p:cNvPr>
          <p:cNvPicPr>
            <a:picLocks noChangeAspect="1"/>
          </p:cNvPicPr>
          <p:nvPr/>
        </p:nvPicPr>
        <p:blipFill>
          <a:blip r:embed="rId4"/>
          <a:stretch>
            <a:fillRect/>
          </a:stretch>
        </p:blipFill>
        <p:spPr>
          <a:xfrm>
            <a:off x="335359" y="3933056"/>
            <a:ext cx="11614207" cy="2157086"/>
          </a:xfrm>
          <a:prstGeom prst="rect">
            <a:avLst/>
          </a:prstGeom>
        </p:spPr>
      </p:pic>
    </p:spTree>
    <p:extLst>
      <p:ext uri="{BB962C8B-B14F-4D97-AF65-F5344CB8AC3E}">
        <p14:creationId xmlns:p14="http://schemas.microsoft.com/office/powerpoint/2010/main" val="229522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476A4-F32C-E2B0-D2F8-2153759B026E}"/>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A43D407D-BC52-93A7-4A7C-FB015D18965A}"/>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0A61-0F9C-5E63-9132-88F4BAA61267}"/>
              </a:ext>
            </a:extLst>
          </p:cNvPr>
          <p:cNvSpPr>
            <a:spLocks noGrp="1"/>
          </p:cNvSpPr>
          <p:nvPr>
            <p:ph type="ctrTitle"/>
          </p:nvPr>
        </p:nvSpPr>
        <p:spPr>
          <a:xfrm>
            <a:off x="2032000" y="4549123"/>
            <a:ext cx="8128000" cy="1067644"/>
          </a:xfrm>
        </p:spPr>
        <p:txBody>
          <a:bodyPr/>
          <a:lstStyle/>
          <a:p>
            <a:r>
              <a:rPr lang="fr-FR" dirty="0"/>
              <a:t>LES CLAUSES SPECIFIQUES</a:t>
            </a:r>
            <a:endParaRPr lang="en-US" dirty="0"/>
          </a:p>
        </p:txBody>
      </p:sp>
      <p:sp>
        <p:nvSpPr>
          <p:cNvPr id="3" name="Subtitle 2">
            <a:extLst>
              <a:ext uri="{FF2B5EF4-FFF2-40B4-BE49-F238E27FC236}">
                <a16:creationId xmlns:a16="http://schemas.microsoft.com/office/drawing/2014/main" id="{C10D98A1-437A-0553-369E-4224A414B930}"/>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11BF0D60-F836-6A1B-EB25-6367F1F4EAF3}"/>
              </a:ext>
            </a:extLst>
          </p:cNvPr>
          <p:cNvSpPr>
            <a:spLocks noGrp="1"/>
          </p:cNvSpPr>
          <p:nvPr>
            <p:ph type="body" sz="quarter" idx="14"/>
          </p:nvPr>
        </p:nvSpPr>
        <p:spPr/>
        <p:txBody>
          <a:bodyPr/>
          <a:lstStyle/>
          <a:p>
            <a:r>
              <a:rPr lang="en-US" dirty="0"/>
              <a:t>03</a:t>
            </a:r>
          </a:p>
        </p:txBody>
      </p:sp>
    </p:spTree>
    <p:extLst>
      <p:ext uri="{BB962C8B-B14F-4D97-AF65-F5344CB8AC3E}">
        <p14:creationId xmlns:p14="http://schemas.microsoft.com/office/powerpoint/2010/main" val="224390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COMPRENDRE LES STATUTS JURIDIQUES </a:t>
            </a:r>
          </a:p>
        </p:txBody>
      </p:sp>
      <p:sp>
        <p:nvSpPr>
          <p:cNvPr id="3" name="Subtitle 2"/>
          <p:cNvSpPr>
            <a:spLocks noGrp="1"/>
          </p:cNvSpPr>
          <p:nvPr>
            <p:ph type="subTitle" idx="1"/>
          </p:nvPr>
        </p:nvSpPr>
        <p:spPr/>
        <p:txBody>
          <a:bodyPr/>
          <a:lstStyle/>
          <a:p>
            <a:r>
              <a:rPr lang="en-US" dirty="0"/>
              <a:t>SALARIÉ VS TRAVAILLEUR INDÉPENDANT</a:t>
            </a:r>
          </a:p>
        </p:txBody>
      </p:sp>
      <p:sp>
        <p:nvSpPr>
          <p:cNvPr id="5" name="Text Placeholder 4"/>
          <p:cNvSpPr>
            <a:spLocks noGrp="1"/>
          </p:cNvSpPr>
          <p:nvPr>
            <p:ph type="body" sz="quarter" idx="14"/>
          </p:nvPr>
        </p:nvSpPr>
        <p:spPr/>
        <p:txBody>
          <a:bodyPr/>
          <a:lstStyle/>
          <a:p>
            <a:r>
              <a:rPr lang="en-US"/>
              <a:t>01</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a:t>
            </a:fld>
            <a:endParaRPr lang="en-US"/>
          </a:p>
        </p:txBody>
      </p:sp>
      <p:pic>
        <p:nvPicPr>
          <p:cNvPr id="7" name="Espace réservé pour une image  6">
            <a:extLst>
              <a:ext uri="{FF2B5EF4-FFF2-40B4-BE49-F238E27FC236}">
                <a16:creationId xmlns:a16="http://schemas.microsoft.com/office/drawing/2014/main" id="{541B257E-2461-AE46-EF94-8240546604D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744" b="4744"/>
          <a:stretch>
            <a:fillRect/>
          </a:stretch>
        </p:blipFill>
        <p:spPr/>
      </p:pic>
    </p:spTree>
    <p:extLst>
      <p:ext uri="{BB962C8B-B14F-4D97-AF65-F5344CB8AC3E}">
        <p14:creationId xmlns:p14="http://schemas.microsoft.com/office/powerpoint/2010/main" val="275435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0FF3E-396C-9CD3-B74C-413DCDC7200A}"/>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4BBFF71F-17D0-8B2B-3191-36A6E12FDAE8}"/>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La clause de non-concurrence impose au salarié, après la rupture de son contrat de travail, une limitation de son activité professionnelle. </a:t>
            </a:r>
          </a:p>
          <a:p>
            <a:pPr marL="0" lvl="0" indent="0">
              <a:spcBef>
                <a:spcPts val="500"/>
              </a:spcBef>
              <a:buSzPts val="1000"/>
              <a:buNone/>
              <a:tabLst>
                <a:tab pos="457200" algn="l"/>
              </a:tabLst>
            </a:pPr>
            <a:r>
              <a:rPr lang="fr-FR" sz="2800" b="1" u="sng" kern="100" dirty="0">
                <a:latin typeface="Calibri" panose="020F0502020204030204" pitchFamily="34" charset="0"/>
                <a:ea typeface="Calibri" panose="020F0502020204030204" pitchFamily="34" charset="0"/>
                <a:cs typeface="Times New Roman" panose="02020603050405020304" pitchFamily="18" charset="0"/>
              </a:rPr>
              <a:t>Conditions de validité (fixées par la Cour de cassation) :</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Protection légitime des intérêts de l’entreprise </a:t>
            </a:r>
            <a:r>
              <a:rPr lang="fr-FR" sz="2800" kern="100" dirty="0">
                <a:latin typeface="Calibri" panose="020F0502020204030204" pitchFamily="34" charset="0"/>
                <a:ea typeface="Calibri" panose="020F0502020204030204" pitchFamily="34" charset="0"/>
                <a:cs typeface="Times New Roman" panose="02020603050405020304" pitchFamily="18" charset="0"/>
              </a:rPr>
              <a:t>: La clause doit être justifiée par la nécessité de protéger les intérêts légitimes de l’entreprise.</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cs typeface="Times New Roman" panose="02020603050405020304" pitchFamily="18" charset="0"/>
              </a:rPr>
              <a:t>Limitation dans le temps et l’espace </a:t>
            </a:r>
            <a:r>
              <a:rPr lang="fr-FR" sz="2800" kern="100" dirty="0">
                <a:latin typeface="Calibri" panose="020F0502020204030204" pitchFamily="34" charset="0"/>
                <a:ea typeface="Calibri" panose="020F0502020204030204" pitchFamily="34" charset="0"/>
                <a:cs typeface="Times New Roman" panose="02020603050405020304" pitchFamily="18" charset="0"/>
              </a:rPr>
              <a:t>: La clause doit définir une période et un périmètre géographique raisonnables.</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cs typeface="Times New Roman" panose="02020603050405020304" pitchFamily="18" charset="0"/>
              </a:rPr>
              <a:t>Compensation financière </a:t>
            </a:r>
            <a:r>
              <a:rPr lang="fr-FR" sz="2800" kern="100" dirty="0">
                <a:latin typeface="Calibri" panose="020F0502020204030204" pitchFamily="34" charset="0"/>
                <a:ea typeface="Calibri" panose="020F0502020204030204" pitchFamily="34" charset="0"/>
                <a:cs typeface="Times New Roman" panose="02020603050405020304" pitchFamily="18" charset="0"/>
              </a:rPr>
              <a:t>: La clause doit prévoir une indemnisation financière. L’absence de compensation entraîne la nullité de la clause.</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cs typeface="Times New Roman" panose="02020603050405020304" pitchFamily="18" charset="0"/>
              </a:rPr>
              <a:t>Proportionnalité</a:t>
            </a:r>
            <a:r>
              <a:rPr lang="fr-FR" sz="2800" kern="100" dirty="0">
                <a:latin typeface="Calibri" panose="020F0502020204030204" pitchFamily="34" charset="0"/>
                <a:ea typeface="Calibri" panose="020F0502020204030204" pitchFamily="34" charset="0"/>
                <a:cs typeface="Times New Roman" panose="02020603050405020304" pitchFamily="18" charset="0"/>
              </a:rPr>
              <a:t> : La clause doit être proportionnée à la nature de l’emploi et aux responsabilités du salarié.</a:t>
            </a: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500"/>
              </a:spcBef>
              <a:spcAft>
                <a:spcPts val="1000"/>
              </a:spcAft>
              <a:buNone/>
            </a:pPr>
            <a:endParaRPr lang="fr-FR" sz="25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0F4FD2DB-B0A4-0579-CE3C-578DACD1D647}"/>
              </a:ext>
            </a:extLst>
          </p:cNvPr>
          <p:cNvSpPr>
            <a:spLocks noGrp="1"/>
          </p:cNvSpPr>
          <p:nvPr>
            <p:ph type="sldNum" sz="quarter" idx="12"/>
          </p:nvPr>
        </p:nvSpPr>
        <p:spPr/>
        <p:txBody>
          <a:bodyPr/>
          <a:lstStyle/>
          <a:p>
            <a:fld id="{51F02384-994A-4C3C-8656-0CE2B6A3B91B}" type="slidenum">
              <a:rPr lang="en-US" smtClean="0"/>
              <a:pPr/>
              <a:t>30</a:t>
            </a:fld>
            <a:endParaRPr lang="en-US"/>
          </a:p>
        </p:txBody>
      </p:sp>
      <p:sp>
        <p:nvSpPr>
          <p:cNvPr id="4" name="Title 3">
            <a:extLst>
              <a:ext uri="{FF2B5EF4-FFF2-40B4-BE49-F238E27FC236}">
                <a16:creationId xmlns:a16="http://schemas.microsoft.com/office/drawing/2014/main" id="{8B048807-6EF7-24CD-4735-B988B8DF4401}"/>
              </a:ext>
            </a:extLst>
          </p:cNvPr>
          <p:cNvSpPr>
            <a:spLocks noGrp="1"/>
          </p:cNvSpPr>
          <p:nvPr>
            <p:ph type="title"/>
          </p:nvPr>
        </p:nvSpPr>
        <p:spPr>
          <a:xfrm>
            <a:off x="119336" y="160337"/>
            <a:ext cx="11953328" cy="604367"/>
          </a:xfrm>
        </p:spPr>
        <p:txBody>
          <a:bodyPr>
            <a:normAutofit/>
          </a:bodyPr>
          <a:lstStyle/>
          <a:p>
            <a:r>
              <a:rPr lang="fr-FR" sz="3200" dirty="0"/>
              <a:t>CLAUSE DE NON-CONCURRENCE</a:t>
            </a:r>
            <a:endParaRPr lang="en-US" sz="3200" dirty="0"/>
          </a:p>
        </p:txBody>
      </p:sp>
    </p:spTree>
    <p:extLst>
      <p:ext uri="{BB962C8B-B14F-4D97-AF65-F5344CB8AC3E}">
        <p14:creationId xmlns:p14="http://schemas.microsoft.com/office/powerpoint/2010/main" val="355439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E6218-640C-3602-666B-390B990D2A27}"/>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221F0842-AA79-1E89-127A-FBBAD6BADEE9}"/>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La clause de mobilité permet à l’employeur de modifier le lieu de travail du salarié en fonction des besoins de l’entreprise</a:t>
            </a:r>
          </a:p>
          <a:p>
            <a:pPr marL="0" lvl="0" indent="0">
              <a:spcBef>
                <a:spcPts val="500"/>
              </a:spcBef>
              <a:buSzPts val="1000"/>
              <a:buNone/>
              <a:tabLst>
                <a:tab pos="457200" algn="l"/>
              </a:tabLst>
            </a:pPr>
            <a:r>
              <a:rPr lang="fr-FR" sz="2800" b="1" u="sng" kern="100" dirty="0">
                <a:latin typeface="Calibri" panose="020F0502020204030204" pitchFamily="34" charset="0"/>
                <a:ea typeface="Calibri" panose="020F0502020204030204" pitchFamily="34" charset="0"/>
                <a:cs typeface="Times New Roman" panose="02020603050405020304" pitchFamily="18" charset="0"/>
              </a:rPr>
              <a:t>Conditions de légalité :</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Précision géographique </a:t>
            </a:r>
            <a:r>
              <a:rPr lang="fr-FR" sz="2800" kern="100" dirty="0">
                <a:latin typeface="Calibri" panose="020F0502020204030204" pitchFamily="34" charset="0"/>
                <a:ea typeface="Calibri" panose="020F0502020204030204" pitchFamily="34" charset="0"/>
                <a:cs typeface="Times New Roman" panose="02020603050405020304" pitchFamily="18" charset="0"/>
              </a:rPr>
              <a:t>: La clause doit définir clairement la zone géographique où le salarié peut être affecté. </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Respect de la vie personnelle et familiale </a:t>
            </a:r>
            <a:r>
              <a:rPr lang="fr-FR" sz="2800" kern="100" dirty="0">
                <a:latin typeface="Calibri" panose="020F0502020204030204" pitchFamily="34" charset="0"/>
                <a:ea typeface="Calibri" panose="020F0502020204030204" pitchFamily="34" charset="0"/>
                <a:cs typeface="Times New Roman" panose="02020603050405020304" pitchFamily="18" charset="0"/>
              </a:rPr>
              <a:t>: La clause doit tenir compte de la situation personnelle du salarié, notamment en cas de changement de région ou de mutation importante.</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Bonne foi de l’employeur </a:t>
            </a:r>
            <a:r>
              <a:rPr lang="fr-FR" sz="2800" kern="100" dirty="0">
                <a:latin typeface="Calibri" panose="020F0502020204030204" pitchFamily="34" charset="0"/>
                <a:ea typeface="Calibri" panose="020F0502020204030204" pitchFamily="34" charset="0"/>
                <a:cs typeface="Times New Roman" panose="02020603050405020304" pitchFamily="18" charset="0"/>
              </a:rPr>
              <a:t>: L’employeur doit utiliser cette clause dans l’intérêt de l’entreprise et ne pas en abuser pour des motifs injustifiés ou sans lien avec les nécessités professionnelles.</a:t>
            </a: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500"/>
              </a:spcBef>
              <a:spcAft>
                <a:spcPts val="1000"/>
              </a:spcAft>
              <a:buNone/>
            </a:pPr>
            <a:endParaRPr lang="fr-FR" sz="25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E299EED0-BE64-EAAA-25C4-E37AB8C39D25}"/>
              </a:ext>
            </a:extLst>
          </p:cNvPr>
          <p:cNvSpPr>
            <a:spLocks noGrp="1"/>
          </p:cNvSpPr>
          <p:nvPr>
            <p:ph type="sldNum" sz="quarter" idx="12"/>
          </p:nvPr>
        </p:nvSpPr>
        <p:spPr/>
        <p:txBody>
          <a:bodyPr/>
          <a:lstStyle/>
          <a:p>
            <a:fld id="{51F02384-994A-4C3C-8656-0CE2B6A3B91B}" type="slidenum">
              <a:rPr lang="en-US" smtClean="0"/>
              <a:pPr/>
              <a:t>31</a:t>
            </a:fld>
            <a:endParaRPr lang="en-US"/>
          </a:p>
        </p:txBody>
      </p:sp>
      <p:sp>
        <p:nvSpPr>
          <p:cNvPr id="4" name="Title 3">
            <a:extLst>
              <a:ext uri="{FF2B5EF4-FFF2-40B4-BE49-F238E27FC236}">
                <a16:creationId xmlns:a16="http://schemas.microsoft.com/office/drawing/2014/main" id="{4A6E53E1-021E-7C99-EF3C-C42EB03BB5B0}"/>
              </a:ext>
            </a:extLst>
          </p:cNvPr>
          <p:cNvSpPr>
            <a:spLocks noGrp="1"/>
          </p:cNvSpPr>
          <p:nvPr>
            <p:ph type="title"/>
          </p:nvPr>
        </p:nvSpPr>
        <p:spPr>
          <a:xfrm>
            <a:off x="119336" y="160337"/>
            <a:ext cx="11953328" cy="604367"/>
          </a:xfrm>
        </p:spPr>
        <p:txBody>
          <a:bodyPr>
            <a:normAutofit/>
          </a:bodyPr>
          <a:lstStyle/>
          <a:p>
            <a:r>
              <a:rPr lang="fr-FR" sz="3200" dirty="0"/>
              <a:t>CLAUSE DE MOBILITE</a:t>
            </a:r>
            <a:endParaRPr lang="en-US" sz="3200" dirty="0"/>
          </a:p>
        </p:txBody>
      </p:sp>
    </p:spTree>
    <p:extLst>
      <p:ext uri="{BB962C8B-B14F-4D97-AF65-F5344CB8AC3E}">
        <p14:creationId xmlns:p14="http://schemas.microsoft.com/office/powerpoint/2010/main" val="331344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AC307-1ACE-AC9F-71F4-9C34644D84DC}"/>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B19AA962-5945-8929-CD2B-AA282E0B1509}"/>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La clause de confidentialité vise à protéger les informations sensibles et stratégiques de l’entreprise, imposant au salarié une obligation de discrétion, même après la fin de la relation de travail.</a:t>
            </a:r>
          </a:p>
          <a:p>
            <a:pPr marL="0" marR="0" lvl="0" indent="0" algn="l" defTabSz="914400" rtl="0" eaLnBrk="1" fontAlgn="auto" latinLnBrk="0" hangingPunct="1">
              <a:lnSpc>
                <a:spcPct val="90000"/>
              </a:lnSpc>
              <a:spcBef>
                <a:spcPts val="500"/>
              </a:spcBef>
              <a:spcAft>
                <a:spcPts val="1200"/>
              </a:spcAft>
              <a:buClrTx/>
              <a:buSzPts val="1000"/>
              <a:buFont typeface="Arial" panose="020B0604020202020204" pitchFamily="34" charset="0"/>
              <a:buNone/>
              <a:tabLst>
                <a:tab pos="457200" algn="l"/>
              </a:tabLst>
              <a:defRPr/>
            </a:pPr>
            <a:r>
              <a:rPr kumimoji="0" lang="fr-FR" sz="2800" b="1" i="0" u="sng" strike="noStrike" kern="100" cap="none" spc="0" normalizeH="0" baseline="0" noProof="0" dirty="0">
                <a:ln>
                  <a:noFill/>
                </a:ln>
                <a:solidFill>
                  <a:srgbClr val="63554F"/>
                </a:solidFill>
                <a:effectLst/>
                <a:uLnTx/>
                <a:uFillTx/>
                <a:latin typeface="Calibri" panose="020F0502020204030204" pitchFamily="34" charset="0"/>
                <a:ea typeface="Calibri" panose="020F0502020204030204" pitchFamily="34" charset="0"/>
                <a:cs typeface="Times New Roman" panose="02020603050405020304" pitchFamily="18" charset="0"/>
              </a:rPr>
              <a:t>Conditions de légalité :</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Nature de l’obligation </a:t>
            </a:r>
            <a:r>
              <a:rPr lang="fr-FR" sz="2800" kern="100" dirty="0">
                <a:latin typeface="Calibri" panose="020F0502020204030204" pitchFamily="34" charset="0"/>
                <a:ea typeface="Calibri" panose="020F0502020204030204" pitchFamily="34" charset="0"/>
                <a:cs typeface="Times New Roman" panose="02020603050405020304" pitchFamily="18" charset="0"/>
              </a:rPr>
              <a:t>: Cette clause interdit au salarié de divulguer des informations confidentielles relatives à l’activité de l’entreprise.</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Durée de l’obligation </a:t>
            </a:r>
            <a:r>
              <a:rPr lang="fr-FR" sz="2800" kern="100" dirty="0">
                <a:latin typeface="Calibri" panose="020F0502020204030204" pitchFamily="34" charset="0"/>
                <a:ea typeface="Calibri" panose="020F0502020204030204" pitchFamily="34" charset="0"/>
                <a:cs typeface="Times New Roman" panose="02020603050405020304" pitchFamily="18" charset="0"/>
              </a:rPr>
              <a:t>: La clause de confidentialité peut être maintenue après la rupture du contrat, mais elle doit rester proportionnée et ne doit pas interdire au salarié de travailler dans le même secteur d’activité.</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Absence de contrepartie financière </a:t>
            </a:r>
            <a:r>
              <a:rPr lang="fr-FR" sz="2800" kern="100" dirty="0">
                <a:latin typeface="Calibri" panose="020F0502020204030204" pitchFamily="34" charset="0"/>
                <a:ea typeface="Calibri" panose="020F0502020204030204" pitchFamily="34" charset="0"/>
                <a:cs typeface="Times New Roman" panose="02020603050405020304" pitchFamily="18" charset="0"/>
              </a:rPr>
              <a:t>: Contrairement à la clause de non-concurrence, la clause de confidentialité ne nécessite pas d’indemnisation. </a:t>
            </a: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500"/>
              </a:spcBef>
              <a:spcAft>
                <a:spcPts val="1000"/>
              </a:spcAft>
              <a:buNone/>
            </a:pPr>
            <a:endParaRPr lang="fr-FR" sz="25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12742BBD-29A1-519B-0D05-20A9A350FDFC}"/>
              </a:ext>
            </a:extLst>
          </p:cNvPr>
          <p:cNvSpPr>
            <a:spLocks noGrp="1"/>
          </p:cNvSpPr>
          <p:nvPr>
            <p:ph type="sldNum" sz="quarter" idx="12"/>
          </p:nvPr>
        </p:nvSpPr>
        <p:spPr/>
        <p:txBody>
          <a:bodyPr/>
          <a:lstStyle/>
          <a:p>
            <a:fld id="{51F02384-994A-4C3C-8656-0CE2B6A3B91B}" type="slidenum">
              <a:rPr lang="en-US" smtClean="0"/>
              <a:pPr/>
              <a:t>32</a:t>
            </a:fld>
            <a:endParaRPr lang="en-US"/>
          </a:p>
        </p:txBody>
      </p:sp>
      <p:sp>
        <p:nvSpPr>
          <p:cNvPr id="4" name="Title 3">
            <a:extLst>
              <a:ext uri="{FF2B5EF4-FFF2-40B4-BE49-F238E27FC236}">
                <a16:creationId xmlns:a16="http://schemas.microsoft.com/office/drawing/2014/main" id="{27A31284-4750-F2C5-B4DE-557F7C1E1687}"/>
              </a:ext>
            </a:extLst>
          </p:cNvPr>
          <p:cNvSpPr>
            <a:spLocks noGrp="1"/>
          </p:cNvSpPr>
          <p:nvPr>
            <p:ph type="title"/>
          </p:nvPr>
        </p:nvSpPr>
        <p:spPr>
          <a:xfrm>
            <a:off x="119336" y="160337"/>
            <a:ext cx="11953328" cy="604367"/>
          </a:xfrm>
        </p:spPr>
        <p:txBody>
          <a:bodyPr>
            <a:normAutofit/>
          </a:bodyPr>
          <a:lstStyle/>
          <a:p>
            <a:r>
              <a:rPr lang="fr-FR" sz="3200" dirty="0"/>
              <a:t>CLAUSE DE CONFIDENTIALITE</a:t>
            </a:r>
            <a:endParaRPr lang="en-US" sz="3200" dirty="0"/>
          </a:p>
        </p:txBody>
      </p:sp>
    </p:spTree>
    <p:extLst>
      <p:ext uri="{BB962C8B-B14F-4D97-AF65-F5344CB8AC3E}">
        <p14:creationId xmlns:p14="http://schemas.microsoft.com/office/powerpoint/2010/main" val="75197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061EC-10C0-5D0C-0D80-F879A1255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1E066-C952-E0D6-32A8-75E4D454EA1E}"/>
              </a:ext>
            </a:extLst>
          </p:cNvPr>
          <p:cNvSpPr>
            <a:spLocks noGrp="1"/>
          </p:cNvSpPr>
          <p:nvPr>
            <p:ph type="ctrTitle"/>
          </p:nvPr>
        </p:nvSpPr>
        <p:spPr/>
        <p:txBody>
          <a:bodyPr/>
          <a:lstStyle/>
          <a:p>
            <a:r>
              <a:rPr lang="fr-FR" sz="4400" b="1" dirty="0">
                <a:effectLst/>
                <a:latin typeface="Calibri" panose="020F0502020204030204" pitchFamily="34" charset="0"/>
                <a:ea typeface="Calibri" panose="020F0502020204030204" pitchFamily="34" charset="0"/>
                <a:cs typeface="Times New Roman" panose="02020603050405020304" pitchFamily="18" charset="0"/>
              </a:rPr>
              <a:t>LES MODIFICATIONS DU RAPPORT D’EMPLOI </a:t>
            </a:r>
            <a:endParaRPr lang="en-US" dirty="0"/>
          </a:p>
        </p:txBody>
      </p:sp>
      <p:sp>
        <p:nvSpPr>
          <p:cNvPr id="3" name="Subtitle 2">
            <a:extLst>
              <a:ext uri="{FF2B5EF4-FFF2-40B4-BE49-F238E27FC236}">
                <a16:creationId xmlns:a16="http://schemas.microsoft.com/office/drawing/2014/main" id="{880017AD-6C38-F564-D376-8243FA6141A0}"/>
              </a:ext>
            </a:extLst>
          </p:cNvPr>
          <p:cNvSpPr>
            <a:spLocks noGrp="1"/>
          </p:cNvSpPr>
          <p:nvPr>
            <p:ph type="subTitle" idx="1"/>
          </p:nvPr>
        </p:nvSpPr>
        <p:spPr>
          <a:xfrm>
            <a:off x="3287688" y="5172813"/>
            <a:ext cx="8434459" cy="480131"/>
          </a:xfrm>
        </p:spPr>
        <p:txBody>
          <a:bodyPr/>
          <a:lstStyle/>
          <a:p>
            <a:r>
              <a:rPr lang="en-US" dirty="0"/>
              <a:t>TYPES ET IMPACTS</a:t>
            </a:r>
          </a:p>
        </p:txBody>
      </p:sp>
      <p:sp>
        <p:nvSpPr>
          <p:cNvPr id="5" name="Text Placeholder 4">
            <a:extLst>
              <a:ext uri="{FF2B5EF4-FFF2-40B4-BE49-F238E27FC236}">
                <a16:creationId xmlns:a16="http://schemas.microsoft.com/office/drawing/2014/main" id="{7290D9DD-B3C4-812E-4361-081F6D6271F0}"/>
              </a:ext>
            </a:extLst>
          </p:cNvPr>
          <p:cNvSpPr>
            <a:spLocks noGrp="1"/>
          </p:cNvSpPr>
          <p:nvPr>
            <p:ph type="body" sz="quarter" idx="14"/>
          </p:nvPr>
        </p:nvSpPr>
        <p:spPr/>
        <p:txBody>
          <a:bodyPr/>
          <a:lstStyle/>
          <a:p>
            <a:r>
              <a:rPr lang="en-US" dirty="0"/>
              <a:t>03</a:t>
            </a:r>
          </a:p>
        </p:txBody>
      </p:sp>
      <p:sp>
        <p:nvSpPr>
          <p:cNvPr id="4" name="Slide Number Placeholder 3">
            <a:extLst>
              <a:ext uri="{FF2B5EF4-FFF2-40B4-BE49-F238E27FC236}">
                <a16:creationId xmlns:a16="http://schemas.microsoft.com/office/drawing/2014/main" id="{B6316D4E-9791-4A9F-6B30-575A4460D8EB}"/>
              </a:ext>
            </a:extLst>
          </p:cNvPr>
          <p:cNvSpPr>
            <a:spLocks noGrp="1"/>
          </p:cNvSpPr>
          <p:nvPr>
            <p:ph type="sldNum" sz="quarter" idx="15"/>
          </p:nvPr>
        </p:nvSpPr>
        <p:spPr/>
        <p:txBody>
          <a:bodyPr/>
          <a:lstStyle/>
          <a:p>
            <a:fld id="{FC1CF07D-8B3F-4D32-B059-0039CEA46DB1}" type="slidenum">
              <a:rPr lang="en-US" smtClean="0"/>
              <a:pPr/>
              <a:t>33</a:t>
            </a:fld>
            <a:endParaRPr lang="en-US"/>
          </a:p>
        </p:txBody>
      </p:sp>
      <p:pic>
        <p:nvPicPr>
          <p:cNvPr id="7" name="Espace réservé pour une image  6">
            <a:extLst>
              <a:ext uri="{FF2B5EF4-FFF2-40B4-BE49-F238E27FC236}">
                <a16:creationId xmlns:a16="http://schemas.microsoft.com/office/drawing/2014/main" id="{8C70FA14-0355-590E-2A85-0E844401422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737" b="4737"/>
          <a:stretch>
            <a:fillRect/>
          </a:stretch>
        </p:blipFill>
        <p:spPr/>
      </p:pic>
    </p:spTree>
    <p:extLst>
      <p:ext uri="{BB962C8B-B14F-4D97-AF65-F5344CB8AC3E}">
        <p14:creationId xmlns:p14="http://schemas.microsoft.com/office/powerpoint/2010/main" val="253315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9A625-BA3D-B03B-A97F-787368158575}"/>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FA234CF6-3BB8-01BC-5AD6-89EFB6EFF4F1}"/>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20C80-EC6F-5E44-7381-0E531BB00AAA}"/>
              </a:ext>
            </a:extLst>
          </p:cNvPr>
          <p:cNvSpPr>
            <a:spLocks noGrp="1"/>
          </p:cNvSpPr>
          <p:nvPr>
            <p:ph type="ctrTitle"/>
          </p:nvPr>
        </p:nvSpPr>
        <p:spPr>
          <a:xfrm>
            <a:off x="2032000" y="4665612"/>
            <a:ext cx="8128000" cy="1067644"/>
          </a:xfrm>
        </p:spPr>
        <p:txBody>
          <a:bodyPr/>
          <a:lstStyle/>
          <a:p>
            <a:r>
              <a:rPr lang="fr-FR" dirty="0"/>
              <a:t>LES MODIFICATIONS DES CONDITIONS DE TRAVAIL</a:t>
            </a:r>
            <a:endParaRPr lang="en-US" dirty="0"/>
          </a:p>
        </p:txBody>
      </p:sp>
      <p:sp>
        <p:nvSpPr>
          <p:cNvPr id="3" name="Subtitle 2">
            <a:extLst>
              <a:ext uri="{FF2B5EF4-FFF2-40B4-BE49-F238E27FC236}">
                <a16:creationId xmlns:a16="http://schemas.microsoft.com/office/drawing/2014/main" id="{CC5FF7B0-AA40-3A40-61D0-C74CE04B025F}"/>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31EC94D2-05A7-5DE3-06CB-75AC7A520102}"/>
              </a:ext>
            </a:extLst>
          </p:cNvPr>
          <p:cNvSpPr>
            <a:spLocks noGrp="1"/>
          </p:cNvSpPr>
          <p:nvPr>
            <p:ph type="body" sz="quarter" idx="14"/>
          </p:nvPr>
        </p:nvSpPr>
        <p:spPr/>
        <p:txBody>
          <a:bodyPr/>
          <a:lstStyle/>
          <a:p>
            <a:r>
              <a:rPr lang="en-US" dirty="0"/>
              <a:t>01</a:t>
            </a:r>
          </a:p>
        </p:txBody>
      </p:sp>
    </p:spTree>
    <p:extLst>
      <p:ext uri="{BB962C8B-B14F-4D97-AF65-F5344CB8AC3E}">
        <p14:creationId xmlns:p14="http://schemas.microsoft.com/office/powerpoint/2010/main" val="1316728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8BC01-0592-E2CD-58A1-5620C59605A3}"/>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8178FD43-0361-7516-0DE2-98F80903EB88}"/>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Le droit du travail distingue entre deux types de modifications du rapport d’emploi :</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Modifications des conditions de travail </a:t>
            </a:r>
            <a:r>
              <a:rPr lang="fr-FR" sz="2800" kern="100" dirty="0">
                <a:latin typeface="Calibri" panose="020F0502020204030204" pitchFamily="34" charset="0"/>
                <a:ea typeface="Calibri" panose="020F0502020204030204" pitchFamily="34" charset="0"/>
                <a:cs typeface="Times New Roman" panose="02020603050405020304" pitchFamily="18" charset="0"/>
              </a:rPr>
              <a:t>: Ces changements concernent les modalités pratiques d’exécution du travail et relèvent du pouvoir de direction de l’employeur.</a:t>
            </a:r>
          </a:p>
          <a:p>
            <a:pPr marL="0" lvl="0" indent="0">
              <a:spcBef>
                <a:spcPts val="500"/>
              </a:spcBef>
              <a:buSzPts val="1000"/>
              <a:buNone/>
              <a:tabLst>
                <a:tab pos="457200" algn="l"/>
              </a:tabLst>
            </a:pP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Modifications du contrat de travail </a:t>
            </a:r>
            <a:r>
              <a:rPr lang="fr-FR" sz="2800" kern="100" dirty="0">
                <a:latin typeface="Calibri" panose="020F0502020204030204" pitchFamily="34" charset="0"/>
                <a:ea typeface="Calibri" panose="020F0502020204030204" pitchFamily="34" charset="0"/>
                <a:cs typeface="Times New Roman" panose="02020603050405020304" pitchFamily="18" charset="0"/>
              </a:rPr>
              <a:t>: Ces changements portent sur les éléments essentiels du contrat de travail et nécessitent l’accord du salarié.</a:t>
            </a:r>
          </a:p>
          <a:p>
            <a:pPr marL="0" lvl="0" indent="0">
              <a:spcBef>
                <a:spcPts val="500"/>
              </a:spcBef>
              <a:buSzPts val="1000"/>
              <a:buNone/>
              <a:tabLst>
                <a:tab pos="457200" algn="l"/>
              </a:tabLst>
            </a:pPr>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500"/>
              </a:spcBef>
              <a:spcAft>
                <a:spcPts val="1000"/>
              </a:spcAft>
              <a:buNone/>
            </a:pPr>
            <a:endParaRPr lang="fr-FR" sz="25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E86893C-28D4-B016-4A73-EFEE2FE9428B}"/>
              </a:ext>
            </a:extLst>
          </p:cNvPr>
          <p:cNvSpPr>
            <a:spLocks noGrp="1"/>
          </p:cNvSpPr>
          <p:nvPr>
            <p:ph type="sldNum" sz="quarter" idx="12"/>
          </p:nvPr>
        </p:nvSpPr>
        <p:spPr/>
        <p:txBody>
          <a:bodyPr/>
          <a:lstStyle/>
          <a:p>
            <a:fld id="{51F02384-994A-4C3C-8656-0CE2B6A3B91B}" type="slidenum">
              <a:rPr lang="en-US" smtClean="0"/>
              <a:pPr/>
              <a:t>35</a:t>
            </a:fld>
            <a:endParaRPr lang="en-US"/>
          </a:p>
        </p:txBody>
      </p:sp>
      <p:sp>
        <p:nvSpPr>
          <p:cNvPr id="4" name="Title 3">
            <a:extLst>
              <a:ext uri="{FF2B5EF4-FFF2-40B4-BE49-F238E27FC236}">
                <a16:creationId xmlns:a16="http://schemas.microsoft.com/office/drawing/2014/main" id="{32E9DE9F-352D-2AA0-A71B-7FDDE79849D3}"/>
              </a:ext>
            </a:extLst>
          </p:cNvPr>
          <p:cNvSpPr>
            <a:spLocks noGrp="1"/>
          </p:cNvSpPr>
          <p:nvPr>
            <p:ph type="title"/>
          </p:nvPr>
        </p:nvSpPr>
        <p:spPr>
          <a:xfrm>
            <a:off x="119336" y="160337"/>
            <a:ext cx="11953328" cy="604367"/>
          </a:xfrm>
        </p:spPr>
        <p:txBody>
          <a:bodyPr>
            <a:normAutofit/>
          </a:bodyPr>
          <a:lstStyle/>
          <a:p>
            <a:r>
              <a:rPr lang="fr-FR" sz="3200" dirty="0"/>
              <a:t>MODIFICATIONS DU CONTRAT DE TRAVAIL</a:t>
            </a:r>
            <a:endParaRPr lang="en-US" sz="3200" dirty="0"/>
          </a:p>
        </p:txBody>
      </p:sp>
    </p:spTree>
    <p:extLst>
      <p:ext uri="{BB962C8B-B14F-4D97-AF65-F5344CB8AC3E}">
        <p14:creationId xmlns:p14="http://schemas.microsoft.com/office/powerpoint/2010/main" val="261642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4FDE3-6444-65B5-FD3E-FFE539A1C18F}"/>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8E509CB-06F7-FA85-E7A0-E4BA69D0E11F}"/>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500" kern="100" dirty="0">
                <a:latin typeface="Calibri" panose="020F0502020204030204" pitchFamily="34" charset="0"/>
                <a:ea typeface="Calibri" panose="020F0502020204030204" pitchFamily="34" charset="0"/>
                <a:cs typeface="Times New Roman" panose="02020603050405020304" pitchFamily="18" charset="0"/>
              </a:rPr>
              <a:t>Lorsqu’un employeur souhaite effectuer des changements touchant aux aspects fondamentaux du contrat, il s’agit de modifications dites “</a:t>
            </a: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essentielles</a:t>
            </a:r>
            <a:r>
              <a:rPr lang="fr-FR" sz="2500" kern="100" dirty="0">
                <a:latin typeface="Calibri" panose="020F0502020204030204" pitchFamily="34" charset="0"/>
                <a:ea typeface="Calibri" panose="020F0502020204030204" pitchFamily="34" charset="0"/>
                <a:cs typeface="Times New Roman" panose="02020603050405020304" pitchFamily="18" charset="0"/>
              </a:rPr>
              <a:t>”. Ces changements </a:t>
            </a: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nécessitent le consentement du salarié.</a:t>
            </a:r>
          </a:p>
          <a:p>
            <a:pPr marL="0" indent="0">
              <a:lnSpc>
                <a:spcPct val="115000"/>
              </a:lnSpc>
              <a:spcBef>
                <a:spcPts val="500"/>
              </a:spcBef>
              <a:spcAft>
                <a:spcPts val="1000"/>
              </a:spcAft>
              <a:buNone/>
            </a:pPr>
            <a:r>
              <a:rPr lang="fr-FR" sz="2500" b="1" u="sng" kern="100" dirty="0">
                <a:latin typeface="Calibri" panose="020F0502020204030204" pitchFamily="34" charset="0"/>
                <a:ea typeface="Calibri" panose="020F0502020204030204" pitchFamily="34" charset="0"/>
                <a:cs typeface="Times New Roman" panose="02020603050405020304" pitchFamily="18" charset="0"/>
              </a:rPr>
              <a:t>Exemples et conséquences des modifications essentielles :</a:t>
            </a:r>
          </a:p>
          <a:p>
            <a:pPr>
              <a:lnSpc>
                <a:spcPct val="115000"/>
              </a:lnSpc>
              <a:spcBef>
                <a:spcPts val="500"/>
              </a:spcBef>
              <a:spcAft>
                <a:spcPts val="1000"/>
              </a:spcAf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Changement de poste </a:t>
            </a:r>
            <a:r>
              <a:rPr lang="fr-FR" sz="2500" kern="100" dirty="0">
                <a:latin typeface="Calibri" panose="020F0502020204030204" pitchFamily="34" charset="0"/>
                <a:ea typeface="Calibri" panose="020F0502020204030204" pitchFamily="34" charset="0"/>
                <a:cs typeface="Times New Roman" panose="02020603050405020304" pitchFamily="18" charset="0"/>
              </a:rPr>
              <a:t>: Le salarié doit donner son accord, car la nature de son travail et ses responsabilités sont modifiées. Refuser cette modification est un droit du salarié.</a:t>
            </a:r>
          </a:p>
          <a:p>
            <a:pPr>
              <a:lnSpc>
                <a:spcPct val="115000"/>
              </a:lnSpc>
              <a:spcBef>
                <a:spcPts val="500"/>
              </a:spcBef>
              <a:spcAft>
                <a:spcPts val="1000"/>
              </a:spcAf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Ajout de responsabilités significatives </a:t>
            </a:r>
            <a:r>
              <a:rPr lang="fr-FR" sz="2500" kern="100" dirty="0">
                <a:latin typeface="Calibri" panose="020F0502020204030204" pitchFamily="34" charset="0"/>
                <a:ea typeface="Calibri" panose="020F0502020204030204" pitchFamily="34" charset="0"/>
                <a:cs typeface="Times New Roman" panose="02020603050405020304" pitchFamily="18" charset="0"/>
              </a:rPr>
              <a:t>: Un tel changement nécessite l’accord du salarié. S’il refuse, l’employeur ne peut lui imposer cette nouvelle fonction.</a:t>
            </a:r>
          </a:p>
          <a:p>
            <a:pPr>
              <a:lnSpc>
                <a:spcPct val="115000"/>
              </a:lnSpc>
              <a:spcBef>
                <a:spcPts val="500"/>
              </a:spcBef>
              <a:spcAft>
                <a:spcPts val="1000"/>
              </a:spcAf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Changement d’horaires important </a:t>
            </a:r>
            <a:r>
              <a:rPr lang="fr-FR" sz="2500" kern="100" dirty="0">
                <a:latin typeface="Calibri" panose="020F0502020204030204" pitchFamily="34" charset="0"/>
                <a:ea typeface="Calibri" panose="020F0502020204030204" pitchFamily="34" charset="0"/>
                <a:cs typeface="Times New Roman" panose="02020603050405020304" pitchFamily="18" charset="0"/>
              </a:rPr>
              <a:t>: Cette modification doit obtenir l’acceptation du salarié, car elle touche directement à sa qualité de vie. Si le salarié refuse, l’employeur ne peut l’imposer unilatéralement.</a:t>
            </a:r>
          </a:p>
        </p:txBody>
      </p:sp>
      <p:sp>
        <p:nvSpPr>
          <p:cNvPr id="7" name="Slide Number Placeholder 6">
            <a:extLst>
              <a:ext uri="{FF2B5EF4-FFF2-40B4-BE49-F238E27FC236}">
                <a16:creationId xmlns:a16="http://schemas.microsoft.com/office/drawing/2014/main" id="{002EFDBA-0BCC-CEC1-2828-F4EC5783C90C}"/>
              </a:ext>
            </a:extLst>
          </p:cNvPr>
          <p:cNvSpPr>
            <a:spLocks noGrp="1"/>
          </p:cNvSpPr>
          <p:nvPr>
            <p:ph type="sldNum" sz="quarter" idx="12"/>
          </p:nvPr>
        </p:nvSpPr>
        <p:spPr/>
        <p:txBody>
          <a:bodyPr/>
          <a:lstStyle/>
          <a:p>
            <a:fld id="{51F02384-994A-4C3C-8656-0CE2B6A3B91B}" type="slidenum">
              <a:rPr lang="en-US" smtClean="0"/>
              <a:pPr/>
              <a:t>36</a:t>
            </a:fld>
            <a:endParaRPr lang="en-US"/>
          </a:p>
        </p:txBody>
      </p:sp>
      <p:sp>
        <p:nvSpPr>
          <p:cNvPr id="4" name="Title 3">
            <a:extLst>
              <a:ext uri="{FF2B5EF4-FFF2-40B4-BE49-F238E27FC236}">
                <a16:creationId xmlns:a16="http://schemas.microsoft.com/office/drawing/2014/main" id="{5B9857FF-C9AF-66D5-1579-011184FA0C63}"/>
              </a:ext>
            </a:extLst>
          </p:cNvPr>
          <p:cNvSpPr>
            <a:spLocks noGrp="1"/>
          </p:cNvSpPr>
          <p:nvPr>
            <p:ph type="title"/>
          </p:nvPr>
        </p:nvSpPr>
        <p:spPr>
          <a:xfrm>
            <a:off x="119336" y="160337"/>
            <a:ext cx="11953328" cy="604367"/>
          </a:xfrm>
        </p:spPr>
        <p:txBody>
          <a:bodyPr>
            <a:normAutofit/>
          </a:bodyPr>
          <a:lstStyle/>
          <a:p>
            <a:r>
              <a:rPr lang="fr-FR" sz="3200" dirty="0"/>
              <a:t>MODIFICATIONS ESSENTIELLES DU CONTRAT DE TRAVAIL </a:t>
            </a:r>
            <a:endParaRPr lang="en-US" sz="3200" dirty="0"/>
          </a:p>
        </p:txBody>
      </p:sp>
    </p:spTree>
    <p:extLst>
      <p:ext uri="{BB962C8B-B14F-4D97-AF65-F5344CB8AC3E}">
        <p14:creationId xmlns:p14="http://schemas.microsoft.com/office/powerpoint/2010/main" val="351989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1B4BC-F61F-75E8-B517-3A6893160332}"/>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269133-071E-F253-C1FC-7B84B709C1B2}"/>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500" kern="100" dirty="0">
                <a:latin typeface="Calibri" panose="020F0502020204030204" pitchFamily="34" charset="0"/>
                <a:ea typeface="Calibri" panose="020F0502020204030204" pitchFamily="34" charset="0"/>
                <a:cs typeface="Times New Roman" panose="02020603050405020304" pitchFamily="18" charset="0"/>
              </a:rPr>
              <a:t>L’employeur a le droit de diriger et organiser le travail, ce qui inclut la possibilité de modifier certains aspects comme les méthodes de travail, des ajustements mineurs d’horaires ou l’agencement du lieu de travail. Toutefois, ce pouvoir est limité. </a:t>
            </a:r>
          </a:p>
          <a:p>
            <a:pPr marL="0" lvl="0" indent="0">
              <a:spcBef>
                <a:spcPts val="500"/>
              </a:spcBef>
              <a:buSzPts val="1000"/>
              <a:buNone/>
              <a:tabLst>
                <a:tab pos="457200" algn="l"/>
              </a:tabLst>
            </a:pPr>
            <a:r>
              <a:rPr lang="fr-FR" sz="2500" b="1" u="sng" kern="100" dirty="0">
                <a:latin typeface="Calibri" panose="020F0502020204030204" pitchFamily="34" charset="0"/>
                <a:ea typeface="Calibri" panose="020F0502020204030204" pitchFamily="34" charset="0"/>
                <a:cs typeface="Times New Roman" panose="02020603050405020304" pitchFamily="18" charset="0"/>
              </a:rPr>
              <a:t>Principes encadrant les changements décidés par l’employeur :</a:t>
            </a:r>
          </a:p>
          <a:p>
            <a:pPr>
              <a:spcBef>
                <a:spcPts val="500"/>
              </a:spcBef>
              <a:buSzPts val="1000"/>
              <a:tabLst>
                <a:tab pos="457200" algn="l"/>
              </a:tabLst>
            </a:pPr>
            <a:r>
              <a:rPr lang="fr-FR" sz="2500" b="1" kern="100" dirty="0">
                <a:solidFill>
                  <a:schemeClr val="accent4"/>
                </a:solidFill>
                <a:latin typeface="Calibri" panose="020F0502020204030204" pitchFamily="34" charset="0"/>
                <a:cs typeface="Times New Roman" panose="02020603050405020304" pitchFamily="18" charset="0"/>
              </a:rPr>
              <a:t>Respect des éléments essentiels du contrat </a:t>
            </a:r>
            <a:r>
              <a:rPr lang="fr-FR" sz="2500" kern="100" dirty="0">
                <a:latin typeface="Calibri" panose="020F0502020204030204" pitchFamily="34" charset="0"/>
                <a:ea typeface="Calibri" panose="020F0502020204030204" pitchFamily="34" charset="0"/>
                <a:cs typeface="Times New Roman" panose="02020603050405020304" pitchFamily="18" charset="0"/>
              </a:rPr>
              <a:t>: Selon le Code du travail, les éléments fondamentaux du contrat de travail ne peuvent pas être modifiés sans l’accord du salarié. Cela protège le salarié de modifications imposées qui changeraient substantiellement ses conditions de travail.</a:t>
            </a:r>
          </a:p>
          <a:p>
            <a:pPr>
              <a:spcBef>
                <a:spcPts val="500"/>
              </a:spcBef>
              <a:buSzPts val="1000"/>
              <a:tabLst>
                <a:tab pos="457200" algn="l"/>
              </a:tabLs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Motif légitime pour les changements nécessaires </a:t>
            </a:r>
            <a:r>
              <a:rPr lang="fr-FR" sz="2500" kern="100" dirty="0">
                <a:latin typeface="Calibri" panose="020F0502020204030204" pitchFamily="34" charset="0"/>
                <a:ea typeface="Calibri" panose="020F0502020204030204" pitchFamily="34" charset="0"/>
                <a:cs typeface="Times New Roman" panose="02020603050405020304" pitchFamily="18" charset="0"/>
              </a:rPr>
              <a:t>: Si l’employeur propose un changement important pour des raisons économiques (pour éviter des licenciements), il doit prouver que cette modification est nécessaire à la survie de l’entreprise. Néanmoins, le salarié reste libre d’accepter ou de refuser. Si le salarié refuse, l’employeur doit alors envisager un licenciement pour cause réelle et sérieuse, en respectant les procédures légales.</a:t>
            </a:r>
          </a:p>
        </p:txBody>
      </p:sp>
      <p:sp>
        <p:nvSpPr>
          <p:cNvPr id="7" name="Slide Number Placeholder 6">
            <a:extLst>
              <a:ext uri="{FF2B5EF4-FFF2-40B4-BE49-F238E27FC236}">
                <a16:creationId xmlns:a16="http://schemas.microsoft.com/office/drawing/2014/main" id="{BF6496D9-C308-15B3-A80F-C8D682348310}"/>
              </a:ext>
            </a:extLst>
          </p:cNvPr>
          <p:cNvSpPr>
            <a:spLocks noGrp="1"/>
          </p:cNvSpPr>
          <p:nvPr>
            <p:ph type="sldNum" sz="quarter" idx="12"/>
          </p:nvPr>
        </p:nvSpPr>
        <p:spPr/>
        <p:txBody>
          <a:bodyPr/>
          <a:lstStyle/>
          <a:p>
            <a:fld id="{51F02384-994A-4C3C-8656-0CE2B6A3B91B}" type="slidenum">
              <a:rPr lang="en-US" smtClean="0"/>
              <a:pPr/>
              <a:t>37</a:t>
            </a:fld>
            <a:endParaRPr lang="en-US"/>
          </a:p>
        </p:txBody>
      </p:sp>
      <p:sp>
        <p:nvSpPr>
          <p:cNvPr id="4" name="Title 3">
            <a:extLst>
              <a:ext uri="{FF2B5EF4-FFF2-40B4-BE49-F238E27FC236}">
                <a16:creationId xmlns:a16="http://schemas.microsoft.com/office/drawing/2014/main" id="{CEA169D1-DAE8-C4AE-0295-BA803FDFBDA6}"/>
              </a:ext>
            </a:extLst>
          </p:cNvPr>
          <p:cNvSpPr>
            <a:spLocks noGrp="1"/>
          </p:cNvSpPr>
          <p:nvPr>
            <p:ph type="title"/>
          </p:nvPr>
        </p:nvSpPr>
        <p:spPr>
          <a:xfrm>
            <a:off x="119336" y="160337"/>
            <a:ext cx="11953328" cy="604367"/>
          </a:xfrm>
        </p:spPr>
        <p:txBody>
          <a:bodyPr>
            <a:normAutofit/>
          </a:bodyPr>
          <a:lstStyle/>
          <a:p>
            <a:r>
              <a:rPr lang="fr-FR" sz="3200" dirty="0"/>
              <a:t>LIMITES DU POUVOIR DE DIRECTION DE L’EMPLOYEUR</a:t>
            </a:r>
            <a:endParaRPr lang="en-US" sz="3200" dirty="0"/>
          </a:p>
        </p:txBody>
      </p:sp>
    </p:spTree>
    <p:extLst>
      <p:ext uri="{BB962C8B-B14F-4D97-AF65-F5344CB8AC3E}">
        <p14:creationId xmlns:p14="http://schemas.microsoft.com/office/powerpoint/2010/main" val="4184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69F5C-47F4-84E2-6AD1-C3400FF28602}"/>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7D64D170-C427-12C8-90D6-E915E0DFC662}"/>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500" b="1" u="sng" kern="100" dirty="0">
                <a:latin typeface="Calibri" panose="020F0502020204030204" pitchFamily="34" charset="0"/>
                <a:ea typeface="Calibri" panose="020F0502020204030204" pitchFamily="34" charset="0"/>
                <a:cs typeface="Times New Roman" panose="02020603050405020304" pitchFamily="18" charset="0"/>
              </a:rPr>
              <a:t>Principes encadrant les changements décidés par l’employeur :</a:t>
            </a:r>
          </a:p>
          <a:p>
            <a:pPr>
              <a:spcBef>
                <a:spcPts val="500"/>
              </a:spcBef>
              <a:buSzPts val="1000"/>
              <a:tabLst>
                <a:tab pos="457200" algn="l"/>
              </a:tabLs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Droit de refus du salarié et protection contre les sanctions </a:t>
            </a:r>
            <a:r>
              <a:rPr lang="fr-FR" sz="2500" kern="100" dirty="0">
                <a:latin typeface="Calibri" panose="020F0502020204030204" pitchFamily="34" charset="0"/>
                <a:ea typeface="Calibri" panose="020F0502020204030204" pitchFamily="34" charset="0"/>
                <a:cs typeface="Times New Roman" panose="02020603050405020304" pitchFamily="18" charset="0"/>
              </a:rPr>
              <a:t>: La loi et la jurisprudence protègent le salarié contre toute sanction si celui-ci refuse une modification qui touche aux aspects essentiels de son contrat. Le refus ne constitue pas une faute, même si l’employeur souhaite imposer ce changement. En cas de désaccord persistant, l’employeur peut procéder à un licenciement pour cause réelle, </a:t>
            </a: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mais il doit prouver que ce changement est indispensable pour l’entreprise et suivre une procédure légale stricte</a:t>
            </a:r>
            <a:r>
              <a:rPr lang="fr-FR" sz="2500" kern="1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Slide Number Placeholder 6">
            <a:extLst>
              <a:ext uri="{FF2B5EF4-FFF2-40B4-BE49-F238E27FC236}">
                <a16:creationId xmlns:a16="http://schemas.microsoft.com/office/drawing/2014/main" id="{30CAB0B5-A2D6-A1EF-3789-52AE33A9ADA4}"/>
              </a:ext>
            </a:extLst>
          </p:cNvPr>
          <p:cNvSpPr>
            <a:spLocks noGrp="1"/>
          </p:cNvSpPr>
          <p:nvPr>
            <p:ph type="sldNum" sz="quarter" idx="12"/>
          </p:nvPr>
        </p:nvSpPr>
        <p:spPr/>
        <p:txBody>
          <a:bodyPr/>
          <a:lstStyle/>
          <a:p>
            <a:fld id="{51F02384-994A-4C3C-8656-0CE2B6A3B91B}" type="slidenum">
              <a:rPr lang="en-US" smtClean="0"/>
              <a:pPr/>
              <a:t>38</a:t>
            </a:fld>
            <a:endParaRPr lang="en-US"/>
          </a:p>
        </p:txBody>
      </p:sp>
      <p:sp>
        <p:nvSpPr>
          <p:cNvPr id="4" name="Title 3">
            <a:extLst>
              <a:ext uri="{FF2B5EF4-FFF2-40B4-BE49-F238E27FC236}">
                <a16:creationId xmlns:a16="http://schemas.microsoft.com/office/drawing/2014/main" id="{297C107B-070C-88BC-9F20-A9C12B507FBE}"/>
              </a:ext>
            </a:extLst>
          </p:cNvPr>
          <p:cNvSpPr>
            <a:spLocks noGrp="1"/>
          </p:cNvSpPr>
          <p:nvPr>
            <p:ph type="title"/>
          </p:nvPr>
        </p:nvSpPr>
        <p:spPr>
          <a:xfrm>
            <a:off x="119336" y="160337"/>
            <a:ext cx="11953328" cy="604367"/>
          </a:xfrm>
        </p:spPr>
        <p:txBody>
          <a:bodyPr>
            <a:normAutofit/>
          </a:bodyPr>
          <a:lstStyle/>
          <a:p>
            <a:r>
              <a:rPr lang="fr-FR" sz="3200" dirty="0"/>
              <a:t>LIMITES DU POUVOIR DE DIRECTION DE L’EMPLOYEUR</a:t>
            </a:r>
            <a:endParaRPr lang="en-US" sz="3200" dirty="0"/>
          </a:p>
        </p:txBody>
      </p:sp>
    </p:spTree>
    <p:extLst>
      <p:ext uri="{BB962C8B-B14F-4D97-AF65-F5344CB8AC3E}">
        <p14:creationId xmlns:p14="http://schemas.microsoft.com/office/powerpoint/2010/main" val="24537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EA68F-C042-BD60-0CBD-9B2B0A7FB6C2}"/>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4862A523-68A1-6109-F177-4CC8AFE620AB}"/>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8B027D-F57D-13BE-F713-DCCC3965D7ED}"/>
              </a:ext>
            </a:extLst>
          </p:cNvPr>
          <p:cNvSpPr>
            <a:spLocks noGrp="1"/>
          </p:cNvSpPr>
          <p:nvPr>
            <p:ph type="ctrTitle"/>
          </p:nvPr>
        </p:nvSpPr>
        <p:spPr>
          <a:xfrm>
            <a:off x="2032000" y="5301208"/>
            <a:ext cx="8128000" cy="1067644"/>
          </a:xfrm>
        </p:spPr>
        <p:txBody>
          <a:bodyPr/>
          <a:lstStyle/>
          <a:p>
            <a:r>
              <a:rPr lang="fr-FR" dirty="0"/>
              <a:t>LES CHANGEMENTS AFFECTANT LA SITUATION JURIDIQUE DE L'EMPLOYEUR</a:t>
            </a:r>
            <a:endParaRPr lang="en-US" dirty="0"/>
          </a:p>
        </p:txBody>
      </p:sp>
      <p:sp>
        <p:nvSpPr>
          <p:cNvPr id="5" name="Text Placeholder 4">
            <a:extLst>
              <a:ext uri="{FF2B5EF4-FFF2-40B4-BE49-F238E27FC236}">
                <a16:creationId xmlns:a16="http://schemas.microsoft.com/office/drawing/2014/main" id="{673A36F4-BF0F-67DB-95E2-1B39D902BD2C}"/>
              </a:ext>
            </a:extLst>
          </p:cNvPr>
          <p:cNvSpPr>
            <a:spLocks noGrp="1"/>
          </p:cNvSpPr>
          <p:nvPr>
            <p:ph type="body" sz="quarter" idx="14"/>
          </p:nvPr>
        </p:nvSpPr>
        <p:spPr/>
        <p:txBody>
          <a:bodyPr/>
          <a:lstStyle/>
          <a:p>
            <a:r>
              <a:rPr lang="en-US" dirty="0"/>
              <a:t>02</a:t>
            </a:r>
          </a:p>
        </p:txBody>
      </p:sp>
    </p:spTree>
    <p:extLst>
      <p:ext uri="{BB962C8B-B14F-4D97-AF65-F5344CB8AC3E}">
        <p14:creationId xmlns:p14="http://schemas.microsoft.com/office/powerpoint/2010/main" val="405693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DEFINITION DES STATUTS</a:t>
            </a:r>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r>
              <a:rPr lang="en-US" dirty="0"/>
              <a:t>01</a:t>
            </a:r>
          </a:p>
        </p:txBody>
      </p:sp>
    </p:spTree>
    <p:extLst>
      <p:ext uri="{BB962C8B-B14F-4D97-AF65-F5344CB8AC3E}">
        <p14:creationId xmlns:p14="http://schemas.microsoft.com/office/powerpoint/2010/main" val="1289346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5EEFD-3B18-C342-6C07-22D00D1E2246}"/>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BBD2A104-FE5A-4751-B5C0-846B02D047C8}"/>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500" kern="100" dirty="0">
                <a:latin typeface="Calibri" panose="020F0502020204030204" pitchFamily="34" charset="0"/>
                <a:ea typeface="Calibri" panose="020F0502020204030204" pitchFamily="34" charset="0"/>
                <a:cs typeface="Times New Roman" panose="02020603050405020304" pitchFamily="18" charset="0"/>
              </a:rPr>
              <a:t>Certains événements, comme les </a:t>
            </a: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transferts d’entreprise, les fusions, et les acquisitions</a:t>
            </a:r>
            <a:r>
              <a:rPr lang="fr-FR" sz="2500" kern="100" dirty="0">
                <a:latin typeface="Calibri" panose="020F0502020204030204" pitchFamily="34" charset="0"/>
                <a:ea typeface="Calibri" panose="020F0502020204030204" pitchFamily="34" charset="0"/>
                <a:cs typeface="Times New Roman" panose="02020603050405020304" pitchFamily="18" charset="0"/>
              </a:rPr>
              <a:t>, peuvent entraîner </a:t>
            </a: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un changement d’employeur tout en maintenant les mêmes conditions pour les salariés</a:t>
            </a:r>
            <a:r>
              <a:rPr lang="fr-FR" sz="2500" kern="100" dirty="0">
                <a:latin typeface="Calibri" panose="020F0502020204030204" pitchFamily="34" charset="0"/>
                <a:ea typeface="Calibri" panose="020F0502020204030204" pitchFamily="34" charset="0"/>
                <a:cs typeface="Times New Roman" panose="02020603050405020304" pitchFamily="18" charset="0"/>
              </a:rPr>
              <a:t>. La loi encadre strictement ces situations pour assurer la continuité des droits des salariés et leur offrir une protection juridique.</a:t>
            </a:r>
          </a:p>
        </p:txBody>
      </p:sp>
      <p:sp>
        <p:nvSpPr>
          <p:cNvPr id="7" name="Slide Number Placeholder 6">
            <a:extLst>
              <a:ext uri="{FF2B5EF4-FFF2-40B4-BE49-F238E27FC236}">
                <a16:creationId xmlns:a16="http://schemas.microsoft.com/office/drawing/2014/main" id="{D8A2FB8C-5A83-794D-7A0C-5BA3D86A58B5}"/>
              </a:ext>
            </a:extLst>
          </p:cNvPr>
          <p:cNvSpPr>
            <a:spLocks noGrp="1"/>
          </p:cNvSpPr>
          <p:nvPr>
            <p:ph type="sldNum" sz="quarter" idx="12"/>
          </p:nvPr>
        </p:nvSpPr>
        <p:spPr/>
        <p:txBody>
          <a:bodyPr/>
          <a:lstStyle/>
          <a:p>
            <a:fld id="{51F02384-994A-4C3C-8656-0CE2B6A3B91B}" type="slidenum">
              <a:rPr lang="en-US" smtClean="0"/>
              <a:pPr/>
              <a:t>40</a:t>
            </a:fld>
            <a:endParaRPr lang="en-US"/>
          </a:p>
        </p:txBody>
      </p:sp>
      <p:sp>
        <p:nvSpPr>
          <p:cNvPr id="4" name="Title 3">
            <a:extLst>
              <a:ext uri="{FF2B5EF4-FFF2-40B4-BE49-F238E27FC236}">
                <a16:creationId xmlns:a16="http://schemas.microsoft.com/office/drawing/2014/main" id="{BE7D5C7D-392D-F7EF-B835-37478970C344}"/>
              </a:ext>
            </a:extLst>
          </p:cNvPr>
          <p:cNvSpPr>
            <a:spLocks noGrp="1"/>
          </p:cNvSpPr>
          <p:nvPr>
            <p:ph type="title"/>
          </p:nvPr>
        </p:nvSpPr>
        <p:spPr>
          <a:xfrm>
            <a:off x="119336" y="160337"/>
            <a:ext cx="11953328" cy="604367"/>
          </a:xfrm>
        </p:spPr>
        <p:txBody>
          <a:bodyPr>
            <a:normAutofit fontScale="90000"/>
          </a:bodyPr>
          <a:lstStyle/>
          <a:p>
            <a:r>
              <a:rPr lang="fr-FR" sz="3200" dirty="0"/>
              <a:t>CHANGEMENTS AFFECTANT LA SITUATION JURIDIQUE DE L’EMPLOYEUR</a:t>
            </a:r>
            <a:endParaRPr lang="en-US" sz="3200" dirty="0"/>
          </a:p>
        </p:txBody>
      </p:sp>
      <p:pic>
        <p:nvPicPr>
          <p:cNvPr id="2" name="Image 1">
            <a:extLst>
              <a:ext uri="{FF2B5EF4-FFF2-40B4-BE49-F238E27FC236}">
                <a16:creationId xmlns:a16="http://schemas.microsoft.com/office/drawing/2014/main" id="{1C8F104E-49CD-37B4-AE86-C1F83FCE1C13}"/>
              </a:ext>
            </a:extLst>
          </p:cNvPr>
          <p:cNvPicPr>
            <a:picLocks noChangeAspect="1"/>
          </p:cNvPicPr>
          <p:nvPr/>
        </p:nvPicPr>
        <p:blipFill>
          <a:blip r:embed="rId3"/>
          <a:stretch>
            <a:fillRect/>
          </a:stretch>
        </p:blipFill>
        <p:spPr>
          <a:xfrm>
            <a:off x="2999656" y="2488350"/>
            <a:ext cx="5215880" cy="3475412"/>
          </a:xfrm>
          <a:prstGeom prst="rect">
            <a:avLst/>
          </a:prstGeom>
        </p:spPr>
      </p:pic>
    </p:spTree>
    <p:extLst>
      <p:ext uri="{BB962C8B-B14F-4D97-AF65-F5344CB8AC3E}">
        <p14:creationId xmlns:p14="http://schemas.microsoft.com/office/powerpoint/2010/main" val="253934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FB4C9-035B-9DD8-AB06-BB569683BFE4}"/>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603B90D-8949-0462-D8FC-1A8773441E3D}"/>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500" b="1" u="sng" kern="100" dirty="0">
                <a:latin typeface="Calibri" panose="020F0502020204030204" pitchFamily="34" charset="0"/>
                <a:ea typeface="Calibri" panose="020F0502020204030204" pitchFamily="34" charset="0"/>
                <a:cs typeface="Times New Roman" panose="02020603050405020304" pitchFamily="18" charset="0"/>
              </a:rPr>
              <a:t>Principe de continuité des contrats :</a:t>
            </a:r>
          </a:p>
          <a:p>
            <a:pPr>
              <a:spcBef>
                <a:spcPts val="500"/>
              </a:spcBef>
              <a:buSzPts val="1000"/>
              <a:tabLst>
                <a:tab pos="457200" algn="l"/>
              </a:tabLs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Maintien automatique des contrats de travail </a:t>
            </a:r>
            <a:r>
              <a:rPr lang="fr-FR" sz="2500" kern="100" dirty="0">
                <a:latin typeface="Calibri" panose="020F0502020204030204" pitchFamily="34" charset="0"/>
                <a:ea typeface="Calibri" panose="020F0502020204030204" pitchFamily="34" charset="0"/>
                <a:cs typeface="Times New Roman" panose="02020603050405020304" pitchFamily="18" charset="0"/>
              </a:rPr>
              <a:t>: Les contrats des salariés sont automatiquement transférés au nouvel employeur, avec les mêmes conditions de travail.</a:t>
            </a:r>
          </a:p>
          <a:p>
            <a:pPr>
              <a:spcBef>
                <a:spcPts val="500"/>
              </a:spcBef>
              <a:buSzPts val="1000"/>
              <a:tabLst>
                <a:tab pos="457200" algn="l"/>
              </a:tabLs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Protection des droits des salariés </a:t>
            </a:r>
            <a:r>
              <a:rPr lang="fr-FR" sz="2500" kern="100" dirty="0">
                <a:latin typeface="Calibri" panose="020F0502020204030204" pitchFamily="34" charset="0"/>
                <a:ea typeface="Calibri" panose="020F0502020204030204" pitchFamily="34" charset="0"/>
                <a:cs typeface="Times New Roman" panose="02020603050405020304" pitchFamily="18" charset="0"/>
              </a:rPr>
              <a:t>: Le nouvel employeur doit respecter toutes les conditions existantes du contrat, y compris le salaire, les horaires, les avantages et responsabilités.</a:t>
            </a:r>
          </a:p>
          <a:p>
            <a:pPr marL="0" lvl="0" indent="0">
              <a:spcBef>
                <a:spcPts val="500"/>
              </a:spcBef>
              <a:buSzPts val="1000"/>
              <a:buNone/>
              <a:tabLst>
                <a:tab pos="457200" algn="l"/>
              </a:tabLst>
            </a:pPr>
            <a:r>
              <a:rPr lang="fr-FR" sz="2500" b="1" u="sng" kern="100" dirty="0">
                <a:latin typeface="Calibri" panose="020F0502020204030204" pitchFamily="34" charset="0"/>
                <a:ea typeface="Calibri" panose="020F0502020204030204" pitchFamily="34" charset="0"/>
                <a:cs typeface="Times New Roman" panose="02020603050405020304" pitchFamily="18" charset="0"/>
              </a:rPr>
              <a:t>Exemples de droits maintenus pour les salariés :</a:t>
            </a:r>
          </a:p>
          <a:p>
            <a:pPr marL="0" lvl="0" indent="0">
              <a:spcBef>
                <a:spcPts val="500"/>
              </a:spcBef>
              <a:buSzPts val="1000"/>
              <a:buNone/>
              <a:tabLst>
                <a:tab pos="457200" algn="l"/>
              </a:tabLs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Avantages acquis </a:t>
            </a:r>
            <a:r>
              <a:rPr lang="fr-FR" sz="2500" kern="100" dirty="0">
                <a:latin typeface="Calibri" panose="020F0502020204030204" pitchFamily="34" charset="0"/>
                <a:ea typeface="Calibri" panose="020F0502020204030204" pitchFamily="34" charset="0"/>
                <a:cs typeface="Times New Roman" panose="02020603050405020304" pitchFamily="18" charset="0"/>
              </a:rPr>
              <a:t>: Tous les avantages obtenus avec l’ancien employeur (comme les primes d’ancienneté ou des congés supplémentaires) restent valables et doivent être respectés.</a:t>
            </a:r>
          </a:p>
          <a:p>
            <a:pPr marL="0" lvl="0" indent="0">
              <a:spcBef>
                <a:spcPts val="500"/>
              </a:spcBef>
              <a:buSzPts val="1000"/>
              <a:buNone/>
              <a:tabLst>
                <a:tab pos="457200" algn="l"/>
              </a:tabLs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Conditions de travail </a:t>
            </a:r>
            <a:r>
              <a:rPr lang="fr-FR" sz="2500" kern="100" dirty="0">
                <a:latin typeface="Calibri" panose="020F0502020204030204" pitchFamily="34" charset="0"/>
                <a:ea typeface="Calibri" panose="020F0502020204030204" pitchFamily="34" charset="0"/>
                <a:cs typeface="Times New Roman" panose="02020603050405020304" pitchFamily="18" charset="0"/>
              </a:rPr>
              <a:t>: Les modalités essentielles du contrat (comme le lieu de travail et les horaires) ne peuvent pas être modifiées sans accord. Si des changements sont envisagés, ils doivent être négociés avec les représentants des salariés ou individuellement.</a:t>
            </a:r>
          </a:p>
        </p:txBody>
      </p:sp>
      <p:sp>
        <p:nvSpPr>
          <p:cNvPr id="7" name="Slide Number Placeholder 6">
            <a:extLst>
              <a:ext uri="{FF2B5EF4-FFF2-40B4-BE49-F238E27FC236}">
                <a16:creationId xmlns:a16="http://schemas.microsoft.com/office/drawing/2014/main" id="{D36975B5-DE8E-1299-8ECB-A28D2D1224B3}"/>
              </a:ext>
            </a:extLst>
          </p:cNvPr>
          <p:cNvSpPr>
            <a:spLocks noGrp="1"/>
          </p:cNvSpPr>
          <p:nvPr>
            <p:ph type="sldNum" sz="quarter" idx="12"/>
          </p:nvPr>
        </p:nvSpPr>
        <p:spPr/>
        <p:txBody>
          <a:bodyPr/>
          <a:lstStyle/>
          <a:p>
            <a:fld id="{51F02384-994A-4C3C-8656-0CE2B6A3B91B}" type="slidenum">
              <a:rPr lang="en-US" smtClean="0"/>
              <a:pPr/>
              <a:t>41</a:t>
            </a:fld>
            <a:endParaRPr lang="en-US"/>
          </a:p>
        </p:txBody>
      </p:sp>
      <p:sp>
        <p:nvSpPr>
          <p:cNvPr id="4" name="Title 3">
            <a:extLst>
              <a:ext uri="{FF2B5EF4-FFF2-40B4-BE49-F238E27FC236}">
                <a16:creationId xmlns:a16="http://schemas.microsoft.com/office/drawing/2014/main" id="{C0C605EE-BE72-13F9-E1A7-9EE99852D1F6}"/>
              </a:ext>
            </a:extLst>
          </p:cNvPr>
          <p:cNvSpPr>
            <a:spLocks noGrp="1"/>
          </p:cNvSpPr>
          <p:nvPr>
            <p:ph type="title"/>
          </p:nvPr>
        </p:nvSpPr>
        <p:spPr>
          <a:xfrm>
            <a:off x="119336" y="160337"/>
            <a:ext cx="11953328" cy="604367"/>
          </a:xfrm>
        </p:spPr>
        <p:txBody>
          <a:bodyPr>
            <a:normAutofit/>
          </a:bodyPr>
          <a:lstStyle/>
          <a:p>
            <a:r>
              <a:rPr lang="fr-FR" sz="3200" dirty="0"/>
              <a:t>LE TRANSFERT D’ENTREPRISE (VENTE)</a:t>
            </a:r>
            <a:endParaRPr lang="en-US" sz="3200" dirty="0"/>
          </a:p>
        </p:txBody>
      </p:sp>
    </p:spTree>
    <p:extLst>
      <p:ext uri="{BB962C8B-B14F-4D97-AF65-F5344CB8AC3E}">
        <p14:creationId xmlns:p14="http://schemas.microsoft.com/office/powerpoint/2010/main" val="200270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BDC5B-33F4-412C-3C6C-BC283DA5530B}"/>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9CCAE58B-AE66-C069-B5F2-D08ADFE3AD29}"/>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500" kern="100" dirty="0">
                <a:latin typeface="Calibri" panose="020F0502020204030204" pitchFamily="34" charset="0"/>
                <a:ea typeface="Calibri" panose="020F0502020204030204" pitchFamily="34" charset="0"/>
                <a:cs typeface="Times New Roman" panose="02020603050405020304" pitchFamily="18" charset="0"/>
              </a:rPr>
              <a:t>Ici, le Code du travail impose au nouvel employeur des obligations pour protéger les droits individuels et collectifs des salariés de l’entreprise absorbée.</a:t>
            </a:r>
          </a:p>
          <a:p>
            <a:pPr marL="0" lvl="0" indent="0">
              <a:spcBef>
                <a:spcPts val="500"/>
              </a:spcBef>
              <a:buSzPts val="1000"/>
              <a:buNone/>
              <a:tabLst>
                <a:tab pos="457200" algn="l"/>
              </a:tabLst>
            </a:pPr>
            <a:r>
              <a:rPr lang="fr-FR" sz="2500" b="1" u="sng" kern="100" dirty="0">
                <a:latin typeface="Calibri" panose="020F0502020204030204" pitchFamily="34" charset="0"/>
                <a:ea typeface="Calibri" panose="020F0502020204030204" pitchFamily="34" charset="0"/>
                <a:cs typeface="Times New Roman" panose="02020603050405020304" pitchFamily="18" charset="0"/>
              </a:rPr>
              <a:t>Effets pour les salariés :</a:t>
            </a:r>
          </a:p>
          <a:p>
            <a:pPr>
              <a:spcBef>
                <a:spcPts val="500"/>
              </a:spcBef>
              <a:buSzPts val="1000"/>
              <a:tabLst>
                <a:tab pos="457200" algn="l"/>
              </a:tabLs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Maintien des contrats </a:t>
            </a:r>
            <a:r>
              <a:rPr lang="fr-FR" sz="2500" kern="100" dirty="0">
                <a:latin typeface="Calibri" panose="020F0502020204030204" pitchFamily="34" charset="0"/>
                <a:ea typeface="Calibri" panose="020F0502020204030204" pitchFamily="34" charset="0"/>
                <a:cs typeface="Times New Roman" panose="02020603050405020304" pitchFamily="18" charset="0"/>
              </a:rPr>
              <a:t>: Les contrats de travail se poursuivent normalement après une fusion ou une acquisition. </a:t>
            </a:r>
          </a:p>
          <a:p>
            <a:pPr>
              <a:spcBef>
                <a:spcPts val="500"/>
              </a:spcBef>
              <a:buSzPts val="1000"/>
              <a:tabLst>
                <a:tab pos="457200" algn="l"/>
              </a:tabLst>
            </a:pPr>
            <a:r>
              <a:rPr lang="fr-FR" sz="2500" b="1" kern="100" dirty="0">
                <a:solidFill>
                  <a:schemeClr val="accent4"/>
                </a:solidFill>
                <a:latin typeface="Calibri" panose="020F0502020204030204" pitchFamily="34" charset="0"/>
                <a:cs typeface="Times New Roman" panose="02020603050405020304" pitchFamily="18" charset="0"/>
              </a:rPr>
              <a:t>Obligations de l’employeur </a:t>
            </a:r>
            <a:r>
              <a:rPr lang="fr-FR" sz="2500" kern="100" dirty="0">
                <a:latin typeface="Calibri" panose="020F0502020204030204" pitchFamily="34" charset="0"/>
                <a:ea typeface="Calibri" panose="020F0502020204030204" pitchFamily="34" charset="0"/>
                <a:cs typeface="Times New Roman" panose="02020603050405020304" pitchFamily="18" charset="0"/>
              </a:rPr>
              <a:t>: Le nouvel employeur doit respecter les droits des salariés, y compris les avantages acquis et les accords collectifs de l’entreprise d’origine.</a:t>
            </a:r>
          </a:p>
        </p:txBody>
      </p:sp>
      <p:sp>
        <p:nvSpPr>
          <p:cNvPr id="7" name="Slide Number Placeholder 6">
            <a:extLst>
              <a:ext uri="{FF2B5EF4-FFF2-40B4-BE49-F238E27FC236}">
                <a16:creationId xmlns:a16="http://schemas.microsoft.com/office/drawing/2014/main" id="{C68640B9-B609-D203-E733-53BFE2C8FFBA}"/>
              </a:ext>
            </a:extLst>
          </p:cNvPr>
          <p:cNvSpPr>
            <a:spLocks noGrp="1"/>
          </p:cNvSpPr>
          <p:nvPr>
            <p:ph type="sldNum" sz="quarter" idx="12"/>
          </p:nvPr>
        </p:nvSpPr>
        <p:spPr/>
        <p:txBody>
          <a:bodyPr/>
          <a:lstStyle/>
          <a:p>
            <a:fld id="{51F02384-994A-4C3C-8656-0CE2B6A3B91B}" type="slidenum">
              <a:rPr lang="en-US" smtClean="0"/>
              <a:pPr/>
              <a:t>42</a:t>
            </a:fld>
            <a:endParaRPr lang="en-US"/>
          </a:p>
        </p:txBody>
      </p:sp>
      <p:sp>
        <p:nvSpPr>
          <p:cNvPr id="4" name="Title 3">
            <a:extLst>
              <a:ext uri="{FF2B5EF4-FFF2-40B4-BE49-F238E27FC236}">
                <a16:creationId xmlns:a16="http://schemas.microsoft.com/office/drawing/2014/main" id="{E4FF21BD-409D-3F85-A6C9-89F874A530B5}"/>
              </a:ext>
            </a:extLst>
          </p:cNvPr>
          <p:cNvSpPr>
            <a:spLocks noGrp="1"/>
          </p:cNvSpPr>
          <p:nvPr>
            <p:ph type="title"/>
          </p:nvPr>
        </p:nvSpPr>
        <p:spPr>
          <a:xfrm>
            <a:off x="119336" y="160337"/>
            <a:ext cx="11953328" cy="604367"/>
          </a:xfrm>
        </p:spPr>
        <p:txBody>
          <a:bodyPr>
            <a:normAutofit/>
          </a:bodyPr>
          <a:lstStyle/>
          <a:p>
            <a:r>
              <a:rPr lang="fr-FR" sz="3200" dirty="0"/>
              <a:t>FUSIONS ET ACQUISITIONS </a:t>
            </a:r>
            <a:endParaRPr lang="en-US" sz="3200" dirty="0"/>
          </a:p>
        </p:txBody>
      </p:sp>
    </p:spTree>
    <p:extLst>
      <p:ext uri="{BB962C8B-B14F-4D97-AF65-F5344CB8AC3E}">
        <p14:creationId xmlns:p14="http://schemas.microsoft.com/office/powerpoint/2010/main" val="384314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A0EBB-F170-71FA-29E3-EFCC1B1D4F21}"/>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B1D594BE-80AC-90EF-85B4-5B28CDFD0060}"/>
              </a:ext>
            </a:extLst>
          </p:cNvPr>
          <p:cNvSpPr>
            <a:spLocks noGrp="1"/>
          </p:cNvSpPr>
          <p:nvPr>
            <p:ph idx="1"/>
          </p:nvPr>
        </p:nvSpPr>
        <p:spPr>
          <a:xfrm>
            <a:off x="119336" y="908720"/>
            <a:ext cx="11953328" cy="5328592"/>
          </a:xfrm>
        </p:spPr>
        <p:txBody>
          <a:bodyPr>
            <a:noAutofit/>
          </a:bodyPr>
          <a:lstStyle/>
          <a:p>
            <a:pPr marL="0" marR="0" lvl="0" indent="0" algn="l" defTabSz="914400" rtl="0" eaLnBrk="1" fontAlgn="auto" latinLnBrk="0" hangingPunct="1">
              <a:lnSpc>
                <a:spcPct val="90000"/>
              </a:lnSpc>
              <a:spcBef>
                <a:spcPts val="500"/>
              </a:spcBef>
              <a:spcAft>
                <a:spcPts val="1200"/>
              </a:spcAft>
              <a:buClrTx/>
              <a:buSzPts val="1000"/>
              <a:buFont typeface="Arial" panose="020B0604020202020204" pitchFamily="34" charset="0"/>
              <a:buNone/>
              <a:tabLst>
                <a:tab pos="457200" algn="l"/>
              </a:tabLst>
              <a:defRPr/>
            </a:pPr>
            <a:r>
              <a:rPr kumimoji="0" lang="fr-FR" sz="2500" b="1" i="0" u="sng" strike="noStrike" kern="100" cap="none" spc="0" normalizeH="0" baseline="0" noProof="0" dirty="0">
                <a:ln>
                  <a:noFill/>
                </a:ln>
                <a:solidFill>
                  <a:srgbClr val="63554F"/>
                </a:solidFill>
                <a:effectLst/>
                <a:uLnTx/>
                <a:uFillTx/>
                <a:latin typeface="Calibri" panose="020F0502020204030204" pitchFamily="34" charset="0"/>
                <a:ea typeface="Calibri" panose="020F0502020204030204" pitchFamily="34" charset="0"/>
                <a:cs typeface="Times New Roman" panose="02020603050405020304" pitchFamily="18" charset="0"/>
              </a:rPr>
              <a:t>Protection des droits collectifs et procédures à suivre :</a:t>
            </a:r>
          </a:p>
          <a:p>
            <a:pPr>
              <a:spcBef>
                <a:spcPts val="500"/>
              </a:spcBef>
              <a:buSzPts val="1000"/>
              <a:tabLst>
                <a:tab pos="457200" algn="l"/>
              </a:tabLst>
              <a:defRPr/>
            </a:pPr>
            <a:r>
              <a:rPr kumimoji="0" lang="fr-FR" sz="2500" b="1" i="0" u="none" strike="noStrike" kern="100" cap="none" spc="0" normalizeH="0" baseline="0" noProof="0" dirty="0">
                <a:ln>
                  <a:noFill/>
                </a:ln>
                <a:solidFill>
                  <a:schemeClr val="accent4"/>
                </a:solidFill>
                <a:effectLst/>
                <a:uLnTx/>
                <a:uFillTx/>
                <a:latin typeface="Calibri" panose="020F0502020204030204" pitchFamily="34" charset="0"/>
                <a:ea typeface="Calibri" panose="020F0502020204030204" pitchFamily="34" charset="0"/>
                <a:cs typeface="Times New Roman" panose="02020603050405020304" pitchFamily="18" charset="0"/>
              </a:rPr>
              <a:t>Conventions collectives </a:t>
            </a:r>
            <a:r>
              <a:rPr kumimoji="0" lang="fr-FR" sz="2500" b="0" i="0" u="none" strike="noStrike" kern="100" cap="none" spc="0" normalizeH="0" baseline="0" noProof="0" dirty="0">
                <a:ln>
                  <a:noFill/>
                </a:ln>
                <a:solidFill>
                  <a:srgbClr val="63554F"/>
                </a:solidFill>
                <a:effectLst/>
                <a:uLnTx/>
                <a:uFillTx/>
                <a:latin typeface="Calibri" panose="020F0502020204030204" pitchFamily="34" charset="0"/>
                <a:ea typeface="Calibri" panose="020F0502020204030204" pitchFamily="34" charset="0"/>
                <a:cs typeface="Times New Roman" panose="02020603050405020304" pitchFamily="18" charset="0"/>
              </a:rPr>
              <a:t>: Le nouvel employeur est tenu de respecter les conventions collectives de l’entreprise absorbée pendant au moins 15 mois après la fusion ou l’acquisition (sauf si un nouvel accord est signé pour les remplacer).</a:t>
            </a:r>
          </a:p>
          <a:p>
            <a:pPr>
              <a:spcBef>
                <a:spcPts val="500"/>
              </a:spcBef>
              <a:buSzPts val="1000"/>
              <a:tabLst>
                <a:tab pos="457200" algn="l"/>
              </a:tabLst>
              <a:defRPr/>
            </a:pPr>
            <a:r>
              <a:rPr lang="fr-FR" sz="2500" b="1" kern="100" dirty="0">
                <a:solidFill>
                  <a:schemeClr val="accent4"/>
                </a:solidFill>
                <a:latin typeface="Calibri" panose="020F0502020204030204" pitchFamily="34" charset="0"/>
                <a:cs typeface="Times New Roman" panose="02020603050405020304" pitchFamily="18" charset="0"/>
              </a:rPr>
              <a:t>Consultation des représentants </a:t>
            </a:r>
            <a:r>
              <a:rPr kumimoji="0" lang="fr-FR" sz="2500" b="0" i="0" u="none" strike="noStrike" kern="100" cap="none" spc="0" normalizeH="0" baseline="0" noProof="0" dirty="0">
                <a:ln>
                  <a:noFill/>
                </a:ln>
                <a:solidFill>
                  <a:srgbClr val="63554F"/>
                </a:solidFill>
                <a:effectLst/>
                <a:uLnTx/>
                <a:uFillTx/>
                <a:latin typeface="Calibri" panose="020F0502020204030204" pitchFamily="34" charset="0"/>
                <a:ea typeface="Calibri" panose="020F0502020204030204" pitchFamily="34" charset="0"/>
                <a:cs typeface="Times New Roman" panose="02020603050405020304" pitchFamily="18" charset="0"/>
              </a:rPr>
              <a:t>: Avant de modifier les conditions de travail ou les conventions, l’employeur doit consulter le comité social et économique (CSE) et engager des négociations avec les représentants des salariés si nécessaire.</a:t>
            </a:r>
          </a:p>
          <a:p>
            <a:pPr marL="0" lvl="0" indent="0">
              <a:spcBef>
                <a:spcPts val="500"/>
              </a:spcBef>
              <a:buSzPts val="1000"/>
              <a:buNone/>
              <a:tabLst>
                <a:tab pos="457200" algn="l"/>
              </a:tabLst>
            </a:pPr>
            <a:endParaRPr lang="fr-FR" sz="25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D225132A-F024-1671-173C-D0512DBBB71C}"/>
              </a:ext>
            </a:extLst>
          </p:cNvPr>
          <p:cNvSpPr>
            <a:spLocks noGrp="1"/>
          </p:cNvSpPr>
          <p:nvPr>
            <p:ph type="sldNum" sz="quarter" idx="12"/>
          </p:nvPr>
        </p:nvSpPr>
        <p:spPr/>
        <p:txBody>
          <a:bodyPr/>
          <a:lstStyle/>
          <a:p>
            <a:fld id="{51F02384-994A-4C3C-8656-0CE2B6A3B91B}" type="slidenum">
              <a:rPr lang="en-US" smtClean="0"/>
              <a:pPr/>
              <a:t>43</a:t>
            </a:fld>
            <a:endParaRPr lang="en-US"/>
          </a:p>
        </p:txBody>
      </p:sp>
      <p:sp>
        <p:nvSpPr>
          <p:cNvPr id="4" name="Title 3">
            <a:extLst>
              <a:ext uri="{FF2B5EF4-FFF2-40B4-BE49-F238E27FC236}">
                <a16:creationId xmlns:a16="http://schemas.microsoft.com/office/drawing/2014/main" id="{8EFACB4E-AF50-D27A-CA8F-15BCD249F102}"/>
              </a:ext>
            </a:extLst>
          </p:cNvPr>
          <p:cNvSpPr>
            <a:spLocks noGrp="1"/>
          </p:cNvSpPr>
          <p:nvPr>
            <p:ph type="title"/>
          </p:nvPr>
        </p:nvSpPr>
        <p:spPr>
          <a:xfrm>
            <a:off x="119336" y="160337"/>
            <a:ext cx="11953328" cy="604367"/>
          </a:xfrm>
        </p:spPr>
        <p:txBody>
          <a:bodyPr>
            <a:normAutofit/>
          </a:bodyPr>
          <a:lstStyle/>
          <a:p>
            <a:r>
              <a:rPr lang="fr-FR" sz="3200" dirty="0"/>
              <a:t>FUSIONS ET ACQUISITIONS </a:t>
            </a:r>
            <a:endParaRPr lang="en-US" sz="3200" dirty="0"/>
          </a:p>
        </p:txBody>
      </p:sp>
    </p:spTree>
    <p:extLst>
      <p:ext uri="{BB962C8B-B14F-4D97-AF65-F5344CB8AC3E}">
        <p14:creationId xmlns:p14="http://schemas.microsoft.com/office/powerpoint/2010/main" val="187404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3CA6E-347D-5E31-DB21-A35769D86867}"/>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D02C3625-02D3-64D4-1CA8-49D14FEE1AB6}"/>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A34A14-4352-63C4-0DD5-8B33483B541F}"/>
              </a:ext>
            </a:extLst>
          </p:cNvPr>
          <p:cNvSpPr>
            <a:spLocks noGrp="1"/>
          </p:cNvSpPr>
          <p:nvPr>
            <p:ph type="ctrTitle"/>
          </p:nvPr>
        </p:nvSpPr>
        <p:spPr>
          <a:xfrm>
            <a:off x="2032000" y="4797152"/>
            <a:ext cx="8128000" cy="1067644"/>
          </a:xfrm>
        </p:spPr>
        <p:txBody>
          <a:bodyPr/>
          <a:lstStyle/>
          <a:p>
            <a:r>
              <a:rPr lang="fr-FR" dirty="0"/>
              <a:t>CONSÉQUENCES JURIDIQUES DES MODIFICATIONS</a:t>
            </a:r>
            <a:endParaRPr lang="en-US" dirty="0"/>
          </a:p>
        </p:txBody>
      </p:sp>
      <p:sp>
        <p:nvSpPr>
          <p:cNvPr id="5" name="Text Placeholder 4">
            <a:extLst>
              <a:ext uri="{FF2B5EF4-FFF2-40B4-BE49-F238E27FC236}">
                <a16:creationId xmlns:a16="http://schemas.microsoft.com/office/drawing/2014/main" id="{A380D3A9-F09F-45E4-4CF3-EE3F34864A11}"/>
              </a:ext>
            </a:extLst>
          </p:cNvPr>
          <p:cNvSpPr>
            <a:spLocks noGrp="1"/>
          </p:cNvSpPr>
          <p:nvPr>
            <p:ph type="body" sz="quarter" idx="14"/>
          </p:nvPr>
        </p:nvSpPr>
        <p:spPr/>
        <p:txBody>
          <a:bodyPr/>
          <a:lstStyle/>
          <a:p>
            <a:r>
              <a:rPr lang="en-US" dirty="0"/>
              <a:t>03</a:t>
            </a:r>
          </a:p>
        </p:txBody>
      </p:sp>
    </p:spTree>
    <p:extLst>
      <p:ext uri="{BB962C8B-B14F-4D97-AF65-F5344CB8AC3E}">
        <p14:creationId xmlns:p14="http://schemas.microsoft.com/office/powerpoint/2010/main" val="3333777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E3653-418D-FCF7-9497-8A683C82A09F}"/>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9CE8B20-9B17-2F81-2436-2B5EDD01BF14}"/>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500" kern="100" dirty="0">
                <a:latin typeface="Calibri" panose="020F0502020204030204" pitchFamily="34" charset="0"/>
                <a:ea typeface="Calibri" panose="020F0502020204030204" pitchFamily="34" charset="0"/>
                <a:cs typeface="Times New Roman" panose="02020603050405020304" pitchFamily="18" charset="0"/>
              </a:rPr>
              <a:t>Les changements dans les conditions de travail ou dans les éléments essentiels du contrat </a:t>
            </a: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peuvent entraîner des conséquences légales importantes, surtout si le salarié refuse ces modifications</a:t>
            </a:r>
            <a:r>
              <a:rPr lang="fr-FR" sz="2500" kern="100" dirty="0">
                <a:latin typeface="Calibri" panose="020F0502020204030204" pitchFamily="34" charset="0"/>
                <a:ea typeface="Calibri" panose="020F0502020204030204" pitchFamily="34" charset="0"/>
                <a:cs typeface="Times New Roman" panose="02020603050405020304" pitchFamily="18" charset="0"/>
              </a:rPr>
              <a:t>. La loi et la jurisprudence fixent des règles pour protéger les droits du salarié tout en permettant à l’employeur d’adapter l’entreprise aux besoins économiques ou organisationnels.</a:t>
            </a:r>
          </a:p>
        </p:txBody>
      </p:sp>
      <p:sp>
        <p:nvSpPr>
          <p:cNvPr id="7" name="Slide Number Placeholder 6">
            <a:extLst>
              <a:ext uri="{FF2B5EF4-FFF2-40B4-BE49-F238E27FC236}">
                <a16:creationId xmlns:a16="http://schemas.microsoft.com/office/drawing/2014/main" id="{7A94A45B-14ED-9D51-AB97-A4C1A1770368}"/>
              </a:ext>
            </a:extLst>
          </p:cNvPr>
          <p:cNvSpPr>
            <a:spLocks noGrp="1"/>
          </p:cNvSpPr>
          <p:nvPr>
            <p:ph type="sldNum" sz="quarter" idx="12"/>
          </p:nvPr>
        </p:nvSpPr>
        <p:spPr/>
        <p:txBody>
          <a:bodyPr/>
          <a:lstStyle/>
          <a:p>
            <a:fld id="{51F02384-994A-4C3C-8656-0CE2B6A3B91B}" type="slidenum">
              <a:rPr lang="en-US" smtClean="0"/>
              <a:pPr/>
              <a:t>45</a:t>
            </a:fld>
            <a:endParaRPr lang="en-US"/>
          </a:p>
        </p:txBody>
      </p:sp>
      <p:sp>
        <p:nvSpPr>
          <p:cNvPr id="4" name="Title 3">
            <a:extLst>
              <a:ext uri="{FF2B5EF4-FFF2-40B4-BE49-F238E27FC236}">
                <a16:creationId xmlns:a16="http://schemas.microsoft.com/office/drawing/2014/main" id="{78BC0862-C76B-ED16-286C-4C5E3B7DC67C}"/>
              </a:ext>
            </a:extLst>
          </p:cNvPr>
          <p:cNvSpPr>
            <a:spLocks noGrp="1"/>
          </p:cNvSpPr>
          <p:nvPr>
            <p:ph type="title"/>
          </p:nvPr>
        </p:nvSpPr>
        <p:spPr>
          <a:xfrm>
            <a:off x="119336" y="160337"/>
            <a:ext cx="11953328" cy="604367"/>
          </a:xfrm>
        </p:spPr>
        <p:txBody>
          <a:bodyPr>
            <a:normAutofit/>
          </a:bodyPr>
          <a:lstStyle/>
          <a:p>
            <a:r>
              <a:rPr lang="fr-FR" sz="3200" dirty="0"/>
              <a:t>CONSEQUENCES JURIDIQUES</a:t>
            </a:r>
            <a:endParaRPr lang="en-US" sz="3200" dirty="0"/>
          </a:p>
        </p:txBody>
      </p:sp>
      <p:pic>
        <p:nvPicPr>
          <p:cNvPr id="2" name="Image 1">
            <a:extLst>
              <a:ext uri="{FF2B5EF4-FFF2-40B4-BE49-F238E27FC236}">
                <a16:creationId xmlns:a16="http://schemas.microsoft.com/office/drawing/2014/main" id="{D2C23001-074B-3ED7-2763-BA293A8A19AE}"/>
              </a:ext>
            </a:extLst>
          </p:cNvPr>
          <p:cNvPicPr>
            <a:picLocks noChangeAspect="1"/>
          </p:cNvPicPr>
          <p:nvPr/>
        </p:nvPicPr>
        <p:blipFill>
          <a:blip r:embed="rId3"/>
          <a:stretch>
            <a:fillRect/>
          </a:stretch>
        </p:blipFill>
        <p:spPr>
          <a:xfrm>
            <a:off x="4655840" y="2852936"/>
            <a:ext cx="2063423" cy="3096344"/>
          </a:xfrm>
          <a:prstGeom prst="rect">
            <a:avLst/>
          </a:prstGeom>
        </p:spPr>
      </p:pic>
    </p:spTree>
    <p:extLst>
      <p:ext uri="{BB962C8B-B14F-4D97-AF65-F5344CB8AC3E}">
        <p14:creationId xmlns:p14="http://schemas.microsoft.com/office/powerpoint/2010/main" val="401944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A4DE5-7673-F5B5-0E12-0D4362024435}"/>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BC7D99A-C68F-2B95-7EBE-EBC01867524F}"/>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500" kern="100" dirty="0">
                <a:latin typeface="Calibri" panose="020F0502020204030204" pitchFamily="34" charset="0"/>
                <a:ea typeface="Calibri" panose="020F0502020204030204" pitchFamily="34" charset="0"/>
                <a:cs typeface="Times New Roman" panose="02020603050405020304" pitchFamily="18" charset="0"/>
              </a:rPr>
              <a:t>Quand un salarié refuse une modification de son contrat, l’employeur doit se demander si cette modification peut justifier un licenciement (motif économique ou personnel).</a:t>
            </a:r>
          </a:p>
          <a:p>
            <a:pPr marL="0" lvl="0" indent="0">
              <a:spcBef>
                <a:spcPts val="500"/>
              </a:spcBef>
              <a:buSzPts val="1000"/>
              <a:buNone/>
              <a:tabLst>
                <a:tab pos="457200" algn="l"/>
              </a:tabLst>
            </a:pPr>
            <a:r>
              <a:rPr lang="fr-FR" sz="2500" b="1" u="sng" kern="100" dirty="0">
                <a:latin typeface="Calibri" panose="020F0502020204030204" pitchFamily="34" charset="0"/>
                <a:ea typeface="Calibri" panose="020F0502020204030204" pitchFamily="34" charset="0"/>
                <a:cs typeface="Times New Roman" panose="02020603050405020304" pitchFamily="18" charset="0"/>
              </a:rPr>
              <a:t>Situations où un licenciement pour motif économique peut être envisagé :</a:t>
            </a:r>
          </a:p>
          <a:p>
            <a:pPr>
              <a:spcBef>
                <a:spcPts val="500"/>
              </a:spcBef>
              <a:buSzPts val="1000"/>
              <a:tabLst>
                <a:tab pos="457200" algn="l"/>
              </a:tabLs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Nécessité de restructuration ou de réorganisation </a:t>
            </a:r>
            <a:r>
              <a:rPr lang="fr-FR" sz="2500" kern="100" dirty="0">
                <a:latin typeface="Calibri" panose="020F0502020204030204" pitchFamily="34" charset="0"/>
                <a:ea typeface="Calibri" panose="020F0502020204030204" pitchFamily="34" charset="0"/>
                <a:cs typeface="Times New Roman" panose="02020603050405020304" pitchFamily="18" charset="0"/>
              </a:rPr>
              <a:t>: Si la modification est nécessaire pour que l’entreprise reste compétitive ou stable, un refus du salarié pourrait justifier un licenciement économique.</a:t>
            </a:r>
          </a:p>
          <a:p>
            <a:pPr>
              <a:spcBef>
                <a:spcPts val="500"/>
              </a:spcBef>
              <a:buSzPts val="1000"/>
              <a:tabLst>
                <a:tab pos="457200" algn="l"/>
              </a:tabLs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Transformation technologique </a:t>
            </a:r>
            <a:r>
              <a:rPr lang="fr-FR" sz="2500" kern="100" dirty="0">
                <a:latin typeface="Calibri" panose="020F0502020204030204" pitchFamily="34" charset="0"/>
                <a:ea typeface="Calibri" panose="020F0502020204030204" pitchFamily="34" charset="0"/>
                <a:cs typeface="Times New Roman" panose="02020603050405020304" pitchFamily="18" charset="0"/>
              </a:rPr>
              <a:t>: Si l’entreprise adopte de nouvelles technologies ou méthodes qui changent les conditions de travail, le salarié peut être amené à s’adapter. Un refus de s’aligner peut justifier un licenciement économique.</a:t>
            </a:r>
          </a:p>
          <a:p>
            <a:pPr>
              <a:spcBef>
                <a:spcPts val="500"/>
              </a:spcBef>
              <a:buSzPts val="1000"/>
              <a:tabLst>
                <a:tab pos="457200" algn="l"/>
              </a:tabLs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Changement dans l’activité de l’entreprise </a:t>
            </a:r>
            <a:r>
              <a:rPr lang="fr-FR" sz="2500" kern="100" dirty="0">
                <a:latin typeface="Calibri" panose="020F0502020204030204" pitchFamily="34" charset="0"/>
                <a:ea typeface="Calibri" panose="020F0502020204030204" pitchFamily="34" charset="0"/>
                <a:cs typeface="Times New Roman" panose="02020603050405020304" pitchFamily="18" charset="0"/>
              </a:rPr>
              <a:t>: Si l’entreprise modifie son activité principale ou ses objectifs commerciaux, elle pourrait demander aux salariés d’assumer de nouvelles responsabilités. Un refus de s’adapter pourrait justifier un licenciement économique.</a:t>
            </a:r>
          </a:p>
        </p:txBody>
      </p:sp>
      <p:sp>
        <p:nvSpPr>
          <p:cNvPr id="7" name="Slide Number Placeholder 6">
            <a:extLst>
              <a:ext uri="{FF2B5EF4-FFF2-40B4-BE49-F238E27FC236}">
                <a16:creationId xmlns:a16="http://schemas.microsoft.com/office/drawing/2014/main" id="{8B152DED-CD30-40FE-18E3-4854F06C0684}"/>
              </a:ext>
            </a:extLst>
          </p:cNvPr>
          <p:cNvSpPr>
            <a:spLocks noGrp="1"/>
          </p:cNvSpPr>
          <p:nvPr>
            <p:ph type="sldNum" sz="quarter" idx="12"/>
          </p:nvPr>
        </p:nvSpPr>
        <p:spPr/>
        <p:txBody>
          <a:bodyPr/>
          <a:lstStyle/>
          <a:p>
            <a:fld id="{51F02384-994A-4C3C-8656-0CE2B6A3B91B}" type="slidenum">
              <a:rPr lang="en-US" smtClean="0"/>
              <a:pPr/>
              <a:t>46</a:t>
            </a:fld>
            <a:endParaRPr lang="en-US"/>
          </a:p>
        </p:txBody>
      </p:sp>
      <p:sp>
        <p:nvSpPr>
          <p:cNvPr id="4" name="Title 3">
            <a:extLst>
              <a:ext uri="{FF2B5EF4-FFF2-40B4-BE49-F238E27FC236}">
                <a16:creationId xmlns:a16="http://schemas.microsoft.com/office/drawing/2014/main" id="{5737E7CA-3577-2771-4784-610923174B3A}"/>
              </a:ext>
            </a:extLst>
          </p:cNvPr>
          <p:cNvSpPr>
            <a:spLocks noGrp="1"/>
          </p:cNvSpPr>
          <p:nvPr>
            <p:ph type="title"/>
          </p:nvPr>
        </p:nvSpPr>
        <p:spPr>
          <a:xfrm>
            <a:off x="119336" y="160337"/>
            <a:ext cx="11953328" cy="604367"/>
          </a:xfrm>
        </p:spPr>
        <p:txBody>
          <a:bodyPr>
            <a:normAutofit/>
          </a:bodyPr>
          <a:lstStyle/>
          <a:p>
            <a:r>
              <a:rPr lang="fr-FR" sz="3200" dirty="0"/>
              <a:t>RÉPERCUSSIONS EN CAS DE REFUS PAR LE SALARIÉ</a:t>
            </a:r>
            <a:endParaRPr lang="en-US" sz="3200" dirty="0"/>
          </a:p>
        </p:txBody>
      </p:sp>
    </p:spTree>
    <p:extLst>
      <p:ext uri="{BB962C8B-B14F-4D97-AF65-F5344CB8AC3E}">
        <p14:creationId xmlns:p14="http://schemas.microsoft.com/office/powerpoint/2010/main" val="172417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428F9-B526-9595-CFE8-633CF24DA3BC}"/>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DFA7CC9E-EAF8-A662-907D-08B8AB02C6A7}"/>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500" b="1" u="sng" kern="100" dirty="0">
                <a:latin typeface="Calibri" panose="020F0502020204030204" pitchFamily="34" charset="0"/>
                <a:ea typeface="Calibri" panose="020F0502020204030204" pitchFamily="34" charset="0"/>
                <a:cs typeface="Times New Roman" panose="02020603050405020304" pitchFamily="18" charset="0"/>
              </a:rPr>
              <a:t>Licenciement pour motif personnel </a:t>
            </a:r>
          </a:p>
          <a:p>
            <a:pPr marL="0" lvl="0" indent="0">
              <a:spcBef>
                <a:spcPts val="500"/>
              </a:spcBef>
              <a:buSzPts val="1000"/>
              <a:buNone/>
              <a:tabLst>
                <a:tab pos="457200" algn="l"/>
              </a:tabLst>
            </a:pPr>
            <a:r>
              <a:rPr lang="fr-FR" sz="2500" kern="100" dirty="0">
                <a:latin typeface="Calibri" panose="020F0502020204030204" pitchFamily="34" charset="0"/>
                <a:ea typeface="Calibri" panose="020F0502020204030204" pitchFamily="34" charset="0"/>
                <a:cs typeface="Times New Roman" panose="02020603050405020304" pitchFamily="18" charset="0"/>
              </a:rPr>
              <a:t>Un licenciement pour motif personnel peut être envisagé dans les rares cas où le refus du salarié concerne un changement mineur, comme une légère adaptation d’horaires. Ce type de licenciement reste cependant limité aux situations où le refus est disproportionné par rapport à la modification proposée.</a:t>
            </a:r>
          </a:p>
        </p:txBody>
      </p:sp>
      <p:sp>
        <p:nvSpPr>
          <p:cNvPr id="7" name="Slide Number Placeholder 6">
            <a:extLst>
              <a:ext uri="{FF2B5EF4-FFF2-40B4-BE49-F238E27FC236}">
                <a16:creationId xmlns:a16="http://schemas.microsoft.com/office/drawing/2014/main" id="{0E529239-F408-95F7-096A-9A12B736BD6C}"/>
              </a:ext>
            </a:extLst>
          </p:cNvPr>
          <p:cNvSpPr>
            <a:spLocks noGrp="1"/>
          </p:cNvSpPr>
          <p:nvPr>
            <p:ph type="sldNum" sz="quarter" idx="12"/>
          </p:nvPr>
        </p:nvSpPr>
        <p:spPr/>
        <p:txBody>
          <a:bodyPr/>
          <a:lstStyle/>
          <a:p>
            <a:fld id="{51F02384-994A-4C3C-8656-0CE2B6A3B91B}" type="slidenum">
              <a:rPr lang="en-US" smtClean="0"/>
              <a:pPr/>
              <a:t>47</a:t>
            </a:fld>
            <a:endParaRPr lang="en-US"/>
          </a:p>
        </p:txBody>
      </p:sp>
      <p:sp>
        <p:nvSpPr>
          <p:cNvPr id="4" name="Title 3">
            <a:extLst>
              <a:ext uri="{FF2B5EF4-FFF2-40B4-BE49-F238E27FC236}">
                <a16:creationId xmlns:a16="http://schemas.microsoft.com/office/drawing/2014/main" id="{689EC79E-C194-170D-A6CF-E81AD6DCE021}"/>
              </a:ext>
            </a:extLst>
          </p:cNvPr>
          <p:cNvSpPr>
            <a:spLocks noGrp="1"/>
          </p:cNvSpPr>
          <p:nvPr>
            <p:ph type="title"/>
          </p:nvPr>
        </p:nvSpPr>
        <p:spPr>
          <a:xfrm>
            <a:off x="119336" y="160337"/>
            <a:ext cx="11953328" cy="604367"/>
          </a:xfrm>
        </p:spPr>
        <p:txBody>
          <a:bodyPr>
            <a:normAutofit/>
          </a:bodyPr>
          <a:lstStyle/>
          <a:p>
            <a:r>
              <a:rPr lang="fr-FR" sz="3200" dirty="0"/>
              <a:t>RÉPERCUSSIONS EN CAS DE REFUS PAR LE SALARIÉ</a:t>
            </a:r>
            <a:endParaRPr lang="en-US" sz="3200" dirty="0"/>
          </a:p>
        </p:txBody>
      </p:sp>
    </p:spTree>
    <p:extLst>
      <p:ext uri="{BB962C8B-B14F-4D97-AF65-F5344CB8AC3E}">
        <p14:creationId xmlns:p14="http://schemas.microsoft.com/office/powerpoint/2010/main" val="109615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882B7-A8AB-F756-DF09-256F0DC7D0B6}"/>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BA083B48-10FA-0650-3878-49F64F881E8B}"/>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500" kern="100" dirty="0">
                <a:latin typeface="Calibri" panose="020F0502020204030204" pitchFamily="34" charset="0"/>
                <a:ea typeface="Calibri" panose="020F0502020204030204" pitchFamily="34" charset="0"/>
                <a:cs typeface="Times New Roman" panose="02020603050405020304" pitchFamily="18" charset="0"/>
              </a:rPr>
              <a:t>Pour garantir que le salarié est informé de ses droits et des raisons de la modification, l’employeur doit suivre une procédure stricte.</a:t>
            </a:r>
          </a:p>
          <a:p>
            <a:pPr marL="0" lvl="0" indent="0">
              <a:spcBef>
                <a:spcPts val="500"/>
              </a:spcBef>
              <a:buSzPts val="1000"/>
              <a:buNone/>
              <a:tabLst>
                <a:tab pos="457200" algn="l"/>
              </a:tabLst>
            </a:pPr>
            <a:r>
              <a:rPr lang="fr-FR" sz="2500" b="1" u="sng" kern="100" dirty="0">
                <a:latin typeface="Calibri" panose="020F0502020204030204" pitchFamily="34" charset="0"/>
                <a:ea typeface="Calibri" panose="020F0502020204030204" pitchFamily="34" charset="0"/>
                <a:cs typeface="Times New Roman" panose="02020603050405020304" pitchFamily="18" charset="0"/>
              </a:rPr>
              <a:t>Étapes de la procédure :</a:t>
            </a:r>
          </a:p>
          <a:p>
            <a:pPr>
              <a:spcBef>
                <a:spcPts val="500"/>
              </a:spcBef>
              <a:buSzPts val="1000"/>
              <a:tabLst>
                <a:tab pos="457200" algn="l"/>
              </a:tabLs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Consultation des représentants du personnel </a:t>
            </a:r>
            <a:r>
              <a:rPr lang="fr-FR" sz="2500" kern="100" dirty="0">
                <a:latin typeface="Calibri" panose="020F0502020204030204" pitchFamily="34" charset="0"/>
                <a:ea typeface="Calibri" panose="020F0502020204030204" pitchFamily="34" charset="0"/>
                <a:cs typeface="Times New Roman" panose="02020603050405020304" pitchFamily="18" charset="0"/>
              </a:rPr>
              <a:t>: Avant de proposer un changement important, l’employeur doit consulter les représentants du personnel (comme le Comité Social et Économique, ou CSE) pour obtenir leur avis et informer les salariés.</a:t>
            </a:r>
          </a:p>
          <a:p>
            <a:pPr>
              <a:spcBef>
                <a:spcPts val="500"/>
              </a:spcBef>
              <a:buSzPts val="1000"/>
              <a:tabLst>
                <a:tab pos="457200" algn="l"/>
              </a:tabLs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Proposition écrite au salarié </a:t>
            </a:r>
            <a:r>
              <a:rPr lang="fr-FR" sz="2500" kern="100" dirty="0">
                <a:latin typeface="Calibri" panose="020F0502020204030204" pitchFamily="34" charset="0"/>
                <a:ea typeface="Calibri" panose="020F0502020204030204" pitchFamily="34" charset="0"/>
                <a:cs typeface="Times New Roman" panose="02020603050405020304" pitchFamily="18" charset="0"/>
              </a:rPr>
              <a:t>: L’employeur doit notifier le salarié par écrit, en expliquant clairement les motifs de la modification et les nouvelles conditions proposées. Cela permet au salarié de prendre une décision éclairée. Un délai de réponse est souvent fixé par les conventions collectives.</a:t>
            </a:r>
          </a:p>
        </p:txBody>
      </p:sp>
      <p:sp>
        <p:nvSpPr>
          <p:cNvPr id="7" name="Slide Number Placeholder 6">
            <a:extLst>
              <a:ext uri="{FF2B5EF4-FFF2-40B4-BE49-F238E27FC236}">
                <a16:creationId xmlns:a16="http://schemas.microsoft.com/office/drawing/2014/main" id="{15D6158B-0445-879C-8FBC-AFE4336BCB12}"/>
              </a:ext>
            </a:extLst>
          </p:cNvPr>
          <p:cNvSpPr>
            <a:spLocks noGrp="1"/>
          </p:cNvSpPr>
          <p:nvPr>
            <p:ph type="sldNum" sz="quarter" idx="12"/>
          </p:nvPr>
        </p:nvSpPr>
        <p:spPr/>
        <p:txBody>
          <a:bodyPr/>
          <a:lstStyle/>
          <a:p>
            <a:fld id="{51F02384-994A-4C3C-8656-0CE2B6A3B91B}" type="slidenum">
              <a:rPr lang="en-US" smtClean="0"/>
              <a:pPr/>
              <a:t>48</a:t>
            </a:fld>
            <a:endParaRPr lang="en-US"/>
          </a:p>
        </p:txBody>
      </p:sp>
      <p:sp>
        <p:nvSpPr>
          <p:cNvPr id="4" name="Title 3">
            <a:extLst>
              <a:ext uri="{FF2B5EF4-FFF2-40B4-BE49-F238E27FC236}">
                <a16:creationId xmlns:a16="http://schemas.microsoft.com/office/drawing/2014/main" id="{0F2B4519-8FEB-C159-DDCE-4B2ECCAF1ACC}"/>
              </a:ext>
            </a:extLst>
          </p:cNvPr>
          <p:cNvSpPr>
            <a:spLocks noGrp="1"/>
          </p:cNvSpPr>
          <p:nvPr>
            <p:ph type="title"/>
          </p:nvPr>
        </p:nvSpPr>
        <p:spPr>
          <a:xfrm>
            <a:off x="119336" y="160337"/>
            <a:ext cx="11953328" cy="604367"/>
          </a:xfrm>
        </p:spPr>
        <p:txBody>
          <a:bodyPr>
            <a:normAutofit/>
          </a:bodyPr>
          <a:lstStyle/>
          <a:p>
            <a:r>
              <a:rPr lang="fr-FR" sz="3200" dirty="0"/>
              <a:t>PROCÉDURE À SUIVRE PAR L’EMPLOYEUR</a:t>
            </a:r>
            <a:endParaRPr lang="en-US" sz="3200" dirty="0"/>
          </a:p>
        </p:txBody>
      </p:sp>
    </p:spTree>
    <p:extLst>
      <p:ext uri="{BB962C8B-B14F-4D97-AF65-F5344CB8AC3E}">
        <p14:creationId xmlns:p14="http://schemas.microsoft.com/office/powerpoint/2010/main" val="125313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39D0D-94F4-FFD8-DD0D-B51B5CD38E35}"/>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8AB9B27B-B290-E6D4-4AE0-D038C277FDBF}"/>
              </a:ext>
            </a:extLst>
          </p:cNvPr>
          <p:cNvSpPr>
            <a:spLocks noGrp="1"/>
          </p:cNvSpPr>
          <p:nvPr>
            <p:ph idx="1"/>
          </p:nvPr>
        </p:nvSpPr>
        <p:spPr>
          <a:xfrm>
            <a:off x="119336" y="908720"/>
            <a:ext cx="11953328" cy="5328592"/>
          </a:xfrm>
        </p:spPr>
        <p:txBody>
          <a:bodyPr>
            <a:noAutofit/>
          </a:bodyPr>
          <a:lstStyle/>
          <a:p>
            <a:pPr marL="0" lvl="0" indent="0">
              <a:spcBef>
                <a:spcPts val="500"/>
              </a:spcBef>
              <a:buSzPts val="1000"/>
              <a:buNone/>
              <a:tabLst>
                <a:tab pos="457200" algn="l"/>
              </a:tabLst>
            </a:pPr>
            <a:r>
              <a:rPr lang="fr-FR" sz="2500" b="1" u="sng" kern="100" dirty="0">
                <a:latin typeface="Calibri" panose="020F0502020204030204" pitchFamily="34" charset="0"/>
                <a:ea typeface="Calibri" panose="020F0502020204030204" pitchFamily="34" charset="0"/>
                <a:cs typeface="Times New Roman" panose="02020603050405020304" pitchFamily="18" charset="0"/>
              </a:rPr>
              <a:t>Indemnités de licenciement et recours possibles :</a:t>
            </a:r>
          </a:p>
          <a:p>
            <a:pPr>
              <a:spcBef>
                <a:spcPts val="500"/>
              </a:spcBef>
              <a:buSzPts val="1000"/>
              <a:tabLst>
                <a:tab pos="457200" algn="l"/>
              </a:tabLs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Indemnités de licenciement </a:t>
            </a:r>
            <a:r>
              <a:rPr lang="fr-FR" sz="2500" kern="100" dirty="0">
                <a:latin typeface="Calibri" panose="020F0502020204030204" pitchFamily="34" charset="0"/>
                <a:ea typeface="Calibri" panose="020F0502020204030204" pitchFamily="34" charset="0"/>
                <a:cs typeface="Times New Roman" panose="02020603050405020304" pitchFamily="18" charset="0"/>
              </a:rPr>
              <a:t>: Si le salarié refuse et que cela mène à un licenciement pour motif économique, il a droit aux indemnités de licenciement prévues par la loi ou les conventions collectives, ainsi qu’à des allocations chômage.</a:t>
            </a:r>
          </a:p>
          <a:p>
            <a:pPr>
              <a:spcBef>
                <a:spcPts val="500"/>
              </a:spcBef>
              <a:buSzPts val="1000"/>
              <a:tabLst>
                <a:tab pos="457200" algn="l"/>
              </a:tabLst>
            </a:pPr>
            <a:r>
              <a:rPr lang="fr-FR" sz="25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Recours en cas de contestation </a:t>
            </a:r>
            <a:r>
              <a:rPr lang="fr-FR" sz="2500" kern="100" dirty="0">
                <a:latin typeface="Calibri" panose="020F0502020204030204" pitchFamily="34" charset="0"/>
                <a:ea typeface="Calibri" panose="020F0502020204030204" pitchFamily="34" charset="0"/>
                <a:cs typeface="Times New Roman" panose="02020603050405020304" pitchFamily="18" charset="0"/>
              </a:rPr>
              <a:t>: Si le salarié estime que le licenciement n’est pas justifié, il peut saisir le conseil de prud’hommes pour contester la décision. Si le conseil juge que la modification n’était pas nécessaire ou que la procédure n’a pas été respectée, l’employeur peut être condamné à verser des dommages et intérêts pour licenciement abusif.</a:t>
            </a:r>
          </a:p>
        </p:txBody>
      </p:sp>
      <p:sp>
        <p:nvSpPr>
          <p:cNvPr id="7" name="Slide Number Placeholder 6">
            <a:extLst>
              <a:ext uri="{FF2B5EF4-FFF2-40B4-BE49-F238E27FC236}">
                <a16:creationId xmlns:a16="http://schemas.microsoft.com/office/drawing/2014/main" id="{ABAE6A54-411D-6979-CD78-FC54829B46D8}"/>
              </a:ext>
            </a:extLst>
          </p:cNvPr>
          <p:cNvSpPr>
            <a:spLocks noGrp="1"/>
          </p:cNvSpPr>
          <p:nvPr>
            <p:ph type="sldNum" sz="quarter" idx="12"/>
          </p:nvPr>
        </p:nvSpPr>
        <p:spPr/>
        <p:txBody>
          <a:bodyPr/>
          <a:lstStyle/>
          <a:p>
            <a:fld id="{51F02384-994A-4C3C-8656-0CE2B6A3B91B}" type="slidenum">
              <a:rPr lang="en-US" smtClean="0"/>
              <a:pPr/>
              <a:t>49</a:t>
            </a:fld>
            <a:endParaRPr lang="en-US"/>
          </a:p>
        </p:txBody>
      </p:sp>
      <p:sp>
        <p:nvSpPr>
          <p:cNvPr id="4" name="Title 3">
            <a:extLst>
              <a:ext uri="{FF2B5EF4-FFF2-40B4-BE49-F238E27FC236}">
                <a16:creationId xmlns:a16="http://schemas.microsoft.com/office/drawing/2014/main" id="{2AA04202-D748-5ABE-800F-EB18A8D988BE}"/>
              </a:ext>
            </a:extLst>
          </p:cNvPr>
          <p:cNvSpPr>
            <a:spLocks noGrp="1"/>
          </p:cNvSpPr>
          <p:nvPr>
            <p:ph type="title"/>
          </p:nvPr>
        </p:nvSpPr>
        <p:spPr>
          <a:xfrm>
            <a:off x="119336" y="160337"/>
            <a:ext cx="11953328" cy="604367"/>
          </a:xfrm>
        </p:spPr>
        <p:txBody>
          <a:bodyPr>
            <a:normAutofit/>
          </a:bodyPr>
          <a:lstStyle/>
          <a:p>
            <a:r>
              <a:rPr lang="fr-FR" sz="3200" dirty="0"/>
              <a:t>PROCÉDURE À SUIVRE PAR L’EMPLOYEUR</a:t>
            </a:r>
            <a:endParaRPr lang="en-US" sz="3200" dirty="0"/>
          </a:p>
        </p:txBody>
      </p:sp>
      <p:pic>
        <p:nvPicPr>
          <p:cNvPr id="3" name="Image 2">
            <a:extLst>
              <a:ext uri="{FF2B5EF4-FFF2-40B4-BE49-F238E27FC236}">
                <a16:creationId xmlns:a16="http://schemas.microsoft.com/office/drawing/2014/main" id="{4AB5001E-27E4-5CDE-77BA-A92CA08E6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3" y="4146854"/>
            <a:ext cx="3204313" cy="1802426"/>
          </a:xfrm>
          <a:prstGeom prst="rect">
            <a:avLst/>
          </a:prstGeom>
        </p:spPr>
      </p:pic>
    </p:spTree>
    <p:extLst>
      <p:ext uri="{BB962C8B-B14F-4D97-AF65-F5344CB8AC3E}">
        <p14:creationId xmlns:p14="http://schemas.microsoft.com/office/powerpoint/2010/main" val="266222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19336" y="908720"/>
            <a:ext cx="11953328" cy="5328592"/>
          </a:xfrm>
        </p:spPr>
        <p:txBody>
          <a:bodyPr>
            <a:normAutofit fontScale="25000" lnSpcReduction="20000"/>
          </a:bodyPr>
          <a:lstStyle/>
          <a:p>
            <a:pPr marL="0" indent="0">
              <a:lnSpc>
                <a:spcPct val="100000"/>
              </a:lnSpc>
              <a:buNone/>
            </a:pPr>
            <a:r>
              <a:rPr lang="fr-FR" sz="11200" dirty="0">
                <a:effectLst/>
                <a:latin typeface="Calibri" panose="020F0502020204030204" pitchFamily="34" charset="0"/>
                <a:ea typeface="Calibri" panose="020F0502020204030204" pitchFamily="34" charset="0"/>
                <a:cs typeface="Times New Roman" panose="02020603050405020304" pitchFamily="18" charset="0"/>
              </a:rPr>
              <a:t>Le salarié est une personne qui </a:t>
            </a:r>
            <a:r>
              <a:rPr lang="fr-FR" sz="11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travaille pour le compte d’un employeur en échange d’une rémunération via </a:t>
            </a:r>
            <a:r>
              <a:rPr lang="fr-FR" sz="11200" b="1" u="sng"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un contrat de travail</a:t>
            </a:r>
            <a:r>
              <a:rPr lang="fr-FR" sz="1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0000"/>
              </a:lnSpc>
              <a:buNone/>
            </a:pPr>
            <a:r>
              <a:rPr lang="fr-FR" sz="11200" dirty="0">
                <a:effectLst/>
                <a:latin typeface="Calibri" panose="020F0502020204030204" pitchFamily="34" charset="0"/>
                <a:ea typeface="Calibri" panose="020F0502020204030204" pitchFamily="34" charset="0"/>
                <a:cs typeface="Times New Roman" panose="02020603050405020304" pitchFamily="18" charset="0"/>
              </a:rPr>
              <a:t>Ce statut se caractérise par une relation de </a:t>
            </a:r>
            <a:r>
              <a:rPr lang="fr-FR" sz="11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dépendance juridique</a:t>
            </a:r>
            <a:r>
              <a:rPr lang="fr-FR" sz="11200" dirty="0">
                <a:effectLst/>
                <a:latin typeface="Calibri" panose="020F0502020204030204" pitchFamily="34" charset="0"/>
                <a:ea typeface="Calibri" panose="020F0502020204030204" pitchFamily="34" charset="0"/>
                <a:cs typeface="Times New Roman" panose="02020603050405020304" pitchFamily="18" charset="0"/>
              </a:rPr>
              <a:t> et un </a:t>
            </a:r>
            <a:r>
              <a:rPr lang="fr-FR" sz="11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lien de subordination</a:t>
            </a:r>
            <a:r>
              <a:rPr lang="fr-FR" sz="11200" dirty="0">
                <a:effectLst/>
                <a:latin typeface="Calibri" panose="020F0502020204030204" pitchFamily="34" charset="0"/>
                <a:ea typeface="Calibri" panose="020F0502020204030204" pitchFamily="34" charset="0"/>
                <a:cs typeface="Times New Roman" panose="02020603050405020304" pitchFamily="18" charset="0"/>
              </a:rPr>
              <a:t> à l'égard de l'employeur.</a:t>
            </a:r>
          </a:p>
          <a:p>
            <a:pPr marL="0" indent="0">
              <a:lnSpc>
                <a:spcPct val="100000"/>
              </a:lnSpc>
              <a:buNone/>
            </a:pPr>
            <a:endParaRPr lang="fr-FR" sz="1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500"/>
              </a:spcBef>
              <a:buNone/>
            </a:pPr>
            <a:r>
              <a:rPr lang="fr-FR" sz="11200" b="1" u="sng" kern="100" dirty="0">
                <a:effectLst/>
                <a:latin typeface="Calibri" panose="020F0502020204030204" pitchFamily="34" charset="0"/>
                <a:ea typeface="Calibri" panose="020F0502020204030204" pitchFamily="34" charset="0"/>
                <a:cs typeface="Times New Roman" panose="02020603050405020304" pitchFamily="18" charset="0"/>
              </a:rPr>
              <a:t>Caractéristiques principales du salarié :</a:t>
            </a:r>
            <a:endParaRPr lang="fr-FR" sz="11200" u="sng"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500"/>
              </a:spcBef>
              <a:buSzPts val="1000"/>
              <a:tabLst>
                <a:tab pos="457200" algn="l"/>
              </a:tabLst>
            </a:pPr>
            <a:r>
              <a:rPr lang="fr-FR" sz="112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Lien de subordination</a:t>
            </a:r>
            <a:r>
              <a:rPr lang="fr-FR" sz="11200"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r>
              <a:rPr lang="fr-FR" sz="11200" kern="100" dirty="0">
                <a:effectLst/>
                <a:latin typeface="Calibri" panose="020F0502020204030204" pitchFamily="34" charset="0"/>
                <a:ea typeface="Calibri" panose="020F0502020204030204" pitchFamily="34" charset="0"/>
                <a:cs typeface="Times New Roman" panose="02020603050405020304" pitchFamily="18" charset="0"/>
              </a:rPr>
              <a:t>: l’employeur dispose d’un pouvoir de direction et de contrôle sur le travail du salarié.</a:t>
            </a:r>
          </a:p>
          <a:p>
            <a:pPr>
              <a:spcBef>
                <a:spcPts val="500"/>
              </a:spcBef>
              <a:buSzPts val="1000"/>
              <a:tabLst>
                <a:tab pos="457200" algn="l"/>
              </a:tabLst>
            </a:pPr>
            <a:r>
              <a:rPr lang="fr-FR" sz="112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Contrat de travail</a:t>
            </a:r>
            <a:r>
              <a:rPr lang="fr-FR" sz="11200"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r>
              <a:rPr lang="fr-FR" sz="11200" kern="100" dirty="0">
                <a:effectLst/>
                <a:latin typeface="Calibri" panose="020F0502020204030204" pitchFamily="34" charset="0"/>
                <a:ea typeface="Calibri" panose="020F0502020204030204" pitchFamily="34" charset="0"/>
                <a:cs typeface="Times New Roman" panose="02020603050405020304" pitchFamily="18" charset="0"/>
              </a:rPr>
              <a:t>: le salarié est lié juridiquement à l’employeur par un </a:t>
            </a:r>
            <a:r>
              <a:rPr lang="fr-FR" sz="11200" kern="100" dirty="0">
                <a:latin typeface="Calibri" panose="020F0502020204030204" pitchFamily="34" charset="0"/>
                <a:ea typeface="Calibri" panose="020F0502020204030204" pitchFamily="34" charset="0"/>
                <a:cs typeface="Times New Roman" panose="02020603050405020304" pitchFamily="18" charset="0"/>
              </a:rPr>
              <a:t>CDT</a:t>
            </a:r>
            <a:r>
              <a:rPr lang="fr-FR" sz="11200" kern="100" dirty="0">
                <a:effectLst/>
                <a:latin typeface="Calibri" panose="020F0502020204030204" pitchFamily="34" charset="0"/>
                <a:ea typeface="Calibri" panose="020F0502020204030204" pitchFamily="34" charset="0"/>
                <a:cs typeface="Times New Roman" panose="02020603050405020304" pitchFamily="18" charset="0"/>
              </a:rPr>
              <a:t>.</a:t>
            </a:r>
          </a:p>
          <a:p>
            <a:pPr>
              <a:spcBef>
                <a:spcPts val="500"/>
              </a:spcBef>
              <a:buSzPts val="1000"/>
              <a:tabLst>
                <a:tab pos="457200" algn="l"/>
              </a:tabLst>
            </a:pPr>
            <a:r>
              <a:rPr lang="fr-FR" sz="112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Protection sociale</a:t>
            </a:r>
            <a:r>
              <a:rPr lang="fr-FR" sz="11200"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r>
              <a:rPr lang="fr-FR" sz="11200" kern="100" dirty="0">
                <a:effectLst/>
                <a:latin typeface="Calibri" panose="020F0502020204030204" pitchFamily="34" charset="0"/>
                <a:ea typeface="Calibri" panose="020F0502020204030204" pitchFamily="34" charset="0"/>
                <a:cs typeface="Times New Roman" panose="02020603050405020304" pitchFamily="18" charset="0"/>
              </a:rPr>
              <a:t>: le salarié bénéficie d'une couverture sociale spécifique, qui comprend entre autres le droit aux congés payés, aux indemnités de chômage, et aux protections en cas de maladie ou d'accident du travail.</a:t>
            </a:r>
          </a:p>
          <a:p>
            <a:pPr marL="0" indent="0">
              <a:lnSpc>
                <a:spcPct val="100000"/>
              </a:lnSpc>
              <a:buNone/>
            </a:pP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5</a:t>
            </a:fld>
            <a:endParaRPr lang="en-US"/>
          </a:p>
        </p:txBody>
      </p:sp>
      <p:sp>
        <p:nvSpPr>
          <p:cNvPr id="4" name="Title 3"/>
          <p:cNvSpPr>
            <a:spLocks noGrp="1"/>
          </p:cNvSpPr>
          <p:nvPr>
            <p:ph type="title"/>
          </p:nvPr>
        </p:nvSpPr>
        <p:spPr>
          <a:xfrm>
            <a:off x="119336" y="160337"/>
            <a:ext cx="11953328" cy="604367"/>
          </a:xfrm>
        </p:spPr>
        <p:txBody>
          <a:bodyPr>
            <a:normAutofit/>
          </a:bodyPr>
          <a:lstStyle/>
          <a:p>
            <a:r>
              <a:rPr lang="en-US" sz="3200" dirty="0"/>
              <a:t>LE SALARIE</a:t>
            </a:r>
          </a:p>
        </p:txBody>
      </p:sp>
    </p:spTree>
    <p:extLst>
      <p:ext uri="{BB962C8B-B14F-4D97-AF65-F5344CB8AC3E}">
        <p14:creationId xmlns:p14="http://schemas.microsoft.com/office/powerpoint/2010/main" val="37222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C21BE-858C-D00A-2535-F67B8053E5D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F240D2-F662-942C-606B-DA7B888821F6}"/>
              </a:ext>
            </a:extLst>
          </p:cNvPr>
          <p:cNvSpPr>
            <a:spLocks noGrp="1"/>
          </p:cNvSpPr>
          <p:nvPr>
            <p:ph type="sldNum" sz="quarter" idx="12"/>
          </p:nvPr>
        </p:nvSpPr>
        <p:spPr/>
        <p:txBody>
          <a:bodyPr/>
          <a:lstStyle/>
          <a:p>
            <a:fld id="{51F02384-994A-4C3C-8656-0CE2B6A3B91B}" type="slidenum">
              <a:rPr lang="en-US" smtClean="0"/>
              <a:pPr/>
              <a:t>6</a:t>
            </a:fld>
            <a:endParaRPr lang="en-US"/>
          </a:p>
        </p:txBody>
      </p:sp>
      <p:sp>
        <p:nvSpPr>
          <p:cNvPr id="4" name="Title 3">
            <a:extLst>
              <a:ext uri="{FF2B5EF4-FFF2-40B4-BE49-F238E27FC236}">
                <a16:creationId xmlns:a16="http://schemas.microsoft.com/office/drawing/2014/main" id="{5C0DBD2B-6307-1959-ED8B-34BC02DC345B}"/>
              </a:ext>
            </a:extLst>
          </p:cNvPr>
          <p:cNvSpPr>
            <a:spLocks noGrp="1"/>
          </p:cNvSpPr>
          <p:nvPr>
            <p:ph type="title"/>
          </p:nvPr>
        </p:nvSpPr>
        <p:spPr>
          <a:xfrm>
            <a:off x="119336" y="160337"/>
            <a:ext cx="11953328" cy="604367"/>
          </a:xfrm>
        </p:spPr>
        <p:txBody>
          <a:bodyPr>
            <a:normAutofit/>
          </a:bodyPr>
          <a:lstStyle/>
          <a:p>
            <a:r>
              <a:rPr lang="en-US" sz="3200" dirty="0"/>
              <a:t>LE SALARIE</a:t>
            </a:r>
          </a:p>
        </p:txBody>
      </p:sp>
      <p:pic>
        <p:nvPicPr>
          <p:cNvPr id="6" name="Image 5">
            <a:extLst>
              <a:ext uri="{FF2B5EF4-FFF2-40B4-BE49-F238E27FC236}">
                <a16:creationId xmlns:a16="http://schemas.microsoft.com/office/drawing/2014/main" id="{614ACEF7-0140-0E66-17B8-2F5BBD4615C1}"/>
              </a:ext>
            </a:extLst>
          </p:cNvPr>
          <p:cNvPicPr>
            <a:picLocks noChangeAspect="1"/>
          </p:cNvPicPr>
          <p:nvPr/>
        </p:nvPicPr>
        <p:blipFill>
          <a:blip r:embed="rId3"/>
          <a:stretch>
            <a:fillRect/>
          </a:stretch>
        </p:blipFill>
        <p:spPr>
          <a:xfrm>
            <a:off x="889377" y="952500"/>
            <a:ext cx="9896475" cy="2867025"/>
          </a:xfrm>
          <a:prstGeom prst="rect">
            <a:avLst/>
          </a:prstGeom>
        </p:spPr>
      </p:pic>
      <p:pic>
        <p:nvPicPr>
          <p:cNvPr id="9" name="Image 8">
            <a:extLst>
              <a:ext uri="{FF2B5EF4-FFF2-40B4-BE49-F238E27FC236}">
                <a16:creationId xmlns:a16="http://schemas.microsoft.com/office/drawing/2014/main" id="{BB56F7A4-C8DA-38CC-EA10-FA89013ABBDA}"/>
              </a:ext>
            </a:extLst>
          </p:cNvPr>
          <p:cNvPicPr>
            <a:picLocks noChangeAspect="1"/>
          </p:cNvPicPr>
          <p:nvPr/>
        </p:nvPicPr>
        <p:blipFill>
          <a:blip r:embed="rId4"/>
          <a:stretch>
            <a:fillRect/>
          </a:stretch>
        </p:blipFill>
        <p:spPr>
          <a:xfrm>
            <a:off x="898902" y="4033433"/>
            <a:ext cx="9886950" cy="2171700"/>
          </a:xfrm>
          <a:prstGeom prst="rect">
            <a:avLst/>
          </a:prstGeom>
        </p:spPr>
      </p:pic>
    </p:spTree>
    <p:extLst>
      <p:ext uri="{BB962C8B-B14F-4D97-AF65-F5344CB8AC3E}">
        <p14:creationId xmlns:p14="http://schemas.microsoft.com/office/powerpoint/2010/main" val="30364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60942-CA0F-15FB-63E3-46A5B8A31578}"/>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926D38EF-C367-AAD1-74DB-6FCA28F11987}"/>
              </a:ext>
            </a:extLst>
          </p:cNvPr>
          <p:cNvSpPr>
            <a:spLocks noGrp="1"/>
          </p:cNvSpPr>
          <p:nvPr>
            <p:ph idx="1"/>
          </p:nvPr>
        </p:nvSpPr>
        <p:spPr>
          <a:xfrm>
            <a:off x="119336" y="908720"/>
            <a:ext cx="11953328" cy="5328592"/>
          </a:xfrm>
        </p:spPr>
        <p:txBody>
          <a:bodyPr>
            <a:normAutofit fontScale="25000" lnSpcReduction="20000"/>
          </a:bodyPr>
          <a:lstStyle/>
          <a:p>
            <a:pPr marL="0" indent="0">
              <a:spcBef>
                <a:spcPts val="500"/>
              </a:spcBef>
              <a:buNone/>
            </a:pPr>
            <a:r>
              <a:rPr lang="fr-FR" sz="11200" kern="100" dirty="0">
                <a:latin typeface="Calibri" panose="020F0502020204030204" pitchFamily="34" charset="0"/>
                <a:ea typeface="Calibri" panose="020F0502020204030204" pitchFamily="34" charset="0"/>
                <a:cs typeface="Times New Roman" panose="02020603050405020304" pitchFamily="18" charset="0"/>
              </a:rPr>
              <a:t>Le travailleur indépendant exerce une activité professionnelle en son propre nom. Contrairement au salarié, il jouit d’une </a:t>
            </a:r>
            <a:r>
              <a:rPr lang="fr-FR" sz="112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autonomie dans l’organisation de son travail</a:t>
            </a:r>
            <a:r>
              <a:rPr lang="fr-FR" sz="11200"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fr-FR" sz="11200" kern="100" dirty="0">
                <a:latin typeface="Calibri" panose="020F0502020204030204" pitchFamily="34" charset="0"/>
                <a:ea typeface="Calibri" panose="020F0502020204030204" pitchFamily="34" charset="0"/>
                <a:cs typeface="Times New Roman" panose="02020603050405020304" pitchFamily="18" charset="0"/>
              </a:rPr>
              <a:t>et assume </a:t>
            </a:r>
            <a:r>
              <a:rPr lang="fr-FR" sz="112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lui-même les risques économiques et financiers</a:t>
            </a:r>
            <a:r>
              <a:rPr lang="fr-FR" sz="11200"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fr-FR" sz="11200" kern="100" dirty="0">
                <a:latin typeface="Calibri" panose="020F0502020204030204" pitchFamily="34" charset="0"/>
                <a:ea typeface="Calibri" panose="020F0502020204030204" pitchFamily="34" charset="0"/>
                <a:cs typeface="Times New Roman" panose="02020603050405020304" pitchFamily="18" charset="0"/>
              </a:rPr>
              <a:t>de son activité. Il n’a </a:t>
            </a:r>
            <a:r>
              <a:rPr lang="fr-FR" sz="112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pas de lien de subordination</a:t>
            </a:r>
            <a:r>
              <a:rPr lang="fr-FR" sz="11200" kern="100" dirty="0">
                <a:latin typeface="Calibri" panose="020F0502020204030204" pitchFamily="34" charset="0"/>
                <a:ea typeface="Calibri" panose="020F0502020204030204" pitchFamily="34" charset="0"/>
                <a:cs typeface="Times New Roman" panose="02020603050405020304" pitchFamily="18" charset="0"/>
              </a:rPr>
              <a:t>.</a:t>
            </a:r>
            <a:endParaRPr lang="fr-FR" sz="11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500"/>
              </a:spcBef>
              <a:buNone/>
            </a:pPr>
            <a:endParaRPr lang="fr-FR" sz="11200" kern="1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500"/>
              </a:spcBef>
              <a:buNone/>
            </a:pPr>
            <a:r>
              <a:rPr lang="fr-FR" sz="11200" b="1" u="sng" kern="100" dirty="0">
                <a:latin typeface="Calibri" panose="020F0502020204030204" pitchFamily="34" charset="0"/>
                <a:ea typeface="Calibri" panose="020F0502020204030204" pitchFamily="34" charset="0"/>
                <a:cs typeface="Times New Roman" panose="02020603050405020304" pitchFamily="18" charset="0"/>
              </a:rPr>
              <a:t>Caractéristiques principales du travailleur indépendant :</a:t>
            </a:r>
            <a:endParaRPr lang="fr-FR" sz="11200" u="sng"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500"/>
              </a:spcBef>
              <a:buSzPts val="1000"/>
              <a:buFont typeface="Symbol" panose="05050102010706020507" pitchFamily="18" charset="2"/>
              <a:buChar char=""/>
              <a:tabLst>
                <a:tab pos="457200" algn="l"/>
              </a:tabLst>
            </a:pPr>
            <a:r>
              <a:rPr lang="fr-FR" sz="112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Autonomie</a:t>
            </a:r>
            <a:r>
              <a:rPr lang="fr-FR" sz="11200" kern="100" dirty="0">
                <a:latin typeface="Calibri" panose="020F0502020204030204" pitchFamily="34" charset="0"/>
                <a:ea typeface="Calibri" panose="020F0502020204030204" pitchFamily="34" charset="0"/>
                <a:cs typeface="Times New Roman" panose="02020603050405020304" pitchFamily="18" charset="0"/>
              </a:rPr>
              <a:t> : il organise librement son travail, sans être soumis aux instructions d’un supérieur.</a:t>
            </a:r>
          </a:p>
          <a:p>
            <a:pPr marL="342900" lvl="0" indent="-342900">
              <a:spcBef>
                <a:spcPts val="500"/>
              </a:spcBef>
              <a:buSzPts val="1000"/>
              <a:buFont typeface="Symbol" panose="05050102010706020507" pitchFamily="18" charset="2"/>
              <a:buChar char=""/>
              <a:tabLst>
                <a:tab pos="457200" algn="l"/>
              </a:tabLst>
            </a:pPr>
            <a:r>
              <a:rPr lang="fr-FR" sz="112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Risque économique</a:t>
            </a:r>
            <a:r>
              <a:rPr lang="fr-FR" sz="11200"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fr-FR" sz="11200" kern="100" dirty="0">
                <a:latin typeface="Calibri" panose="020F0502020204030204" pitchFamily="34" charset="0"/>
                <a:ea typeface="Calibri" panose="020F0502020204030204" pitchFamily="34" charset="0"/>
                <a:cs typeface="Times New Roman" panose="02020603050405020304" pitchFamily="18" charset="0"/>
              </a:rPr>
              <a:t>: le travailleur indépendant assume seul les pertes et les gains de son activité, sans protection contre le chômage.</a:t>
            </a:r>
          </a:p>
          <a:p>
            <a:pPr marL="342900" lvl="0" indent="-342900">
              <a:spcBef>
                <a:spcPts val="500"/>
              </a:spcBef>
              <a:buSzPts val="1000"/>
              <a:buFont typeface="Symbol" panose="05050102010706020507" pitchFamily="18" charset="2"/>
              <a:buChar char=""/>
              <a:tabLst>
                <a:tab pos="457200" algn="l"/>
              </a:tabLst>
            </a:pPr>
            <a:r>
              <a:rPr lang="fr-FR" sz="112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Absence de contrat de travail</a:t>
            </a:r>
            <a:r>
              <a:rPr lang="fr-FR" sz="11200"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fr-FR" sz="11200" kern="100" dirty="0">
                <a:latin typeface="Calibri" panose="020F0502020204030204" pitchFamily="34" charset="0"/>
                <a:ea typeface="Calibri" panose="020F0502020204030204" pitchFamily="34" charset="0"/>
                <a:cs typeface="Times New Roman" panose="02020603050405020304" pitchFamily="18" charset="0"/>
              </a:rPr>
              <a:t>: la relation avec ses clients repose sur des contrats de prestation de services, et non sur un contrat de travail.</a:t>
            </a:r>
          </a:p>
          <a:p>
            <a:pPr marL="0" indent="0">
              <a:spcBef>
                <a:spcPts val="500"/>
              </a:spcBef>
              <a:buNone/>
            </a:pPr>
            <a:endParaRPr lang="fr-FR" sz="1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789DFE8A-504E-8573-1DDD-C16DD876F662}"/>
              </a:ext>
            </a:extLst>
          </p:cNvPr>
          <p:cNvSpPr>
            <a:spLocks noGrp="1"/>
          </p:cNvSpPr>
          <p:nvPr>
            <p:ph type="sldNum" sz="quarter" idx="12"/>
          </p:nvPr>
        </p:nvSpPr>
        <p:spPr/>
        <p:txBody>
          <a:bodyPr/>
          <a:lstStyle/>
          <a:p>
            <a:fld id="{51F02384-994A-4C3C-8656-0CE2B6A3B91B}" type="slidenum">
              <a:rPr lang="en-US" smtClean="0"/>
              <a:pPr/>
              <a:t>7</a:t>
            </a:fld>
            <a:endParaRPr lang="en-US"/>
          </a:p>
        </p:txBody>
      </p:sp>
      <p:sp>
        <p:nvSpPr>
          <p:cNvPr id="4" name="Title 3">
            <a:extLst>
              <a:ext uri="{FF2B5EF4-FFF2-40B4-BE49-F238E27FC236}">
                <a16:creationId xmlns:a16="http://schemas.microsoft.com/office/drawing/2014/main" id="{5A795EEC-B887-506D-CADC-85646CDFF033}"/>
              </a:ext>
            </a:extLst>
          </p:cNvPr>
          <p:cNvSpPr>
            <a:spLocks noGrp="1"/>
          </p:cNvSpPr>
          <p:nvPr>
            <p:ph type="title"/>
          </p:nvPr>
        </p:nvSpPr>
        <p:spPr>
          <a:xfrm>
            <a:off x="119336" y="160337"/>
            <a:ext cx="11953328" cy="604367"/>
          </a:xfrm>
        </p:spPr>
        <p:txBody>
          <a:bodyPr>
            <a:normAutofit/>
          </a:bodyPr>
          <a:lstStyle/>
          <a:p>
            <a:r>
              <a:rPr lang="en-US" sz="3200" dirty="0"/>
              <a:t>LE TRAVAILLEUR INDEPENDANT</a:t>
            </a:r>
          </a:p>
        </p:txBody>
      </p:sp>
    </p:spTree>
    <p:extLst>
      <p:ext uri="{BB962C8B-B14F-4D97-AF65-F5344CB8AC3E}">
        <p14:creationId xmlns:p14="http://schemas.microsoft.com/office/powerpoint/2010/main" val="361283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61D3C-DE2D-1196-18B3-3CE96705EF1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1B81053-60CE-DDA9-8F23-8495CC776CBE}"/>
              </a:ext>
            </a:extLst>
          </p:cNvPr>
          <p:cNvSpPr>
            <a:spLocks noGrp="1"/>
          </p:cNvSpPr>
          <p:nvPr>
            <p:ph type="sldNum" sz="quarter" idx="12"/>
          </p:nvPr>
        </p:nvSpPr>
        <p:spPr/>
        <p:txBody>
          <a:bodyPr/>
          <a:lstStyle/>
          <a:p>
            <a:fld id="{51F02384-994A-4C3C-8656-0CE2B6A3B91B}" type="slidenum">
              <a:rPr lang="en-US" smtClean="0"/>
              <a:pPr/>
              <a:t>8</a:t>
            </a:fld>
            <a:endParaRPr lang="en-US"/>
          </a:p>
        </p:txBody>
      </p:sp>
      <p:sp>
        <p:nvSpPr>
          <p:cNvPr id="4" name="Title 3">
            <a:extLst>
              <a:ext uri="{FF2B5EF4-FFF2-40B4-BE49-F238E27FC236}">
                <a16:creationId xmlns:a16="http://schemas.microsoft.com/office/drawing/2014/main" id="{79C33005-524A-0F54-67AF-F64406D32F9F}"/>
              </a:ext>
            </a:extLst>
          </p:cNvPr>
          <p:cNvSpPr>
            <a:spLocks noGrp="1"/>
          </p:cNvSpPr>
          <p:nvPr>
            <p:ph type="title"/>
          </p:nvPr>
        </p:nvSpPr>
        <p:spPr>
          <a:xfrm>
            <a:off x="119336" y="160337"/>
            <a:ext cx="11953328" cy="604367"/>
          </a:xfrm>
        </p:spPr>
        <p:txBody>
          <a:bodyPr>
            <a:normAutofit/>
          </a:bodyPr>
          <a:lstStyle/>
          <a:p>
            <a:r>
              <a:rPr lang="en-US" sz="3200" dirty="0"/>
              <a:t>LE TRAVAILLEUR INDEPENDANT</a:t>
            </a:r>
          </a:p>
        </p:txBody>
      </p:sp>
      <p:pic>
        <p:nvPicPr>
          <p:cNvPr id="6" name="Image 5">
            <a:extLst>
              <a:ext uri="{FF2B5EF4-FFF2-40B4-BE49-F238E27FC236}">
                <a16:creationId xmlns:a16="http://schemas.microsoft.com/office/drawing/2014/main" id="{A529D158-9919-539E-BE3E-4253C2D17FCE}"/>
              </a:ext>
            </a:extLst>
          </p:cNvPr>
          <p:cNvPicPr>
            <a:picLocks noChangeAspect="1"/>
          </p:cNvPicPr>
          <p:nvPr/>
        </p:nvPicPr>
        <p:blipFill>
          <a:blip r:embed="rId3"/>
          <a:stretch>
            <a:fillRect/>
          </a:stretch>
        </p:blipFill>
        <p:spPr>
          <a:xfrm>
            <a:off x="407368" y="1388826"/>
            <a:ext cx="11460189" cy="2544229"/>
          </a:xfrm>
          <a:prstGeom prst="rect">
            <a:avLst/>
          </a:prstGeom>
        </p:spPr>
      </p:pic>
    </p:spTree>
    <p:extLst>
      <p:ext uri="{BB962C8B-B14F-4D97-AF65-F5344CB8AC3E}">
        <p14:creationId xmlns:p14="http://schemas.microsoft.com/office/powerpoint/2010/main" val="67844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D6D9C-241F-0500-3406-D5397762E834}"/>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CF0E2B2B-F648-9C95-E771-473D82ED3502}"/>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14599-3927-FC0A-7D6E-D1C0BDC70E24}"/>
              </a:ext>
            </a:extLst>
          </p:cNvPr>
          <p:cNvSpPr>
            <a:spLocks noGrp="1"/>
          </p:cNvSpPr>
          <p:nvPr>
            <p:ph type="ctrTitle"/>
          </p:nvPr>
        </p:nvSpPr>
        <p:spPr/>
        <p:txBody>
          <a:bodyPr/>
          <a:lstStyle/>
          <a:p>
            <a:r>
              <a:rPr lang="en-US" dirty="0"/>
              <a:t>DROITS ET OBLIGATIONS </a:t>
            </a:r>
          </a:p>
        </p:txBody>
      </p:sp>
      <p:sp>
        <p:nvSpPr>
          <p:cNvPr id="3" name="Subtitle 2">
            <a:extLst>
              <a:ext uri="{FF2B5EF4-FFF2-40B4-BE49-F238E27FC236}">
                <a16:creationId xmlns:a16="http://schemas.microsoft.com/office/drawing/2014/main" id="{AD5B1F7B-1FA5-2D96-F8C1-E2502C5DD97C}"/>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8F3F0B68-101A-4500-AF06-38AEC8CDCEB5}"/>
              </a:ext>
            </a:extLst>
          </p:cNvPr>
          <p:cNvSpPr>
            <a:spLocks noGrp="1"/>
          </p:cNvSpPr>
          <p:nvPr>
            <p:ph type="body" sz="quarter" idx="14"/>
          </p:nvPr>
        </p:nvSpPr>
        <p:spPr/>
        <p:txBody>
          <a:bodyPr/>
          <a:lstStyle/>
          <a:p>
            <a:r>
              <a:rPr lang="en-US" dirty="0"/>
              <a:t>02</a:t>
            </a:r>
          </a:p>
        </p:txBody>
      </p:sp>
    </p:spTree>
    <p:extLst>
      <p:ext uri="{BB962C8B-B14F-4D97-AF65-F5344CB8AC3E}">
        <p14:creationId xmlns:p14="http://schemas.microsoft.com/office/powerpoint/2010/main" val="2626523293"/>
      </p:ext>
    </p:extLst>
  </p:cSld>
  <p:clrMapOvr>
    <a:masterClrMapping/>
  </p:clrMapOvr>
</p:sld>
</file>

<file path=ppt/theme/theme1.xml><?xml version="1.0" encoding="utf-8"?>
<a:theme xmlns:a="http://schemas.openxmlformats.org/drawingml/2006/main" name="Custom Design - Showeet">
  <a:themeElements>
    <a:clrScheme name="Sho-CORPORATE">
      <a:dk1>
        <a:sysClr val="windowText" lastClr="000000"/>
      </a:dk1>
      <a:lt1>
        <a:sysClr val="window" lastClr="FFFFFF"/>
      </a:lt1>
      <a:dk2>
        <a:srgbClr val="31302B"/>
      </a:dk2>
      <a:lt2>
        <a:srgbClr val="E7E6E6"/>
      </a:lt2>
      <a:accent1>
        <a:srgbClr val="0D96C5"/>
      </a:accent1>
      <a:accent2>
        <a:srgbClr val="EE672F"/>
      </a:accent2>
      <a:accent3>
        <a:srgbClr val="63554F"/>
      </a:accent3>
      <a:accent4>
        <a:srgbClr val="C14800"/>
      </a:accent4>
      <a:accent5>
        <a:srgbClr val="026F94"/>
      </a:accent5>
      <a:accent6>
        <a:srgbClr val="56C2E6"/>
      </a:accent6>
      <a:hlink>
        <a:srgbClr val="F79E63"/>
      </a:hlink>
      <a:folHlink>
        <a:srgbClr val="F79E6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68396</TotalTime>
  <Words>4082</Words>
  <Application>Microsoft Office PowerPoint</Application>
  <PresentationFormat>Grand écran</PresentationFormat>
  <Paragraphs>342</Paragraphs>
  <Slides>49</Slides>
  <Notes>49</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49</vt:i4>
      </vt:variant>
    </vt:vector>
  </HeadingPairs>
  <TitlesOfParts>
    <vt:vector size="59" baseType="lpstr">
      <vt:lpstr>Arial</vt:lpstr>
      <vt:lpstr>Calibri</vt:lpstr>
      <vt:lpstr>Calibri Light</vt:lpstr>
      <vt:lpstr>Courier New</vt:lpstr>
      <vt:lpstr>Open Sans</vt:lpstr>
      <vt:lpstr>Roboto</vt:lpstr>
      <vt:lpstr>Symbol</vt:lpstr>
      <vt:lpstr>Custom Design - Showeet</vt:lpstr>
      <vt:lpstr>Showeet theme</vt:lpstr>
      <vt:lpstr>showeet</vt:lpstr>
      <vt:lpstr>Le contrat de travail</vt:lpstr>
      <vt:lpstr>Plan de cours</vt:lpstr>
      <vt:lpstr>COMPRENDRE LES STATUTS JURIDIQUES </vt:lpstr>
      <vt:lpstr>DEFINITION DES STATUTS</vt:lpstr>
      <vt:lpstr>LE SALARIE</vt:lpstr>
      <vt:lpstr>LE SALARIE</vt:lpstr>
      <vt:lpstr>LE TRAVAILLEUR INDEPENDANT</vt:lpstr>
      <vt:lpstr>LE TRAVAILLEUR INDEPENDANT</vt:lpstr>
      <vt:lpstr>DROITS ET OBLIGATIONS </vt:lpstr>
      <vt:lpstr>DROITS ET OBLIGATIONS DU SALARIE</vt:lpstr>
      <vt:lpstr>DROITS ET OBLIGATIONS DU SALARIE</vt:lpstr>
      <vt:lpstr>DROITS ET OBLIGATIONS DU TRAVAILLEUR INDEPENDANT</vt:lpstr>
      <vt:lpstr>DROITS ET OBLIGATIONS DU TRAVAILLEUR INDEPENDANT</vt:lpstr>
      <vt:lpstr>ENJEUX JURIDIQUES ET ÉCONOMIQUES </vt:lpstr>
      <vt:lpstr>AVANTAGES ET INCONVENIENTS POUR L’EMPLOYEUR</vt:lpstr>
      <vt:lpstr>AVANTAGES ET INCONVENIENTS POUR L’EMPLOYEUR</vt:lpstr>
      <vt:lpstr>IMPACT POUR L’INDIVIDU</vt:lpstr>
      <vt:lpstr>Le contrat de travail</vt:lpstr>
      <vt:lpstr>LES ELEMENTS ESSENTIELS DU CONTRAT DE TRAVAIL</vt:lpstr>
      <vt:lpstr>LES ELEMENTS ESSENTIELS DU CONTRAT DE TRAVAIL</vt:lpstr>
      <vt:lpstr>LES TYPES DE CONTRAT DE TRAVAIL</vt:lpstr>
      <vt:lpstr>LES TYPES DE CONTRATS</vt:lpstr>
      <vt:lpstr>CONTRAT A DUREE INDETERMINEE (CDI)</vt:lpstr>
      <vt:lpstr>CONTRAT A DUREE DETERMINEE (CDD)</vt:lpstr>
      <vt:lpstr>CONTRAT A DUREE DETERMINEE (CDD)</vt:lpstr>
      <vt:lpstr>CONTRAT DE TRAVAIL TEMPORAIRE (INTERIM)</vt:lpstr>
      <vt:lpstr>CONTRAT DE TRAVAIL TEMPORAIRE (INTERIM)</vt:lpstr>
      <vt:lpstr>CDD ET CTT</vt:lpstr>
      <vt:lpstr>LES CLAUSES SPECIFIQUES</vt:lpstr>
      <vt:lpstr>CLAUSE DE NON-CONCURRENCE</vt:lpstr>
      <vt:lpstr>CLAUSE DE MOBILITE</vt:lpstr>
      <vt:lpstr>CLAUSE DE CONFIDENTIALITE</vt:lpstr>
      <vt:lpstr>LES MODIFICATIONS DU RAPPORT D’EMPLOI </vt:lpstr>
      <vt:lpstr>LES MODIFICATIONS DES CONDITIONS DE TRAVAIL</vt:lpstr>
      <vt:lpstr>MODIFICATIONS DU CONTRAT DE TRAVAIL</vt:lpstr>
      <vt:lpstr>MODIFICATIONS ESSENTIELLES DU CONTRAT DE TRAVAIL </vt:lpstr>
      <vt:lpstr>LIMITES DU POUVOIR DE DIRECTION DE L’EMPLOYEUR</vt:lpstr>
      <vt:lpstr>LIMITES DU POUVOIR DE DIRECTION DE L’EMPLOYEUR</vt:lpstr>
      <vt:lpstr>LES CHANGEMENTS AFFECTANT LA SITUATION JURIDIQUE DE L'EMPLOYEUR</vt:lpstr>
      <vt:lpstr>CHANGEMENTS AFFECTANT LA SITUATION JURIDIQUE DE L’EMPLOYEUR</vt:lpstr>
      <vt:lpstr>LE TRANSFERT D’ENTREPRISE (VENTE)</vt:lpstr>
      <vt:lpstr>FUSIONS ET ACQUISITIONS </vt:lpstr>
      <vt:lpstr>FUSIONS ET ACQUISITIONS </vt:lpstr>
      <vt:lpstr>CONSÉQUENCES JURIDIQUES DES MODIFICATIONS</vt:lpstr>
      <vt:lpstr>CONSEQUENCES JURIDIQUES</vt:lpstr>
      <vt:lpstr>RÉPERCUSSIONS EN CAS DE REFUS PAR LE SALARIÉ</vt:lpstr>
      <vt:lpstr>RÉPERCUSSIONS EN CAS DE REFUS PAR LE SALARIÉ</vt:lpstr>
      <vt:lpstr>PROCÉDURE À SUIVRE PAR L’EMPLOYEUR</vt:lpstr>
      <vt:lpstr>PROCÉDURE À SUIVRE PAR L’EMPLOYEUR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 Business PowerPoint Template</dc:title>
  <dc:creator>showeet.com</dc:creator>
  <dc:description>© Copyright Showeet.com</dc:description>
  <cp:lastModifiedBy>galactus</cp:lastModifiedBy>
  <cp:revision>3</cp:revision>
  <dcterms:created xsi:type="dcterms:W3CDTF">2011-05-09T14:18:21Z</dcterms:created>
  <dcterms:modified xsi:type="dcterms:W3CDTF">2024-11-19T00:13:57Z</dcterms:modified>
  <cp:category>Templates</cp:category>
</cp:coreProperties>
</file>