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698" r:id="rId2"/>
    <p:sldMasterId id="2147483753" r:id="rId3"/>
  </p:sldMasterIdLst>
  <p:notesMasterIdLst>
    <p:notesMasterId r:id="rId64"/>
  </p:notesMasterIdLst>
  <p:handoutMasterIdLst>
    <p:handoutMasterId r:id="rId65"/>
  </p:handoutMasterIdLst>
  <p:sldIdLst>
    <p:sldId id="815" r:id="rId4"/>
    <p:sldId id="840" r:id="rId5"/>
    <p:sldId id="799" r:id="rId6"/>
    <p:sldId id="819" r:id="rId7"/>
    <p:sldId id="848" r:id="rId8"/>
    <p:sldId id="849" r:id="rId9"/>
    <p:sldId id="850" r:id="rId10"/>
    <p:sldId id="830" r:id="rId11"/>
    <p:sldId id="832" r:id="rId12"/>
    <p:sldId id="846" r:id="rId13"/>
    <p:sldId id="851" r:id="rId14"/>
    <p:sldId id="852" r:id="rId15"/>
    <p:sldId id="853" r:id="rId16"/>
    <p:sldId id="854" r:id="rId17"/>
    <p:sldId id="855" r:id="rId18"/>
    <p:sldId id="856" r:id="rId19"/>
    <p:sldId id="857" r:id="rId20"/>
    <p:sldId id="858" r:id="rId21"/>
    <p:sldId id="859" r:id="rId22"/>
    <p:sldId id="860" r:id="rId23"/>
    <p:sldId id="865" r:id="rId24"/>
    <p:sldId id="866" r:id="rId25"/>
    <p:sldId id="862" r:id="rId26"/>
    <p:sldId id="874" r:id="rId27"/>
    <p:sldId id="864" r:id="rId28"/>
    <p:sldId id="863" r:id="rId29"/>
    <p:sldId id="867" r:id="rId30"/>
    <p:sldId id="868" r:id="rId31"/>
    <p:sldId id="869" r:id="rId32"/>
    <p:sldId id="871" r:id="rId33"/>
    <p:sldId id="870" r:id="rId34"/>
    <p:sldId id="872" r:id="rId35"/>
    <p:sldId id="873" r:id="rId36"/>
    <p:sldId id="875" r:id="rId37"/>
    <p:sldId id="876" r:id="rId38"/>
    <p:sldId id="877" r:id="rId39"/>
    <p:sldId id="878" r:id="rId40"/>
    <p:sldId id="879" r:id="rId41"/>
    <p:sldId id="880" r:id="rId42"/>
    <p:sldId id="881" r:id="rId43"/>
    <p:sldId id="882" r:id="rId44"/>
    <p:sldId id="883" r:id="rId45"/>
    <p:sldId id="884" r:id="rId46"/>
    <p:sldId id="885" r:id="rId47"/>
    <p:sldId id="886" r:id="rId48"/>
    <p:sldId id="888" r:id="rId49"/>
    <p:sldId id="889" r:id="rId50"/>
    <p:sldId id="890" r:id="rId51"/>
    <p:sldId id="891" r:id="rId52"/>
    <p:sldId id="896" r:id="rId53"/>
    <p:sldId id="892" r:id="rId54"/>
    <p:sldId id="895" r:id="rId55"/>
    <p:sldId id="893" r:id="rId56"/>
    <p:sldId id="894" r:id="rId57"/>
    <p:sldId id="897" r:id="rId58"/>
    <p:sldId id="898" r:id="rId59"/>
    <p:sldId id="899" r:id="rId60"/>
    <p:sldId id="900" r:id="rId61"/>
    <p:sldId id="901" r:id="rId62"/>
    <p:sldId id="802" r:id="rId63"/>
  </p:sldIdLst>
  <p:sldSz cx="12192000" cy="6858000"/>
  <p:notesSz cx="6858000" cy="9144000"/>
  <p:defaultTex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HOWEET" id="{D34E524A-D6EF-4CBC-A13A-51C3740B0549}">
          <p14:sldIdLst>
            <p14:sldId id="815"/>
            <p14:sldId id="840"/>
            <p14:sldId id="799"/>
            <p14:sldId id="819"/>
            <p14:sldId id="848"/>
            <p14:sldId id="849"/>
            <p14:sldId id="850"/>
            <p14:sldId id="830"/>
            <p14:sldId id="832"/>
            <p14:sldId id="846"/>
            <p14:sldId id="851"/>
            <p14:sldId id="852"/>
            <p14:sldId id="853"/>
            <p14:sldId id="854"/>
            <p14:sldId id="855"/>
            <p14:sldId id="856"/>
            <p14:sldId id="857"/>
            <p14:sldId id="858"/>
            <p14:sldId id="859"/>
            <p14:sldId id="860"/>
            <p14:sldId id="865"/>
            <p14:sldId id="866"/>
            <p14:sldId id="862"/>
            <p14:sldId id="874"/>
            <p14:sldId id="864"/>
            <p14:sldId id="863"/>
            <p14:sldId id="867"/>
            <p14:sldId id="868"/>
            <p14:sldId id="869"/>
            <p14:sldId id="871"/>
            <p14:sldId id="870"/>
            <p14:sldId id="872"/>
            <p14:sldId id="873"/>
            <p14:sldId id="875"/>
            <p14:sldId id="876"/>
            <p14:sldId id="877"/>
            <p14:sldId id="878"/>
            <p14:sldId id="879"/>
            <p14:sldId id="880"/>
            <p14:sldId id="881"/>
            <p14:sldId id="882"/>
            <p14:sldId id="883"/>
            <p14:sldId id="884"/>
            <p14:sldId id="885"/>
            <p14:sldId id="886"/>
            <p14:sldId id="888"/>
            <p14:sldId id="889"/>
            <p14:sldId id="890"/>
            <p14:sldId id="891"/>
            <p14:sldId id="896"/>
            <p14:sldId id="892"/>
            <p14:sldId id="895"/>
            <p14:sldId id="893"/>
            <p14:sldId id="894"/>
            <p14:sldId id="897"/>
            <p14:sldId id="898"/>
            <p14:sldId id="899"/>
            <p14:sldId id="900"/>
            <p14:sldId id="901"/>
            <p14:sldId id="802"/>
          </p14:sldIdLst>
        </p14:section>
        <p14:section name="CREDITS &amp; COPYRIGHTS" id="{96A22112-93F8-4FC4-92DC-51B794962ED1}">
          <p14:sldIdLst/>
        </p14:section>
      </p14:sectionLst>
    </p:ext>
    <p:ext uri="{EFAFB233-063F-42B5-8137-9DF3F51BA10A}">
      <p15:sldGuideLst xmlns:p15="http://schemas.microsoft.com/office/powerpoint/2012/main">
        <p15:guide id="1" orient="horz" pos="2251" userDrawn="1">
          <p15:clr>
            <a:srgbClr val="A4A3A4"/>
          </p15:clr>
        </p15:guide>
        <p15:guide id="3" orient="horz" pos="3159" userDrawn="1">
          <p15:clr>
            <a:srgbClr val="A4A3A4"/>
          </p15:clr>
        </p15:guide>
        <p15:guide id="5" orient="horz" pos="981" userDrawn="1">
          <p15:clr>
            <a:srgbClr val="A4A3A4"/>
          </p15:clr>
        </p15:guide>
        <p15:guide id="6" pos="3840" userDrawn="1">
          <p15:clr>
            <a:srgbClr val="A4A3A4"/>
          </p15:clr>
        </p15:guide>
        <p15:guide id="7" pos="575" userDrawn="1">
          <p15:clr>
            <a:srgbClr val="A4A3A4"/>
          </p15:clr>
        </p15:guide>
        <p15:guide id="8" pos="7105" userDrawn="1">
          <p15:clr>
            <a:srgbClr val="A4A3A4"/>
          </p15:clr>
        </p15:guide>
        <p15:guide id="9" pos="7408" userDrawn="1">
          <p15:clr>
            <a:srgbClr val="A4A3A4"/>
          </p15:clr>
        </p15:guide>
        <p15:guide id="10" pos="303" userDrawn="1">
          <p15:clr>
            <a:srgbClr val="A4A3A4"/>
          </p15:clr>
        </p15:guide>
        <p15:guide id="11" pos="1965" userDrawn="1">
          <p15:clr>
            <a:srgbClr val="A4A3A4"/>
          </p15:clr>
        </p15:guide>
        <p15:guide id="12" pos="5715" userDrawn="1">
          <p15:clr>
            <a:srgbClr val="A4A3A4"/>
          </p15:clr>
        </p15:guide>
        <p15:guide id="13" pos="4384" userDrawn="1">
          <p15:clr>
            <a:srgbClr val="A4A3A4"/>
          </p15:clr>
        </p15:guide>
        <p15:guide id="14" orient="horz" pos="3295" userDrawn="1">
          <p15:clr>
            <a:srgbClr val="A4A3A4"/>
          </p15:clr>
        </p15:guide>
        <p15:guide id="15"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3C36"/>
    <a:srgbClr val="3A4446"/>
    <a:srgbClr val="24221F"/>
    <a:srgbClr val="DDDAD8"/>
    <a:srgbClr val="FBDED1"/>
    <a:srgbClr val="CAE8F2"/>
    <a:srgbClr val="40A8F1"/>
    <a:srgbClr val="0B5C93"/>
    <a:srgbClr val="ADE2B5"/>
    <a:srgbClr val="63E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94848" autoAdjust="0"/>
  </p:normalViewPr>
  <p:slideViewPr>
    <p:cSldViewPr>
      <p:cViewPr varScale="1">
        <p:scale>
          <a:sx n="60" d="100"/>
          <a:sy n="60" d="100"/>
        </p:scale>
        <p:origin x="536" y="48"/>
      </p:cViewPr>
      <p:guideLst>
        <p:guide orient="horz" pos="2251"/>
        <p:guide orient="horz" pos="3159"/>
        <p:guide orient="horz" pos="981"/>
        <p:guide pos="3840"/>
        <p:guide pos="575"/>
        <p:guide pos="7105"/>
        <p:guide pos="7408"/>
        <p:guide pos="303"/>
        <p:guide pos="1965"/>
        <p:guide pos="5715"/>
        <p:guide pos="4384"/>
        <p:guide orient="horz" pos="3295"/>
        <p:guide orient="horz" pos="2160"/>
      </p:guideLst>
    </p:cSldViewPr>
  </p:slideViewPr>
  <p:outlineViewPr>
    <p:cViewPr>
      <p:scale>
        <a:sx n="33" d="100"/>
        <a:sy n="33" d="100"/>
      </p:scale>
      <p:origin x="0" y="-5466"/>
    </p:cViewPr>
  </p:outlineViewPr>
  <p:notesTextViewPr>
    <p:cViewPr>
      <p:scale>
        <a:sx n="150" d="100"/>
        <a:sy n="150" d="100"/>
      </p:scale>
      <p:origin x="0" y="0"/>
    </p:cViewPr>
  </p:notesTextViewPr>
  <p:notesViewPr>
    <p:cSldViewPr>
      <p:cViewPr varScale="1">
        <p:scale>
          <a:sx n="84" d="100"/>
          <a:sy n="84" d="100"/>
        </p:scale>
        <p:origin x="297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33B4B9-AFB0-43EB-82AF-ED70AC262E4F}" type="datetimeFigureOut">
              <a:rPr lang="en-US" smtClean="0"/>
              <a:pPr/>
              <a:t>10/11/2024</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472C8F-9949-4688-BFEB-F813D79CFC0A}" type="slidenum">
              <a:rPr lang="en-US" smtClean="0"/>
              <a:pPr/>
              <a:t>‹N°›</a:t>
            </a:fld>
            <a:endParaRPr lang="en-US"/>
          </a:p>
        </p:txBody>
      </p:sp>
    </p:spTree>
    <p:extLst>
      <p:ext uri="{BB962C8B-B14F-4D97-AF65-F5344CB8AC3E}">
        <p14:creationId xmlns:p14="http://schemas.microsoft.com/office/powerpoint/2010/main" val="1792992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1E77A-DD07-4A76-801D-B4BF4990C412}" type="datetimeFigureOut">
              <a:rPr lang="en-US" smtClean="0"/>
              <a:pPr/>
              <a:t>10/11/2024</a:t>
            </a:fld>
            <a:endParaRPr lang="en-US"/>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3AB2B-189A-4C92-A457-C6A3833631A7}" type="slidenum">
              <a:rPr lang="en-US" smtClean="0"/>
              <a:pPr/>
              <a:t>‹N°›</a:t>
            </a:fld>
            <a:endParaRPr lang="en-US"/>
          </a:p>
        </p:txBody>
      </p:sp>
    </p:spTree>
    <p:extLst>
      <p:ext uri="{BB962C8B-B14F-4D97-AF65-F5344CB8AC3E}">
        <p14:creationId xmlns:p14="http://schemas.microsoft.com/office/powerpoint/2010/main" val="2753898374"/>
      </p:ext>
    </p:extLst>
  </p:cSld>
  <p:clrMap bg1="lt1" tx1="dk1" bg2="lt2" tx2="dk2" accent1="accent1" accent2="accent2" accent3="accent3" accent4="accent4" accent5="accent5" accent6="accent6" hlink="hlink" folHlink="folHlink"/>
  <p:hf hdr="0" ftr="0" dt="0"/>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a:t>
            </a:fld>
            <a:endParaRPr lang="en-US"/>
          </a:p>
        </p:txBody>
      </p:sp>
    </p:spTree>
    <p:extLst>
      <p:ext uri="{BB962C8B-B14F-4D97-AF65-F5344CB8AC3E}">
        <p14:creationId xmlns:p14="http://schemas.microsoft.com/office/powerpoint/2010/main" val="105636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10</a:t>
            </a:fld>
            <a:endParaRPr lang="en-US"/>
          </a:p>
        </p:txBody>
      </p:sp>
    </p:spTree>
    <p:extLst>
      <p:ext uri="{BB962C8B-B14F-4D97-AF65-F5344CB8AC3E}">
        <p14:creationId xmlns:p14="http://schemas.microsoft.com/office/powerpoint/2010/main" val="450087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11</a:t>
            </a:fld>
            <a:endParaRPr lang="en-US"/>
          </a:p>
        </p:txBody>
      </p:sp>
    </p:spTree>
    <p:extLst>
      <p:ext uri="{BB962C8B-B14F-4D97-AF65-F5344CB8AC3E}">
        <p14:creationId xmlns:p14="http://schemas.microsoft.com/office/powerpoint/2010/main" val="2799995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12</a:t>
            </a:fld>
            <a:endParaRPr lang="en-US"/>
          </a:p>
        </p:txBody>
      </p:sp>
    </p:spTree>
    <p:extLst>
      <p:ext uri="{BB962C8B-B14F-4D97-AF65-F5344CB8AC3E}">
        <p14:creationId xmlns:p14="http://schemas.microsoft.com/office/powerpoint/2010/main" val="2070776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13</a:t>
            </a:fld>
            <a:endParaRPr lang="en-US"/>
          </a:p>
        </p:txBody>
      </p:sp>
    </p:spTree>
    <p:extLst>
      <p:ext uri="{BB962C8B-B14F-4D97-AF65-F5344CB8AC3E}">
        <p14:creationId xmlns:p14="http://schemas.microsoft.com/office/powerpoint/2010/main" val="3644074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14</a:t>
            </a:fld>
            <a:endParaRPr lang="en-US"/>
          </a:p>
        </p:txBody>
      </p:sp>
    </p:spTree>
    <p:extLst>
      <p:ext uri="{BB962C8B-B14F-4D97-AF65-F5344CB8AC3E}">
        <p14:creationId xmlns:p14="http://schemas.microsoft.com/office/powerpoint/2010/main" val="1750010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15</a:t>
            </a:fld>
            <a:endParaRPr lang="en-US"/>
          </a:p>
        </p:txBody>
      </p:sp>
    </p:spTree>
    <p:extLst>
      <p:ext uri="{BB962C8B-B14F-4D97-AF65-F5344CB8AC3E}">
        <p14:creationId xmlns:p14="http://schemas.microsoft.com/office/powerpoint/2010/main" val="1793747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16</a:t>
            </a:fld>
            <a:endParaRPr lang="en-US"/>
          </a:p>
        </p:txBody>
      </p:sp>
    </p:spTree>
    <p:extLst>
      <p:ext uri="{BB962C8B-B14F-4D97-AF65-F5344CB8AC3E}">
        <p14:creationId xmlns:p14="http://schemas.microsoft.com/office/powerpoint/2010/main" val="2585420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17</a:t>
            </a:fld>
            <a:endParaRPr lang="en-US"/>
          </a:p>
        </p:txBody>
      </p:sp>
    </p:spTree>
    <p:extLst>
      <p:ext uri="{BB962C8B-B14F-4D97-AF65-F5344CB8AC3E}">
        <p14:creationId xmlns:p14="http://schemas.microsoft.com/office/powerpoint/2010/main" val="552075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18</a:t>
            </a:fld>
            <a:endParaRPr lang="en-US"/>
          </a:p>
        </p:txBody>
      </p:sp>
    </p:spTree>
    <p:extLst>
      <p:ext uri="{BB962C8B-B14F-4D97-AF65-F5344CB8AC3E}">
        <p14:creationId xmlns:p14="http://schemas.microsoft.com/office/powerpoint/2010/main" val="4112030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19</a:t>
            </a:fld>
            <a:endParaRPr lang="en-US"/>
          </a:p>
        </p:txBody>
      </p:sp>
    </p:spTree>
    <p:extLst>
      <p:ext uri="{BB962C8B-B14F-4D97-AF65-F5344CB8AC3E}">
        <p14:creationId xmlns:p14="http://schemas.microsoft.com/office/powerpoint/2010/main" val="3403747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a:t>
            </a:fld>
            <a:endParaRPr lang="en-US"/>
          </a:p>
        </p:txBody>
      </p:sp>
    </p:spTree>
    <p:extLst>
      <p:ext uri="{BB962C8B-B14F-4D97-AF65-F5344CB8AC3E}">
        <p14:creationId xmlns:p14="http://schemas.microsoft.com/office/powerpoint/2010/main" val="752890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20</a:t>
            </a:fld>
            <a:endParaRPr lang="en-US"/>
          </a:p>
        </p:txBody>
      </p:sp>
    </p:spTree>
    <p:extLst>
      <p:ext uri="{BB962C8B-B14F-4D97-AF65-F5344CB8AC3E}">
        <p14:creationId xmlns:p14="http://schemas.microsoft.com/office/powerpoint/2010/main" val="1908878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21</a:t>
            </a:fld>
            <a:endParaRPr lang="en-US"/>
          </a:p>
        </p:txBody>
      </p:sp>
    </p:spTree>
    <p:extLst>
      <p:ext uri="{BB962C8B-B14F-4D97-AF65-F5344CB8AC3E}">
        <p14:creationId xmlns:p14="http://schemas.microsoft.com/office/powerpoint/2010/main" val="3813851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22</a:t>
            </a:fld>
            <a:endParaRPr lang="en-US"/>
          </a:p>
        </p:txBody>
      </p:sp>
    </p:spTree>
    <p:extLst>
      <p:ext uri="{BB962C8B-B14F-4D97-AF65-F5344CB8AC3E}">
        <p14:creationId xmlns:p14="http://schemas.microsoft.com/office/powerpoint/2010/main" val="3284958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23</a:t>
            </a:fld>
            <a:endParaRPr lang="en-US"/>
          </a:p>
        </p:txBody>
      </p:sp>
    </p:spTree>
    <p:extLst>
      <p:ext uri="{BB962C8B-B14F-4D97-AF65-F5344CB8AC3E}">
        <p14:creationId xmlns:p14="http://schemas.microsoft.com/office/powerpoint/2010/main" val="2673426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24</a:t>
            </a:fld>
            <a:endParaRPr lang="en-US"/>
          </a:p>
        </p:txBody>
      </p:sp>
    </p:spTree>
    <p:extLst>
      <p:ext uri="{BB962C8B-B14F-4D97-AF65-F5344CB8AC3E}">
        <p14:creationId xmlns:p14="http://schemas.microsoft.com/office/powerpoint/2010/main" val="2234413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25</a:t>
            </a:fld>
            <a:endParaRPr lang="en-US"/>
          </a:p>
        </p:txBody>
      </p:sp>
    </p:spTree>
    <p:extLst>
      <p:ext uri="{BB962C8B-B14F-4D97-AF65-F5344CB8AC3E}">
        <p14:creationId xmlns:p14="http://schemas.microsoft.com/office/powerpoint/2010/main" val="1113075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26</a:t>
            </a:fld>
            <a:endParaRPr lang="en-US"/>
          </a:p>
        </p:txBody>
      </p:sp>
    </p:spTree>
    <p:extLst>
      <p:ext uri="{BB962C8B-B14F-4D97-AF65-F5344CB8AC3E}">
        <p14:creationId xmlns:p14="http://schemas.microsoft.com/office/powerpoint/2010/main" val="3110704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27</a:t>
            </a:fld>
            <a:endParaRPr lang="en-US"/>
          </a:p>
        </p:txBody>
      </p:sp>
    </p:spTree>
    <p:extLst>
      <p:ext uri="{BB962C8B-B14F-4D97-AF65-F5344CB8AC3E}">
        <p14:creationId xmlns:p14="http://schemas.microsoft.com/office/powerpoint/2010/main" val="14418185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28</a:t>
            </a:fld>
            <a:endParaRPr lang="en-US"/>
          </a:p>
        </p:txBody>
      </p:sp>
    </p:spTree>
    <p:extLst>
      <p:ext uri="{BB962C8B-B14F-4D97-AF65-F5344CB8AC3E}">
        <p14:creationId xmlns:p14="http://schemas.microsoft.com/office/powerpoint/2010/main" val="3855694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29</a:t>
            </a:fld>
            <a:endParaRPr lang="en-US"/>
          </a:p>
        </p:txBody>
      </p:sp>
    </p:spTree>
    <p:extLst>
      <p:ext uri="{BB962C8B-B14F-4D97-AF65-F5344CB8AC3E}">
        <p14:creationId xmlns:p14="http://schemas.microsoft.com/office/powerpoint/2010/main" val="3689331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2295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30</a:t>
            </a:fld>
            <a:endParaRPr lang="en-US"/>
          </a:p>
        </p:txBody>
      </p:sp>
    </p:spTree>
    <p:extLst>
      <p:ext uri="{BB962C8B-B14F-4D97-AF65-F5344CB8AC3E}">
        <p14:creationId xmlns:p14="http://schemas.microsoft.com/office/powerpoint/2010/main" val="10433657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31</a:t>
            </a:fld>
            <a:endParaRPr lang="en-US"/>
          </a:p>
        </p:txBody>
      </p:sp>
    </p:spTree>
    <p:extLst>
      <p:ext uri="{BB962C8B-B14F-4D97-AF65-F5344CB8AC3E}">
        <p14:creationId xmlns:p14="http://schemas.microsoft.com/office/powerpoint/2010/main" val="3912302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32</a:t>
            </a:fld>
            <a:endParaRPr lang="en-US"/>
          </a:p>
        </p:txBody>
      </p:sp>
    </p:spTree>
    <p:extLst>
      <p:ext uri="{BB962C8B-B14F-4D97-AF65-F5344CB8AC3E}">
        <p14:creationId xmlns:p14="http://schemas.microsoft.com/office/powerpoint/2010/main" val="46183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33</a:t>
            </a:fld>
            <a:endParaRPr lang="en-US"/>
          </a:p>
        </p:txBody>
      </p:sp>
    </p:spTree>
    <p:extLst>
      <p:ext uri="{BB962C8B-B14F-4D97-AF65-F5344CB8AC3E}">
        <p14:creationId xmlns:p14="http://schemas.microsoft.com/office/powerpoint/2010/main" val="5065704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34</a:t>
            </a:fld>
            <a:endParaRPr lang="en-US"/>
          </a:p>
        </p:txBody>
      </p:sp>
    </p:spTree>
    <p:extLst>
      <p:ext uri="{BB962C8B-B14F-4D97-AF65-F5344CB8AC3E}">
        <p14:creationId xmlns:p14="http://schemas.microsoft.com/office/powerpoint/2010/main" val="23473713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35</a:t>
            </a:fld>
            <a:endParaRPr lang="en-US"/>
          </a:p>
        </p:txBody>
      </p:sp>
    </p:spTree>
    <p:extLst>
      <p:ext uri="{BB962C8B-B14F-4D97-AF65-F5344CB8AC3E}">
        <p14:creationId xmlns:p14="http://schemas.microsoft.com/office/powerpoint/2010/main" val="21396355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36</a:t>
            </a:fld>
            <a:endParaRPr lang="en-US"/>
          </a:p>
        </p:txBody>
      </p:sp>
    </p:spTree>
    <p:extLst>
      <p:ext uri="{BB962C8B-B14F-4D97-AF65-F5344CB8AC3E}">
        <p14:creationId xmlns:p14="http://schemas.microsoft.com/office/powerpoint/2010/main" val="15853796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37</a:t>
            </a:fld>
            <a:endParaRPr lang="en-US"/>
          </a:p>
        </p:txBody>
      </p:sp>
    </p:spTree>
    <p:extLst>
      <p:ext uri="{BB962C8B-B14F-4D97-AF65-F5344CB8AC3E}">
        <p14:creationId xmlns:p14="http://schemas.microsoft.com/office/powerpoint/2010/main" val="37802328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38</a:t>
            </a:fld>
            <a:endParaRPr lang="en-US"/>
          </a:p>
        </p:txBody>
      </p:sp>
    </p:spTree>
    <p:extLst>
      <p:ext uri="{BB962C8B-B14F-4D97-AF65-F5344CB8AC3E}">
        <p14:creationId xmlns:p14="http://schemas.microsoft.com/office/powerpoint/2010/main" val="37133983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39</a:t>
            </a:fld>
            <a:endParaRPr lang="en-US"/>
          </a:p>
        </p:txBody>
      </p:sp>
    </p:spTree>
    <p:extLst>
      <p:ext uri="{BB962C8B-B14F-4D97-AF65-F5344CB8AC3E}">
        <p14:creationId xmlns:p14="http://schemas.microsoft.com/office/powerpoint/2010/main" val="1614733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a:t>
            </a:fld>
            <a:endParaRPr lang="en-US"/>
          </a:p>
        </p:txBody>
      </p:sp>
    </p:spTree>
    <p:extLst>
      <p:ext uri="{BB962C8B-B14F-4D97-AF65-F5344CB8AC3E}">
        <p14:creationId xmlns:p14="http://schemas.microsoft.com/office/powerpoint/2010/main" val="2439212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40</a:t>
            </a:fld>
            <a:endParaRPr lang="en-US"/>
          </a:p>
        </p:txBody>
      </p:sp>
    </p:spTree>
    <p:extLst>
      <p:ext uri="{BB962C8B-B14F-4D97-AF65-F5344CB8AC3E}">
        <p14:creationId xmlns:p14="http://schemas.microsoft.com/office/powerpoint/2010/main" val="8680165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41</a:t>
            </a:fld>
            <a:endParaRPr lang="en-US"/>
          </a:p>
        </p:txBody>
      </p:sp>
    </p:spTree>
    <p:extLst>
      <p:ext uri="{BB962C8B-B14F-4D97-AF65-F5344CB8AC3E}">
        <p14:creationId xmlns:p14="http://schemas.microsoft.com/office/powerpoint/2010/main" val="35862804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42</a:t>
            </a:fld>
            <a:endParaRPr lang="en-US"/>
          </a:p>
        </p:txBody>
      </p:sp>
    </p:spTree>
    <p:extLst>
      <p:ext uri="{BB962C8B-B14F-4D97-AF65-F5344CB8AC3E}">
        <p14:creationId xmlns:p14="http://schemas.microsoft.com/office/powerpoint/2010/main" val="15054321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43</a:t>
            </a:fld>
            <a:endParaRPr lang="en-US"/>
          </a:p>
        </p:txBody>
      </p:sp>
    </p:spTree>
    <p:extLst>
      <p:ext uri="{BB962C8B-B14F-4D97-AF65-F5344CB8AC3E}">
        <p14:creationId xmlns:p14="http://schemas.microsoft.com/office/powerpoint/2010/main" val="27916103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44</a:t>
            </a:fld>
            <a:endParaRPr lang="en-US"/>
          </a:p>
        </p:txBody>
      </p:sp>
    </p:spTree>
    <p:extLst>
      <p:ext uri="{BB962C8B-B14F-4D97-AF65-F5344CB8AC3E}">
        <p14:creationId xmlns:p14="http://schemas.microsoft.com/office/powerpoint/2010/main" val="19777753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45</a:t>
            </a:fld>
            <a:endParaRPr lang="en-US"/>
          </a:p>
        </p:txBody>
      </p:sp>
    </p:spTree>
    <p:extLst>
      <p:ext uri="{BB962C8B-B14F-4D97-AF65-F5344CB8AC3E}">
        <p14:creationId xmlns:p14="http://schemas.microsoft.com/office/powerpoint/2010/main" val="37623974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46</a:t>
            </a:fld>
            <a:endParaRPr lang="en-US"/>
          </a:p>
        </p:txBody>
      </p:sp>
    </p:spTree>
    <p:extLst>
      <p:ext uri="{BB962C8B-B14F-4D97-AF65-F5344CB8AC3E}">
        <p14:creationId xmlns:p14="http://schemas.microsoft.com/office/powerpoint/2010/main" val="4871056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47</a:t>
            </a:fld>
            <a:endParaRPr lang="en-US"/>
          </a:p>
        </p:txBody>
      </p:sp>
    </p:spTree>
    <p:extLst>
      <p:ext uri="{BB962C8B-B14F-4D97-AF65-F5344CB8AC3E}">
        <p14:creationId xmlns:p14="http://schemas.microsoft.com/office/powerpoint/2010/main" val="3497362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48</a:t>
            </a:fld>
            <a:endParaRPr lang="en-US"/>
          </a:p>
        </p:txBody>
      </p:sp>
    </p:spTree>
    <p:extLst>
      <p:ext uri="{BB962C8B-B14F-4D97-AF65-F5344CB8AC3E}">
        <p14:creationId xmlns:p14="http://schemas.microsoft.com/office/powerpoint/2010/main" val="41666266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49</a:t>
            </a:fld>
            <a:endParaRPr lang="en-US"/>
          </a:p>
        </p:txBody>
      </p:sp>
    </p:spTree>
    <p:extLst>
      <p:ext uri="{BB962C8B-B14F-4D97-AF65-F5344CB8AC3E}">
        <p14:creationId xmlns:p14="http://schemas.microsoft.com/office/powerpoint/2010/main" val="86966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5</a:t>
            </a:fld>
            <a:endParaRPr lang="en-US"/>
          </a:p>
        </p:txBody>
      </p:sp>
    </p:spTree>
    <p:extLst>
      <p:ext uri="{BB962C8B-B14F-4D97-AF65-F5344CB8AC3E}">
        <p14:creationId xmlns:p14="http://schemas.microsoft.com/office/powerpoint/2010/main" val="34693272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50</a:t>
            </a:fld>
            <a:endParaRPr lang="en-US"/>
          </a:p>
        </p:txBody>
      </p:sp>
    </p:spTree>
    <p:extLst>
      <p:ext uri="{BB962C8B-B14F-4D97-AF65-F5344CB8AC3E}">
        <p14:creationId xmlns:p14="http://schemas.microsoft.com/office/powerpoint/2010/main" val="28552998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51</a:t>
            </a:fld>
            <a:endParaRPr lang="en-US"/>
          </a:p>
        </p:txBody>
      </p:sp>
    </p:spTree>
    <p:extLst>
      <p:ext uri="{BB962C8B-B14F-4D97-AF65-F5344CB8AC3E}">
        <p14:creationId xmlns:p14="http://schemas.microsoft.com/office/powerpoint/2010/main" val="19375768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52</a:t>
            </a:fld>
            <a:endParaRPr lang="en-US"/>
          </a:p>
        </p:txBody>
      </p:sp>
    </p:spTree>
    <p:extLst>
      <p:ext uri="{BB962C8B-B14F-4D97-AF65-F5344CB8AC3E}">
        <p14:creationId xmlns:p14="http://schemas.microsoft.com/office/powerpoint/2010/main" val="40100597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53</a:t>
            </a:fld>
            <a:endParaRPr lang="en-US"/>
          </a:p>
        </p:txBody>
      </p:sp>
    </p:spTree>
    <p:extLst>
      <p:ext uri="{BB962C8B-B14F-4D97-AF65-F5344CB8AC3E}">
        <p14:creationId xmlns:p14="http://schemas.microsoft.com/office/powerpoint/2010/main" val="2114653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54</a:t>
            </a:fld>
            <a:endParaRPr lang="en-US"/>
          </a:p>
        </p:txBody>
      </p:sp>
    </p:spTree>
    <p:extLst>
      <p:ext uri="{BB962C8B-B14F-4D97-AF65-F5344CB8AC3E}">
        <p14:creationId xmlns:p14="http://schemas.microsoft.com/office/powerpoint/2010/main" val="20213586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55</a:t>
            </a:fld>
            <a:endParaRPr lang="en-US"/>
          </a:p>
        </p:txBody>
      </p:sp>
    </p:spTree>
    <p:extLst>
      <p:ext uri="{BB962C8B-B14F-4D97-AF65-F5344CB8AC3E}">
        <p14:creationId xmlns:p14="http://schemas.microsoft.com/office/powerpoint/2010/main" val="41263421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56</a:t>
            </a:fld>
            <a:endParaRPr lang="en-US"/>
          </a:p>
        </p:txBody>
      </p:sp>
    </p:spTree>
    <p:extLst>
      <p:ext uri="{BB962C8B-B14F-4D97-AF65-F5344CB8AC3E}">
        <p14:creationId xmlns:p14="http://schemas.microsoft.com/office/powerpoint/2010/main" val="38726197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57</a:t>
            </a:fld>
            <a:endParaRPr lang="en-US"/>
          </a:p>
        </p:txBody>
      </p:sp>
    </p:spTree>
    <p:extLst>
      <p:ext uri="{BB962C8B-B14F-4D97-AF65-F5344CB8AC3E}">
        <p14:creationId xmlns:p14="http://schemas.microsoft.com/office/powerpoint/2010/main" val="22581077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58</a:t>
            </a:fld>
            <a:endParaRPr lang="en-US"/>
          </a:p>
        </p:txBody>
      </p:sp>
    </p:spTree>
    <p:extLst>
      <p:ext uri="{BB962C8B-B14F-4D97-AF65-F5344CB8AC3E}">
        <p14:creationId xmlns:p14="http://schemas.microsoft.com/office/powerpoint/2010/main" val="37007181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59</a:t>
            </a:fld>
            <a:endParaRPr lang="en-US"/>
          </a:p>
        </p:txBody>
      </p:sp>
    </p:spTree>
    <p:extLst>
      <p:ext uri="{BB962C8B-B14F-4D97-AF65-F5344CB8AC3E}">
        <p14:creationId xmlns:p14="http://schemas.microsoft.com/office/powerpoint/2010/main" val="1597832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6</a:t>
            </a:fld>
            <a:endParaRPr lang="en-US"/>
          </a:p>
        </p:txBody>
      </p:sp>
    </p:spTree>
    <p:extLst>
      <p:ext uri="{BB962C8B-B14F-4D97-AF65-F5344CB8AC3E}">
        <p14:creationId xmlns:p14="http://schemas.microsoft.com/office/powerpoint/2010/main" val="30078821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147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7</a:t>
            </a:fld>
            <a:endParaRPr lang="en-US"/>
          </a:p>
        </p:txBody>
      </p:sp>
    </p:spTree>
    <p:extLst>
      <p:ext uri="{BB962C8B-B14F-4D97-AF65-F5344CB8AC3E}">
        <p14:creationId xmlns:p14="http://schemas.microsoft.com/office/powerpoint/2010/main" val="3913364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8</a:t>
            </a:fld>
            <a:endParaRPr lang="en-US"/>
          </a:p>
        </p:txBody>
      </p:sp>
    </p:spTree>
    <p:extLst>
      <p:ext uri="{BB962C8B-B14F-4D97-AF65-F5344CB8AC3E}">
        <p14:creationId xmlns:p14="http://schemas.microsoft.com/office/powerpoint/2010/main" val="543300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9</a:t>
            </a:fld>
            <a:endParaRPr lang="en-US"/>
          </a:p>
        </p:txBody>
      </p:sp>
    </p:spTree>
    <p:extLst>
      <p:ext uri="{BB962C8B-B14F-4D97-AF65-F5344CB8AC3E}">
        <p14:creationId xmlns:p14="http://schemas.microsoft.com/office/powerpoint/2010/main" val="3080400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7" name="Freeform: Shape 36"/>
          <p:cNvSpPr/>
          <p:nvPr userDrawn="1"/>
        </p:nvSpPr>
        <p:spPr>
          <a:xfrm>
            <a:off x="4064000" y="3200400"/>
            <a:ext cx="8128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064000" y="5029200"/>
            <a:ext cx="4064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128000" y="5029200"/>
            <a:ext cx="406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64000" y="3225452"/>
            <a:ext cx="8128000" cy="1067644"/>
          </a:xfrm>
          <a:prstGeom prst="rect">
            <a:avLst/>
          </a:prstGeom>
        </p:spPr>
        <p:txBody>
          <a:bodyPr lIns="274320" rIns="457200" anchor="b">
            <a:noAutofit/>
          </a:bodyPr>
          <a:lstStyle>
            <a:lvl1pPr algn="l">
              <a:defRPr sz="44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ct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bg2">
                    <a:lumMod val="50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4064000" y="4323604"/>
            <a:ext cx="8128000" cy="407890"/>
          </a:xfrm>
          <a:prstGeom prst="rect">
            <a:avLst/>
          </a:prstGeom>
        </p:spPr>
        <p:txBody>
          <a:bodyPr lIns="274320"/>
          <a:lstStyle>
            <a:lvl1pPr marL="0" indent="0" algn="l">
              <a:buNone/>
              <a:defRPr sz="24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801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8">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083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9">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578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10">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77901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11">
    <p:bg>
      <p:bgPr>
        <a:solidFill>
          <a:schemeClr val="tx2"/>
        </a:solidFill>
        <a:effectLst/>
      </p:bgPr>
    </p:bg>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738131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accent3"/>
                </a:solidFill>
                <a:latin typeface="+mj-lt"/>
              </a:defRPr>
            </a:lvl1pPr>
            <a:lvl2pPr>
              <a:spcAft>
                <a:spcPts val="1200"/>
              </a:spcAft>
              <a:defRPr sz="3600">
                <a:solidFill>
                  <a:schemeClr val="accent3"/>
                </a:solidFill>
                <a:latin typeface="+mj-lt"/>
              </a:defRPr>
            </a:lvl2pPr>
            <a:lvl3pPr>
              <a:spcAft>
                <a:spcPts val="1200"/>
              </a:spcAft>
              <a:defRPr sz="3200">
                <a:solidFill>
                  <a:schemeClr val="accent3"/>
                </a:solidFill>
                <a:latin typeface="+mj-lt"/>
              </a:defRPr>
            </a:lvl3pPr>
            <a:lvl4pPr>
              <a:spcAft>
                <a:spcPts val="1200"/>
              </a:spcAft>
              <a:defRPr sz="2800">
                <a:solidFill>
                  <a:schemeClr val="accent3"/>
                </a:solidFill>
                <a:latin typeface="+mj-lt"/>
              </a:defRPr>
            </a:lvl4pPr>
            <a:lvl5pPr>
              <a:spcAft>
                <a:spcPts val="1200"/>
              </a:spcAft>
              <a:defRPr sz="28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779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463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Description">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38200" y="5589240"/>
            <a:ext cx="10515600" cy="626368"/>
          </a:xfrm>
          <a:prstGeom prst="rect">
            <a:avLst/>
          </a:prstGeom>
        </p:spPr>
        <p:txBody>
          <a:bodyPr anchor="b"/>
          <a:lstStyle>
            <a:lvl1pPr>
              <a:defRPr>
                <a:solidFill>
                  <a:schemeClr val="accent1"/>
                </a:solidFill>
              </a:defRPr>
            </a:lvl1pPr>
            <a:lvl2pPr>
              <a:defRPr>
                <a:solidFill>
                  <a:schemeClr val="tx1">
                    <a:lumMod val="65000"/>
                    <a:lumOff val="35000"/>
                  </a:schemeClr>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spcBef>
                <a:spcPts val="1200"/>
              </a:spcBef>
            </a:pPr>
            <a:r>
              <a:rPr lang="en-US"/>
              <a:t>Insert a short description here</a:t>
            </a:r>
          </a:p>
        </p:txBody>
      </p:sp>
    </p:spTree>
    <p:extLst>
      <p:ext uri="{BB962C8B-B14F-4D97-AF65-F5344CB8AC3E}">
        <p14:creationId xmlns:p14="http://schemas.microsoft.com/office/powerpoint/2010/main" val="3243084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
          </p:nvPr>
        </p:nvSpPr>
        <p:spPr>
          <a:xfrm>
            <a:off x="838200"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2024"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0095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Dark">
    <p:bg>
      <p:bgPr>
        <a:solidFill>
          <a:schemeClr val="tx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bg1"/>
                </a:solidFill>
                <a:latin typeface="+mj-lt"/>
              </a:defRPr>
            </a:lvl1pPr>
            <a:lvl2pPr>
              <a:spcAft>
                <a:spcPts val="1200"/>
              </a:spcAft>
              <a:defRPr sz="3600">
                <a:solidFill>
                  <a:schemeClr val="bg1"/>
                </a:solidFill>
                <a:latin typeface="+mj-lt"/>
              </a:defRPr>
            </a:lvl2pPr>
            <a:lvl3pPr>
              <a:spcAft>
                <a:spcPts val="1200"/>
              </a:spcAft>
              <a:defRPr sz="3200">
                <a:solidFill>
                  <a:schemeClr val="bg1"/>
                </a:solidFill>
                <a:latin typeface="+mj-lt"/>
              </a:defRPr>
            </a:lvl3pPr>
            <a:lvl4pPr>
              <a:spcAft>
                <a:spcPts val="1200"/>
              </a:spcAft>
              <a:defRPr sz="2800">
                <a:solidFill>
                  <a:schemeClr val="bg1"/>
                </a:solidFill>
                <a:latin typeface="+mj-lt"/>
              </a:defRPr>
            </a:lvl4pPr>
            <a:lvl5pPr>
              <a:spcAft>
                <a:spcPts val="1200"/>
              </a:spcAft>
              <a:defRPr sz="28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549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Dark">
    <p:bg>
      <p:bgPr>
        <a:solidFill>
          <a:schemeClr val="tx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07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Tree>
    <p:extLst>
      <p:ext uri="{BB962C8B-B14F-4D97-AF65-F5344CB8AC3E}">
        <p14:creationId xmlns:p14="http://schemas.microsoft.com/office/powerpoint/2010/main" val="4174063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Dark">
    <p:bg>
      <p:bgPr>
        <a:solidFill>
          <a:schemeClr val="tx2"/>
        </a:solidFill>
        <a:effectLst/>
      </p:bgPr>
    </p:bg>
    <p:spTree>
      <p:nvGrpSpPr>
        <p:cNvPr id="1" name=""/>
        <p:cNvGrpSpPr/>
        <p:nvPr/>
      </p:nvGrpSpPr>
      <p:grpSpPr>
        <a:xfrm>
          <a:off x="0" y="0"/>
          <a:ext cx="0" cy="0"/>
          <a:chOff x="0" y="0"/>
          <a:chExt cx="0" cy="0"/>
        </a:xfrm>
      </p:grpSpPr>
      <p:sp>
        <p:nvSpPr>
          <p:cNvPr id="9" name="Freeform: Shape 8"/>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hasCustomPrompt="1"/>
          </p:nvPr>
        </p:nvSpPr>
        <p:spPr>
          <a:xfrm>
            <a:off x="838200" y="2036486"/>
            <a:ext cx="10515600" cy="3379551"/>
          </a:xfrm>
          <a:prstGeom prst="rect">
            <a:avLst/>
          </a:prstGeom>
        </p:spPr>
        <p:txBody>
          <a:bodyPr lIns="0" tIns="274320" rIns="0" bIns="0" anchor="ctr">
            <a:normAutofit/>
          </a:bodyPr>
          <a:lstStyle>
            <a:lvl1pPr marL="0" indent="0" algn="r">
              <a:spcBef>
                <a:spcPts val="1200"/>
              </a:spcBef>
              <a:buNone/>
              <a:defRPr sz="7200">
                <a:solidFill>
                  <a:schemeClr val="bg1"/>
                </a:solidFill>
                <a:latin typeface="+mn-lt"/>
                <a:ea typeface="Roboto" panose="02000000000000000000" pitchFamily="2" charset="0"/>
              </a:defRPr>
            </a:lvl1pPr>
            <a:lvl2pPr marL="457200" indent="0" algn="ctr">
              <a:spcBef>
                <a:spcPts val="1200"/>
              </a:spcBef>
              <a:buNone/>
              <a:defRPr sz="2800">
                <a:solidFill>
                  <a:schemeClr val="bg1"/>
                </a:solidFill>
                <a:latin typeface="Roboto" panose="02000000000000000000" pitchFamily="2" charset="0"/>
                <a:ea typeface="Roboto" panose="02000000000000000000" pitchFamily="2" charset="0"/>
              </a:defRPr>
            </a:lvl2pPr>
            <a:lvl3pPr marL="914400" indent="0" algn="ctr">
              <a:spcBef>
                <a:spcPts val="1200"/>
              </a:spcBef>
              <a:buNone/>
              <a:defRPr sz="2400">
                <a:solidFill>
                  <a:schemeClr val="bg1"/>
                </a:solidFill>
                <a:latin typeface="Roboto" panose="02000000000000000000" pitchFamily="2" charset="0"/>
                <a:ea typeface="Roboto" panose="02000000000000000000" pitchFamily="2" charset="0"/>
              </a:defRPr>
            </a:lvl3pPr>
            <a:lvl4pPr marL="1371600" indent="0" algn="ctr">
              <a:spcBef>
                <a:spcPts val="1200"/>
              </a:spcBef>
              <a:buNone/>
              <a:defRPr sz="2000">
                <a:solidFill>
                  <a:schemeClr val="bg1"/>
                </a:solidFill>
                <a:latin typeface="Roboto" panose="02000000000000000000" pitchFamily="2" charset="0"/>
                <a:ea typeface="Roboto" panose="02000000000000000000" pitchFamily="2" charset="0"/>
              </a:defRPr>
            </a:lvl4pPr>
            <a:lvl5pPr marL="1828800" indent="0" algn="ctr">
              <a:spcBef>
                <a:spcPts val="1200"/>
              </a:spcBef>
              <a:buNone/>
              <a:defRPr sz="2000">
                <a:solidFill>
                  <a:schemeClr val="bg1"/>
                </a:solidFill>
                <a:latin typeface="Roboto" panose="02000000000000000000" pitchFamily="2" charset="0"/>
                <a:ea typeface="Roboto" panose="02000000000000000000" pitchFamily="2" charset="0"/>
              </a:defRPr>
            </a:lvl5pPr>
          </a:lstStyle>
          <a:p>
            <a:pPr lvl="0"/>
            <a:r>
              <a:rPr lang="en-US"/>
              <a:t>Your Quote Goes Here</a:t>
            </a:r>
          </a:p>
        </p:txBody>
      </p:sp>
      <p:sp>
        <p:nvSpPr>
          <p:cNvPr id="7" name="Text Placeholder 8"/>
          <p:cNvSpPr>
            <a:spLocks noGrp="1"/>
          </p:cNvSpPr>
          <p:nvPr>
            <p:ph type="body" sz="quarter" idx="13" hasCustomPrompt="1"/>
          </p:nvPr>
        </p:nvSpPr>
        <p:spPr>
          <a:xfrm>
            <a:off x="838200" y="5416037"/>
            <a:ext cx="10515599" cy="504849"/>
          </a:xfrm>
          <a:prstGeom prst="rect">
            <a:avLst/>
          </a:prstGeom>
        </p:spPr>
        <p:txBody>
          <a:bodyPr anchor="b"/>
          <a:lstStyle>
            <a:lvl1pPr marL="0" indent="0" algn="r">
              <a:buNone/>
              <a:defRPr i="1">
                <a:solidFill>
                  <a:schemeClr val="tx1">
                    <a:lumMod val="50000"/>
                    <a:lumOff val="50000"/>
                  </a:schemeClr>
                </a:solidFill>
              </a:defRPr>
            </a:lvl1pPr>
          </a:lstStyle>
          <a:p>
            <a:pPr lvl="0"/>
            <a:r>
              <a:rPr lang="en-US"/>
              <a:t>Author</a:t>
            </a:r>
          </a:p>
        </p:txBody>
      </p:sp>
      <p:sp>
        <p:nvSpPr>
          <p:cNvPr id="14" name="Freeform: Shape 13"/>
          <p:cNvSpPr/>
          <p:nvPr userDrawn="1"/>
        </p:nvSpPr>
        <p:spPr>
          <a:xfrm>
            <a:off x="8820597" y="548680"/>
            <a:ext cx="2533203" cy="1745300"/>
          </a:xfrm>
          <a:custGeom>
            <a:avLst/>
            <a:gdLst>
              <a:gd name="connsiteX0" fmla="*/ 850180 w 1028774"/>
              <a:gd name="connsiteY0" fmla="*/ 0 h 708794"/>
              <a:gd name="connsiteX1" fmla="*/ 958081 w 1028774"/>
              <a:gd name="connsiteY1" fmla="*/ 89297 h 708794"/>
              <a:gd name="connsiteX2" fmla="*/ 820415 w 1028774"/>
              <a:gd name="connsiteY2" fmla="*/ 319981 h 708794"/>
              <a:gd name="connsiteX3" fmla="*/ 1028774 w 1028774"/>
              <a:gd name="connsiteY3" fmla="*/ 319981 h 708794"/>
              <a:gd name="connsiteX4" fmla="*/ 1028774 w 1028774"/>
              <a:gd name="connsiteY4" fmla="*/ 708794 h 708794"/>
              <a:gd name="connsiteX5" fmla="*/ 545083 w 1028774"/>
              <a:gd name="connsiteY5" fmla="*/ 708794 h 708794"/>
              <a:gd name="connsiteX6" fmla="*/ 545083 w 1028774"/>
              <a:gd name="connsiteY6" fmla="*/ 442764 h 708794"/>
              <a:gd name="connsiteX7" fmla="*/ 850180 w 1028774"/>
              <a:gd name="connsiteY7" fmla="*/ 0 h 708794"/>
              <a:gd name="connsiteX8" fmla="*/ 303731 w 1028774"/>
              <a:gd name="connsiteY8" fmla="*/ 0 h 708794"/>
              <a:gd name="connsiteX9" fmla="*/ 411137 w 1028774"/>
              <a:gd name="connsiteY9" fmla="*/ 89297 h 708794"/>
              <a:gd name="connsiteX10" fmla="*/ 275332 w 1028774"/>
              <a:gd name="connsiteY10" fmla="*/ 319981 h 708794"/>
              <a:gd name="connsiteX11" fmla="*/ 483691 w 1028774"/>
              <a:gd name="connsiteY11" fmla="*/ 319981 h 708794"/>
              <a:gd name="connsiteX12" fmla="*/ 483691 w 1028774"/>
              <a:gd name="connsiteY12" fmla="*/ 708794 h 708794"/>
              <a:gd name="connsiteX13" fmla="*/ 0 w 1028774"/>
              <a:gd name="connsiteY13" fmla="*/ 708794 h 708794"/>
              <a:gd name="connsiteX14" fmla="*/ 0 w 1028774"/>
              <a:gd name="connsiteY14" fmla="*/ 442764 h 708794"/>
              <a:gd name="connsiteX15" fmla="*/ 303731 w 1028774"/>
              <a:gd name="connsiteY15" fmla="*/ 0 h 70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74" h="708794">
                <a:moveTo>
                  <a:pt x="850180" y="0"/>
                </a:moveTo>
                <a:lnTo>
                  <a:pt x="958081" y="89297"/>
                </a:lnTo>
                <a:cubicBezTo>
                  <a:pt x="873745" y="173633"/>
                  <a:pt x="827856" y="250527"/>
                  <a:pt x="820415" y="319981"/>
                </a:cubicBezTo>
                <a:lnTo>
                  <a:pt x="1028774" y="319981"/>
                </a:lnTo>
                <a:lnTo>
                  <a:pt x="1028774" y="708794"/>
                </a:lnTo>
                <a:lnTo>
                  <a:pt x="545083" y="708794"/>
                </a:lnTo>
                <a:lnTo>
                  <a:pt x="545083" y="442764"/>
                </a:lnTo>
                <a:cubicBezTo>
                  <a:pt x="545083" y="281533"/>
                  <a:pt x="646782" y="133945"/>
                  <a:pt x="850180" y="0"/>
                </a:cubicBezTo>
                <a:close/>
                <a:moveTo>
                  <a:pt x="303731" y="0"/>
                </a:moveTo>
                <a:lnTo>
                  <a:pt x="411137" y="89297"/>
                </a:lnTo>
                <a:cubicBezTo>
                  <a:pt x="327945" y="173633"/>
                  <a:pt x="282676" y="250527"/>
                  <a:pt x="275332" y="319981"/>
                </a:cubicBezTo>
                <a:lnTo>
                  <a:pt x="483691" y="319981"/>
                </a:lnTo>
                <a:lnTo>
                  <a:pt x="483691" y="708794"/>
                </a:lnTo>
                <a:lnTo>
                  <a:pt x="0" y="708794"/>
                </a:lnTo>
                <a:lnTo>
                  <a:pt x="0" y="442764"/>
                </a:lnTo>
                <a:cubicBezTo>
                  <a:pt x="0" y="281533"/>
                  <a:pt x="101244" y="133945"/>
                  <a:pt x="3037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1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1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7" name="Straight Connector 16"/>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831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 Dark">
    <p:bg>
      <p:bgPr>
        <a:solidFill>
          <a:schemeClr val="tx2"/>
        </a:solidFill>
        <a:effectLst/>
      </p:bgPr>
    </p:bg>
    <p:spTree>
      <p:nvGrpSpPr>
        <p:cNvPr id="1" name=""/>
        <p:cNvGrpSpPr/>
        <p:nvPr/>
      </p:nvGrpSpPr>
      <p:grpSpPr>
        <a:xfrm>
          <a:off x="0" y="0"/>
          <a:ext cx="0" cy="0"/>
          <a:chOff x="0" y="0"/>
          <a:chExt cx="0" cy="0"/>
        </a:xfrm>
      </p:grpSpPr>
      <p:sp>
        <p:nvSpPr>
          <p:cNvPr id="12" name="Freeform: Shape 11"/>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2511525" y="2580"/>
            <a:ext cx="7168950" cy="5244513"/>
          </a:xfrm>
          <a:prstGeom prst="rect">
            <a:avLst/>
          </a:prstGeom>
          <a:noFill/>
        </p:spPr>
        <p:txBody>
          <a:bodyPr vert="horz" wrap="none" lIns="91440" tIns="45720" rIns="91440" bIns="45720" rtlCol="0" anchor="ctr">
            <a:spAutoFit/>
          </a:bodyPr>
          <a:lstStyle>
            <a:lvl1pPr>
              <a:defRPr lang="en-US" sz="37200" b="1">
                <a:solidFill>
                  <a:schemeClr val="bg1"/>
                </a:solidFill>
                <a:latin typeface="+mn-lt"/>
                <a:ea typeface="+mn-ea"/>
                <a:cs typeface="+mn-cs"/>
              </a:defRPr>
            </a:lvl1pPr>
          </a:lstStyle>
          <a:p>
            <a:pPr marL="0" lvl="0" algn="ctr" defTabSz="914354"/>
            <a:r>
              <a:rPr lang="en-US"/>
              <a:t>BIG</a:t>
            </a:r>
          </a:p>
        </p:txBody>
      </p:sp>
      <p:sp>
        <p:nvSpPr>
          <p:cNvPr id="10" name="Text Placeholder 2"/>
          <p:cNvSpPr>
            <a:spLocks noGrp="1"/>
          </p:cNvSpPr>
          <p:nvPr>
            <p:ph type="body" idx="1"/>
          </p:nvPr>
        </p:nvSpPr>
        <p:spPr>
          <a:xfrm>
            <a:off x="2809875" y="5565922"/>
            <a:ext cx="6572251" cy="790428"/>
          </a:xfrm>
          <a:prstGeom prst="rect">
            <a:avLst/>
          </a:prstGeo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 Placeholder 4"/>
          <p:cNvSpPr>
            <a:spLocks noGrp="1"/>
          </p:cNvSpPr>
          <p:nvPr>
            <p:ph type="body" sz="quarter" idx="13" hasCustomPrompt="1"/>
          </p:nvPr>
        </p:nvSpPr>
        <p:spPr>
          <a:xfrm>
            <a:off x="4032250" y="4381100"/>
            <a:ext cx="4127500" cy="977900"/>
          </a:xfrm>
          <a:prstGeom prst="rect">
            <a:avLst/>
          </a:prstGeom>
        </p:spPr>
        <p:txBody>
          <a:bodyPr>
            <a:noAutofit/>
          </a:bodyPr>
          <a:lstStyle>
            <a:lvl1pPr marL="0" indent="0" algn="ctr">
              <a:buNone/>
              <a:defRPr sz="5400" b="1">
                <a:solidFill>
                  <a:schemeClr val="accent1"/>
                </a:solidFill>
              </a:defRPr>
            </a:lvl1pPr>
            <a:lvl2pPr marL="457200" indent="0" algn="ctr">
              <a:buNone/>
              <a:defRPr sz="4800" b="1">
                <a:solidFill>
                  <a:schemeClr val="accent3"/>
                </a:solidFill>
              </a:defRPr>
            </a:lvl2pPr>
            <a:lvl3pPr marL="914400" indent="0" algn="ctr">
              <a:buNone/>
              <a:defRPr sz="4400" b="1">
                <a:solidFill>
                  <a:schemeClr val="accent3"/>
                </a:solidFill>
              </a:defRPr>
            </a:lvl3pPr>
            <a:lvl4pPr marL="1371600" indent="0" algn="ctr">
              <a:buNone/>
              <a:defRPr sz="4000" b="1">
                <a:solidFill>
                  <a:schemeClr val="accent3"/>
                </a:solidFill>
              </a:defRPr>
            </a:lvl4pPr>
            <a:lvl5pPr marL="1828800" indent="0" algn="ctr">
              <a:buNone/>
              <a:defRPr sz="4000" b="1">
                <a:solidFill>
                  <a:schemeClr val="accent3"/>
                </a:solidFill>
              </a:defRPr>
            </a:lvl5pPr>
          </a:lstStyle>
          <a:p>
            <a:pPr lvl="0"/>
            <a:r>
              <a:rPr lang="en-US"/>
              <a:t>…is beautiful</a:t>
            </a:r>
          </a:p>
        </p:txBody>
      </p:sp>
      <p:cxnSp>
        <p:nvCxnSpPr>
          <p:cNvPr id="16" name="Straight Connector 15"/>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22"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23"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24" name="Straight Connector 23"/>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364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24" name="Picture Placeholder 23"/>
          <p:cNvSpPr>
            <a:spLocks noGrp="1"/>
          </p:cNvSpPr>
          <p:nvPr>
            <p:ph type="pic" sz="quarter" idx="13"/>
          </p:nvPr>
        </p:nvSpPr>
        <p:spPr>
          <a:xfrm>
            <a:off x="1" y="-1"/>
            <a:ext cx="12191999" cy="6858003"/>
          </a:xfrm>
          <a:custGeom>
            <a:avLst/>
            <a:gdLst>
              <a:gd name="connsiteX0" fmla="*/ 3629041 w 12191999"/>
              <a:gd name="connsiteY0" fmla="*/ 5213254 h 6858003"/>
              <a:gd name="connsiteX1" fmla="*/ 5902830 w 12191999"/>
              <a:gd name="connsiteY1" fmla="*/ 6858001 h 6858003"/>
              <a:gd name="connsiteX2" fmla="*/ 1423476 w 12191999"/>
              <a:gd name="connsiteY2" fmla="*/ 6858001 h 6858003"/>
              <a:gd name="connsiteX3" fmla="*/ 0 w 12191999"/>
              <a:gd name="connsiteY3" fmla="*/ 2588188 h 6858003"/>
              <a:gd name="connsiteX4" fmla="*/ 3295170 w 12191999"/>
              <a:gd name="connsiteY4" fmla="*/ 4971750 h 6858003"/>
              <a:gd name="connsiteX5" fmla="*/ 765751 w 12191999"/>
              <a:gd name="connsiteY5" fmla="*/ 6858003 h 6858003"/>
              <a:gd name="connsiteX6" fmla="*/ 0 w 12191999"/>
              <a:gd name="connsiteY6" fmla="*/ 6858003 h 6858003"/>
              <a:gd name="connsiteX7" fmla="*/ 0 w 12191999"/>
              <a:gd name="connsiteY7" fmla="*/ 1 h 6858003"/>
              <a:gd name="connsiteX8" fmla="*/ 9962165 w 12191999"/>
              <a:gd name="connsiteY8" fmla="*/ 1 h 6858003"/>
              <a:gd name="connsiteX9" fmla="*/ 3628293 w 12191999"/>
              <a:gd name="connsiteY9" fmla="*/ 4723332 h 6858003"/>
              <a:gd name="connsiteX10" fmla="*/ 0 w 12191999"/>
              <a:gd name="connsiteY10" fmla="*/ 2098807 h 6858003"/>
              <a:gd name="connsiteX11" fmla="*/ 10628317 w 12191999"/>
              <a:gd name="connsiteY11" fmla="*/ 0 h 6858003"/>
              <a:gd name="connsiteX12" fmla="*/ 12191999 w 12191999"/>
              <a:gd name="connsiteY12" fmla="*/ 0 h 6858003"/>
              <a:gd name="connsiteX13" fmla="*/ 12191999 w 12191999"/>
              <a:gd name="connsiteY13" fmla="*/ 6858002 h 6858003"/>
              <a:gd name="connsiteX14" fmla="*/ 6601008 w 12191999"/>
              <a:gd name="connsiteY14" fmla="*/ 6858002 h 6858003"/>
              <a:gd name="connsiteX15" fmla="*/ 3959920 w 12191999"/>
              <a:gd name="connsiteY15" fmla="*/ 4953147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858003">
                <a:moveTo>
                  <a:pt x="3629041" y="5213254"/>
                </a:moveTo>
                <a:lnTo>
                  <a:pt x="5902830" y="6858001"/>
                </a:lnTo>
                <a:lnTo>
                  <a:pt x="1423476" y="6858001"/>
                </a:lnTo>
                <a:close/>
                <a:moveTo>
                  <a:pt x="0" y="2588188"/>
                </a:moveTo>
                <a:lnTo>
                  <a:pt x="3295170" y="4971750"/>
                </a:lnTo>
                <a:lnTo>
                  <a:pt x="765751" y="6858003"/>
                </a:lnTo>
                <a:lnTo>
                  <a:pt x="0" y="6858003"/>
                </a:lnTo>
                <a:close/>
                <a:moveTo>
                  <a:pt x="0" y="1"/>
                </a:moveTo>
                <a:lnTo>
                  <a:pt x="9962165" y="1"/>
                </a:lnTo>
                <a:lnTo>
                  <a:pt x="3628293" y="4723332"/>
                </a:lnTo>
                <a:lnTo>
                  <a:pt x="0" y="2098807"/>
                </a:lnTo>
                <a:close/>
                <a:moveTo>
                  <a:pt x="10628317" y="0"/>
                </a:moveTo>
                <a:lnTo>
                  <a:pt x="12191999" y="0"/>
                </a:lnTo>
                <a:lnTo>
                  <a:pt x="12191999" y="6858002"/>
                </a:lnTo>
                <a:lnTo>
                  <a:pt x="6601008" y="6858002"/>
                </a:lnTo>
                <a:lnTo>
                  <a:pt x="3959920" y="4953147"/>
                </a:lnTo>
                <a:close/>
              </a:path>
            </a:pathLst>
          </a:custGeom>
        </p:spPr>
        <p:txBody>
          <a:bodyPr wrap="square">
            <a:noAutofit/>
          </a:bodyPr>
          <a:lstStyle/>
          <a:p>
            <a:endParaRPr lang="en-US"/>
          </a:p>
        </p:txBody>
      </p:sp>
      <p:sp>
        <p:nvSpPr>
          <p:cNvPr id="25" name="Title 1"/>
          <p:cNvSpPr>
            <a:spLocks noGrp="1"/>
          </p:cNvSpPr>
          <p:nvPr>
            <p:ph type="ctrTitle"/>
          </p:nvPr>
        </p:nvSpPr>
        <p:spPr>
          <a:xfrm>
            <a:off x="5879976" y="4851128"/>
            <a:ext cx="5842171"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26" name="Subtitle 2"/>
          <p:cNvSpPr>
            <a:spLocks noGrp="1"/>
          </p:cNvSpPr>
          <p:nvPr>
            <p:ph type="subTitle" idx="1"/>
          </p:nvPr>
        </p:nvSpPr>
        <p:spPr>
          <a:xfrm>
            <a:off x="5879976" y="5949280"/>
            <a:ext cx="5842171"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914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37" name="Freeform: Shape 36"/>
          <p:cNvSpPr/>
          <p:nvPr userDrawn="1"/>
        </p:nvSpPr>
        <p:spPr>
          <a:xfrm>
            <a:off x="0" y="4293096"/>
            <a:ext cx="12192000" cy="2564904"/>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5029201"/>
          </a:xfrm>
          <a:custGeom>
            <a:avLst/>
            <a:gdLst>
              <a:gd name="connsiteX0" fmla="*/ 0 w 12192000"/>
              <a:gd name="connsiteY0" fmla="*/ 0 h 5029201"/>
              <a:gd name="connsiteX1" fmla="*/ 12192000 w 12192000"/>
              <a:gd name="connsiteY1" fmla="*/ 0 h 5029201"/>
              <a:gd name="connsiteX2" fmla="*/ 12192000 w 12192000"/>
              <a:gd name="connsiteY2" fmla="*/ 2514601 h 5029201"/>
              <a:gd name="connsiteX3" fmla="*/ 12192000 w 12192000"/>
              <a:gd name="connsiteY3" fmla="*/ 5029201 h 5029201"/>
              <a:gd name="connsiteX4" fmla="*/ 6614601 w 12192000"/>
              <a:gd name="connsiteY4" fmla="*/ 5029201 h 5029201"/>
              <a:gd name="connsiteX5" fmla="*/ 6096000 w 12192000"/>
              <a:gd name="connsiteY5" fmla="*/ 4524815 h 5029201"/>
              <a:gd name="connsiteX6" fmla="*/ 5577400 w 12192000"/>
              <a:gd name="connsiteY6" fmla="*/ 5029201 h 5029201"/>
              <a:gd name="connsiteX7" fmla="*/ 0 w 12192000"/>
              <a:gd name="connsiteY7" fmla="*/ 5029201 h 502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029201">
                <a:moveTo>
                  <a:pt x="0" y="0"/>
                </a:moveTo>
                <a:lnTo>
                  <a:pt x="12192000" y="0"/>
                </a:lnTo>
                <a:lnTo>
                  <a:pt x="12192000" y="2514601"/>
                </a:lnTo>
                <a:lnTo>
                  <a:pt x="12192000" y="5029201"/>
                </a:lnTo>
                <a:lnTo>
                  <a:pt x="6614601" y="5029201"/>
                </a:lnTo>
                <a:lnTo>
                  <a:pt x="6096000" y="4524815"/>
                </a:lnTo>
                <a:lnTo>
                  <a:pt x="5577400" y="5029201"/>
                </a:lnTo>
                <a:lnTo>
                  <a:pt x="0" y="5029201"/>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407368" y="5207650"/>
            <a:ext cx="11377264" cy="1533717"/>
          </a:xfrm>
          <a:prstGeom prst="rect">
            <a:avLst/>
          </a:prstGeom>
        </p:spPr>
        <p:txBody>
          <a:bodyPr lIns="274320" rIns="274320" anchor="ctr">
            <a:noAutofit/>
          </a:bodyPr>
          <a:lstStyle>
            <a:lvl1pPr algn="ctr">
              <a:defRPr sz="4800" b="1" cap="all" baseline="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584991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owee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157813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4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accent3"/>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136834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37" name="Freeform: Shape 36"/>
          <p:cNvSpPr/>
          <p:nvPr userDrawn="1"/>
        </p:nvSpPr>
        <p:spPr>
          <a:xfrm>
            <a:off x="4064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64000" y="3975732"/>
            <a:ext cx="8128000" cy="1067644"/>
          </a:xfrm>
          <a:prstGeom prst="rect">
            <a:avLst/>
          </a:prstGeom>
        </p:spPr>
        <p:txBody>
          <a:bodyPr lIns="274320" rIns="274320" anchor="b">
            <a:noAutofit/>
          </a:bodyPr>
          <a:lstStyle>
            <a:lvl1pPr algn="ctr">
              <a:defRPr sz="4400" b="1" cap="all" baseline="0">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accent1">
                    <a:lumMod val="75000"/>
                  </a:schemeClr>
                </a:solidFill>
              </a:defRPr>
            </a:lvl1pPr>
          </a:lstStyle>
          <a:p>
            <a:r>
              <a:rPr lang="en-US"/>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cap="none" baseline="0">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accent1">
                    <a:lumMod val="75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4064000" y="5296049"/>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8396312" y="1673729"/>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381846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10" name="Picture Placeholder 9"/>
          <p:cNvSpPr>
            <a:spLocks noGrp="1"/>
          </p:cNvSpPr>
          <p:nvPr>
            <p:ph type="pic" sz="quarter" idx="15"/>
          </p:nvPr>
        </p:nvSpPr>
        <p:spPr>
          <a:xfrm>
            <a:off x="0" y="0"/>
            <a:ext cx="12192000" cy="6858000"/>
          </a:xfrm>
          <a:prstGeom prst="rect">
            <a:avLst/>
          </a:prstGeom>
        </p:spPr>
        <p:txBody>
          <a:bodyPr/>
          <a:lstStyle/>
          <a:p>
            <a:endParaRPr lang="en-US"/>
          </a:p>
        </p:txBody>
      </p:sp>
      <p:sp>
        <p:nvSpPr>
          <p:cNvPr id="2" name="Title 1"/>
          <p:cNvSpPr>
            <a:spLocks noGrp="1"/>
          </p:cNvSpPr>
          <p:nvPr>
            <p:ph type="ctrTitle"/>
          </p:nvPr>
        </p:nvSpPr>
        <p:spPr>
          <a:xfrm>
            <a:off x="2032000" y="4397394"/>
            <a:ext cx="8128000" cy="1067644"/>
          </a:xfrm>
          <a:prstGeom prst="rect">
            <a:avLst/>
          </a:prstGeom>
        </p:spPr>
        <p:txBody>
          <a:bodyPr lIns="274320" rIns="274320" anchor="b">
            <a:noAutofit/>
          </a:bodyPr>
          <a:lstStyle>
            <a:lvl1pPr algn="ctr">
              <a:defRPr sz="4400"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bg2">
                    <a:lumMod val="90000"/>
                  </a:schemeClr>
                </a:solidFill>
              </a:defRPr>
            </a:lvl1pPr>
          </a:lstStyle>
          <a:p>
            <a:r>
              <a:rPr lang="en-US"/>
              <a:t>Your Date Here</a:t>
            </a:r>
          </a:p>
        </p:txBody>
      </p:sp>
      <p:sp>
        <p:nvSpPr>
          <p:cNvPr id="5" name="Footer Placeholder 4"/>
          <p:cNvSpPr>
            <a:spLocks noGrp="1"/>
          </p:cNvSpPr>
          <p:nvPr>
            <p:ph type="ftr" sz="quarter" idx="11"/>
          </p:nvPr>
        </p:nvSpPr>
        <p:spPr>
          <a:xfrm>
            <a:off x="4064000" y="6356350"/>
            <a:ext cx="4064000" cy="365125"/>
          </a:xfrm>
          <a:prstGeom prst="rect">
            <a:avLst/>
          </a:prstGeom>
        </p:spPr>
        <p:txBody>
          <a:bodyPr/>
          <a:lstStyle>
            <a:lvl1pPr>
              <a:defRPr cap="none" baseline="0">
                <a:solidFill>
                  <a:schemeClr val="bg2">
                    <a:lumMod val="90000"/>
                  </a:schemeClr>
                </a:solidFill>
              </a:defRPr>
            </a:lvl1pPr>
          </a:lstStyle>
          <a:p>
            <a:r>
              <a:rPr lang="en-US"/>
              <a:t>Your Footer Here</a:t>
            </a:r>
          </a:p>
        </p:txBody>
      </p:sp>
      <p:sp>
        <p:nvSpPr>
          <p:cNvPr id="6" name="Slide Number Placeholder 5"/>
          <p:cNvSpPr>
            <a:spLocks noGrp="1"/>
          </p:cNvSpPr>
          <p:nvPr>
            <p:ph type="sldNum" sz="quarter" idx="12"/>
          </p:nvPr>
        </p:nvSpPr>
        <p:spPr>
          <a:xfrm>
            <a:off x="0" y="6356350"/>
            <a:ext cx="4064000" cy="365125"/>
          </a:xfrm>
          <a:prstGeom prst="rect">
            <a:avLst/>
          </a:prstGeom>
        </p:spPr>
        <p:txBody>
          <a:bodyPr vert="horz" lIns="91440" tIns="45720" rIns="91440" bIns="45720" rtlCol="0" anchor="ctr"/>
          <a:lstStyle>
            <a:lvl1pPr algn="l">
              <a:defRPr lang="en-US" cap="none" baseline="0" smtClean="0">
                <a:solidFill>
                  <a:schemeClr val="bg2">
                    <a:lumMod val="90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2032000" y="5717711"/>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4331804" y="3345071"/>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3200473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4">
    <p:bg>
      <p:bgPr>
        <a:solidFill>
          <a:schemeClr val="tx2"/>
        </a:solidFill>
        <a:effectLst/>
      </p:bgPr>
    </p:bg>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2612550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86312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2279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7">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9044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CF07D-8B3F-4D32-B059-0039CEA46DB1}" type="slidenum">
              <a:rPr lang="en-US" smtClean="0"/>
              <a:t>‹N°›</a:t>
            </a:fld>
            <a:endParaRPr lang="en-US"/>
          </a:p>
        </p:txBody>
      </p:sp>
      <p:sp>
        <p:nvSpPr>
          <p:cNvPr id="14" name="Rectangle 13"/>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009425401"/>
      </p:ext>
    </p:extLst>
  </p:cSld>
  <p:clrMap bg1="lt1" tx1="dk1" bg2="lt2" tx2="dk2" accent1="accent1" accent2="accent2" accent3="accent3" accent4="accent4" accent5="accent5" accent6="accent6" hlink="hlink" folHlink="folHlink"/>
  <p:sldLayoutIdLst>
    <p:sldLayoutId id="2147483852" r:id="rId1"/>
    <p:sldLayoutId id="2147483857" r:id="rId2"/>
    <p:sldLayoutId id="2147483861" r:id="rId3"/>
    <p:sldLayoutId id="2147483858" r:id="rId4"/>
    <p:sldLayoutId id="2147483860" r:id="rId5"/>
    <p:sldLayoutId id="2147483859" r:id="rId6"/>
    <p:sldLayoutId id="2147483862" r:id="rId7"/>
    <p:sldLayoutId id="2147483864" r:id="rId8"/>
    <p:sldLayoutId id="2147483863" r:id="rId9"/>
    <p:sldLayoutId id="2147483865" r:id="rId10"/>
    <p:sldLayoutId id="2147483866" r:id="rId11"/>
    <p:sldLayoutId id="2147483883" r:id="rId12"/>
    <p:sldLayoutId id="2147483874" r:id="rId13"/>
    <p:sldLayoutId id="2147483875" r:id="rId14"/>
    <p:sldLayoutId id="2147483877" r:id="rId15"/>
    <p:sldLayoutId id="2147483882" r:id="rId16"/>
    <p:sldLayoutId id="2147483876" r:id="rId17"/>
    <p:sldLayoutId id="2147483872" r:id="rId18"/>
    <p:sldLayoutId id="2147483878" r:id="rId19"/>
    <p:sldLayoutId id="2147483856" r:id="rId20"/>
    <p:sldLayoutId id="2147483880" r:id="rId21"/>
    <p:sldLayoutId id="2147483879" r:id="rId22"/>
    <p:sldLayoutId id="2147483881" r:id="rId2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37160"/>
            <a:ext cx="10972800" cy="707886"/>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974763103"/>
      </p:ext>
    </p:extLst>
  </p:cSld>
  <p:clrMap bg1="lt1" tx1="dk1" bg2="lt2" tx2="dk2" accent1="accent1" accent2="accent2" accent3="accent3" accent4="accent4" accent5="accent5" accent6="accent6" hlink="hlink" folHlink="folHlink"/>
  <p:hf hdr="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E263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3"/>
          <a:stretch>
            <a:fillRect/>
          </a:stretch>
        </p:blipFill>
        <p:spPr>
          <a:xfrm>
            <a:off x="4638930" y="341031"/>
            <a:ext cx="2914141" cy="804743"/>
          </a:xfrm>
          <a:prstGeom prst="rect">
            <a:avLst/>
          </a:prstGeom>
        </p:spPr>
      </p:pic>
      <p:sp>
        <p:nvSpPr>
          <p:cNvPr id="5" name="Rectangle 4"/>
          <p:cNvSpPr/>
          <p:nvPr userDrawn="1"/>
        </p:nvSpPr>
        <p:spPr>
          <a:xfrm>
            <a:off x="2185947" y="2158991"/>
            <a:ext cx="7820106" cy="3416320"/>
          </a:xfrm>
          <a:prstGeom prst="rect">
            <a:avLst/>
          </a:prstGeom>
        </p:spPr>
        <p:txBody>
          <a:bodyPr wrap="square" anchor="ctr">
            <a:spAutoFit/>
          </a:bodyPr>
          <a:lstStyle/>
          <a:p>
            <a:pPr algn="ctr" defTabSz="914354"/>
            <a:r>
              <a:rPr lang="en-US" sz="5400" dirty="0">
                <a:solidFill>
                  <a:schemeClr val="bg1"/>
                </a:solidFill>
                <a:latin typeface="Calibri Light" panose="020F0302020204030204" pitchFamily="34" charset="0"/>
              </a:rPr>
              <a:t>Free </a:t>
            </a:r>
            <a:r>
              <a:rPr lang="en-US" sz="5400">
                <a:solidFill>
                  <a:schemeClr val="bg1"/>
                </a:solidFill>
                <a:latin typeface="Calibri Light" panose="020F0302020204030204" pitchFamily="34" charset="0"/>
              </a:rPr>
              <a:t>creative templates</a:t>
            </a:r>
            <a:r>
              <a:rPr lang="en-US" sz="5400" dirty="0">
                <a:solidFill>
                  <a:schemeClr val="bg1"/>
                </a:solidFill>
                <a:latin typeface="Calibri Light" panose="020F0302020204030204" pitchFamily="34" charset="0"/>
              </a:rPr>
              <a:t>, charts, diagrams and maps for your outstanding presentations</a:t>
            </a:r>
          </a:p>
        </p:txBody>
      </p:sp>
    </p:spTree>
    <p:extLst>
      <p:ext uri="{BB962C8B-B14F-4D97-AF65-F5344CB8AC3E}">
        <p14:creationId xmlns:p14="http://schemas.microsoft.com/office/powerpoint/2010/main" val="3800825972"/>
      </p:ext>
    </p:extLst>
  </p:cSld>
  <p:clrMap bg1="lt1" tx1="dk1" bg2="lt2" tx2="dk2" accent1="accent1" accent2="accent2" accent3="accent3" accent4="accent4" accent5="accent5" accent6="accent6" hlink="hlink" folHlink="folHlink"/>
  <p:sldLayoutIdLst>
    <p:sldLayoutId id="2147483754" r:id="rId1"/>
  </p:sldLayoutIdLst>
  <p:hf hd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0.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Chapitre</a:t>
            </a:r>
            <a:r>
              <a:rPr lang="en-US" dirty="0"/>
              <a:t> 6 : GESTION FINANCIERE DE L’ENTREPRISE</a:t>
            </a:r>
          </a:p>
        </p:txBody>
      </p:sp>
      <p:pic>
        <p:nvPicPr>
          <p:cNvPr id="5" name="Espace réservé pour une image  4">
            <a:extLst>
              <a:ext uri="{FF2B5EF4-FFF2-40B4-BE49-F238E27FC236}">
                <a16:creationId xmlns:a16="http://schemas.microsoft.com/office/drawing/2014/main" id="{D859B8AF-BBD5-692B-82C6-4613D5316DA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01" b="28901"/>
          <a:stretch>
            <a:fillRect/>
          </a:stretch>
        </p:blipFill>
        <p:spPr/>
      </p:pic>
    </p:spTree>
    <p:extLst>
      <p:ext uri="{BB962C8B-B14F-4D97-AF65-F5344CB8AC3E}">
        <p14:creationId xmlns:p14="http://schemas.microsoft.com/office/powerpoint/2010/main" val="1386057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980728"/>
            <a:ext cx="8304956" cy="5196235"/>
          </a:xfrm>
        </p:spPr>
        <p:txBody>
          <a:bodyPr>
            <a:normAutofit fontScale="77500" lnSpcReduction="20000"/>
          </a:bodyPr>
          <a:lstStyle/>
          <a:p>
            <a:pPr marL="0" indent="0">
              <a:lnSpc>
                <a:spcPct val="100000"/>
              </a:lnSpc>
              <a:buNone/>
            </a:pPr>
            <a:r>
              <a:rPr lang="fr-FR" b="1" dirty="0">
                <a:solidFill>
                  <a:schemeClr val="accent2"/>
                </a:solidFill>
                <a:latin typeface="+mn-lt"/>
              </a:rPr>
              <a:t>Le cycle d'investissement </a:t>
            </a:r>
            <a:r>
              <a:rPr lang="fr-FR" dirty="0">
                <a:solidFill>
                  <a:schemeClr val="tx1"/>
                </a:solidFill>
                <a:latin typeface="+mn-lt"/>
              </a:rPr>
              <a:t>: ensemble des décisions et opérations par lesquelles une entreprise </a:t>
            </a:r>
            <a:r>
              <a:rPr lang="fr-FR" b="1" dirty="0">
                <a:solidFill>
                  <a:schemeClr val="accent2"/>
                </a:solidFill>
                <a:latin typeface="+mn-lt"/>
              </a:rPr>
              <a:t>acquiert des actifs </a:t>
            </a:r>
            <a:r>
              <a:rPr lang="fr-FR" dirty="0">
                <a:solidFill>
                  <a:schemeClr val="tx1"/>
                </a:solidFill>
                <a:latin typeface="+mn-lt"/>
              </a:rPr>
              <a:t>destinés à </a:t>
            </a:r>
            <a:r>
              <a:rPr lang="fr-FR" b="1" dirty="0">
                <a:solidFill>
                  <a:schemeClr val="accent2"/>
                </a:solidFill>
                <a:latin typeface="+mn-lt"/>
              </a:rPr>
              <a:t>soutenir son activité à long terme</a:t>
            </a:r>
            <a:r>
              <a:rPr lang="fr-FR" dirty="0">
                <a:solidFill>
                  <a:schemeClr val="tx1"/>
                </a:solidFill>
                <a:latin typeface="+mn-lt"/>
              </a:rPr>
              <a:t>. </a:t>
            </a:r>
          </a:p>
          <a:p>
            <a:pPr marL="0" indent="0">
              <a:lnSpc>
                <a:spcPct val="100000"/>
              </a:lnSpc>
              <a:buNone/>
            </a:pPr>
            <a:r>
              <a:rPr lang="fr-FR" dirty="0">
                <a:solidFill>
                  <a:schemeClr val="tx1"/>
                </a:solidFill>
                <a:latin typeface="+mn-lt"/>
              </a:rPr>
              <a:t>Exemple : Achat de biens immobilisés (immeubles, terrains, équipements), achat d’actifs incorporels (brevets, logiciels, marques)… </a:t>
            </a:r>
          </a:p>
          <a:p>
            <a:pPr marL="0" indent="0">
              <a:lnSpc>
                <a:spcPct val="100000"/>
              </a:lnSpc>
              <a:buNone/>
            </a:pPr>
            <a:r>
              <a:rPr lang="fr-FR" dirty="0">
                <a:solidFill>
                  <a:schemeClr val="tx1"/>
                </a:solidFill>
                <a:latin typeface="+mn-lt"/>
              </a:rPr>
              <a:t>Ces investissements constituent </a:t>
            </a:r>
            <a:r>
              <a:rPr lang="fr-FR" b="1" dirty="0">
                <a:solidFill>
                  <a:schemeClr val="accent2"/>
                </a:solidFill>
                <a:latin typeface="+mn-lt"/>
              </a:rPr>
              <a:t>la base </a:t>
            </a:r>
            <a:r>
              <a:rPr lang="fr-FR" dirty="0">
                <a:solidFill>
                  <a:schemeClr val="tx1"/>
                </a:solidFill>
                <a:latin typeface="+mn-lt"/>
              </a:rPr>
              <a:t>sur laquelle l’entreprise pourra </a:t>
            </a:r>
            <a:r>
              <a:rPr lang="fr-FR" b="1" dirty="0">
                <a:solidFill>
                  <a:schemeClr val="accent2"/>
                </a:solidFill>
                <a:latin typeface="+mn-lt"/>
              </a:rPr>
              <a:t>générer des revenus </a:t>
            </a:r>
            <a:r>
              <a:rPr lang="fr-FR" dirty="0">
                <a:solidFill>
                  <a:schemeClr val="tx1"/>
                </a:solidFill>
                <a:latin typeface="+mn-lt"/>
              </a:rPr>
              <a:t>dans le futur.</a:t>
            </a:r>
            <a:endParaRPr lang="en-US" dirty="0">
              <a:solidFill>
                <a:schemeClr val="tx1"/>
              </a:solidFill>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10</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Les </a:t>
            </a:r>
            <a:r>
              <a:rPr lang="en-US" dirty="0">
                <a:solidFill>
                  <a:schemeClr val="accent2"/>
                </a:solidFill>
              </a:rPr>
              <a:t>cycles</a:t>
            </a:r>
            <a:r>
              <a:rPr lang="en-US" dirty="0"/>
              <a:t> de </a:t>
            </a:r>
            <a:r>
              <a:rPr lang="en-US" dirty="0" err="1"/>
              <a:t>l’entreprise</a:t>
            </a:r>
            <a:endParaRPr lang="en-US" dirty="0"/>
          </a:p>
        </p:txBody>
      </p:sp>
      <p:pic>
        <p:nvPicPr>
          <p:cNvPr id="2" name="Image 1">
            <a:extLst>
              <a:ext uri="{FF2B5EF4-FFF2-40B4-BE49-F238E27FC236}">
                <a16:creationId xmlns:a16="http://schemas.microsoft.com/office/drawing/2014/main" id="{6BEB07F3-5ADB-8867-EF6D-F8499A3A298A}"/>
              </a:ext>
            </a:extLst>
          </p:cNvPr>
          <p:cNvPicPr>
            <a:picLocks noChangeAspect="1"/>
          </p:cNvPicPr>
          <p:nvPr/>
        </p:nvPicPr>
        <p:blipFill>
          <a:blip r:embed="rId3"/>
          <a:stretch>
            <a:fillRect/>
          </a:stretch>
        </p:blipFill>
        <p:spPr>
          <a:xfrm>
            <a:off x="8496300" y="2492896"/>
            <a:ext cx="2857500" cy="1600200"/>
          </a:xfrm>
          <a:prstGeom prst="rect">
            <a:avLst/>
          </a:prstGeom>
        </p:spPr>
      </p:pic>
    </p:spTree>
    <p:extLst>
      <p:ext uri="{BB962C8B-B14F-4D97-AF65-F5344CB8AC3E}">
        <p14:creationId xmlns:p14="http://schemas.microsoft.com/office/powerpoint/2010/main" val="40124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8798451" cy="5196235"/>
          </a:xfrm>
        </p:spPr>
        <p:txBody>
          <a:bodyPr>
            <a:normAutofit fontScale="70000" lnSpcReduction="20000"/>
          </a:bodyPr>
          <a:lstStyle/>
          <a:p>
            <a:pPr marL="0" indent="0">
              <a:lnSpc>
                <a:spcPct val="100000"/>
              </a:lnSpc>
              <a:buNone/>
            </a:pPr>
            <a:r>
              <a:rPr lang="fr-FR" dirty="0">
                <a:solidFill>
                  <a:schemeClr val="tx1"/>
                </a:solidFill>
                <a:latin typeface="+mn-lt"/>
              </a:rPr>
              <a:t>Les principales caractéristiques du cycle d'investissement sont :</a:t>
            </a:r>
          </a:p>
          <a:p>
            <a:pPr>
              <a:lnSpc>
                <a:spcPct val="100000"/>
              </a:lnSpc>
            </a:pPr>
            <a:r>
              <a:rPr lang="fr-FR" b="1" dirty="0">
                <a:solidFill>
                  <a:schemeClr val="accent2"/>
                </a:solidFill>
                <a:latin typeface="+mn-lt"/>
              </a:rPr>
              <a:t>Long terme </a:t>
            </a:r>
            <a:r>
              <a:rPr lang="fr-FR" dirty="0">
                <a:solidFill>
                  <a:schemeClr val="tx1"/>
                </a:solidFill>
                <a:latin typeface="+mn-lt"/>
              </a:rPr>
              <a:t>: Les actifs acquis dans le cadre du cycle d’investissement ont une durée de vie qui s’étend sur plusieurs années.</a:t>
            </a:r>
          </a:p>
          <a:p>
            <a:pPr>
              <a:lnSpc>
                <a:spcPct val="100000"/>
              </a:lnSpc>
            </a:pPr>
            <a:r>
              <a:rPr lang="fr-FR" b="1" dirty="0">
                <a:solidFill>
                  <a:schemeClr val="accent2"/>
                </a:solidFill>
                <a:latin typeface="+mn-lt"/>
              </a:rPr>
              <a:t>Capitalisation</a:t>
            </a:r>
            <a:r>
              <a:rPr lang="fr-FR" dirty="0">
                <a:solidFill>
                  <a:schemeClr val="tx1"/>
                </a:solidFill>
                <a:latin typeface="+mn-lt"/>
              </a:rPr>
              <a:t> : Les dépenses d'investissement seront amortis sur plusieurs exercices comptables.</a:t>
            </a:r>
          </a:p>
          <a:p>
            <a:pPr>
              <a:lnSpc>
                <a:spcPct val="100000"/>
              </a:lnSpc>
            </a:pPr>
            <a:r>
              <a:rPr lang="fr-FR" b="1" dirty="0">
                <a:solidFill>
                  <a:schemeClr val="accent2"/>
                </a:solidFill>
                <a:latin typeface="+mn-lt"/>
              </a:rPr>
              <a:t>Besoin de financement </a:t>
            </a:r>
            <a:r>
              <a:rPr lang="fr-FR" dirty="0">
                <a:solidFill>
                  <a:schemeClr val="tx1"/>
                </a:solidFill>
                <a:latin typeface="+mn-lt"/>
              </a:rPr>
              <a:t>: Ce cycle nécessite généralement des ressources financières importantes, qui peuvent provenir soit de fonds propres (apport en capital par les fondateurs ou les investisseurs), soit de financement externe (prêts bancaires, levée de fonds, etc.).</a:t>
            </a:r>
            <a:endParaRPr lang="en-US" dirty="0">
              <a:solidFill>
                <a:schemeClr val="tx1"/>
              </a:solidFill>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11</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Les </a:t>
            </a:r>
            <a:r>
              <a:rPr lang="en-US" dirty="0">
                <a:solidFill>
                  <a:schemeClr val="accent2"/>
                </a:solidFill>
              </a:rPr>
              <a:t>cycles</a:t>
            </a:r>
            <a:r>
              <a:rPr lang="en-US" dirty="0"/>
              <a:t> de </a:t>
            </a:r>
            <a:r>
              <a:rPr lang="en-US" dirty="0" err="1"/>
              <a:t>l’entreprise</a:t>
            </a:r>
            <a:endParaRPr lang="en-US" dirty="0"/>
          </a:p>
        </p:txBody>
      </p:sp>
      <p:pic>
        <p:nvPicPr>
          <p:cNvPr id="3" name="Image 2">
            <a:extLst>
              <a:ext uri="{FF2B5EF4-FFF2-40B4-BE49-F238E27FC236}">
                <a16:creationId xmlns:a16="http://schemas.microsoft.com/office/drawing/2014/main" id="{D6E66063-8B5B-B297-9304-36A02D74B57F}"/>
              </a:ext>
            </a:extLst>
          </p:cNvPr>
          <p:cNvPicPr>
            <a:picLocks noChangeAspect="1"/>
          </p:cNvPicPr>
          <p:nvPr/>
        </p:nvPicPr>
        <p:blipFill>
          <a:blip r:embed="rId3"/>
          <a:stretch>
            <a:fillRect/>
          </a:stretch>
        </p:blipFill>
        <p:spPr>
          <a:xfrm>
            <a:off x="8989795" y="1844824"/>
            <a:ext cx="2996952" cy="2996952"/>
          </a:xfrm>
          <a:prstGeom prst="rect">
            <a:avLst/>
          </a:prstGeom>
        </p:spPr>
      </p:pic>
    </p:spTree>
    <p:extLst>
      <p:ext uri="{BB962C8B-B14F-4D97-AF65-F5344CB8AC3E}">
        <p14:creationId xmlns:p14="http://schemas.microsoft.com/office/powerpoint/2010/main" val="222794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9217025" cy="5196235"/>
          </a:xfrm>
        </p:spPr>
        <p:txBody>
          <a:bodyPr>
            <a:normAutofit fontScale="55000" lnSpcReduction="20000"/>
          </a:bodyPr>
          <a:lstStyle/>
          <a:p>
            <a:pPr marL="0" indent="0">
              <a:lnSpc>
                <a:spcPct val="100000"/>
              </a:lnSpc>
              <a:buNone/>
            </a:pPr>
            <a:r>
              <a:rPr lang="fr-FR" dirty="0">
                <a:solidFill>
                  <a:schemeClr val="tx1"/>
                </a:solidFill>
                <a:latin typeface="+mn-lt"/>
              </a:rPr>
              <a:t>Dans le cas de Maison Marcello, nous observons un cycle d'investissement en plusieurs étapes clés :</a:t>
            </a:r>
          </a:p>
          <a:p>
            <a:pPr>
              <a:lnSpc>
                <a:spcPct val="100000"/>
              </a:lnSpc>
            </a:pPr>
            <a:r>
              <a:rPr lang="fr-FR" b="1" dirty="0">
                <a:solidFill>
                  <a:schemeClr val="accent2"/>
                </a:solidFill>
                <a:latin typeface="+mn-lt"/>
              </a:rPr>
              <a:t>Projet d’acquisition d’un local pour 3 millions d’euros </a:t>
            </a:r>
            <a:r>
              <a:rPr lang="fr-FR" dirty="0">
                <a:solidFill>
                  <a:schemeClr val="tx1"/>
                </a:solidFill>
                <a:latin typeface="+mn-lt"/>
              </a:rPr>
              <a:t>: Maison Marcello souhaite acheter et rénover une bâtisse avec dépendances pour offrir une expérience d’achat unique à ses clients. Cet investissement est à long terme, puisqu'il concerne des biens immobiliers, des actifs non circulants qui ne seront pas consommés immédiatement mais utilisés sur plusieurs années.</a:t>
            </a:r>
          </a:p>
          <a:p>
            <a:pPr>
              <a:lnSpc>
                <a:spcPct val="100000"/>
              </a:lnSpc>
            </a:pPr>
            <a:r>
              <a:rPr lang="fr-FR" b="1" dirty="0">
                <a:solidFill>
                  <a:schemeClr val="accent2"/>
                </a:solidFill>
                <a:latin typeface="+mn-lt"/>
              </a:rPr>
              <a:t>Constitution d’un stock de 30 voitures pour 3 millions d’euros </a:t>
            </a:r>
            <a:r>
              <a:rPr lang="fr-FR" dirty="0">
                <a:solidFill>
                  <a:schemeClr val="tx1"/>
                </a:solidFill>
                <a:latin typeface="+mn-lt"/>
              </a:rPr>
              <a:t>: Bien que ces stocks soient destinés à être vendus (et donc consommés à court terme), la constitution d'un stock important représente un investissement significatif, puisque l'entreprise immobilise une part importante de sa trésorerie dans ces véhicules avant de les revendre.</a:t>
            </a:r>
          </a:p>
          <a:p>
            <a:pPr marL="0" indent="0">
              <a:lnSpc>
                <a:spcPct val="100000"/>
              </a:lnSpc>
              <a:buNone/>
            </a:pPr>
            <a:r>
              <a:rPr lang="fr-FR" dirty="0">
                <a:solidFill>
                  <a:schemeClr val="tx1"/>
                </a:solidFill>
                <a:latin typeface="+mn-lt"/>
              </a:rPr>
              <a:t>Maison Marcello mobilise d’importants capitaux dans des actifs (bâtiments et stocks) pour </a:t>
            </a:r>
            <a:r>
              <a:rPr lang="fr-FR" b="1" dirty="0">
                <a:solidFill>
                  <a:schemeClr val="accent2"/>
                </a:solidFill>
                <a:latin typeface="+mn-lt"/>
              </a:rPr>
              <a:t>garantir la capacité future de l’entreprise à générer des ventes</a:t>
            </a:r>
            <a:r>
              <a:rPr lang="fr-FR" dirty="0">
                <a:solidFill>
                  <a:schemeClr val="tx1"/>
                </a:solidFill>
                <a:latin typeface="+mn-lt"/>
              </a:rPr>
              <a:t>.</a:t>
            </a:r>
            <a:endParaRPr lang="en-US" dirty="0">
              <a:solidFill>
                <a:schemeClr val="tx1"/>
              </a:solidFill>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12</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Les </a:t>
            </a:r>
            <a:r>
              <a:rPr lang="en-US" dirty="0">
                <a:solidFill>
                  <a:schemeClr val="accent2"/>
                </a:solidFill>
              </a:rPr>
              <a:t>cycles</a:t>
            </a:r>
            <a:r>
              <a:rPr lang="en-US" dirty="0"/>
              <a:t> de </a:t>
            </a:r>
            <a:r>
              <a:rPr lang="en-US" dirty="0" err="1"/>
              <a:t>l’entreprise</a:t>
            </a:r>
            <a:endParaRPr lang="en-US" dirty="0"/>
          </a:p>
        </p:txBody>
      </p:sp>
      <p:pic>
        <p:nvPicPr>
          <p:cNvPr id="5" name="Image 4">
            <a:extLst>
              <a:ext uri="{FF2B5EF4-FFF2-40B4-BE49-F238E27FC236}">
                <a16:creationId xmlns:a16="http://schemas.microsoft.com/office/drawing/2014/main" id="{0231E58E-FCE3-C338-9EFB-BD4EBFD46B4F}"/>
              </a:ext>
            </a:extLst>
          </p:cNvPr>
          <p:cNvPicPr>
            <a:picLocks noChangeAspect="1"/>
          </p:cNvPicPr>
          <p:nvPr/>
        </p:nvPicPr>
        <p:blipFill>
          <a:blip r:embed="rId3"/>
          <a:stretch>
            <a:fillRect/>
          </a:stretch>
        </p:blipFill>
        <p:spPr>
          <a:xfrm>
            <a:off x="9408368" y="3064495"/>
            <a:ext cx="2495550" cy="1028700"/>
          </a:xfrm>
          <a:prstGeom prst="rect">
            <a:avLst/>
          </a:prstGeom>
        </p:spPr>
      </p:pic>
    </p:spTree>
    <p:extLst>
      <p:ext uri="{BB962C8B-B14F-4D97-AF65-F5344CB8AC3E}">
        <p14:creationId xmlns:p14="http://schemas.microsoft.com/office/powerpoint/2010/main" val="383102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a:t>Le cycle </a:t>
            </a:r>
            <a:r>
              <a:rPr lang="en-US" dirty="0" err="1"/>
              <a:t>d’exploitation</a:t>
            </a:r>
            <a:endParaRPr lang="en-US" dirty="0"/>
          </a:p>
        </p:txBody>
      </p:sp>
      <p:sp>
        <p:nvSpPr>
          <p:cNvPr id="7" name="Espace réservé du texte 6">
            <a:extLst>
              <a:ext uri="{FF2B5EF4-FFF2-40B4-BE49-F238E27FC236}">
                <a16:creationId xmlns:a16="http://schemas.microsoft.com/office/drawing/2014/main" id="{36CD5DDC-55FE-0128-5660-92130E223296}"/>
              </a:ext>
            </a:extLst>
          </p:cNvPr>
          <p:cNvSpPr>
            <a:spLocks noGrp="1"/>
          </p:cNvSpPr>
          <p:nvPr>
            <p:ph type="body" sz="quarter" idx="14"/>
          </p:nvPr>
        </p:nvSpPr>
        <p:spPr/>
        <p:txBody>
          <a:bodyPr/>
          <a:lstStyle/>
          <a:p>
            <a:endParaRPr lang="fr-FR"/>
          </a:p>
        </p:txBody>
      </p:sp>
      <p:sp>
        <p:nvSpPr>
          <p:cNvPr id="9" name="Sous-titre 8">
            <a:extLst>
              <a:ext uri="{FF2B5EF4-FFF2-40B4-BE49-F238E27FC236}">
                <a16:creationId xmlns:a16="http://schemas.microsoft.com/office/drawing/2014/main" id="{B1713408-AF00-1940-B879-E7BC1033CE49}"/>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731809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8064897" cy="5196235"/>
          </a:xfrm>
        </p:spPr>
        <p:txBody>
          <a:bodyPr>
            <a:normAutofit fontScale="70000" lnSpcReduction="20000"/>
          </a:bodyPr>
          <a:lstStyle/>
          <a:p>
            <a:pPr marL="0" indent="0">
              <a:lnSpc>
                <a:spcPct val="100000"/>
              </a:lnSpc>
              <a:buNone/>
            </a:pPr>
            <a:r>
              <a:rPr lang="fr-FR" b="1" dirty="0">
                <a:solidFill>
                  <a:schemeClr val="accent2"/>
                </a:solidFill>
                <a:latin typeface="+mn-lt"/>
              </a:rPr>
              <a:t>Le cycle d’exploitation </a:t>
            </a:r>
            <a:r>
              <a:rPr lang="fr-FR" dirty="0">
                <a:solidFill>
                  <a:schemeClr val="tx1"/>
                </a:solidFill>
                <a:latin typeface="+mn-lt"/>
              </a:rPr>
              <a:t>: période au cours de laquelle l’entreprise utilise ses ressources pour </a:t>
            </a:r>
            <a:r>
              <a:rPr lang="fr-FR" b="1" dirty="0">
                <a:solidFill>
                  <a:schemeClr val="accent2"/>
                </a:solidFill>
                <a:latin typeface="+mn-lt"/>
              </a:rPr>
              <a:t>produire ou vendre des biens et services </a:t>
            </a:r>
            <a:r>
              <a:rPr lang="fr-FR" dirty="0">
                <a:solidFill>
                  <a:schemeClr val="tx1"/>
                </a:solidFill>
                <a:latin typeface="+mn-lt"/>
              </a:rPr>
              <a:t>afin de </a:t>
            </a:r>
            <a:r>
              <a:rPr lang="fr-FR" b="1" dirty="0">
                <a:solidFill>
                  <a:schemeClr val="accent2"/>
                </a:solidFill>
                <a:latin typeface="+mn-lt"/>
              </a:rPr>
              <a:t>générer des revenus. </a:t>
            </a:r>
          </a:p>
          <a:p>
            <a:pPr marL="0" indent="0">
              <a:lnSpc>
                <a:spcPct val="100000"/>
              </a:lnSpc>
              <a:buNone/>
            </a:pPr>
            <a:r>
              <a:rPr lang="fr-FR" dirty="0">
                <a:solidFill>
                  <a:schemeClr val="tx1"/>
                </a:solidFill>
                <a:latin typeface="+mn-lt"/>
              </a:rPr>
              <a:t>Ce cycle est </a:t>
            </a:r>
            <a:r>
              <a:rPr lang="fr-FR" b="1" dirty="0">
                <a:solidFill>
                  <a:schemeClr val="accent2"/>
                </a:solidFill>
                <a:latin typeface="+mn-lt"/>
              </a:rPr>
              <a:t>plus court </a:t>
            </a:r>
            <a:r>
              <a:rPr lang="fr-FR" dirty="0">
                <a:solidFill>
                  <a:schemeClr val="tx1"/>
                </a:solidFill>
                <a:latin typeface="+mn-lt"/>
              </a:rPr>
              <a:t>que le cycle d’investissement et </a:t>
            </a:r>
            <a:r>
              <a:rPr lang="fr-FR" b="1" dirty="0">
                <a:solidFill>
                  <a:schemeClr val="accent2"/>
                </a:solidFill>
                <a:latin typeface="+mn-lt"/>
              </a:rPr>
              <a:t>se</a:t>
            </a:r>
            <a:r>
              <a:rPr lang="fr-FR" dirty="0">
                <a:solidFill>
                  <a:schemeClr val="tx1"/>
                </a:solidFill>
                <a:latin typeface="+mn-lt"/>
              </a:rPr>
              <a:t> </a:t>
            </a:r>
            <a:r>
              <a:rPr lang="fr-FR" b="1" dirty="0">
                <a:solidFill>
                  <a:schemeClr val="accent2"/>
                </a:solidFill>
                <a:latin typeface="+mn-lt"/>
              </a:rPr>
              <a:t>renouvelle constamment</a:t>
            </a:r>
            <a:r>
              <a:rPr lang="fr-FR" dirty="0">
                <a:solidFill>
                  <a:schemeClr val="tx1"/>
                </a:solidFill>
                <a:latin typeface="+mn-lt"/>
              </a:rPr>
              <a:t>. </a:t>
            </a:r>
          </a:p>
          <a:p>
            <a:pPr marL="0" indent="0">
              <a:lnSpc>
                <a:spcPct val="100000"/>
              </a:lnSpc>
              <a:buNone/>
            </a:pPr>
            <a:r>
              <a:rPr lang="fr-FR" dirty="0">
                <a:solidFill>
                  <a:schemeClr val="tx1"/>
                </a:solidFill>
                <a:latin typeface="+mn-lt"/>
              </a:rPr>
              <a:t>Il consiste à acheter des matières premières (ou des biens à revendre), à les transformer ou les stocker, à les vendre, puis à encaisser les paiements. </a:t>
            </a:r>
          </a:p>
          <a:p>
            <a:pPr marL="0" indent="0">
              <a:lnSpc>
                <a:spcPct val="100000"/>
              </a:lnSpc>
              <a:buNone/>
            </a:pPr>
            <a:r>
              <a:rPr lang="fr-FR" dirty="0">
                <a:solidFill>
                  <a:schemeClr val="tx1"/>
                </a:solidFill>
                <a:latin typeface="+mn-lt"/>
              </a:rPr>
              <a:t>Le but de ce cycle est de </a:t>
            </a:r>
            <a:r>
              <a:rPr lang="fr-FR" b="1" dirty="0">
                <a:solidFill>
                  <a:schemeClr val="accent2"/>
                </a:solidFill>
                <a:latin typeface="+mn-lt"/>
              </a:rPr>
              <a:t>maximiser les profits </a:t>
            </a:r>
            <a:r>
              <a:rPr lang="fr-FR" dirty="0">
                <a:solidFill>
                  <a:schemeClr val="tx1"/>
                </a:solidFill>
                <a:latin typeface="+mn-lt"/>
              </a:rPr>
              <a:t>à travers la gestion efficace des stocks, des créances clients, des dettes fournisseurs et de la trésorerie.</a:t>
            </a:r>
            <a:endParaRPr lang="en-US" dirty="0">
              <a:solidFill>
                <a:schemeClr val="tx1"/>
              </a:solidFill>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14</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Les </a:t>
            </a:r>
            <a:r>
              <a:rPr lang="en-US" dirty="0">
                <a:solidFill>
                  <a:schemeClr val="accent2"/>
                </a:solidFill>
              </a:rPr>
              <a:t>cycles</a:t>
            </a:r>
            <a:r>
              <a:rPr lang="en-US" dirty="0"/>
              <a:t> de </a:t>
            </a:r>
            <a:r>
              <a:rPr lang="en-US" dirty="0" err="1"/>
              <a:t>l’entreprise</a:t>
            </a:r>
            <a:endParaRPr lang="en-US" dirty="0"/>
          </a:p>
        </p:txBody>
      </p:sp>
      <p:pic>
        <p:nvPicPr>
          <p:cNvPr id="2" name="Image 1">
            <a:extLst>
              <a:ext uri="{FF2B5EF4-FFF2-40B4-BE49-F238E27FC236}">
                <a16:creationId xmlns:a16="http://schemas.microsoft.com/office/drawing/2014/main" id="{8455E1CA-0593-2F12-01F9-E997F5FF0B3E}"/>
              </a:ext>
            </a:extLst>
          </p:cNvPr>
          <p:cNvPicPr>
            <a:picLocks noChangeAspect="1"/>
          </p:cNvPicPr>
          <p:nvPr/>
        </p:nvPicPr>
        <p:blipFill>
          <a:blip r:embed="rId3"/>
          <a:stretch>
            <a:fillRect/>
          </a:stretch>
        </p:blipFill>
        <p:spPr>
          <a:xfrm>
            <a:off x="8472264" y="2283718"/>
            <a:ext cx="3435846" cy="2290564"/>
          </a:xfrm>
          <a:prstGeom prst="rect">
            <a:avLst/>
          </a:prstGeom>
        </p:spPr>
      </p:pic>
    </p:spTree>
    <p:extLst>
      <p:ext uri="{BB962C8B-B14F-4D97-AF65-F5344CB8AC3E}">
        <p14:creationId xmlns:p14="http://schemas.microsoft.com/office/powerpoint/2010/main" val="177639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11809313" cy="5196235"/>
          </a:xfrm>
        </p:spPr>
        <p:txBody>
          <a:bodyPr>
            <a:normAutofit fontScale="47500" lnSpcReduction="20000"/>
          </a:bodyPr>
          <a:lstStyle/>
          <a:p>
            <a:pPr marL="0" indent="0">
              <a:lnSpc>
                <a:spcPct val="100000"/>
              </a:lnSpc>
              <a:buNone/>
            </a:pPr>
            <a:r>
              <a:rPr lang="fr-FR" dirty="0">
                <a:solidFill>
                  <a:schemeClr val="tx1"/>
                </a:solidFill>
                <a:latin typeface="+mn-lt"/>
              </a:rPr>
              <a:t>Les principales étapes du cycle d'exploitation sont :</a:t>
            </a:r>
          </a:p>
          <a:p>
            <a:pPr>
              <a:lnSpc>
                <a:spcPct val="100000"/>
              </a:lnSpc>
            </a:pPr>
            <a:r>
              <a:rPr lang="fr-FR" b="1" dirty="0">
                <a:solidFill>
                  <a:schemeClr val="accent2"/>
                </a:solidFill>
                <a:latin typeface="+mn-lt"/>
              </a:rPr>
              <a:t>Achat des stocks ou matières premières </a:t>
            </a:r>
            <a:r>
              <a:rPr lang="fr-FR" dirty="0">
                <a:solidFill>
                  <a:schemeClr val="tx1"/>
                </a:solidFill>
                <a:latin typeface="+mn-lt"/>
              </a:rPr>
              <a:t>: L'entreprise engage des dépenses pour acquérir les biens ou services qu’elle va ensuite vendre. Il peut s'agir de matières premières à transformer ou de produits finis à revendre.</a:t>
            </a:r>
          </a:p>
          <a:p>
            <a:pPr>
              <a:lnSpc>
                <a:spcPct val="100000"/>
              </a:lnSpc>
            </a:pPr>
            <a:r>
              <a:rPr lang="fr-FR" b="1" dirty="0">
                <a:solidFill>
                  <a:schemeClr val="accent2"/>
                </a:solidFill>
                <a:latin typeface="+mn-lt"/>
              </a:rPr>
              <a:t>Production ou stockage </a:t>
            </a:r>
            <a:r>
              <a:rPr lang="fr-FR" dirty="0">
                <a:solidFill>
                  <a:schemeClr val="tx1"/>
                </a:solidFill>
                <a:latin typeface="+mn-lt"/>
              </a:rPr>
              <a:t>: Si l’entreprise transforme ses matières premières, elle les valorise à travers un processus de production. Si elle achète des produits finis (comme des voitures dans le cas de Maison Marcello), elle les stocke jusqu'à leur vente.</a:t>
            </a:r>
          </a:p>
          <a:p>
            <a:pPr>
              <a:lnSpc>
                <a:spcPct val="100000"/>
              </a:lnSpc>
            </a:pPr>
            <a:r>
              <a:rPr lang="fr-FR" b="1" dirty="0">
                <a:solidFill>
                  <a:schemeClr val="accent2"/>
                </a:solidFill>
                <a:latin typeface="+mn-lt"/>
              </a:rPr>
              <a:t>Vente des produits ou services </a:t>
            </a:r>
            <a:r>
              <a:rPr lang="fr-FR" dirty="0">
                <a:solidFill>
                  <a:schemeClr val="tx1"/>
                </a:solidFill>
                <a:latin typeface="+mn-lt"/>
              </a:rPr>
              <a:t>: L’entreprise commercialise ses biens et services, ce qui génère des revenus. La gestion de la relation client et la politique de prix sont ici déterminantes.</a:t>
            </a:r>
          </a:p>
          <a:p>
            <a:pPr>
              <a:lnSpc>
                <a:spcPct val="100000"/>
              </a:lnSpc>
            </a:pPr>
            <a:r>
              <a:rPr lang="fr-FR" b="1" dirty="0">
                <a:solidFill>
                  <a:schemeClr val="accent2"/>
                </a:solidFill>
                <a:latin typeface="+mn-lt"/>
              </a:rPr>
              <a:t>Encaissement des paiements </a:t>
            </a:r>
            <a:r>
              <a:rPr lang="fr-FR" dirty="0">
                <a:solidFill>
                  <a:schemeClr val="tx1"/>
                </a:solidFill>
                <a:latin typeface="+mn-lt"/>
              </a:rPr>
              <a:t>: Une fois les ventes réalisées, l’entreprise encaisse les paiements. La rapidité avec laquelle elle perçoit cet argent est cruciale pour sa trésorerie.</a:t>
            </a:r>
          </a:p>
          <a:p>
            <a:pPr marL="0" indent="0">
              <a:lnSpc>
                <a:spcPct val="100000"/>
              </a:lnSpc>
              <a:buNone/>
            </a:pPr>
            <a:r>
              <a:rPr lang="fr-FR" dirty="0">
                <a:solidFill>
                  <a:schemeClr val="tx1"/>
                </a:solidFill>
                <a:latin typeface="+mn-lt"/>
              </a:rPr>
              <a:t>Le cycle d'exploitation mesure ainsi l'efficacité avec laquelle l'entreprise convertit ses actifs en flux de trésorerie disponible. L'objectif est de </a:t>
            </a:r>
            <a:r>
              <a:rPr lang="fr-FR" b="1" dirty="0">
                <a:solidFill>
                  <a:schemeClr val="accent2"/>
                </a:solidFill>
                <a:latin typeface="+mn-lt"/>
              </a:rPr>
              <a:t>réduire le délai entre l'achat des stocks et l'encaissement des paiements des clients </a:t>
            </a:r>
            <a:r>
              <a:rPr lang="fr-FR" dirty="0">
                <a:solidFill>
                  <a:schemeClr val="tx1"/>
                </a:solidFill>
                <a:latin typeface="+mn-lt"/>
              </a:rPr>
              <a:t>pour maintenir un bon équilibre financier.</a:t>
            </a:r>
            <a:endParaRPr lang="en-US" dirty="0">
              <a:solidFill>
                <a:schemeClr val="tx1"/>
              </a:solidFill>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15</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Les </a:t>
            </a:r>
            <a:r>
              <a:rPr lang="en-US" dirty="0">
                <a:solidFill>
                  <a:schemeClr val="accent2"/>
                </a:solidFill>
              </a:rPr>
              <a:t>cycles</a:t>
            </a:r>
            <a:r>
              <a:rPr lang="en-US" dirty="0"/>
              <a:t> de </a:t>
            </a:r>
            <a:r>
              <a:rPr lang="en-US" dirty="0" err="1"/>
              <a:t>l’entreprise</a:t>
            </a:r>
            <a:endParaRPr lang="en-US" dirty="0"/>
          </a:p>
        </p:txBody>
      </p:sp>
    </p:spTree>
    <p:extLst>
      <p:ext uri="{BB962C8B-B14F-4D97-AF65-F5344CB8AC3E}">
        <p14:creationId xmlns:p14="http://schemas.microsoft.com/office/powerpoint/2010/main" val="420747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11809313" cy="5196235"/>
          </a:xfrm>
        </p:spPr>
        <p:txBody>
          <a:bodyPr>
            <a:normAutofit fontScale="55000" lnSpcReduction="20000"/>
          </a:bodyPr>
          <a:lstStyle/>
          <a:p>
            <a:pPr marL="0" indent="0">
              <a:lnSpc>
                <a:spcPct val="100000"/>
              </a:lnSpc>
              <a:buNone/>
            </a:pPr>
            <a:r>
              <a:rPr lang="fr-FR" dirty="0">
                <a:solidFill>
                  <a:schemeClr val="tx1"/>
                </a:solidFill>
                <a:latin typeface="+mn-lt"/>
              </a:rPr>
              <a:t>Voyons maintenant comment ce cycle s'applique à Maison Marcello :</a:t>
            </a:r>
          </a:p>
          <a:p>
            <a:pPr>
              <a:lnSpc>
                <a:spcPct val="100000"/>
              </a:lnSpc>
            </a:pPr>
            <a:r>
              <a:rPr lang="fr-FR" b="1" dirty="0">
                <a:solidFill>
                  <a:schemeClr val="accent2"/>
                </a:solidFill>
                <a:latin typeface="+mn-lt"/>
              </a:rPr>
              <a:t>Achat de voitures </a:t>
            </a:r>
            <a:r>
              <a:rPr lang="fr-FR" dirty="0">
                <a:solidFill>
                  <a:schemeClr val="tx1"/>
                </a:solidFill>
                <a:latin typeface="+mn-lt"/>
              </a:rPr>
              <a:t>: Ils achètent des voitures, avec un prix moyen de 60 000 € TTC par véhicule. Cela constitue leur stock. Actuellement, leur trésorerie leur permet d’acquérir entre 4 et 6 voitures à la fois. Ces voitures sont prêtes à être vendues, ce qui constitue l’entrée du cycle d’exploitation.</a:t>
            </a:r>
          </a:p>
          <a:p>
            <a:pPr>
              <a:lnSpc>
                <a:spcPct val="100000"/>
              </a:lnSpc>
            </a:pPr>
            <a:r>
              <a:rPr lang="fr-FR" b="1" dirty="0">
                <a:solidFill>
                  <a:schemeClr val="accent2"/>
                </a:solidFill>
                <a:latin typeface="+mn-lt"/>
              </a:rPr>
              <a:t>Stockage et vente </a:t>
            </a:r>
            <a:r>
              <a:rPr lang="fr-FR" dirty="0">
                <a:solidFill>
                  <a:schemeClr val="tx1"/>
                </a:solidFill>
                <a:latin typeface="+mn-lt"/>
              </a:rPr>
              <a:t>: Ils vendent entre 1 et 3 voitures par mois, principalement des modèles comme l'Alpine A110, qu’ils ont décidé de se spécialiser sur ce marché de niche pour se distinguer. Chaque voiture vendue dégage un chiffre d'affaires important, mais la gestion des stocks est cruciale car ils doivent vendre suffisamment rapidement pour renouveler leur stock et maintenir leur trésorerie.</a:t>
            </a:r>
          </a:p>
          <a:p>
            <a:pPr>
              <a:lnSpc>
                <a:spcPct val="100000"/>
              </a:lnSpc>
            </a:pPr>
            <a:r>
              <a:rPr lang="fr-FR" b="1" dirty="0">
                <a:solidFill>
                  <a:schemeClr val="accent2"/>
                </a:solidFill>
                <a:latin typeface="+mn-lt"/>
              </a:rPr>
              <a:t>Encaissement des ventes </a:t>
            </a:r>
            <a:r>
              <a:rPr lang="fr-FR" dirty="0">
                <a:solidFill>
                  <a:schemeClr val="tx1"/>
                </a:solidFill>
                <a:latin typeface="+mn-lt"/>
              </a:rPr>
              <a:t>: En 2023, leur chiffre d’affaires s'élève à 1 150 000 €, ce qui correspond à environ une vingtaine de voitures vendues. Sur les trois premiers mois de 2024, ils ont déjà facturé 790 000 € de ventes. Ces montants montrent que le cycle d’exploitation est bien en marche et que les ventes génèrent des liquidités qui permettent de continuer à acheter de nouveaux stocks et de couvrir les charges d’exploitation (salaires, frais divers).</a:t>
            </a:r>
            <a:endParaRPr lang="en-US" dirty="0">
              <a:solidFill>
                <a:schemeClr val="tx1"/>
              </a:solidFill>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16</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Les </a:t>
            </a:r>
            <a:r>
              <a:rPr lang="en-US" dirty="0">
                <a:solidFill>
                  <a:schemeClr val="accent2"/>
                </a:solidFill>
              </a:rPr>
              <a:t>cycles</a:t>
            </a:r>
            <a:r>
              <a:rPr lang="en-US" dirty="0"/>
              <a:t> de </a:t>
            </a:r>
            <a:r>
              <a:rPr lang="en-US" dirty="0" err="1"/>
              <a:t>l’entreprise</a:t>
            </a:r>
            <a:endParaRPr lang="en-US" dirty="0"/>
          </a:p>
        </p:txBody>
      </p:sp>
    </p:spTree>
    <p:extLst>
      <p:ext uri="{BB962C8B-B14F-4D97-AF65-F5344CB8AC3E}">
        <p14:creationId xmlns:p14="http://schemas.microsoft.com/office/powerpoint/2010/main" val="425384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fr-FR" dirty="0"/>
              <a:t>Interaction entre les deux cycles</a:t>
            </a:r>
            <a:endParaRPr lang="en-US" dirty="0"/>
          </a:p>
        </p:txBody>
      </p:sp>
      <p:sp>
        <p:nvSpPr>
          <p:cNvPr id="7" name="Espace réservé du texte 6">
            <a:extLst>
              <a:ext uri="{FF2B5EF4-FFF2-40B4-BE49-F238E27FC236}">
                <a16:creationId xmlns:a16="http://schemas.microsoft.com/office/drawing/2014/main" id="{36CD5DDC-55FE-0128-5660-92130E223296}"/>
              </a:ext>
            </a:extLst>
          </p:cNvPr>
          <p:cNvSpPr>
            <a:spLocks noGrp="1"/>
          </p:cNvSpPr>
          <p:nvPr>
            <p:ph type="body" sz="quarter" idx="14"/>
          </p:nvPr>
        </p:nvSpPr>
        <p:spPr/>
        <p:txBody>
          <a:bodyPr/>
          <a:lstStyle/>
          <a:p>
            <a:endParaRPr lang="fr-FR"/>
          </a:p>
        </p:txBody>
      </p:sp>
      <p:sp>
        <p:nvSpPr>
          <p:cNvPr id="9" name="Sous-titre 8">
            <a:extLst>
              <a:ext uri="{FF2B5EF4-FFF2-40B4-BE49-F238E27FC236}">
                <a16:creationId xmlns:a16="http://schemas.microsoft.com/office/drawing/2014/main" id="{B1713408-AF00-1940-B879-E7BC1033CE49}"/>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044643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8824845" cy="5196235"/>
          </a:xfrm>
        </p:spPr>
        <p:txBody>
          <a:bodyPr>
            <a:normAutofit fontScale="55000" lnSpcReduction="20000"/>
          </a:bodyPr>
          <a:lstStyle/>
          <a:p>
            <a:pPr marL="0" indent="0">
              <a:lnSpc>
                <a:spcPct val="100000"/>
              </a:lnSpc>
              <a:buNone/>
            </a:pPr>
            <a:r>
              <a:rPr lang="fr-FR" dirty="0">
                <a:solidFill>
                  <a:schemeClr val="tx1"/>
                </a:solidFill>
                <a:latin typeface="+mn-lt"/>
              </a:rPr>
              <a:t>Les deux cycles </a:t>
            </a:r>
            <a:r>
              <a:rPr lang="fr-FR" b="1" dirty="0">
                <a:solidFill>
                  <a:schemeClr val="accent2"/>
                </a:solidFill>
                <a:latin typeface="+mn-lt"/>
              </a:rPr>
              <a:t>interagissent en permanence dans une entreprise</a:t>
            </a:r>
            <a:r>
              <a:rPr lang="fr-FR" dirty="0">
                <a:solidFill>
                  <a:schemeClr val="tx1"/>
                </a:solidFill>
                <a:latin typeface="+mn-lt"/>
              </a:rPr>
              <a:t>. </a:t>
            </a:r>
          </a:p>
          <a:p>
            <a:pPr marL="0" indent="0">
              <a:lnSpc>
                <a:spcPct val="100000"/>
              </a:lnSpc>
              <a:buNone/>
            </a:pPr>
            <a:r>
              <a:rPr lang="fr-FR" dirty="0">
                <a:solidFill>
                  <a:schemeClr val="tx1"/>
                </a:solidFill>
                <a:latin typeface="+mn-lt"/>
              </a:rPr>
              <a:t>Pour Maison Marcello, le cycle d’investissement leur permet d’acquérir des actifs nécessaires à l’activité : voitures à vendre et infrastructure pour attirer les clients. Une fois ces investissements réalisés, le cycle d’exploitation prend le relais pour générer du chiffre d’affaires et faire tourner l’entreprise.</a:t>
            </a:r>
          </a:p>
          <a:p>
            <a:pPr marL="0" indent="0">
              <a:lnSpc>
                <a:spcPct val="100000"/>
              </a:lnSpc>
              <a:buNone/>
            </a:pPr>
            <a:endParaRPr lang="fr-FR" dirty="0">
              <a:solidFill>
                <a:schemeClr val="tx1"/>
              </a:solidFill>
              <a:latin typeface="+mn-lt"/>
            </a:endParaRPr>
          </a:p>
          <a:p>
            <a:pPr marL="0" indent="0">
              <a:lnSpc>
                <a:spcPct val="100000"/>
              </a:lnSpc>
              <a:buNone/>
            </a:pPr>
            <a:r>
              <a:rPr lang="fr-FR" dirty="0">
                <a:solidFill>
                  <a:schemeClr val="tx1"/>
                </a:solidFill>
                <a:latin typeface="+mn-lt"/>
              </a:rPr>
              <a:t>Cependant, si le cycle d’investissement immobilise trop de capitaux ou que les ventes sont trop lentes (ce qui allongerait le cycle d'exploitation), l’entreprise pourrait se retrouver en difficulté de trésorerie. </a:t>
            </a:r>
            <a:r>
              <a:rPr lang="fr-FR" b="1" dirty="0">
                <a:solidFill>
                  <a:schemeClr val="accent2"/>
                </a:solidFill>
                <a:latin typeface="+mn-lt"/>
              </a:rPr>
              <a:t>Il est donc crucial de trouver un équilibre entre les deux cycles</a:t>
            </a:r>
            <a:r>
              <a:rPr lang="fr-FR" dirty="0">
                <a:solidFill>
                  <a:schemeClr val="tx1"/>
                </a:solidFill>
                <a:latin typeface="+mn-lt"/>
              </a:rPr>
              <a:t>. C'est pourquoi ils cherchent un investissement de 6 millions d'euros : pour soutenir à la fois le développement des infrastructures (cycle d’investissement) et la constitution de stocks plus importants (cycle d’exploitation).</a:t>
            </a:r>
            <a:endParaRPr lang="en-US" dirty="0">
              <a:solidFill>
                <a:schemeClr val="tx1"/>
              </a:solidFill>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18</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Les </a:t>
            </a:r>
            <a:r>
              <a:rPr lang="en-US" dirty="0">
                <a:solidFill>
                  <a:schemeClr val="accent2"/>
                </a:solidFill>
              </a:rPr>
              <a:t>cycles</a:t>
            </a:r>
            <a:r>
              <a:rPr lang="en-US" dirty="0"/>
              <a:t> de </a:t>
            </a:r>
            <a:r>
              <a:rPr lang="en-US" dirty="0" err="1"/>
              <a:t>l’entreprise</a:t>
            </a:r>
            <a:endParaRPr lang="en-US" dirty="0"/>
          </a:p>
        </p:txBody>
      </p:sp>
      <p:pic>
        <p:nvPicPr>
          <p:cNvPr id="2" name="Image 1">
            <a:extLst>
              <a:ext uri="{FF2B5EF4-FFF2-40B4-BE49-F238E27FC236}">
                <a16:creationId xmlns:a16="http://schemas.microsoft.com/office/drawing/2014/main" id="{9D9797DB-B5D9-9E63-C918-A1B9564276CE}"/>
              </a:ext>
            </a:extLst>
          </p:cNvPr>
          <p:cNvPicPr>
            <a:picLocks noChangeAspect="1"/>
          </p:cNvPicPr>
          <p:nvPr/>
        </p:nvPicPr>
        <p:blipFill>
          <a:blip r:embed="rId3"/>
          <a:stretch>
            <a:fillRect/>
          </a:stretch>
        </p:blipFill>
        <p:spPr>
          <a:xfrm>
            <a:off x="9016188" y="2204864"/>
            <a:ext cx="2984469" cy="1859076"/>
          </a:xfrm>
          <a:prstGeom prst="rect">
            <a:avLst/>
          </a:prstGeom>
        </p:spPr>
      </p:pic>
    </p:spTree>
    <p:extLst>
      <p:ext uri="{BB962C8B-B14F-4D97-AF65-F5344CB8AC3E}">
        <p14:creationId xmlns:p14="http://schemas.microsoft.com/office/powerpoint/2010/main" val="107443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fade">
                                      <p:cBhvr>
                                        <p:cTn id="17"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 </a:t>
            </a:r>
            <a:r>
              <a:rPr lang="en-US" dirty="0" err="1"/>
              <a:t>compte</a:t>
            </a:r>
            <a:r>
              <a:rPr lang="en-US" dirty="0"/>
              <a:t> de </a:t>
            </a:r>
            <a:r>
              <a:rPr lang="en-US" dirty="0" err="1"/>
              <a:t>résultat</a:t>
            </a:r>
            <a:endParaRPr lang="en-US" dirty="0"/>
          </a:p>
        </p:txBody>
      </p:sp>
      <p:sp>
        <p:nvSpPr>
          <p:cNvPr id="3" name="Subtitle 2"/>
          <p:cNvSpPr>
            <a:spLocks noGrp="1"/>
          </p:cNvSpPr>
          <p:nvPr>
            <p:ph type="subTitle" idx="1"/>
          </p:nvPr>
        </p:nvSpPr>
        <p:spPr/>
        <p:txBody>
          <a:bodyPr/>
          <a:lstStyle/>
          <a:p>
            <a:r>
              <a:rPr lang="en-US" dirty="0"/>
              <a:t>Le film</a:t>
            </a:r>
          </a:p>
        </p:txBody>
      </p:sp>
      <p:sp>
        <p:nvSpPr>
          <p:cNvPr id="5" name="Text Placeholder 4"/>
          <p:cNvSpPr>
            <a:spLocks noGrp="1"/>
          </p:cNvSpPr>
          <p:nvPr>
            <p:ph type="body" sz="quarter" idx="14"/>
          </p:nvPr>
        </p:nvSpPr>
        <p:spPr/>
        <p:txBody>
          <a:bodyPr/>
          <a:lstStyle/>
          <a:p>
            <a:r>
              <a:rPr lang="en-US" dirty="0"/>
              <a:t>02</a:t>
            </a:r>
          </a:p>
        </p:txBody>
      </p:sp>
      <p:sp>
        <p:nvSpPr>
          <p:cNvPr id="4" name="Slide Number Placeholder 3"/>
          <p:cNvSpPr>
            <a:spLocks noGrp="1"/>
          </p:cNvSpPr>
          <p:nvPr>
            <p:ph type="sldNum" sz="quarter" idx="15"/>
          </p:nvPr>
        </p:nvSpPr>
        <p:spPr/>
        <p:txBody>
          <a:bodyPr/>
          <a:lstStyle/>
          <a:p>
            <a:fld id="{FC1CF07D-8B3F-4D32-B059-0039CEA46DB1}" type="slidenum">
              <a:rPr lang="en-US" smtClean="0"/>
              <a:pPr/>
              <a:t>19</a:t>
            </a:fld>
            <a:endParaRPr lang="en-US"/>
          </a:p>
        </p:txBody>
      </p:sp>
      <p:pic>
        <p:nvPicPr>
          <p:cNvPr id="10" name="Espace réservé pour une image  9">
            <a:extLst>
              <a:ext uri="{FF2B5EF4-FFF2-40B4-BE49-F238E27FC236}">
                <a16:creationId xmlns:a16="http://schemas.microsoft.com/office/drawing/2014/main" id="{46175703-A7A2-E14C-AE66-9EEB53DEC83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631" b="4631"/>
          <a:stretch>
            <a:fillRect/>
          </a:stretch>
        </p:blipFill>
        <p:spPr/>
      </p:pic>
    </p:spTree>
    <p:extLst>
      <p:ext uri="{BB962C8B-B14F-4D97-AF65-F5344CB8AC3E}">
        <p14:creationId xmlns:p14="http://schemas.microsoft.com/office/powerpoint/2010/main" val="3471980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857863" y="2204864"/>
            <a:ext cx="4212468" cy="792088"/>
            <a:chOff x="2063552" y="2564904"/>
            <a:chExt cx="3744416" cy="792088"/>
          </a:xfrm>
        </p:grpSpPr>
        <p:sp>
          <p:nvSpPr>
            <p:cNvPr id="22" name="TextBox 21"/>
            <p:cNvSpPr txBox="1"/>
            <p:nvPr/>
          </p:nvSpPr>
          <p:spPr>
            <a:xfrm>
              <a:off x="2063552" y="2564904"/>
              <a:ext cx="3744416" cy="430887"/>
            </a:xfrm>
            <a:prstGeom prst="rect">
              <a:avLst/>
            </a:prstGeom>
            <a:noFill/>
          </p:spPr>
          <p:txBody>
            <a:bodyPr wrap="square" tIns="0" bIns="0" rtlCol="0">
              <a:spAutoFit/>
            </a:bodyPr>
            <a:lstStyle/>
            <a:p>
              <a:r>
                <a:rPr lang="en-US" sz="2800" b="1" dirty="0">
                  <a:solidFill>
                    <a:schemeClr val="tx2"/>
                  </a:solidFill>
                </a:rPr>
                <a:t>Les cycles de </a:t>
              </a:r>
              <a:r>
                <a:rPr lang="en-US" sz="2800" b="1" dirty="0" err="1">
                  <a:solidFill>
                    <a:schemeClr val="tx2"/>
                  </a:solidFill>
                </a:rPr>
                <a:t>l’entreprise</a:t>
              </a:r>
              <a:endParaRPr lang="en-US" sz="2800" b="1" dirty="0">
                <a:solidFill>
                  <a:schemeClr val="tx2"/>
                </a:solidFill>
              </a:endParaRPr>
            </a:p>
          </p:txBody>
        </p:sp>
        <p:sp>
          <p:nvSpPr>
            <p:cNvPr id="23" name="TextBox 22"/>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tx2">
                    <a:lumMod val="50000"/>
                    <a:lumOff val="50000"/>
                  </a:schemeClr>
                </a:solidFill>
              </a:endParaRPr>
            </a:p>
          </p:txBody>
        </p:sp>
      </p:grpSp>
      <p:sp>
        <p:nvSpPr>
          <p:cNvPr id="24" name="Rectangle 23"/>
          <p:cNvSpPr/>
          <p:nvPr/>
        </p:nvSpPr>
        <p:spPr>
          <a:xfrm>
            <a:off x="921759" y="2204864"/>
            <a:ext cx="792088" cy="792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01</a:t>
            </a:r>
          </a:p>
        </p:txBody>
      </p:sp>
      <p:grpSp>
        <p:nvGrpSpPr>
          <p:cNvPr id="27" name="Group 26"/>
          <p:cNvGrpSpPr/>
          <p:nvPr/>
        </p:nvGrpSpPr>
        <p:grpSpPr>
          <a:xfrm>
            <a:off x="1857863" y="3430577"/>
            <a:ext cx="4212468" cy="792088"/>
            <a:chOff x="2063552" y="2564904"/>
            <a:chExt cx="3744416" cy="792088"/>
          </a:xfrm>
        </p:grpSpPr>
        <p:sp>
          <p:nvSpPr>
            <p:cNvPr id="29" name="TextBox 28"/>
            <p:cNvSpPr txBox="1"/>
            <p:nvPr/>
          </p:nvSpPr>
          <p:spPr>
            <a:xfrm>
              <a:off x="2063552" y="2564904"/>
              <a:ext cx="3744416" cy="430887"/>
            </a:xfrm>
            <a:prstGeom prst="rect">
              <a:avLst/>
            </a:prstGeom>
            <a:noFill/>
          </p:spPr>
          <p:txBody>
            <a:bodyPr wrap="square" tIns="0" bIns="0" rtlCol="0">
              <a:spAutoFit/>
            </a:bodyPr>
            <a:lstStyle/>
            <a:p>
              <a:r>
                <a:rPr lang="en-US" sz="2800" b="1" dirty="0">
                  <a:solidFill>
                    <a:schemeClr val="accent1"/>
                  </a:solidFill>
                </a:rPr>
                <a:t>Le </a:t>
              </a:r>
              <a:r>
                <a:rPr lang="en-US" sz="2800" b="1" dirty="0" err="1">
                  <a:solidFill>
                    <a:schemeClr val="accent1"/>
                  </a:solidFill>
                </a:rPr>
                <a:t>compte</a:t>
              </a:r>
              <a:r>
                <a:rPr lang="en-US" sz="2800" b="1" dirty="0">
                  <a:solidFill>
                    <a:schemeClr val="accent1"/>
                  </a:solidFill>
                </a:rPr>
                <a:t> de </a:t>
              </a:r>
              <a:r>
                <a:rPr lang="en-US" sz="2800" b="1" dirty="0" err="1">
                  <a:solidFill>
                    <a:schemeClr val="accent1"/>
                  </a:solidFill>
                </a:rPr>
                <a:t>résultat</a:t>
              </a:r>
              <a:endParaRPr lang="en-US" sz="2800" b="1" dirty="0">
                <a:solidFill>
                  <a:schemeClr val="accent1"/>
                </a:solidFill>
              </a:endParaRPr>
            </a:p>
          </p:txBody>
        </p:sp>
        <p:sp>
          <p:nvSpPr>
            <p:cNvPr id="30" name="TextBox 29"/>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1">
                    <a:lumMod val="60000"/>
                    <a:lumOff val="40000"/>
                  </a:schemeClr>
                </a:solidFill>
              </a:endParaRPr>
            </a:p>
          </p:txBody>
        </p:sp>
      </p:grpSp>
      <p:sp>
        <p:nvSpPr>
          <p:cNvPr id="28" name="Rectangle 27"/>
          <p:cNvSpPr/>
          <p:nvPr/>
        </p:nvSpPr>
        <p:spPr>
          <a:xfrm>
            <a:off x="921759" y="3430577"/>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02</a:t>
            </a:r>
          </a:p>
        </p:txBody>
      </p:sp>
      <p:grpSp>
        <p:nvGrpSpPr>
          <p:cNvPr id="32" name="Group 31"/>
          <p:cNvGrpSpPr/>
          <p:nvPr/>
        </p:nvGrpSpPr>
        <p:grpSpPr>
          <a:xfrm>
            <a:off x="1857863" y="4656291"/>
            <a:ext cx="4212468" cy="792088"/>
            <a:chOff x="2063552" y="2564904"/>
            <a:chExt cx="3744416" cy="792088"/>
          </a:xfrm>
        </p:grpSpPr>
        <p:sp>
          <p:nvSpPr>
            <p:cNvPr id="34" name="TextBox 33"/>
            <p:cNvSpPr txBox="1"/>
            <p:nvPr/>
          </p:nvSpPr>
          <p:spPr>
            <a:xfrm>
              <a:off x="2063552" y="2564904"/>
              <a:ext cx="3744416" cy="430887"/>
            </a:xfrm>
            <a:prstGeom prst="rect">
              <a:avLst/>
            </a:prstGeom>
            <a:noFill/>
          </p:spPr>
          <p:txBody>
            <a:bodyPr wrap="square" tIns="0" bIns="0" rtlCol="0">
              <a:spAutoFit/>
            </a:bodyPr>
            <a:lstStyle/>
            <a:p>
              <a:r>
                <a:rPr lang="en-US" sz="2800" b="1" dirty="0">
                  <a:solidFill>
                    <a:schemeClr val="accent2"/>
                  </a:solidFill>
                </a:rPr>
                <a:t>Le </a:t>
              </a:r>
              <a:r>
                <a:rPr lang="en-US" sz="2800" b="1" dirty="0" err="1">
                  <a:solidFill>
                    <a:schemeClr val="accent2"/>
                  </a:solidFill>
                </a:rPr>
                <a:t>bilan</a:t>
              </a:r>
              <a:endParaRPr lang="en-US" sz="2800" b="1" dirty="0">
                <a:solidFill>
                  <a:schemeClr val="accent2"/>
                </a:solidFill>
              </a:endParaRPr>
            </a:p>
          </p:txBody>
        </p:sp>
        <p:sp>
          <p:nvSpPr>
            <p:cNvPr id="35" name="TextBox 34"/>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2">
                    <a:lumMod val="60000"/>
                    <a:lumOff val="40000"/>
                  </a:schemeClr>
                </a:solidFill>
              </a:endParaRPr>
            </a:p>
          </p:txBody>
        </p:sp>
      </p:grpSp>
      <p:sp>
        <p:nvSpPr>
          <p:cNvPr id="33" name="Rectangle 32"/>
          <p:cNvSpPr/>
          <p:nvPr/>
        </p:nvSpPr>
        <p:spPr>
          <a:xfrm>
            <a:off x="921759" y="4656291"/>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03</a:t>
            </a:r>
          </a:p>
        </p:txBody>
      </p:sp>
      <p:grpSp>
        <p:nvGrpSpPr>
          <p:cNvPr id="50" name="Group 49"/>
          <p:cNvGrpSpPr/>
          <p:nvPr/>
        </p:nvGrpSpPr>
        <p:grpSpPr>
          <a:xfrm>
            <a:off x="7113208" y="2204864"/>
            <a:ext cx="4212468" cy="792088"/>
            <a:chOff x="2063552" y="2564904"/>
            <a:chExt cx="3744416" cy="792088"/>
          </a:xfrm>
        </p:grpSpPr>
        <p:sp>
          <p:nvSpPr>
            <p:cNvPr id="52" name="TextBox 51"/>
            <p:cNvSpPr txBox="1"/>
            <p:nvPr/>
          </p:nvSpPr>
          <p:spPr>
            <a:xfrm>
              <a:off x="2063552" y="2564904"/>
              <a:ext cx="3744416" cy="430887"/>
            </a:xfrm>
            <a:prstGeom prst="rect">
              <a:avLst/>
            </a:prstGeom>
            <a:noFill/>
          </p:spPr>
          <p:txBody>
            <a:bodyPr wrap="square" tIns="0" bIns="0" rtlCol="0">
              <a:spAutoFit/>
            </a:bodyPr>
            <a:lstStyle/>
            <a:p>
              <a:r>
                <a:rPr lang="en-US" sz="2800" b="1" dirty="0">
                  <a:solidFill>
                    <a:schemeClr val="tx2"/>
                  </a:solidFill>
                </a:rPr>
                <a:t>Les modes de </a:t>
              </a:r>
              <a:r>
                <a:rPr lang="en-US" sz="2800" b="1" dirty="0" err="1">
                  <a:solidFill>
                    <a:schemeClr val="tx2"/>
                  </a:solidFill>
                </a:rPr>
                <a:t>financement</a:t>
              </a:r>
              <a:endParaRPr lang="en-US" sz="2800" b="1" dirty="0">
                <a:solidFill>
                  <a:schemeClr val="tx2"/>
                </a:solidFill>
              </a:endParaRPr>
            </a:p>
          </p:txBody>
        </p:sp>
        <p:sp>
          <p:nvSpPr>
            <p:cNvPr id="53" name="TextBox 52"/>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tx2">
                    <a:lumMod val="50000"/>
                    <a:lumOff val="50000"/>
                  </a:schemeClr>
                </a:solidFill>
              </a:endParaRPr>
            </a:p>
          </p:txBody>
        </p:sp>
      </p:grpSp>
      <p:sp>
        <p:nvSpPr>
          <p:cNvPr id="51" name="Rectangle 50"/>
          <p:cNvSpPr/>
          <p:nvPr/>
        </p:nvSpPr>
        <p:spPr>
          <a:xfrm>
            <a:off x="6177104" y="2204864"/>
            <a:ext cx="792088" cy="792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04</a:t>
            </a:r>
          </a:p>
        </p:txBody>
      </p:sp>
      <p:grpSp>
        <p:nvGrpSpPr>
          <p:cNvPr id="46" name="Group 45"/>
          <p:cNvGrpSpPr/>
          <p:nvPr/>
        </p:nvGrpSpPr>
        <p:grpSpPr>
          <a:xfrm>
            <a:off x="7113208" y="3430577"/>
            <a:ext cx="4212468" cy="792088"/>
            <a:chOff x="2063552" y="2564904"/>
            <a:chExt cx="3744416" cy="792088"/>
          </a:xfrm>
        </p:grpSpPr>
        <p:sp>
          <p:nvSpPr>
            <p:cNvPr id="48" name="TextBox 47"/>
            <p:cNvSpPr txBox="1"/>
            <p:nvPr/>
          </p:nvSpPr>
          <p:spPr>
            <a:xfrm>
              <a:off x="2063552" y="2564904"/>
              <a:ext cx="3744416" cy="430887"/>
            </a:xfrm>
            <a:prstGeom prst="rect">
              <a:avLst/>
            </a:prstGeom>
            <a:noFill/>
          </p:spPr>
          <p:txBody>
            <a:bodyPr wrap="square" tIns="0" bIns="0" rtlCol="0">
              <a:spAutoFit/>
            </a:bodyPr>
            <a:lstStyle/>
            <a:p>
              <a:r>
                <a:rPr lang="en-US" sz="2800" b="1" dirty="0">
                  <a:solidFill>
                    <a:schemeClr val="accent1"/>
                  </a:solidFill>
                </a:rPr>
                <a:t>L’équilibre financier</a:t>
              </a:r>
            </a:p>
          </p:txBody>
        </p:sp>
        <p:sp>
          <p:nvSpPr>
            <p:cNvPr id="49" name="TextBox 48"/>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1">
                    <a:lumMod val="60000"/>
                    <a:lumOff val="40000"/>
                  </a:schemeClr>
                </a:solidFill>
              </a:endParaRPr>
            </a:p>
          </p:txBody>
        </p:sp>
      </p:grpSp>
      <p:sp>
        <p:nvSpPr>
          <p:cNvPr id="47" name="Rectangle 46"/>
          <p:cNvSpPr/>
          <p:nvPr/>
        </p:nvSpPr>
        <p:spPr>
          <a:xfrm>
            <a:off x="6177104" y="3430577"/>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05</a:t>
            </a:r>
          </a:p>
        </p:txBody>
      </p:sp>
      <p:grpSp>
        <p:nvGrpSpPr>
          <p:cNvPr id="42" name="Group 41"/>
          <p:cNvGrpSpPr/>
          <p:nvPr/>
        </p:nvGrpSpPr>
        <p:grpSpPr>
          <a:xfrm>
            <a:off x="7113208" y="4656291"/>
            <a:ext cx="4212468" cy="792088"/>
            <a:chOff x="2063552" y="2564904"/>
            <a:chExt cx="3744416" cy="792088"/>
          </a:xfrm>
        </p:grpSpPr>
        <p:sp>
          <p:nvSpPr>
            <p:cNvPr id="44" name="TextBox 43"/>
            <p:cNvSpPr txBox="1"/>
            <p:nvPr/>
          </p:nvSpPr>
          <p:spPr>
            <a:xfrm>
              <a:off x="2063552" y="2564904"/>
              <a:ext cx="3744416" cy="430887"/>
            </a:xfrm>
            <a:prstGeom prst="rect">
              <a:avLst/>
            </a:prstGeom>
            <a:noFill/>
          </p:spPr>
          <p:txBody>
            <a:bodyPr wrap="square" tIns="0" bIns="0" rtlCol="0">
              <a:spAutoFit/>
            </a:bodyPr>
            <a:lstStyle/>
            <a:p>
              <a:r>
                <a:rPr lang="en-US" sz="2800" b="1" dirty="0" err="1">
                  <a:solidFill>
                    <a:schemeClr val="accent2"/>
                  </a:solidFill>
                </a:rPr>
                <a:t>Exercices</a:t>
              </a:r>
              <a:endParaRPr lang="en-US" sz="2800" b="1" dirty="0">
                <a:solidFill>
                  <a:schemeClr val="accent2"/>
                </a:solidFill>
              </a:endParaRPr>
            </a:p>
          </p:txBody>
        </p:sp>
        <p:sp>
          <p:nvSpPr>
            <p:cNvPr id="45" name="TextBox 44"/>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2">
                    <a:lumMod val="60000"/>
                    <a:lumOff val="40000"/>
                  </a:schemeClr>
                </a:solidFill>
              </a:endParaRPr>
            </a:p>
          </p:txBody>
        </p:sp>
      </p:grpSp>
      <p:sp>
        <p:nvSpPr>
          <p:cNvPr id="43" name="Rectangle 42"/>
          <p:cNvSpPr/>
          <p:nvPr/>
        </p:nvSpPr>
        <p:spPr>
          <a:xfrm>
            <a:off x="6177104" y="4656291"/>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06</a:t>
            </a:r>
          </a:p>
        </p:txBody>
      </p:sp>
      <p:grpSp>
        <p:nvGrpSpPr>
          <p:cNvPr id="14" name="Group 13"/>
          <p:cNvGrpSpPr/>
          <p:nvPr/>
        </p:nvGrpSpPr>
        <p:grpSpPr>
          <a:xfrm>
            <a:off x="1317803" y="3030884"/>
            <a:ext cx="0" cy="1591474"/>
            <a:chOff x="1317803" y="3030884"/>
            <a:chExt cx="0" cy="1591474"/>
          </a:xfrm>
        </p:grpSpPr>
        <p:cxnSp>
          <p:nvCxnSpPr>
            <p:cNvPr id="3" name="Straight Connector 2"/>
            <p:cNvCxnSpPr>
              <a:cxnSpLocks/>
            </p:cNvCxnSpPr>
            <p:nvPr/>
          </p:nvCxnSpPr>
          <p:spPr>
            <a:xfrm>
              <a:off x="1317803" y="3030884"/>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a:xfrm>
              <a:off x="1317803" y="4256598"/>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6573148" y="3030884"/>
            <a:ext cx="0" cy="1591474"/>
            <a:chOff x="1317803" y="3030884"/>
            <a:chExt cx="0" cy="1591474"/>
          </a:xfrm>
        </p:grpSpPr>
        <p:cxnSp>
          <p:nvCxnSpPr>
            <p:cNvPr id="60" name="Straight Connector 59"/>
            <p:cNvCxnSpPr>
              <a:cxnSpLocks/>
            </p:cNvCxnSpPr>
            <p:nvPr/>
          </p:nvCxnSpPr>
          <p:spPr>
            <a:xfrm>
              <a:off x="1317803" y="3030884"/>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p:cNvCxnSpPr>
            <p:nvPr/>
          </p:nvCxnSpPr>
          <p:spPr>
            <a:xfrm>
              <a:off x="1317803" y="4256598"/>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8" name="Title 17"/>
          <p:cNvSpPr>
            <a:spLocks noGrp="1"/>
          </p:cNvSpPr>
          <p:nvPr>
            <p:ph type="title"/>
          </p:nvPr>
        </p:nvSpPr>
        <p:spPr/>
        <p:txBody>
          <a:bodyPr/>
          <a:lstStyle/>
          <a:p>
            <a:r>
              <a:rPr lang="en-US" dirty="0"/>
              <a:t>PLAN DE COURS</a:t>
            </a:r>
          </a:p>
        </p:txBody>
      </p:sp>
      <p:sp>
        <p:nvSpPr>
          <p:cNvPr id="64" name="Slide Number Placeholder 63"/>
          <p:cNvSpPr>
            <a:spLocks noGrp="1"/>
          </p:cNvSpPr>
          <p:nvPr>
            <p:ph type="sldNum" sz="quarter" idx="12"/>
          </p:nvPr>
        </p:nvSpPr>
        <p:spPr/>
        <p:txBody>
          <a:bodyPr/>
          <a:lstStyle/>
          <a:p>
            <a:fld id="{FC1CF07D-8B3F-4D32-B059-0039CEA46DB1}" type="slidenum">
              <a:rPr lang="en-US" smtClean="0"/>
              <a:pPr/>
              <a:t>2</a:t>
            </a:fld>
            <a:endParaRPr lang="en-US"/>
          </a:p>
        </p:txBody>
      </p:sp>
    </p:spTree>
    <p:extLst>
      <p:ext uri="{BB962C8B-B14F-4D97-AF65-F5344CB8AC3E}">
        <p14:creationId xmlns:p14="http://schemas.microsoft.com/office/powerpoint/2010/main" val="3943253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11737305" cy="5196235"/>
          </a:xfrm>
        </p:spPr>
        <p:txBody>
          <a:bodyPr>
            <a:normAutofit/>
          </a:bodyPr>
          <a:lstStyle/>
          <a:p>
            <a:pPr marL="0" indent="0">
              <a:lnSpc>
                <a:spcPct val="100000"/>
              </a:lnSpc>
              <a:buNone/>
            </a:pPr>
            <a:r>
              <a:rPr lang="fr-FR" dirty="0">
                <a:solidFill>
                  <a:schemeClr val="tx1"/>
                </a:solidFill>
                <a:latin typeface="+mn-lt"/>
              </a:rPr>
              <a:t>Le compte de résultat est un document financier qui permet de </a:t>
            </a:r>
            <a:r>
              <a:rPr lang="fr-FR" b="1" dirty="0">
                <a:solidFill>
                  <a:schemeClr val="accent2"/>
                </a:solidFill>
                <a:latin typeface="+mn-lt"/>
              </a:rPr>
              <a:t>mesurer la performance de l’entreprise </a:t>
            </a:r>
            <a:r>
              <a:rPr lang="fr-FR" dirty="0">
                <a:solidFill>
                  <a:schemeClr val="tx1"/>
                </a:solidFill>
                <a:latin typeface="+mn-lt"/>
              </a:rPr>
              <a:t>sur une période donnée, souvent une année ou un trimestre. </a:t>
            </a:r>
          </a:p>
          <a:p>
            <a:pPr marL="0" indent="0">
              <a:lnSpc>
                <a:spcPct val="100000"/>
              </a:lnSpc>
              <a:buNone/>
            </a:pPr>
            <a:r>
              <a:rPr lang="fr-FR" dirty="0">
                <a:solidFill>
                  <a:schemeClr val="tx1"/>
                </a:solidFill>
                <a:latin typeface="+mn-lt"/>
              </a:rPr>
              <a:t>Il indique combien l’entreprise a gagné (</a:t>
            </a:r>
            <a:r>
              <a:rPr lang="fr-FR" b="1" dirty="0">
                <a:solidFill>
                  <a:schemeClr val="accent2"/>
                </a:solidFill>
                <a:latin typeface="+mn-lt"/>
              </a:rPr>
              <a:t>revenus</a:t>
            </a:r>
            <a:r>
              <a:rPr lang="fr-FR" dirty="0">
                <a:solidFill>
                  <a:schemeClr val="tx1"/>
                </a:solidFill>
                <a:latin typeface="+mn-lt"/>
              </a:rPr>
              <a:t>) et combien elle a dépensé (</a:t>
            </a:r>
            <a:r>
              <a:rPr lang="fr-FR" b="1" dirty="0">
                <a:solidFill>
                  <a:schemeClr val="accent2"/>
                </a:solidFill>
                <a:latin typeface="+mn-lt"/>
              </a:rPr>
              <a:t>charges</a:t>
            </a:r>
            <a:r>
              <a:rPr lang="fr-FR" dirty="0">
                <a:solidFill>
                  <a:schemeClr val="tx1"/>
                </a:solidFill>
                <a:latin typeface="+mn-lt"/>
              </a:rPr>
              <a:t>), et donne un résultat final : le </a:t>
            </a:r>
            <a:r>
              <a:rPr lang="fr-FR" b="1" dirty="0">
                <a:solidFill>
                  <a:schemeClr val="accent2"/>
                </a:solidFill>
                <a:latin typeface="+mn-lt"/>
              </a:rPr>
              <a:t>bénéfice</a:t>
            </a:r>
            <a:r>
              <a:rPr lang="fr-FR" dirty="0">
                <a:solidFill>
                  <a:schemeClr val="tx1"/>
                </a:solidFill>
                <a:latin typeface="+mn-lt"/>
              </a:rPr>
              <a:t> ou la </a:t>
            </a:r>
            <a:r>
              <a:rPr lang="fr-FR" b="1" dirty="0">
                <a:solidFill>
                  <a:schemeClr val="accent2"/>
                </a:solidFill>
                <a:latin typeface="+mn-lt"/>
              </a:rPr>
              <a:t>perte</a:t>
            </a:r>
            <a:r>
              <a:rPr lang="fr-FR" dirty="0">
                <a:solidFill>
                  <a:schemeClr val="tx1"/>
                </a:solidFill>
                <a:latin typeface="+mn-lt"/>
              </a:rPr>
              <a:t>.</a:t>
            </a:r>
            <a:endParaRPr lang="en-US" dirty="0">
              <a:solidFill>
                <a:schemeClr val="tx1"/>
              </a:solidFill>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20</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Le </a:t>
            </a:r>
            <a:r>
              <a:rPr lang="en-US" dirty="0" err="1"/>
              <a:t>compte</a:t>
            </a:r>
            <a:r>
              <a:rPr lang="en-US" dirty="0"/>
              <a:t> de </a:t>
            </a:r>
            <a:r>
              <a:rPr lang="en-US" dirty="0" err="1"/>
              <a:t>résultat</a:t>
            </a:r>
            <a:endParaRPr lang="en-US" dirty="0"/>
          </a:p>
        </p:txBody>
      </p:sp>
    </p:spTree>
    <p:extLst>
      <p:ext uri="{BB962C8B-B14F-4D97-AF65-F5344CB8AC3E}">
        <p14:creationId xmlns:p14="http://schemas.microsoft.com/office/powerpoint/2010/main" val="94617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11737305" cy="5196235"/>
          </a:xfrm>
        </p:spPr>
        <p:txBody>
          <a:bodyPr>
            <a:normAutofit fontScale="70000" lnSpcReduction="20000"/>
          </a:bodyPr>
          <a:lstStyle/>
          <a:p>
            <a:pPr marL="0" indent="0">
              <a:lnSpc>
                <a:spcPct val="100000"/>
              </a:lnSpc>
              <a:buNone/>
            </a:pPr>
            <a:r>
              <a:rPr lang="fr-FR" dirty="0">
                <a:solidFill>
                  <a:schemeClr val="tx1"/>
                </a:solidFill>
                <a:latin typeface="+mn-lt"/>
              </a:rPr>
              <a:t>Le compte de résultat est divisé en deux grandes catégories : les </a:t>
            </a:r>
            <a:r>
              <a:rPr lang="fr-FR" b="1" dirty="0">
                <a:solidFill>
                  <a:schemeClr val="accent2"/>
                </a:solidFill>
                <a:latin typeface="+mn-lt"/>
              </a:rPr>
              <a:t>produits</a:t>
            </a:r>
            <a:r>
              <a:rPr lang="fr-FR" dirty="0">
                <a:solidFill>
                  <a:schemeClr val="tx1"/>
                </a:solidFill>
                <a:latin typeface="+mn-lt"/>
              </a:rPr>
              <a:t> et les </a:t>
            </a:r>
            <a:r>
              <a:rPr lang="fr-FR" b="1" dirty="0">
                <a:solidFill>
                  <a:schemeClr val="accent2"/>
                </a:solidFill>
                <a:latin typeface="+mn-lt"/>
              </a:rPr>
              <a:t>charges</a:t>
            </a:r>
            <a:r>
              <a:rPr lang="fr-FR" dirty="0">
                <a:solidFill>
                  <a:schemeClr val="tx1"/>
                </a:solidFill>
                <a:latin typeface="+mn-lt"/>
              </a:rPr>
              <a:t>.</a:t>
            </a:r>
          </a:p>
          <a:p>
            <a:pPr>
              <a:lnSpc>
                <a:spcPct val="100000"/>
              </a:lnSpc>
            </a:pPr>
            <a:r>
              <a:rPr lang="fr-FR" b="1" dirty="0">
                <a:solidFill>
                  <a:schemeClr val="accent2"/>
                </a:solidFill>
                <a:latin typeface="+mn-lt"/>
              </a:rPr>
              <a:t>Les produits </a:t>
            </a:r>
            <a:r>
              <a:rPr lang="fr-FR" dirty="0">
                <a:solidFill>
                  <a:schemeClr val="tx1"/>
                </a:solidFill>
                <a:latin typeface="+mn-lt"/>
              </a:rPr>
              <a:t>: Ce sont les revenus générés par l’entreprise. Ils proviennent principalement de la vente de biens ou de services. Il peut aussi s'agir de produits financiers (revenus d'investissements, par exemple).</a:t>
            </a:r>
          </a:p>
          <a:p>
            <a:pPr marL="0" indent="0">
              <a:lnSpc>
                <a:spcPct val="100000"/>
              </a:lnSpc>
              <a:buNone/>
            </a:pPr>
            <a:r>
              <a:rPr lang="fr-FR" dirty="0">
                <a:solidFill>
                  <a:schemeClr val="tx1"/>
                </a:solidFill>
                <a:latin typeface="+mn-lt"/>
              </a:rPr>
              <a:t>Exemple : Les ventes de voitures chez Maison Marcello génèrent un produit.</a:t>
            </a:r>
          </a:p>
          <a:p>
            <a:pPr>
              <a:lnSpc>
                <a:spcPct val="100000"/>
              </a:lnSpc>
            </a:pPr>
            <a:r>
              <a:rPr lang="fr-FR" b="1" dirty="0">
                <a:solidFill>
                  <a:schemeClr val="accent2"/>
                </a:solidFill>
                <a:latin typeface="+mn-lt"/>
              </a:rPr>
              <a:t>Les charges </a:t>
            </a:r>
            <a:r>
              <a:rPr lang="fr-FR" dirty="0">
                <a:solidFill>
                  <a:schemeClr val="tx1"/>
                </a:solidFill>
                <a:latin typeface="+mn-lt"/>
              </a:rPr>
              <a:t>: Ce sont les dépenses nécessaires à l’activité de l’entreprise. Cela inclut les coûts d’achat des matières premières, les salaires, les loyers, les charges d'intérêts sur des emprunts, etc.</a:t>
            </a:r>
          </a:p>
          <a:p>
            <a:pPr marL="0" indent="0">
              <a:lnSpc>
                <a:spcPct val="100000"/>
              </a:lnSpc>
              <a:buNone/>
            </a:pPr>
            <a:r>
              <a:rPr lang="fr-FR" dirty="0">
                <a:solidFill>
                  <a:schemeClr val="tx1"/>
                </a:solidFill>
                <a:latin typeface="+mn-lt"/>
              </a:rPr>
              <a:t>Exemple : Le coût d’achat des voitures, les salaires des employés, les frais de rénovation du local chez Maison Marcello sont des charges.</a:t>
            </a:r>
            <a:endParaRPr lang="en-US" dirty="0">
              <a:solidFill>
                <a:schemeClr val="tx1"/>
              </a:solidFill>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21</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Le </a:t>
            </a:r>
            <a:r>
              <a:rPr lang="en-US" dirty="0" err="1"/>
              <a:t>compte</a:t>
            </a:r>
            <a:r>
              <a:rPr lang="en-US" dirty="0"/>
              <a:t> de </a:t>
            </a:r>
            <a:r>
              <a:rPr lang="en-US" dirty="0" err="1"/>
              <a:t>résultat</a:t>
            </a:r>
            <a:endParaRPr lang="en-US" dirty="0"/>
          </a:p>
        </p:txBody>
      </p:sp>
    </p:spTree>
    <p:extLst>
      <p:ext uri="{BB962C8B-B14F-4D97-AF65-F5344CB8AC3E}">
        <p14:creationId xmlns:p14="http://schemas.microsoft.com/office/powerpoint/2010/main" val="274871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1F02384-994A-4C3C-8656-0CE2B6A3B91B}" type="slidenum">
              <a:rPr lang="en-US" smtClean="0"/>
              <a:pPr/>
              <a:t>22</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Le </a:t>
            </a:r>
            <a:r>
              <a:rPr lang="en-US" dirty="0" err="1"/>
              <a:t>compte</a:t>
            </a:r>
            <a:r>
              <a:rPr lang="en-US" dirty="0"/>
              <a:t> de </a:t>
            </a:r>
            <a:r>
              <a:rPr lang="en-US" dirty="0" err="1"/>
              <a:t>résultat</a:t>
            </a:r>
            <a:endParaRPr lang="en-US" dirty="0"/>
          </a:p>
        </p:txBody>
      </p:sp>
      <p:pic>
        <p:nvPicPr>
          <p:cNvPr id="2" name="Image 1">
            <a:extLst>
              <a:ext uri="{FF2B5EF4-FFF2-40B4-BE49-F238E27FC236}">
                <a16:creationId xmlns:a16="http://schemas.microsoft.com/office/drawing/2014/main" id="{5C42D8E6-9E61-1663-CD9F-65FBEDAF2FDA}"/>
              </a:ext>
            </a:extLst>
          </p:cNvPr>
          <p:cNvPicPr>
            <a:picLocks noChangeAspect="1"/>
          </p:cNvPicPr>
          <p:nvPr/>
        </p:nvPicPr>
        <p:blipFill>
          <a:blip r:embed="rId3"/>
          <a:stretch>
            <a:fillRect/>
          </a:stretch>
        </p:blipFill>
        <p:spPr>
          <a:xfrm>
            <a:off x="1775520" y="908720"/>
            <a:ext cx="7848872" cy="5304970"/>
          </a:xfrm>
          <a:prstGeom prst="rect">
            <a:avLst/>
          </a:prstGeom>
        </p:spPr>
      </p:pic>
    </p:spTree>
    <p:extLst>
      <p:ext uri="{BB962C8B-B14F-4D97-AF65-F5344CB8AC3E}">
        <p14:creationId xmlns:p14="http://schemas.microsoft.com/office/powerpoint/2010/main" val="824526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1F02384-994A-4C3C-8656-0CE2B6A3B91B}" type="slidenum">
              <a:rPr lang="en-US" smtClean="0"/>
              <a:pPr/>
              <a:t>23</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Le </a:t>
            </a:r>
            <a:r>
              <a:rPr lang="en-US" dirty="0" err="1"/>
              <a:t>compte</a:t>
            </a:r>
            <a:r>
              <a:rPr lang="en-US" dirty="0"/>
              <a:t> de </a:t>
            </a:r>
            <a:r>
              <a:rPr lang="en-US" dirty="0" err="1"/>
              <a:t>résultat</a:t>
            </a:r>
            <a:endParaRPr lang="en-US" dirty="0"/>
          </a:p>
        </p:txBody>
      </p:sp>
      <p:pic>
        <p:nvPicPr>
          <p:cNvPr id="5" name="Image 4">
            <a:extLst>
              <a:ext uri="{FF2B5EF4-FFF2-40B4-BE49-F238E27FC236}">
                <a16:creationId xmlns:a16="http://schemas.microsoft.com/office/drawing/2014/main" id="{9DFD4845-924C-1187-A927-EEC79EBCC145}"/>
              </a:ext>
            </a:extLst>
          </p:cNvPr>
          <p:cNvPicPr>
            <a:picLocks noChangeAspect="1"/>
          </p:cNvPicPr>
          <p:nvPr/>
        </p:nvPicPr>
        <p:blipFill>
          <a:blip r:embed="rId3"/>
          <a:stretch>
            <a:fillRect/>
          </a:stretch>
        </p:blipFill>
        <p:spPr>
          <a:xfrm>
            <a:off x="10379748" y="5373216"/>
            <a:ext cx="1620908" cy="664177"/>
          </a:xfrm>
          <a:prstGeom prst="rect">
            <a:avLst/>
          </a:prstGeom>
        </p:spPr>
      </p:pic>
      <p:pic>
        <p:nvPicPr>
          <p:cNvPr id="10" name="Image 9">
            <a:extLst>
              <a:ext uri="{FF2B5EF4-FFF2-40B4-BE49-F238E27FC236}">
                <a16:creationId xmlns:a16="http://schemas.microsoft.com/office/drawing/2014/main" id="{150794FC-7146-CB9B-16C3-849CCE3C3CF2}"/>
              </a:ext>
            </a:extLst>
          </p:cNvPr>
          <p:cNvPicPr>
            <a:picLocks noChangeAspect="1"/>
          </p:cNvPicPr>
          <p:nvPr/>
        </p:nvPicPr>
        <p:blipFill>
          <a:blip r:embed="rId4"/>
          <a:stretch>
            <a:fillRect/>
          </a:stretch>
        </p:blipFill>
        <p:spPr>
          <a:xfrm>
            <a:off x="3029653" y="980728"/>
            <a:ext cx="6132693" cy="5199457"/>
          </a:xfrm>
          <a:prstGeom prst="rect">
            <a:avLst/>
          </a:prstGeom>
        </p:spPr>
      </p:pic>
    </p:spTree>
    <p:extLst>
      <p:ext uri="{BB962C8B-B14F-4D97-AF65-F5344CB8AC3E}">
        <p14:creationId xmlns:p14="http://schemas.microsoft.com/office/powerpoint/2010/main" val="224082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11737305" cy="5196235"/>
          </a:xfrm>
        </p:spPr>
        <p:txBody>
          <a:bodyPr>
            <a:normAutofit fontScale="55000" lnSpcReduction="20000"/>
          </a:bodyPr>
          <a:lstStyle/>
          <a:p>
            <a:pPr marL="0" indent="0">
              <a:lnSpc>
                <a:spcPct val="100000"/>
              </a:lnSpc>
              <a:buNone/>
            </a:pPr>
            <a:r>
              <a:rPr lang="fr-FR" dirty="0">
                <a:solidFill>
                  <a:schemeClr val="tx1"/>
                </a:solidFill>
                <a:latin typeface="+mn-lt"/>
              </a:rPr>
              <a:t>Analyse :</a:t>
            </a:r>
          </a:p>
          <a:p>
            <a:pPr>
              <a:lnSpc>
                <a:spcPct val="100000"/>
              </a:lnSpc>
            </a:pPr>
            <a:r>
              <a:rPr lang="fr-FR" b="1" dirty="0">
                <a:solidFill>
                  <a:schemeClr val="accent2"/>
                </a:solidFill>
                <a:latin typeface="+mn-lt"/>
              </a:rPr>
              <a:t>Rentabilité opérationnelle </a:t>
            </a:r>
            <a:r>
              <a:rPr lang="fr-FR" dirty="0">
                <a:solidFill>
                  <a:schemeClr val="tx1"/>
                </a:solidFill>
                <a:latin typeface="+mn-lt"/>
              </a:rPr>
              <a:t>: La société a un résultat d'exploitation positif de 16 731 €, ce qui montre que l'activité commerciale génère des bénéfices, bien que la marge soit relativement faible par rapport au chiffre d'affaires total (1,865 million €).</a:t>
            </a:r>
          </a:p>
          <a:p>
            <a:pPr>
              <a:lnSpc>
                <a:spcPct val="100000"/>
              </a:lnSpc>
            </a:pPr>
            <a:r>
              <a:rPr lang="fr-FR" b="1" dirty="0">
                <a:solidFill>
                  <a:schemeClr val="accent2"/>
                </a:solidFill>
                <a:latin typeface="+mn-lt"/>
              </a:rPr>
              <a:t>Charges d'exploitation élevées </a:t>
            </a:r>
            <a:r>
              <a:rPr lang="fr-FR" dirty="0">
                <a:solidFill>
                  <a:schemeClr val="tx1"/>
                </a:solidFill>
                <a:latin typeface="+mn-lt"/>
              </a:rPr>
              <a:t>: Les achats de marchandises représentent une part très importante des charges (1,9 million €), laissant une marge commerciale limitée. Cependant, la variation des stocks (251 346 €) a réduit la pression sur le total des charges.</a:t>
            </a:r>
          </a:p>
          <a:p>
            <a:pPr>
              <a:lnSpc>
                <a:spcPct val="100000"/>
              </a:lnSpc>
            </a:pPr>
            <a:r>
              <a:rPr lang="fr-FR" b="1" dirty="0">
                <a:solidFill>
                  <a:schemeClr val="accent2"/>
                </a:solidFill>
                <a:latin typeface="+mn-lt"/>
              </a:rPr>
              <a:t>Charges financières modestes </a:t>
            </a:r>
            <a:r>
              <a:rPr lang="fr-FR" dirty="0">
                <a:solidFill>
                  <a:schemeClr val="tx1"/>
                </a:solidFill>
                <a:latin typeface="+mn-lt"/>
              </a:rPr>
              <a:t>: Les charges financières sont relativement faibles (1 839 €), ce qui est un bon signe, car cela signifie que la société ne supporte pas un poids financier important lié à des dettes.</a:t>
            </a:r>
          </a:p>
          <a:p>
            <a:pPr>
              <a:lnSpc>
                <a:spcPct val="100000"/>
              </a:lnSpc>
            </a:pPr>
            <a:r>
              <a:rPr lang="fr-FR" b="1" dirty="0">
                <a:solidFill>
                  <a:schemeClr val="accent2"/>
                </a:solidFill>
                <a:latin typeface="+mn-lt"/>
              </a:rPr>
              <a:t>Résultat net modeste mais positif </a:t>
            </a:r>
            <a:r>
              <a:rPr lang="fr-FR" dirty="0">
                <a:solidFill>
                  <a:schemeClr val="tx1"/>
                </a:solidFill>
                <a:latin typeface="+mn-lt"/>
              </a:rPr>
              <a:t>: Le résultat net de 14 847 € sur un chiffre d'affaires de 1,865 million € montre une faible rentabilité, mais la société est néanmoins rentable, ce qui est un signe positif.</a:t>
            </a:r>
            <a:endParaRPr lang="en-US" dirty="0">
              <a:solidFill>
                <a:schemeClr val="tx1"/>
              </a:solidFill>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24</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Le </a:t>
            </a:r>
            <a:r>
              <a:rPr lang="en-US" dirty="0" err="1"/>
              <a:t>compte</a:t>
            </a:r>
            <a:r>
              <a:rPr lang="en-US" dirty="0"/>
              <a:t> de </a:t>
            </a:r>
            <a:r>
              <a:rPr lang="en-US" dirty="0" err="1"/>
              <a:t>résultat</a:t>
            </a:r>
            <a:endParaRPr lang="en-US" dirty="0"/>
          </a:p>
        </p:txBody>
      </p:sp>
    </p:spTree>
    <p:extLst>
      <p:ext uri="{BB962C8B-B14F-4D97-AF65-F5344CB8AC3E}">
        <p14:creationId xmlns:p14="http://schemas.microsoft.com/office/powerpoint/2010/main" val="93685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 </a:t>
            </a:r>
            <a:r>
              <a:rPr lang="en-US" dirty="0" err="1"/>
              <a:t>bilan</a:t>
            </a:r>
            <a:endParaRPr lang="en-US" dirty="0"/>
          </a:p>
        </p:txBody>
      </p:sp>
      <p:sp>
        <p:nvSpPr>
          <p:cNvPr id="3" name="Subtitle 2"/>
          <p:cNvSpPr>
            <a:spLocks noGrp="1"/>
          </p:cNvSpPr>
          <p:nvPr>
            <p:ph type="subTitle" idx="1"/>
          </p:nvPr>
        </p:nvSpPr>
        <p:spPr/>
        <p:txBody>
          <a:bodyPr/>
          <a:lstStyle/>
          <a:p>
            <a:r>
              <a:rPr lang="en-US" dirty="0"/>
              <a:t>La photo</a:t>
            </a:r>
          </a:p>
        </p:txBody>
      </p:sp>
      <p:sp>
        <p:nvSpPr>
          <p:cNvPr id="5" name="Text Placeholder 4"/>
          <p:cNvSpPr>
            <a:spLocks noGrp="1"/>
          </p:cNvSpPr>
          <p:nvPr>
            <p:ph type="body" sz="quarter" idx="14"/>
          </p:nvPr>
        </p:nvSpPr>
        <p:spPr/>
        <p:txBody>
          <a:bodyPr/>
          <a:lstStyle/>
          <a:p>
            <a:r>
              <a:rPr lang="en-US" dirty="0"/>
              <a:t>03</a:t>
            </a:r>
          </a:p>
        </p:txBody>
      </p:sp>
      <p:sp>
        <p:nvSpPr>
          <p:cNvPr id="4" name="Slide Number Placeholder 3"/>
          <p:cNvSpPr>
            <a:spLocks noGrp="1"/>
          </p:cNvSpPr>
          <p:nvPr>
            <p:ph type="sldNum" sz="quarter" idx="15"/>
          </p:nvPr>
        </p:nvSpPr>
        <p:spPr/>
        <p:txBody>
          <a:bodyPr/>
          <a:lstStyle/>
          <a:p>
            <a:fld id="{FC1CF07D-8B3F-4D32-B059-0039CEA46DB1}" type="slidenum">
              <a:rPr lang="en-US" smtClean="0"/>
              <a:pPr/>
              <a:t>25</a:t>
            </a:fld>
            <a:endParaRPr lang="en-US"/>
          </a:p>
        </p:txBody>
      </p:sp>
      <p:pic>
        <p:nvPicPr>
          <p:cNvPr id="9" name="Espace réservé pour une image  8">
            <a:extLst>
              <a:ext uri="{FF2B5EF4-FFF2-40B4-BE49-F238E27FC236}">
                <a16:creationId xmlns:a16="http://schemas.microsoft.com/office/drawing/2014/main" id="{BD487176-D7B9-2987-EB97-A309927E0AF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6134" r="6134"/>
          <a:stretch>
            <a:fillRect/>
          </a:stretch>
        </p:blipFill>
        <p:spPr/>
      </p:pic>
    </p:spTree>
    <p:extLst>
      <p:ext uri="{BB962C8B-B14F-4D97-AF65-F5344CB8AC3E}">
        <p14:creationId xmlns:p14="http://schemas.microsoft.com/office/powerpoint/2010/main" val="988807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11737305" cy="5196235"/>
          </a:xfrm>
        </p:spPr>
        <p:txBody>
          <a:bodyPr>
            <a:normAutofit lnSpcReduction="10000"/>
          </a:bodyPr>
          <a:lstStyle/>
          <a:p>
            <a:pPr marL="0" indent="0">
              <a:lnSpc>
                <a:spcPct val="100000"/>
              </a:lnSpc>
              <a:buNone/>
            </a:pPr>
            <a:r>
              <a:rPr lang="fr-FR" dirty="0">
                <a:solidFill>
                  <a:schemeClr val="tx1"/>
                </a:solidFill>
                <a:latin typeface="+mn-lt"/>
              </a:rPr>
              <a:t>Le bilan est </a:t>
            </a:r>
            <a:r>
              <a:rPr lang="fr-FR" b="1" dirty="0">
                <a:solidFill>
                  <a:schemeClr val="accent2"/>
                </a:solidFill>
                <a:latin typeface="+mn-lt"/>
              </a:rPr>
              <a:t>différent</a:t>
            </a:r>
            <a:r>
              <a:rPr lang="fr-FR" dirty="0">
                <a:solidFill>
                  <a:schemeClr val="tx1"/>
                </a:solidFill>
                <a:latin typeface="+mn-lt"/>
              </a:rPr>
              <a:t> du compte de résultat. Là où le compte de résultat analyse une période (ex. : l’année écoulée), le bilan est une </a:t>
            </a:r>
            <a:r>
              <a:rPr lang="fr-FR" b="1" dirty="0">
                <a:solidFill>
                  <a:schemeClr val="accent2"/>
                </a:solidFill>
                <a:latin typeface="+mn-lt"/>
              </a:rPr>
              <a:t>photographie de l’état financier </a:t>
            </a:r>
            <a:r>
              <a:rPr lang="fr-FR" dirty="0">
                <a:solidFill>
                  <a:schemeClr val="tx1"/>
                </a:solidFill>
                <a:latin typeface="+mn-lt"/>
              </a:rPr>
              <a:t>de l’entreprise à un instant donné. </a:t>
            </a:r>
          </a:p>
          <a:p>
            <a:pPr marL="0" indent="0">
              <a:lnSpc>
                <a:spcPct val="100000"/>
              </a:lnSpc>
              <a:buNone/>
            </a:pPr>
            <a:r>
              <a:rPr lang="fr-FR" dirty="0">
                <a:solidFill>
                  <a:schemeClr val="tx1"/>
                </a:solidFill>
                <a:latin typeface="+mn-lt"/>
              </a:rPr>
              <a:t>Il donne une </a:t>
            </a:r>
            <a:r>
              <a:rPr lang="fr-FR" b="1" dirty="0">
                <a:solidFill>
                  <a:schemeClr val="accent2"/>
                </a:solidFill>
                <a:latin typeface="+mn-lt"/>
              </a:rPr>
              <a:t>vision globale </a:t>
            </a:r>
            <a:r>
              <a:rPr lang="fr-FR" dirty="0">
                <a:solidFill>
                  <a:schemeClr val="tx1"/>
                </a:solidFill>
                <a:latin typeface="+mn-lt"/>
              </a:rPr>
              <a:t>de </a:t>
            </a:r>
            <a:r>
              <a:rPr lang="fr-FR" b="1" dirty="0">
                <a:solidFill>
                  <a:schemeClr val="accent2"/>
                </a:solidFill>
                <a:latin typeface="+mn-lt"/>
              </a:rPr>
              <a:t>ce que l’entreprise possède</a:t>
            </a:r>
            <a:r>
              <a:rPr lang="fr-FR" dirty="0">
                <a:solidFill>
                  <a:schemeClr val="tx1"/>
                </a:solidFill>
                <a:latin typeface="+mn-lt"/>
              </a:rPr>
              <a:t> et de </a:t>
            </a:r>
            <a:r>
              <a:rPr lang="fr-FR" b="1" dirty="0">
                <a:solidFill>
                  <a:schemeClr val="accent2"/>
                </a:solidFill>
                <a:latin typeface="+mn-lt"/>
              </a:rPr>
              <a:t>ce qu’elle doit </a:t>
            </a:r>
            <a:r>
              <a:rPr lang="fr-FR" dirty="0">
                <a:solidFill>
                  <a:schemeClr val="tx1"/>
                </a:solidFill>
                <a:latin typeface="+mn-lt"/>
              </a:rPr>
              <a:t>à une date précise, en général à la fin de l’exercice comptable (par exemple, le 31 décembre).</a:t>
            </a:r>
            <a:endParaRPr lang="en-US" dirty="0">
              <a:solidFill>
                <a:schemeClr val="tx1"/>
              </a:solidFill>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26</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Le </a:t>
            </a:r>
            <a:r>
              <a:rPr lang="en-US" dirty="0" err="1"/>
              <a:t>bilan</a:t>
            </a:r>
            <a:endParaRPr lang="en-US" dirty="0"/>
          </a:p>
        </p:txBody>
      </p:sp>
    </p:spTree>
    <p:extLst>
      <p:ext uri="{BB962C8B-B14F-4D97-AF65-F5344CB8AC3E}">
        <p14:creationId xmlns:p14="http://schemas.microsoft.com/office/powerpoint/2010/main" val="273976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1F02384-994A-4C3C-8656-0CE2B6A3B91B}" type="slidenum">
              <a:rPr lang="en-US" smtClean="0"/>
              <a:pPr/>
              <a:t>27</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Le </a:t>
            </a:r>
            <a:r>
              <a:rPr lang="en-US" dirty="0" err="1"/>
              <a:t>bilan</a:t>
            </a:r>
            <a:endParaRPr lang="en-US" dirty="0"/>
          </a:p>
        </p:txBody>
      </p:sp>
      <p:pic>
        <p:nvPicPr>
          <p:cNvPr id="6" name="Image 5">
            <a:extLst>
              <a:ext uri="{FF2B5EF4-FFF2-40B4-BE49-F238E27FC236}">
                <a16:creationId xmlns:a16="http://schemas.microsoft.com/office/drawing/2014/main" id="{58C99B36-10EC-A5B8-2CBB-1D9619E26BFD}"/>
              </a:ext>
            </a:extLst>
          </p:cNvPr>
          <p:cNvPicPr>
            <a:picLocks noChangeAspect="1"/>
          </p:cNvPicPr>
          <p:nvPr/>
        </p:nvPicPr>
        <p:blipFill>
          <a:blip r:embed="rId3"/>
          <a:stretch>
            <a:fillRect/>
          </a:stretch>
        </p:blipFill>
        <p:spPr>
          <a:xfrm>
            <a:off x="1960445" y="766350"/>
            <a:ext cx="8271109" cy="5324526"/>
          </a:xfrm>
          <a:prstGeom prst="rect">
            <a:avLst/>
          </a:prstGeom>
        </p:spPr>
      </p:pic>
    </p:spTree>
    <p:extLst>
      <p:ext uri="{BB962C8B-B14F-4D97-AF65-F5344CB8AC3E}">
        <p14:creationId xmlns:p14="http://schemas.microsoft.com/office/powerpoint/2010/main" val="3562602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11737305" cy="5196235"/>
          </a:xfrm>
        </p:spPr>
        <p:txBody>
          <a:bodyPr>
            <a:normAutofit/>
          </a:bodyPr>
          <a:lstStyle/>
          <a:p>
            <a:pPr marL="0" indent="0">
              <a:lnSpc>
                <a:spcPct val="100000"/>
              </a:lnSpc>
              <a:buNone/>
            </a:pPr>
            <a:r>
              <a:rPr lang="fr-FR" dirty="0">
                <a:solidFill>
                  <a:schemeClr val="tx1"/>
                </a:solidFill>
                <a:latin typeface="+mn-lt"/>
              </a:rPr>
              <a:t>Le bilan est composé de deux grandes parties : </a:t>
            </a:r>
            <a:r>
              <a:rPr lang="fr-FR" b="1" dirty="0">
                <a:solidFill>
                  <a:schemeClr val="accent2"/>
                </a:solidFill>
                <a:latin typeface="+mn-lt"/>
              </a:rPr>
              <a:t>l’actif et le passif. </a:t>
            </a:r>
          </a:p>
          <a:p>
            <a:pPr marL="0" indent="0">
              <a:lnSpc>
                <a:spcPct val="100000"/>
              </a:lnSpc>
              <a:buNone/>
            </a:pPr>
            <a:r>
              <a:rPr lang="fr-FR" dirty="0">
                <a:solidFill>
                  <a:schemeClr val="tx1"/>
                </a:solidFill>
                <a:latin typeface="+mn-lt"/>
              </a:rPr>
              <a:t>Ces deux parties doivent toujours être équilibrées, d'où le terme "bilan".</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28</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Le </a:t>
            </a:r>
            <a:r>
              <a:rPr lang="en-US" dirty="0" err="1"/>
              <a:t>bilan</a:t>
            </a:r>
            <a:endParaRPr lang="en-US" dirty="0"/>
          </a:p>
        </p:txBody>
      </p:sp>
      <p:pic>
        <p:nvPicPr>
          <p:cNvPr id="2" name="Image 1">
            <a:extLst>
              <a:ext uri="{FF2B5EF4-FFF2-40B4-BE49-F238E27FC236}">
                <a16:creationId xmlns:a16="http://schemas.microsoft.com/office/drawing/2014/main" id="{1CFB7AE8-A81C-39FE-03F8-6C61FF89797A}"/>
              </a:ext>
            </a:extLst>
          </p:cNvPr>
          <p:cNvPicPr>
            <a:picLocks noChangeAspect="1"/>
          </p:cNvPicPr>
          <p:nvPr/>
        </p:nvPicPr>
        <p:blipFill>
          <a:blip r:embed="rId3"/>
          <a:stretch>
            <a:fillRect/>
          </a:stretch>
        </p:blipFill>
        <p:spPr>
          <a:xfrm>
            <a:off x="5447928" y="3356992"/>
            <a:ext cx="4205454" cy="2707494"/>
          </a:xfrm>
          <a:prstGeom prst="rect">
            <a:avLst/>
          </a:prstGeom>
        </p:spPr>
      </p:pic>
    </p:spTree>
    <p:extLst>
      <p:ext uri="{BB962C8B-B14F-4D97-AF65-F5344CB8AC3E}">
        <p14:creationId xmlns:p14="http://schemas.microsoft.com/office/powerpoint/2010/main" val="284371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11737305" cy="5196235"/>
          </a:xfrm>
        </p:spPr>
        <p:txBody>
          <a:bodyPr>
            <a:normAutofit fontScale="70000" lnSpcReduction="20000"/>
          </a:bodyPr>
          <a:lstStyle/>
          <a:p>
            <a:pPr marL="0" indent="0">
              <a:lnSpc>
                <a:spcPct val="100000"/>
              </a:lnSpc>
              <a:buNone/>
            </a:pPr>
            <a:r>
              <a:rPr lang="fr-FR" dirty="0">
                <a:solidFill>
                  <a:schemeClr val="tx1"/>
                </a:solidFill>
                <a:latin typeface="+mn-lt"/>
              </a:rPr>
              <a:t>L'actif : Ce sont les ressources économiques que possède l'entreprise, tout ce qu’elle détient et qui a de la valeur.</a:t>
            </a:r>
          </a:p>
          <a:p>
            <a:pPr>
              <a:lnSpc>
                <a:spcPct val="100000"/>
              </a:lnSpc>
            </a:pPr>
            <a:r>
              <a:rPr lang="fr-FR" b="1" dirty="0">
                <a:solidFill>
                  <a:schemeClr val="accent2"/>
                </a:solidFill>
                <a:latin typeface="+mn-lt"/>
              </a:rPr>
              <a:t>Actifs immobilisés </a:t>
            </a:r>
            <a:r>
              <a:rPr lang="fr-FR" dirty="0">
                <a:solidFill>
                  <a:schemeClr val="tx1"/>
                </a:solidFill>
                <a:latin typeface="+mn-lt"/>
              </a:rPr>
              <a:t>: Ce sont les biens destinés à être conservés longtemps, comme les terrains, les bâtiments, le matériel, ou les brevets.</a:t>
            </a:r>
          </a:p>
          <a:p>
            <a:pPr marL="0" indent="0">
              <a:lnSpc>
                <a:spcPct val="100000"/>
              </a:lnSpc>
              <a:buNone/>
            </a:pPr>
            <a:r>
              <a:rPr lang="fr-FR" dirty="0">
                <a:solidFill>
                  <a:schemeClr val="tx1"/>
                </a:solidFill>
                <a:latin typeface="+mn-lt"/>
              </a:rPr>
              <a:t>Exemple : Pour Maison Marcello, cela inclut leur éventuel bâtiment (s'ils achètent leur local) ou les voitures stockées en attendant d'être vendues.</a:t>
            </a:r>
          </a:p>
          <a:p>
            <a:pPr>
              <a:lnSpc>
                <a:spcPct val="100000"/>
              </a:lnSpc>
            </a:pPr>
            <a:r>
              <a:rPr lang="fr-FR" b="1" dirty="0">
                <a:solidFill>
                  <a:schemeClr val="accent2"/>
                </a:solidFill>
                <a:latin typeface="+mn-lt"/>
              </a:rPr>
              <a:t>Actifs circulants </a:t>
            </a:r>
            <a:r>
              <a:rPr lang="fr-FR" dirty="0">
                <a:solidFill>
                  <a:schemeClr val="tx1"/>
                </a:solidFill>
                <a:latin typeface="+mn-lt"/>
              </a:rPr>
              <a:t>: Ce sont les éléments plus temporaires, qui tournent rapidement, comme les stocks, les créances clients (argent que les clients doivent à l'entreprise), ou la trésorerie (argent en banque).</a:t>
            </a:r>
          </a:p>
          <a:p>
            <a:pPr marL="0" indent="0">
              <a:lnSpc>
                <a:spcPct val="100000"/>
              </a:lnSpc>
              <a:buNone/>
            </a:pPr>
            <a:r>
              <a:rPr lang="fr-FR" dirty="0">
                <a:solidFill>
                  <a:schemeClr val="tx1"/>
                </a:solidFill>
                <a:latin typeface="+mn-lt"/>
              </a:rPr>
              <a:t>Exemple : Les voitures en stock chez Maison Marcello, leur trésorerie disponible, ou les factures encore à payer par les clients.</a:t>
            </a:r>
            <a:endParaRPr lang="en-US" dirty="0">
              <a:solidFill>
                <a:schemeClr val="tx1"/>
              </a:solidFill>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29</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Le </a:t>
            </a:r>
            <a:r>
              <a:rPr lang="en-US" dirty="0" err="1"/>
              <a:t>bilan</a:t>
            </a:r>
            <a:endParaRPr lang="en-US" dirty="0"/>
          </a:p>
        </p:txBody>
      </p:sp>
    </p:spTree>
    <p:extLst>
      <p:ext uri="{BB962C8B-B14F-4D97-AF65-F5344CB8AC3E}">
        <p14:creationId xmlns:p14="http://schemas.microsoft.com/office/powerpoint/2010/main" val="332056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C1CF07D-8B3F-4D32-B059-0039CEA46DB1}" type="slidenum">
              <a:rPr lang="en-US" smtClean="0"/>
              <a:pPr/>
              <a:t>3</a:t>
            </a:fld>
            <a:endParaRPr lang="en-US"/>
          </a:p>
        </p:txBody>
      </p:sp>
      <p:pic>
        <p:nvPicPr>
          <p:cNvPr id="3" name="Image 2">
            <a:extLst>
              <a:ext uri="{FF2B5EF4-FFF2-40B4-BE49-F238E27FC236}">
                <a16:creationId xmlns:a16="http://schemas.microsoft.com/office/drawing/2014/main" id="{785744E1-5E94-9E10-5B4B-C2F21EE871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4544" y="717544"/>
            <a:ext cx="5422912" cy="5422912"/>
          </a:xfrm>
          <a:prstGeom prst="rect">
            <a:avLst/>
          </a:prstGeom>
        </p:spPr>
      </p:pic>
    </p:spTree>
    <p:extLst>
      <p:ext uri="{BB962C8B-B14F-4D97-AF65-F5344CB8AC3E}">
        <p14:creationId xmlns:p14="http://schemas.microsoft.com/office/powerpoint/2010/main" val="2564811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1F02384-994A-4C3C-8656-0CE2B6A3B91B}" type="slidenum">
              <a:rPr lang="en-US" smtClean="0"/>
              <a:pPr/>
              <a:t>30</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Le </a:t>
            </a:r>
            <a:r>
              <a:rPr lang="en-US" dirty="0" err="1"/>
              <a:t>bilan</a:t>
            </a:r>
            <a:endParaRPr lang="en-US" dirty="0"/>
          </a:p>
        </p:txBody>
      </p:sp>
      <p:pic>
        <p:nvPicPr>
          <p:cNvPr id="6" name="Image 5">
            <a:extLst>
              <a:ext uri="{FF2B5EF4-FFF2-40B4-BE49-F238E27FC236}">
                <a16:creationId xmlns:a16="http://schemas.microsoft.com/office/drawing/2014/main" id="{58C99B36-10EC-A5B8-2CBB-1D9619E26BFD}"/>
              </a:ext>
            </a:extLst>
          </p:cNvPr>
          <p:cNvPicPr>
            <a:picLocks noChangeAspect="1"/>
          </p:cNvPicPr>
          <p:nvPr/>
        </p:nvPicPr>
        <p:blipFill>
          <a:blip r:embed="rId3"/>
          <a:stretch>
            <a:fillRect/>
          </a:stretch>
        </p:blipFill>
        <p:spPr>
          <a:xfrm>
            <a:off x="1960445" y="766350"/>
            <a:ext cx="8271109" cy="5324526"/>
          </a:xfrm>
          <a:prstGeom prst="rect">
            <a:avLst/>
          </a:prstGeom>
        </p:spPr>
      </p:pic>
    </p:spTree>
    <p:extLst>
      <p:ext uri="{BB962C8B-B14F-4D97-AF65-F5344CB8AC3E}">
        <p14:creationId xmlns:p14="http://schemas.microsoft.com/office/powerpoint/2010/main" val="2207969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11737305" cy="5196235"/>
          </a:xfrm>
        </p:spPr>
        <p:txBody>
          <a:bodyPr>
            <a:normAutofit fontScale="62500" lnSpcReduction="20000"/>
          </a:bodyPr>
          <a:lstStyle/>
          <a:p>
            <a:pPr marL="0" indent="0">
              <a:lnSpc>
                <a:spcPct val="100000"/>
              </a:lnSpc>
              <a:buNone/>
            </a:pPr>
            <a:r>
              <a:rPr lang="fr-FR" dirty="0">
                <a:solidFill>
                  <a:schemeClr val="tx1"/>
                </a:solidFill>
                <a:latin typeface="+mn-lt"/>
              </a:rPr>
              <a:t>Le passif : Ce sont les ressources financières de l'entreprise, c’est-à-dire tout ce qu'elle doit. On divise le passif en deux grandes catégories :</a:t>
            </a:r>
          </a:p>
          <a:p>
            <a:pPr>
              <a:lnSpc>
                <a:spcPct val="100000"/>
              </a:lnSpc>
            </a:pPr>
            <a:r>
              <a:rPr lang="fr-FR" b="1" dirty="0">
                <a:solidFill>
                  <a:schemeClr val="accent2"/>
                </a:solidFill>
                <a:latin typeface="+mn-lt"/>
              </a:rPr>
              <a:t>Capitaux propres </a:t>
            </a:r>
            <a:r>
              <a:rPr lang="fr-FR" dirty="0">
                <a:solidFill>
                  <a:schemeClr val="tx1"/>
                </a:solidFill>
                <a:latin typeface="+mn-lt"/>
              </a:rPr>
              <a:t>: Ce sont les ressources financières appartenant aux propriétaires de l’entreprise. Cela inclut le capital apporté par les actionnaires et les bénéfices non distribués.</a:t>
            </a:r>
          </a:p>
          <a:p>
            <a:pPr marL="0" indent="0">
              <a:lnSpc>
                <a:spcPct val="100000"/>
              </a:lnSpc>
              <a:buNone/>
            </a:pPr>
            <a:r>
              <a:rPr lang="fr-FR" dirty="0">
                <a:solidFill>
                  <a:schemeClr val="tx1"/>
                </a:solidFill>
                <a:latin typeface="+mn-lt"/>
              </a:rPr>
              <a:t>Exemple : Le capital initial de 250 000 € injecté par les fondateurs de Maison Marcello fait partie des capitaux propres.</a:t>
            </a:r>
          </a:p>
          <a:p>
            <a:pPr>
              <a:lnSpc>
                <a:spcPct val="100000"/>
              </a:lnSpc>
            </a:pPr>
            <a:r>
              <a:rPr lang="fr-FR" b="1" dirty="0">
                <a:solidFill>
                  <a:schemeClr val="accent2"/>
                </a:solidFill>
                <a:latin typeface="+mn-lt"/>
              </a:rPr>
              <a:t>Dettes</a:t>
            </a:r>
            <a:r>
              <a:rPr lang="fr-FR" dirty="0">
                <a:solidFill>
                  <a:schemeClr val="tx1"/>
                </a:solidFill>
                <a:latin typeface="+mn-lt"/>
              </a:rPr>
              <a:t> : Ce sont les engagements financiers de l’entreprise vis-à-vis de tiers, comme des emprunts bancaires, des dettes fournisseurs (argent dû aux fournisseurs), etc.</a:t>
            </a:r>
          </a:p>
          <a:p>
            <a:pPr marL="0" indent="0">
              <a:lnSpc>
                <a:spcPct val="100000"/>
              </a:lnSpc>
              <a:buNone/>
            </a:pPr>
            <a:r>
              <a:rPr lang="fr-FR" dirty="0">
                <a:solidFill>
                  <a:schemeClr val="tx1"/>
                </a:solidFill>
                <a:latin typeface="+mn-lt"/>
              </a:rPr>
              <a:t>Exemple : Les emprunts contractés pour acheter des véhicules ou un bâtiment chez Maison Marcello seraient des dettes.</a:t>
            </a:r>
            <a:endParaRPr lang="en-US" dirty="0">
              <a:solidFill>
                <a:schemeClr val="tx1"/>
              </a:solidFill>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31</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Le </a:t>
            </a:r>
            <a:r>
              <a:rPr lang="en-US" dirty="0" err="1"/>
              <a:t>bilan</a:t>
            </a:r>
            <a:endParaRPr lang="en-US" dirty="0"/>
          </a:p>
        </p:txBody>
      </p:sp>
    </p:spTree>
    <p:extLst>
      <p:ext uri="{BB962C8B-B14F-4D97-AF65-F5344CB8AC3E}">
        <p14:creationId xmlns:p14="http://schemas.microsoft.com/office/powerpoint/2010/main" val="225716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1F02384-994A-4C3C-8656-0CE2B6A3B91B}" type="slidenum">
              <a:rPr lang="en-US" smtClean="0"/>
              <a:pPr/>
              <a:t>32</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Le </a:t>
            </a:r>
            <a:r>
              <a:rPr lang="en-US" dirty="0" err="1"/>
              <a:t>bilan</a:t>
            </a:r>
            <a:endParaRPr lang="en-US" dirty="0"/>
          </a:p>
        </p:txBody>
      </p:sp>
      <p:pic>
        <p:nvPicPr>
          <p:cNvPr id="6" name="Image 5">
            <a:extLst>
              <a:ext uri="{FF2B5EF4-FFF2-40B4-BE49-F238E27FC236}">
                <a16:creationId xmlns:a16="http://schemas.microsoft.com/office/drawing/2014/main" id="{58C99B36-10EC-A5B8-2CBB-1D9619E26BFD}"/>
              </a:ext>
            </a:extLst>
          </p:cNvPr>
          <p:cNvPicPr>
            <a:picLocks noChangeAspect="1"/>
          </p:cNvPicPr>
          <p:nvPr/>
        </p:nvPicPr>
        <p:blipFill>
          <a:blip r:embed="rId3"/>
          <a:stretch>
            <a:fillRect/>
          </a:stretch>
        </p:blipFill>
        <p:spPr>
          <a:xfrm>
            <a:off x="1960445" y="766350"/>
            <a:ext cx="8271109" cy="5324526"/>
          </a:xfrm>
          <a:prstGeom prst="rect">
            <a:avLst/>
          </a:prstGeom>
        </p:spPr>
      </p:pic>
    </p:spTree>
    <p:extLst>
      <p:ext uri="{BB962C8B-B14F-4D97-AF65-F5344CB8AC3E}">
        <p14:creationId xmlns:p14="http://schemas.microsoft.com/office/powerpoint/2010/main" val="3944599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11737305" cy="5196235"/>
          </a:xfrm>
        </p:spPr>
        <p:txBody>
          <a:bodyPr>
            <a:normAutofit/>
          </a:bodyPr>
          <a:lstStyle/>
          <a:p>
            <a:pPr marL="0" indent="0">
              <a:lnSpc>
                <a:spcPct val="100000"/>
              </a:lnSpc>
              <a:buNone/>
            </a:pPr>
            <a:r>
              <a:rPr lang="fr-FR" dirty="0">
                <a:solidFill>
                  <a:schemeClr val="tx1"/>
                </a:solidFill>
                <a:latin typeface="+mn-lt"/>
              </a:rPr>
              <a:t>Le bilan repose sur une règle fondamentale : </a:t>
            </a:r>
            <a:r>
              <a:rPr lang="fr-FR" b="1" dirty="0">
                <a:solidFill>
                  <a:schemeClr val="accent2"/>
                </a:solidFill>
                <a:latin typeface="+mn-lt"/>
              </a:rPr>
              <a:t>à tout moment, l’actif doit être égal au passif. </a:t>
            </a:r>
          </a:p>
          <a:p>
            <a:pPr marL="0" indent="0">
              <a:lnSpc>
                <a:spcPct val="100000"/>
              </a:lnSpc>
              <a:buNone/>
            </a:pPr>
            <a:r>
              <a:rPr lang="fr-FR" dirty="0">
                <a:solidFill>
                  <a:schemeClr val="tx1"/>
                </a:solidFill>
                <a:latin typeface="+mn-lt"/>
              </a:rPr>
              <a:t>Cela signifie que tout ce que l’entreprise possède (actif) est financé soit par ses capitaux propres, soit par des dettes (passif). </a:t>
            </a:r>
          </a:p>
          <a:p>
            <a:pPr marL="0" indent="0">
              <a:lnSpc>
                <a:spcPct val="100000"/>
              </a:lnSpc>
              <a:buNone/>
            </a:pPr>
            <a:r>
              <a:rPr lang="fr-FR" dirty="0">
                <a:solidFill>
                  <a:schemeClr val="tx1"/>
                </a:solidFill>
                <a:latin typeface="+mn-lt"/>
              </a:rPr>
              <a:t>C'est cette égalité qui donne le terme de "bilan", car les deux parties se "balancent".</a:t>
            </a:r>
            <a:endParaRPr lang="en-US" dirty="0">
              <a:solidFill>
                <a:schemeClr val="tx1"/>
              </a:solidFill>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33</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Le </a:t>
            </a:r>
            <a:r>
              <a:rPr lang="en-US" dirty="0" err="1"/>
              <a:t>bilan</a:t>
            </a:r>
            <a:endParaRPr lang="en-US" dirty="0"/>
          </a:p>
        </p:txBody>
      </p:sp>
    </p:spTree>
    <p:extLst>
      <p:ext uri="{BB962C8B-B14F-4D97-AF65-F5344CB8AC3E}">
        <p14:creationId xmlns:p14="http://schemas.microsoft.com/office/powerpoint/2010/main" val="390234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6048673" cy="5196235"/>
          </a:xfrm>
        </p:spPr>
        <p:txBody>
          <a:bodyPr>
            <a:normAutofit/>
          </a:bodyPr>
          <a:lstStyle/>
          <a:p>
            <a:pPr marL="0" indent="0">
              <a:lnSpc>
                <a:spcPct val="100000"/>
              </a:lnSpc>
              <a:buNone/>
            </a:pPr>
            <a:r>
              <a:rPr lang="fr-FR" sz="2400" dirty="0">
                <a:solidFill>
                  <a:schemeClr val="tx1"/>
                </a:solidFill>
                <a:latin typeface="+mn-lt"/>
              </a:rPr>
              <a:t>Actif :</a:t>
            </a:r>
          </a:p>
          <a:p>
            <a:pPr>
              <a:lnSpc>
                <a:spcPct val="100000"/>
              </a:lnSpc>
            </a:pPr>
            <a:r>
              <a:rPr lang="fr-FR" sz="2400" dirty="0">
                <a:solidFill>
                  <a:schemeClr val="tx1"/>
                </a:solidFill>
                <a:latin typeface="+mn-lt"/>
              </a:rPr>
              <a:t>    Immobilisations corporelles : 2 569 €</a:t>
            </a:r>
          </a:p>
          <a:p>
            <a:pPr>
              <a:lnSpc>
                <a:spcPct val="100000"/>
              </a:lnSpc>
            </a:pPr>
            <a:r>
              <a:rPr lang="fr-FR" sz="2400" dirty="0">
                <a:solidFill>
                  <a:schemeClr val="tx1"/>
                </a:solidFill>
                <a:latin typeface="+mn-lt"/>
              </a:rPr>
              <a:t>    Stocks : </a:t>
            </a:r>
            <a:r>
              <a:rPr lang="fr-FR" sz="2400" b="1" dirty="0">
                <a:solidFill>
                  <a:schemeClr val="accent2"/>
                </a:solidFill>
                <a:latin typeface="+mn-lt"/>
              </a:rPr>
              <a:t>251 346 €</a:t>
            </a:r>
          </a:p>
          <a:p>
            <a:pPr>
              <a:lnSpc>
                <a:spcPct val="100000"/>
              </a:lnSpc>
            </a:pPr>
            <a:r>
              <a:rPr lang="fr-FR" sz="2400" dirty="0">
                <a:solidFill>
                  <a:schemeClr val="tx1"/>
                </a:solidFill>
                <a:latin typeface="+mn-lt"/>
              </a:rPr>
              <a:t>    Créances clients : 6 127 €</a:t>
            </a:r>
          </a:p>
          <a:p>
            <a:pPr>
              <a:lnSpc>
                <a:spcPct val="100000"/>
              </a:lnSpc>
            </a:pPr>
            <a:r>
              <a:rPr lang="fr-FR" sz="2400" dirty="0">
                <a:solidFill>
                  <a:schemeClr val="tx1"/>
                </a:solidFill>
                <a:latin typeface="+mn-lt"/>
              </a:rPr>
              <a:t>    Autres créances : 7 354 €</a:t>
            </a:r>
          </a:p>
          <a:p>
            <a:pPr>
              <a:lnSpc>
                <a:spcPct val="100000"/>
              </a:lnSpc>
            </a:pPr>
            <a:r>
              <a:rPr lang="fr-FR" sz="2400" dirty="0">
                <a:solidFill>
                  <a:schemeClr val="tx1"/>
                </a:solidFill>
                <a:latin typeface="+mn-lt"/>
              </a:rPr>
              <a:t>    Disponibilités : </a:t>
            </a:r>
            <a:r>
              <a:rPr lang="fr-FR" sz="2400" b="1" dirty="0">
                <a:solidFill>
                  <a:schemeClr val="accent2"/>
                </a:solidFill>
                <a:latin typeface="+mn-lt"/>
              </a:rPr>
              <a:t>96 510 €</a:t>
            </a:r>
          </a:p>
          <a:p>
            <a:pPr marL="0" indent="0">
              <a:lnSpc>
                <a:spcPct val="100000"/>
              </a:lnSpc>
              <a:buNone/>
            </a:pPr>
            <a:endParaRPr lang="fr-FR" sz="2400" dirty="0">
              <a:solidFill>
                <a:schemeClr val="tx1"/>
              </a:solidFill>
              <a:latin typeface="+mn-lt"/>
            </a:endParaRPr>
          </a:p>
          <a:p>
            <a:pPr marL="0" indent="0">
              <a:lnSpc>
                <a:spcPct val="100000"/>
              </a:lnSpc>
              <a:buNone/>
            </a:pPr>
            <a:r>
              <a:rPr lang="fr-FR" sz="2400" dirty="0">
                <a:solidFill>
                  <a:schemeClr val="tx1"/>
                </a:solidFill>
                <a:latin typeface="+mn-lt"/>
              </a:rPr>
              <a:t>Total Actif : 363 906 €</a:t>
            </a:r>
            <a:endParaRPr lang="en-US" sz="2400" dirty="0">
              <a:solidFill>
                <a:schemeClr val="tx1"/>
              </a:solidFill>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34</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Le </a:t>
            </a:r>
            <a:r>
              <a:rPr lang="en-US" dirty="0" err="1"/>
              <a:t>bilan</a:t>
            </a:r>
            <a:endParaRPr lang="en-US" dirty="0"/>
          </a:p>
        </p:txBody>
      </p:sp>
      <p:sp>
        <p:nvSpPr>
          <p:cNvPr id="2" name="Content Placeholder 15">
            <a:extLst>
              <a:ext uri="{FF2B5EF4-FFF2-40B4-BE49-F238E27FC236}">
                <a16:creationId xmlns:a16="http://schemas.microsoft.com/office/drawing/2014/main" id="{08A501D5-B567-1D9F-403A-143ECB374A5A}"/>
              </a:ext>
            </a:extLst>
          </p:cNvPr>
          <p:cNvSpPr txBox="1">
            <a:spLocks/>
          </p:cNvSpPr>
          <p:nvPr/>
        </p:nvSpPr>
        <p:spPr>
          <a:xfrm>
            <a:off x="6240016" y="980727"/>
            <a:ext cx="6048673" cy="5196235"/>
          </a:xfrm>
          <a:prstGeom prst="rect">
            <a:avLst/>
          </a:prstGeom>
        </p:spPr>
        <p:txBody>
          <a:bodyPr vert="horz" lIns="0" tIns="45720" rIns="91440" bIns="4572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Char char="•"/>
              <a:defRPr sz="4000"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spcAft>
                <a:spcPts val="1200"/>
              </a:spcAft>
              <a:buFont typeface="Arial" panose="020B0604020202020204" pitchFamily="34" charset="0"/>
              <a:buChar char="•"/>
              <a:defRPr sz="3600" kern="1200">
                <a:solidFill>
                  <a:schemeClr val="accent3"/>
                </a:solidFill>
                <a:latin typeface="+mj-lt"/>
                <a:ea typeface="+mn-ea"/>
                <a:cs typeface="+mn-cs"/>
              </a:defRPr>
            </a:lvl2pPr>
            <a:lvl3pPr marL="1143000" indent="-228600" algn="l" defTabSz="914400" rtl="0" eaLnBrk="1" latinLnBrk="0" hangingPunct="1">
              <a:lnSpc>
                <a:spcPct val="90000"/>
              </a:lnSpc>
              <a:spcBef>
                <a:spcPts val="500"/>
              </a:spcBef>
              <a:spcAft>
                <a:spcPts val="1200"/>
              </a:spcAft>
              <a:buFont typeface="Arial" panose="020B0604020202020204" pitchFamily="34" charset="0"/>
              <a:buChar char="•"/>
              <a:defRPr sz="3200" kern="1200">
                <a:solidFill>
                  <a:schemeClr val="accent3"/>
                </a:solidFill>
                <a:latin typeface="+mj-lt"/>
                <a:ea typeface="+mn-ea"/>
                <a:cs typeface="+mn-cs"/>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2800" kern="1200">
                <a:solidFill>
                  <a:schemeClr val="accent3"/>
                </a:solidFill>
                <a:latin typeface="+mj-lt"/>
                <a:ea typeface="+mn-ea"/>
                <a:cs typeface="+mn-cs"/>
              </a:defRPr>
            </a:lvl4pPr>
            <a:lvl5pPr marL="2057400" indent="-228600" algn="l" defTabSz="914400" rtl="0" eaLnBrk="1" latinLnBrk="0" hangingPunct="1">
              <a:lnSpc>
                <a:spcPct val="90000"/>
              </a:lnSpc>
              <a:spcBef>
                <a:spcPts val="500"/>
              </a:spcBef>
              <a:spcAft>
                <a:spcPts val="1200"/>
              </a:spcAft>
              <a:buFont typeface="Arial" panose="020B0604020202020204" pitchFamily="34" charset="0"/>
              <a:buChar char="•"/>
              <a:defRPr sz="2800" kern="1200">
                <a:solidFill>
                  <a:schemeClr val="accent3"/>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2400" dirty="0">
                <a:solidFill>
                  <a:schemeClr val="tx1"/>
                </a:solidFill>
                <a:latin typeface="+mn-lt"/>
              </a:rPr>
              <a:t>Passif :</a:t>
            </a:r>
          </a:p>
          <a:p>
            <a:pPr>
              <a:lnSpc>
                <a:spcPct val="100000"/>
              </a:lnSpc>
            </a:pPr>
            <a:r>
              <a:rPr lang="fr-FR" sz="2400" dirty="0">
                <a:solidFill>
                  <a:schemeClr val="tx1"/>
                </a:solidFill>
                <a:latin typeface="+mn-lt"/>
              </a:rPr>
              <a:t>    Capitaux propres : </a:t>
            </a:r>
            <a:r>
              <a:rPr lang="fr-FR" sz="2400" b="1" dirty="0">
                <a:solidFill>
                  <a:schemeClr val="accent2"/>
                </a:solidFill>
                <a:latin typeface="+mn-lt"/>
              </a:rPr>
              <a:t>24 847 €</a:t>
            </a:r>
          </a:p>
          <a:p>
            <a:pPr>
              <a:lnSpc>
                <a:spcPct val="100000"/>
              </a:lnSpc>
            </a:pPr>
            <a:r>
              <a:rPr lang="fr-FR" sz="2400" dirty="0">
                <a:solidFill>
                  <a:schemeClr val="tx1"/>
                </a:solidFill>
                <a:latin typeface="+mn-lt"/>
              </a:rPr>
              <a:t>    Emprunts et dettes financières : </a:t>
            </a:r>
            <a:r>
              <a:rPr lang="fr-FR" sz="2400" b="1" dirty="0">
                <a:solidFill>
                  <a:schemeClr val="accent2"/>
                </a:solidFill>
                <a:latin typeface="+mn-lt"/>
              </a:rPr>
              <a:t>313 783 €</a:t>
            </a:r>
          </a:p>
          <a:p>
            <a:pPr>
              <a:lnSpc>
                <a:spcPct val="100000"/>
              </a:lnSpc>
            </a:pPr>
            <a:r>
              <a:rPr lang="fr-FR" sz="2400" dirty="0">
                <a:solidFill>
                  <a:schemeClr val="tx1"/>
                </a:solidFill>
                <a:latin typeface="+mn-lt"/>
              </a:rPr>
              <a:t>    Dettes fournisseurs : 6 191 €</a:t>
            </a:r>
          </a:p>
          <a:p>
            <a:pPr>
              <a:lnSpc>
                <a:spcPct val="100000"/>
              </a:lnSpc>
            </a:pPr>
            <a:r>
              <a:rPr lang="fr-FR" sz="2400" dirty="0">
                <a:solidFill>
                  <a:schemeClr val="tx1"/>
                </a:solidFill>
                <a:latin typeface="+mn-lt"/>
              </a:rPr>
              <a:t>    Dettes fiscales et sociales : 14 085 €</a:t>
            </a:r>
          </a:p>
          <a:p>
            <a:pPr>
              <a:lnSpc>
                <a:spcPct val="100000"/>
              </a:lnSpc>
            </a:pPr>
            <a:r>
              <a:rPr lang="fr-FR" sz="2400" dirty="0">
                <a:solidFill>
                  <a:schemeClr val="tx1"/>
                </a:solidFill>
                <a:latin typeface="+mn-lt"/>
              </a:rPr>
              <a:t>    Autres dettes : 5 000 €</a:t>
            </a:r>
          </a:p>
          <a:p>
            <a:pPr marL="0" indent="0">
              <a:lnSpc>
                <a:spcPct val="100000"/>
              </a:lnSpc>
              <a:buNone/>
            </a:pPr>
            <a:endParaRPr lang="fr-FR" sz="2400" dirty="0">
              <a:solidFill>
                <a:schemeClr val="tx1"/>
              </a:solidFill>
              <a:latin typeface="+mn-lt"/>
            </a:endParaRPr>
          </a:p>
          <a:p>
            <a:pPr marL="0" indent="0">
              <a:lnSpc>
                <a:spcPct val="100000"/>
              </a:lnSpc>
              <a:buNone/>
            </a:pPr>
            <a:r>
              <a:rPr lang="fr-FR" sz="2400" dirty="0">
                <a:solidFill>
                  <a:schemeClr val="tx1"/>
                </a:solidFill>
                <a:latin typeface="+mn-lt"/>
              </a:rPr>
              <a:t>Total Passif : 363 906 €</a:t>
            </a:r>
            <a:endParaRPr lang="en-US" sz="2400" dirty="0">
              <a:solidFill>
                <a:schemeClr val="tx1"/>
              </a:solidFill>
              <a:latin typeface="+mn-lt"/>
            </a:endParaRPr>
          </a:p>
        </p:txBody>
      </p:sp>
    </p:spTree>
    <p:extLst>
      <p:ext uri="{BB962C8B-B14F-4D97-AF65-F5344CB8AC3E}">
        <p14:creationId xmlns:p14="http://schemas.microsoft.com/office/powerpoint/2010/main" val="409962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7" end="7"/>
                                            </p:txEl>
                                          </p:spTgt>
                                        </p:tgtEl>
                                        <p:attrNameLst>
                                          <p:attrName>style.visibility</p:attrName>
                                        </p:attrNameLst>
                                      </p:cBhvr>
                                      <p:to>
                                        <p:strVal val="visible"/>
                                      </p:to>
                                    </p:set>
                                    <p:animEffect transition="in" filter="fade">
                                      <p:cBhvr>
                                        <p:cTn id="37" dur="500"/>
                                        <p:tgtEl>
                                          <p:spTgt spid="1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fade">
                                      <p:cBhvr>
                                        <p:cTn id="42" dur="500"/>
                                        <p:tgtEl>
                                          <p:spTgt spid="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Effect transition="in" filter="fade">
                                      <p:cBhvr>
                                        <p:cTn id="47" dur="500"/>
                                        <p:tgtEl>
                                          <p:spTgt spid="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2" end="2"/>
                                            </p:txEl>
                                          </p:spTgt>
                                        </p:tgtEl>
                                        <p:attrNameLst>
                                          <p:attrName>style.visibility</p:attrName>
                                        </p:attrNameLst>
                                      </p:cBhvr>
                                      <p:to>
                                        <p:strVal val="visible"/>
                                      </p:to>
                                    </p:set>
                                    <p:animEffect transition="in" filter="fade">
                                      <p:cBhvr>
                                        <p:cTn id="52" dur="500"/>
                                        <p:tgtEl>
                                          <p:spTgt spid="2">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3" end="3"/>
                                            </p:txEl>
                                          </p:spTgt>
                                        </p:tgtEl>
                                        <p:attrNameLst>
                                          <p:attrName>style.visibility</p:attrName>
                                        </p:attrNameLst>
                                      </p:cBhvr>
                                      <p:to>
                                        <p:strVal val="visible"/>
                                      </p:to>
                                    </p:set>
                                    <p:animEffect transition="in" filter="fade">
                                      <p:cBhvr>
                                        <p:cTn id="57" dur="500"/>
                                        <p:tgtEl>
                                          <p:spTgt spid="2">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txEl>
                                              <p:pRg st="4" end="4"/>
                                            </p:txEl>
                                          </p:spTgt>
                                        </p:tgtEl>
                                        <p:attrNameLst>
                                          <p:attrName>style.visibility</p:attrName>
                                        </p:attrNameLst>
                                      </p:cBhvr>
                                      <p:to>
                                        <p:strVal val="visible"/>
                                      </p:to>
                                    </p:set>
                                    <p:animEffect transition="in" filter="fade">
                                      <p:cBhvr>
                                        <p:cTn id="62" dur="500"/>
                                        <p:tgtEl>
                                          <p:spTgt spid="2">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
                                            <p:txEl>
                                              <p:pRg st="5" end="5"/>
                                            </p:txEl>
                                          </p:spTgt>
                                        </p:tgtEl>
                                        <p:attrNameLst>
                                          <p:attrName>style.visibility</p:attrName>
                                        </p:attrNameLst>
                                      </p:cBhvr>
                                      <p:to>
                                        <p:strVal val="visible"/>
                                      </p:to>
                                    </p:set>
                                    <p:animEffect transition="in" filter="fade">
                                      <p:cBhvr>
                                        <p:cTn id="67" dur="500"/>
                                        <p:tgtEl>
                                          <p:spTgt spid="2">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
                                            <p:txEl>
                                              <p:pRg st="7" end="7"/>
                                            </p:txEl>
                                          </p:spTgt>
                                        </p:tgtEl>
                                        <p:attrNameLst>
                                          <p:attrName>style.visibility</p:attrName>
                                        </p:attrNameLst>
                                      </p:cBhvr>
                                      <p:to>
                                        <p:strVal val="visible"/>
                                      </p:to>
                                    </p:set>
                                    <p:animEffect transition="in" filter="fade">
                                      <p:cBhvr>
                                        <p:cTn id="7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11737305" cy="5196235"/>
          </a:xfrm>
        </p:spPr>
        <p:txBody>
          <a:bodyPr>
            <a:normAutofit fontScale="70000" lnSpcReduction="20000"/>
          </a:bodyPr>
          <a:lstStyle/>
          <a:p>
            <a:pPr marL="0" indent="0">
              <a:lnSpc>
                <a:spcPct val="100000"/>
              </a:lnSpc>
              <a:buNone/>
            </a:pPr>
            <a:r>
              <a:rPr lang="fr-FR" dirty="0">
                <a:solidFill>
                  <a:schemeClr val="tx1"/>
                </a:solidFill>
                <a:latin typeface="+mn-lt"/>
              </a:rPr>
              <a:t> Analyse </a:t>
            </a:r>
          </a:p>
          <a:p>
            <a:pPr>
              <a:lnSpc>
                <a:spcPct val="100000"/>
              </a:lnSpc>
            </a:pPr>
            <a:r>
              <a:rPr lang="fr-FR" b="1" dirty="0">
                <a:solidFill>
                  <a:schemeClr val="accent2"/>
                </a:solidFill>
                <a:latin typeface="+mn-lt"/>
              </a:rPr>
              <a:t>Gestion des stocks </a:t>
            </a:r>
            <a:r>
              <a:rPr lang="fr-FR" dirty="0">
                <a:solidFill>
                  <a:schemeClr val="tx1"/>
                </a:solidFill>
                <a:latin typeface="+mn-lt"/>
              </a:rPr>
              <a:t>: Les stocks représentent une part importante de l’actif (69 %), soit 251 346 €. Cela peut être un signe de surplus de stock ou d'un faible taux de rotation.</a:t>
            </a:r>
          </a:p>
          <a:p>
            <a:pPr>
              <a:lnSpc>
                <a:spcPct val="100000"/>
              </a:lnSpc>
            </a:pPr>
            <a:r>
              <a:rPr lang="fr-FR" b="1" dirty="0">
                <a:solidFill>
                  <a:schemeClr val="accent2"/>
                </a:solidFill>
                <a:latin typeface="+mn-lt"/>
              </a:rPr>
              <a:t>Trésorerie solide </a:t>
            </a:r>
            <a:r>
              <a:rPr lang="fr-FR" dirty="0">
                <a:solidFill>
                  <a:schemeClr val="tx1"/>
                </a:solidFill>
                <a:latin typeface="+mn-lt"/>
              </a:rPr>
              <a:t>: Avec 96 510 € de liquidités, l'entreprise possède une bonne trésorerie qui représente environ 27 % de l'actif total.</a:t>
            </a:r>
          </a:p>
          <a:p>
            <a:pPr>
              <a:lnSpc>
                <a:spcPct val="100000"/>
              </a:lnSpc>
            </a:pPr>
            <a:r>
              <a:rPr lang="fr-FR" b="1" dirty="0">
                <a:solidFill>
                  <a:schemeClr val="accent2"/>
                </a:solidFill>
                <a:latin typeface="+mn-lt"/>
              </a:rPr>
              <a:t> Endettement élevé </a:t>
            </a:r>
            <a:r>
              <a:rPr lang="fr-FR" dirty="0">
                <a:solidFill>
                  <a:schemeClr val="tx1"/>
                </a:solidFill>
                <a:latin typeface="+mn-lt"/>
              </a:rPr>
              <a:t>: Les dettes financières s’élèvent à 313 783 €, représentant 85 % du passif. Cela indique une forte dépendance aux emprunts.</a:t>
            </a:r>
          </a:p>
          <a:p>
            <a:pPr>
              <a:lnSpc>
                <a:spcPct val="100000"/>
              </a:lnSpc>
            </a:pPr>
            <a:r>
              <a:rPr lang="fr-FR" b="1" dirty="0">
                <a:solidFill>
                  <a:schemeClr val="accent2"/>
                </a:solidFill>
                <a:latin typeface="+mn-lt"/>
              </a:rPr>
              <a:t>Faible niveau de capitaux propres </a:t>
            </a:r>
            <a:r>
              <a:rPr lang="fr-FR" dirty="0">
                <a:solidFill>
                  <a:schemeClr val="tx1"/>
                </a:solidFill>
                <a:latin typeface="+mn-lt"/>
              </a:rPr>
              <a:t>: Les capitaux propres sont faibles (24 847 €), ce qui représente seulement 7 % du total du passif. Cela expose l'entreprise à un risque financier accru en cas de perte.</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35</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Le </a:t>
            </a:r>
            <a:r>
              <a:rPr lang="en-US" dirty="0" err="1"/>
              <a:t>bilan</a:t>
            </a:r>
            <a:endParaRPr lang="en-US" dirty="0"/>
          </a:p>
        </p:txBody>
      </p:sp>
    </p:spTree>
    <p:extLst>
      <p:ext uri="{BB962C8B-B14F-4D97-AF65-F5344CB8AC3E}">
        <p14:creationId xmlns:p14="http://schemas.microsoft.com/office/powerpoint/2010/main" val="187743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 modes de </a:t>
            </a:r>
            <a:r>
              <a:rPr lang="en-US" dirty="0" err="1"/>
              <a:t>financement</a:t>
            </a:r>
            <a:endParaRPr lang="en-US" dirty="0"/>
          </a:p>
        </p:txBody>
      </p:sp>
      <p:sp>
        <p:nvSpPr>
          <p:cNvPr id="3" name="Subtitle 2"/>
          <p:cNvSpPr>
            <a:spLocks noGrp="1"/>
          </p:cNvSpPr>
          <p:nvPr>
            <p:ph type="subTitle" idx="1"/>
          </p:nvPr>
        </p:nvSpPr>
        <p:spPr/>
        <p:txBody>
          <a:bodyPr/>
          <a:lstStyle/>
          <a:p>
            <a:r>
              <a:rPr lang="en-US" dirty="0" err="1"/>
              <a:t>Financement</a:t>
            </a:r>
            <a:r>
              <a:rPr lang="en-US" dirty="0"/>
              <a:t> interne et externe</a:t>
            </a:r>
          </a:p>
        </p:txBody>
      </p:sp>
      <p:sp>
        <p:nvSpPr>
          <p:cNvPr id="5" name="Text Placeholder 4"/>
          <p:cNvSpPr>
            <a:spLocks noGrp="1"/>
          </p:cNvSpPr>
          <p:nvPr>
            <p:ph type="body" sz="quarter" idx="14"/>
          </p:nvPr>
        </p:nvSpPr>
        <p:spPr/>
        <p:txBody>
          <a:bodyPr/>
          <a:lstStyle/>
          <a:p>
            <a:r>
              <a:rPr lang="en-US" dirty="0"/>
              <a:t>04</a:t>
            </a:r>
          </a:p>
        </p:txBody>
      </p:sp>
      <p:sp>
        <p:nvSpPr>
          <p:cNvPr id="4" name="Slide Number Placeholder 3"/>
          <p:cNvSpPr>
            <a:spLocks noGrp="1"/>
          </p:cNvSpPr>
          <p:nvPr>
            <p:ph type="sldNum" sz="quarter" idx="15"/>
          </p:nvPr>
        </p:nvSpPr>
        <p:spPr/>
        <p:txBody>
          <a:bodyPr/>
          <a:lstStyle/>
          <a:p>
            <a:fld id="{FC1CF07D-8B3F-4D32-B059-0039CEA46DB1}" type="slidenum">
              <a:rPr lang="en-US" smtClean="0"/>
              <a:pPr/>
              <a:t>36</a:t>
            </a:fld>
            <a:endParaRPr lang="en-US"/>
          </a:p>
        </p:txBody>
      </p:sp>
      <p:pic>
        <p:nvPicPr>
          <p:cNvPr id="10" name="Espace réservé pour une image  9">
            <a:extLst>
              <a:ext uri="{FF2B5EF4-FFF2-40B4-BE49-F238E27FC236}">
                <a16:creationId xmlns:a16="http://schemas.microsoft.com/office/drawing/2014/main" id="{B52F75E5-07CE-8215-ED57-74346EBBBB1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606" b="1606"/>
          <a:stretch>
            <a:fillRect/>
          </a:stretch>
        </p:blipFill>
        <p:spPr/>
      </p:pic>
    </p:spTree>
    <p:extLst>
      <p:ext uri="{BB962C8B-B14F-4D97-AF65-F5344CB8AC3E}">
        <p14:creationId xmlns:p14="http://schemas.microsoft.com/office/powerpoint/2010/main" val="1718975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fr-FR" dirty="0"/>
              <a:t>Financement interne</a:t>
            </a:r>
            <a:endParaRPr lang="en-US" dirty="0"/>
          </a:p>
        </p:txBody>
      </p:sp>
      <p:sp>
        <p:nvSpPr>
          <p:cNvPr id="7" name="Espace réservé du texte 6">
            <a:extLst>
              <a:ext uri="{FF2B5EF4-FFF2-40B4-BE49-F238E27FC236}">
                <a16:creationId xmlns:a16="http://schemas.microsoft.com/office/drawing/2014/main" id="{36CD5DDC-55FE-0128-5660-92130E223296}"/>
              </a:ext>
            </a:extLst>
          </p:cNvPr>
          <p:cNvSpPr>
            <a:spLocks noGrp="1"/>
          </p:cNvSpPr>
          <p:nvPr>
            <p:ph type="body" sz="quarter" idx="14"/>
          </p:nvPr>
        </p:nvSpPr>
        <p:spPr/>
        <p:txBody>
          <a:bodyPr/>
          <a:lstStyle/>
          <a:p>
            <a:endParaRPr lang="fr-FR"/>
          </a:p>
        </p:txBody>
      </p:sp>
      <p:sp>
        <p:nvSpPr>
          <p:cNvPr id="9" name="Sous-titre 8">
            <a:extLst>
              <a:ext uri="{FF2B5EF4-FFF2-40B4-BE49-F238E27FC236}">
                <a16:creationId xmlns:a16="http://schemas.microsoft.com/office/drawing/2014/main" id="{B1713408-AF00-1940-B879-E7BC1033CE49}"/>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71648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11737305" cy="5196235"/>
          </a:xfrm>
        </p:spPr>
        <p:txBody>
          <a:bodyPr>
            <a:normAutofit fontScale="92500"/>
          </a:bodyPr>
          <a:lstStyle/>
          <a:p>
            <a:pPr marL="0" indent="0">
              <a:lnSpc>
                <a:spcPct val="100000"/>
              </a:lnSpc>
              <a:buNone/>
            </a:pPr>
            <a:r>
              <a:rPr lang="fr-FR" dirty="0">
                <a:solidFill>
                  <a:schemeClr val="tx1"/>
                </a:solidFill>
                <a:latin typeface="+mn-lt"/>
              </a:rPr>
              <a:t>Le financement interne, aussi appelé </a:t>
            </a:r>
            <a:r>
              <a:rPr lang="fr-FR" b="1" dirty="0">
                <a:solidFill>
                  <a:schemeClr val="accent2"/>
                </a:solidFill>
                <a:latin typeface="+mn-lt"/>
              </a:rPr>
              <a:t>autofinancement</a:t>
            </a:r>
            <a:r>
              <a:rPr lang="fr-FR" dirty="0">
                <a:solidFill>
                  <a:schemeClr val="tx1"/>
                </a:solidFill>
                <a:latin typeface="+mn-lt"/>
              </a:rPr>
              <a:t>, désigne les ressources financières que l'entreprise </a:t>
            </a:r>
            <a:r>
              <a:rPr lang="fr-FR" b="1" dirty="0">
                <a:solidFill>
                  <a:schemeClr val="accent2"/>
                </a:solidFill>
                <a:latin typeface="+mn-lt"/>
              </a:rPr>
              <a:t>génère elle-même </a:t>
            </a:r>
            <a:r>
              <a:rPr lang="fr-FR" dirty="0">
                <a:solidFill>
                  <a:schemeClr val="tx1"/>
                </a:solidFill>
                <a:latin typeface="+mn-lt"/>
              </a:rPr>
              <a:t>et qu'elle peut réinvestir dans ses activités </a:t>
            </a:r>
            <a:r>
              <a:rPr lang="fr-FR" b="1" dirty="0">
                <a:solidFill>
                  <a:schemeClr val="accent2"/>
                </a:solidFill>
                <a:latin typeface="+mn-lt"/>
              </a:rPr>
              <a:t>sans avoir besoin </a:t>
            </a:r>
            <a:r>
              <a:rPr lang="fr-FR" dirty="0">
                <a:solidFill>
                  <a:schemeClr val="tx1"/>
                </a:solidFill>
                <a:latin typeface="+mn-lt"/>
              </a:rPr>
              <a:t>de recourir à des fonds extérieurs.</a:t>
            </a:r>
          </a:p>
          <a:p>
            <a:pPr marL="0" indent="0">
              <a:lnSpc>
                <a:spcPct val="100000"/>
              </a:lnSpc>
              <a:buNone/>
            </a:pPr>
            <a:r>
              <a:rPr lang="fr-FR" dirty="0">
                <a:solidFill>
                  <a:schemeClr val="tx1"/>
                </a:solidFill>
                <a:latin typeface="+mn-lt"/>
              </a:rPr>
              <a:t>Ce mode de financement est souvent privilégié car il permet à l'entreprise de </a:t>
            </a:r>
            <a:r>
              <a:rPr lang="fr-FR" b="1" dirty="0">
                <a:solidFill>
                  <a:schemeClr val="accent2"/>
                </a:solidFill>
                <a:latin typeface="+mn-lt"/>
              </a:rPr>
              <a:t>conserver une indépendance financière </a:t>
            </a:r>
            <a:r>
              <a:rPr lang="fr-FR" dirty="0">
                <a:solidFill>
                  <a:schemeClr val="tx1"/>
                </a:solidFill>
                <a:latin typeface="+mn-lt"/>
              </a:rPr>
              <a:t>et </a:t>
            </a:r>
            <a:r>
              <a:rPr lang="fr-FR" b="1" dirty="0">
                <a:solidFill>
                  <a:schemeClr val="accent2"/>
                </a:solidFill>
                <a:latin typeface="+mn-lt"/>
              </a:rPr>
              <a:t>d'éviter les contraintes liées à l’endettement </a:t>
            </a:r>
            <a:r>
              <a:rPr lang="fr-FR" dirty="0">
                <a:solidFill>
                  <a:schemeClr val="tx1"/>
                </a:solidFill>
                <a:latin typeface="+mn-lt"/>
              </a:rPr>
              <a:t>ou à </a:t>
            </a:r>
            <a:r>
              <a:rPr lang="fr-FR" b="1" dirty="0">
                <a:solidFill>
                  <a:schemeClr val="accent2"/>
                </a:solidFill>
                <a:latin typeface="+mn-lt"/>
              </a:rPr>
              <a:t>l’intervention d’investisseurs externes</a:t>
            </a:r>
            <a:r>
              <a:rPr lang="fr-FR" dirty="0">
                <a:solidFill>
                  <a:schemeClr val="tx1"/>
                </a:solidFill>
                <a:latin typeface="+mn-lt"/>
              </a:rPr>
              <a: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38</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Le </a:t>
            </a:r>
            <a:r>
              <a:rPr lang="en-US" dirty="0" err="1"/>
              <a:t>financement</a:t>
            </a:r>
            <a:r>
              <a:rPr lang="en-US" dirty="0"/>
              <a:t> interne</a:t>
            </a:r>
          </a:p>
        </p:txBody>
      </p:sp>
    </p:spTree>
    <p:extLst>
      <p:ext uri="{BB962C8B-B14F-4D97-AF65-F5344CB8AC3E}">
        <p14:creationId xmlns:p14="http://schemas.microsoft.com/office/powerpoint/2010/main" val="38442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11737305" cy="5196235"/>
          </a:xfrm>
        </p:spPr>
        <p:txBody>
          <a:bodyPr>
            <a:normAutofit fontScale="77500" lnSpcReduction="20000"/>
          </a:bodyPr>
          <a:lstStyle/>
          <a:p>
            <a:pPr marL="0" indent="0">
              <a:lnSpc>
                <a:spcPct val="100000"/>
              </a:lnSpc>
              <a:buNone/>
            </a:pPr>
            <a:r>
              <a:rPr lang="fr-FR" dirty="0">
                <a:solidFill>
                  <a:schemeClr val="tx1"/>
                </a:solidFill>
                <a:latin typeface="+mn-lt"/>
              </a:rPr>
              <a:t>Le financement interne repose principalement sur deux éléments :</a:t>
            </a:r>
          </a:p>
          <a:p>
            <a:pPr>
              <a:lnSpc>
                <a:spcPct val="100000"/>
              </a:lnSpc>
            </a:pPr>
            <a:r>
              <a:rPr lang="fr-FR" b="1" dirty="0">
                <a:solidFill>
                  <a:schemeClr val="accent2"/>
                </a:solidFill>
                <a:latin typeface="+mn-lt"/>
              </a:rPr>
              <a:t>Les bénéfices non distribués </a:t>
            </a:r>
            <a:r>
              <a:rPr lang="fr-FR" dirty="0">
                <a:solidFill>
                  <a:schemeClr val="tx1"/>
                </a:solidFill>
                <a:latin typeface="+mn-lt"/>
              </a:rPr>
              <a:t>: C’est la partie du bénéfice net que l’entreprise choisit de </a:t>
            </a:r>
            <a:r>
              <a:rPr lang="fr-FR" b="1" dirty="0">
                <a:solidFill>
                  <a:schemeClr val="accent2"/>
                </a:solidFill>
                <a:latin typeface="+mn-lt"/>
              </a:rPr>
              <a:t>ne pas distribuer aux actionnaires </a:t>
            </a:r>
            <a:r>
              <a:rPr lang="fr-FR" dirty="0">
                <a:solidFill>
                  <a:schemeClr val="tx1"/>
                </a:solidFill>
                <a:latin typeface="+mn-lt"/>
              </a:rPr>
              <a:t>sous forme de dividendes. Ces bénéfices sont conservés dans l’entreprise pour être </a:t>
            </a:r>
            <a:r>
              <a:rPr lang="fr-FR" b="1" dirty="0">
                <a:solidFill>
                  <a:schemeClr val="accent2"/>
                </a:solidFill>
                <a:latin typeface="+mn-lt"/>
              </a:rPr>
              <a:t>réinvestis dans son développement </a:t>
            </a:r>
            <a:r>
              <a:rPr lang="fr-FR" dirty="0">
                <a:solidFill>
                  <a:schemeClr val="tx1"/>
                </a:solidFill>
                <a:latin typeface="+mn-lt"/>
              </a:rPr>
              <a:t>(achats de nouveaux équipements, expansion des opérations, etc.).</a:t>
            </a:r>
          </a:p>
          <a:p>
            <a:pPr marL="0" indent="0">
              <a:lnSpc>
                <a:spcPct val="100000"/>
              </a:lnSpc>
              <a:buNone/>
            </a:pPr>
            <a:r>
              <a:rPr lang="fr-FR" dirty="0">
                <a:solidFill>
                  <a:schemeClr val="tx1"/>
                </a:solidFill>
                <a:latin typeface="+mn-lt"/>
              </a:rPr>
              <a:t>Exemple : </a:t>
            </a:r>
            <a:r>
              <a:rPr lang="fr-FR" i="1" dirty="0">
                <a:solidFill>
                  <a:schemeClr val="tx1"/>
                </a:solidFill>
                <a:latin typeface="+mn-lt"/>
              </a:rPr>
              <a:t>Si Maison Marcello réalise un bénéfice de 250 000 €, ils peuvent décider de conserver ces fonds dans l’entreprise au lieu de les distribuer aux fondateurs ou actionnaires. Ces bénéfices non distribués serviront à acheter de nouvelles voitures ou à rénover des locaux, sans devoir contracter un prêt ou émettre des actions supplémentaires.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39</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Le </a:t>
            </a:r>
            <a:r>
              <a:rPr lang="en-US" dirty="0" err="1"/>
              <a:t>financement</a:t>
            </a:r>
            <a:r>
              <a:rPr lang="en-US" dirty="0"/>
              <a:t> interne</a:t>
            </a:r>
          </a:p>
        </p:txBody>
      </p:sp>
    </p:spTree>
    <p:extLst>
      <p:ext uri="{BB962C8B-B14F-4D97-AF65-F5344CB8AC3E}">
        <p14:creationId xmlns:p14="http://schemas.microsoft.com/office/powerpoint/2010/main" val="203153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980728"/>
            <a:ext cx="11737304" cy="5196235"/>
          </a:xfrm>
        </p:spPr>
        <p:txBody>
          <a:bodyPr>
            <a:normAutofit fontScale="70000" lnSpcReduction="20000"/>
          </a:bodyPr>
          <a:lstStyle/>
          <a:p>
            <a:pPr marL="0" indent="0">
              <a:lnSpc>
                <a:spcPct val="100000"/>
              </a:lnSpc>
              <a:buNone/>
            </a:pPr>
            <a:r>
              <a:rPr lang="fr-FR" dirty="0">
                <a:solidFill>
                  <a:schemeClr val="tx1"/>
                </a:solidFill>
                <a:latin typeface="+mn-lt"/>
              </a:rPr>
              <a:t>Bonjour Monsieur,</a:t>
            </a:r>
          </a:p>
          <a:p>
            <a:pPr marL="0" indent="0">
              <a:lnSpc>
                <a:spcPct val="100000"/>
              </a:lnSpc>
              <a:buNone/>
            </a:pPr>
            <a:r>
              <a:rPr lang="fr-FR" dirty="0">
                <a:solidFill>
                  <a:schemeClr val="tx1"/>
                </a:solidFill>
                <a:latin typeface="+mn-lt"/>
              </a:rPr>
              <a:t>En avril 2023, ma collaboratrice et moi-même avons fondé une entreprise spécialisée dans l'achat et la vente d'automobiles de caractère, dénommée « Maison Marcello », située à Saint-Alban (22400). </a:t>
            </a:r>
          </a:p>
          <a:p>
            <a:pPr marL="0" indent="0">
              <a:lnSpc>
                <a:spcPct val="100000"/>
              </a:lnSpc>
              <a:buNone/>
            </a:pPr>
            <a:r>
              <a:rPr lang="fr-FR" dirty="0">
                <a:solidFill>
                  <a:schemeClr val="tx1"/>
                </a:solidFill>
                <a:latin typeface="+mn-lt"/>
              </a:rPr>
              <a:t>Voici notre site internet : </a:t>
            </a:r>
            <a:r>
              <a:rPr lang="fr-FR" b="1" dirty="0">
                <a:solidFill>
                  <a:schemeClr val="accent2"/>
                </a:solidFill>
                <a:latin typeface="+mn-lt"/>
              </a:rPr>
              <a:t>https://maisonmarcello.com/</a:t>
            </a:r>
          </a:p>
          <a:p>
            <a:pPr marL="0" indent="0">
              <a:lnSpc>
                <a:spcPct val="100000"/>
              </a:lnSpc>
              <a:buNone/>
            </a:pPr>
            <a:r>
              <a:rPr lang="fr-FR" dirty="0">
                <a:solidFill>
                  <a:schemeClr val="tx1"/>
                </a:solidFill>
                <a:latin typeface="+mn-lt"/>
              </a:rPr>
              <a:t>Notre ambition est de proposer une expérience d'achat exceptionnelle, en alliant l'automobile et l'immobilier de caractère.</a:t>
            </a:r>
          </a:p>
          <a:p>
            <a:pPr marL="0" indent="0">
              <a:lnSpc>
                <a:spcPct val="100000"/>
              </a:lnSpc>
              <a:buNone/>
            </a:pPr>
            <a:r>
              <a:rPr lang="fr-FR" dirty="0">
                <a:solidFill>
                  <a:schemeClr val="tx1"/>
                </a:solidFill>
                <a:latin typeface="+mn-lt"/>
              </a:rPr>
              <a:t>Nous avons lancé notre activité en avril 2023 avec un capital initial de 250 000€. À la clôture de l'exercice en décembre 2023, nous avons généré un chiffre d'affaires de 1 150 000€. Sur 2024, à la date du 31 mars, nous avons facturé 790 000€ de ventes.</a:t>
            </a:r>
            <a:endParaRPr lang="en-US" dirty="0">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4</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Maison Marcello</a:t>
            </a:r>
          </a:p>
        </p:txBody>
      </p:sp>
    </p:spTree>
    <p:extLst>
      <p:ext uri="{BB962C8B-B14F-4D97-AF65-F5344CB8AC3E}">
        <p14:creationId xmlns:p14="http://schemas.microsoft.com/office/powerpoint/2010/main" val="372224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11737305" cy="5196235"/>
          </a:xfrm>
        </p:spPr>
        <p:txBody>
          <a:bodyPr>
            <a:normAutofit fontScale="77500" lnSpcReduction="20000"/>
          </a:bodyPr>
          <a:lstStyle/>
          <a:p>
            <a:pPr>
              <a:lnSpc>
                <a:spcPct val="100000"/>
              </a:lnSpc>
            </a:pPr>
            <a:r>
              <a:rPr lang="fr-FR" b="1" dirty="0">
                <a:solidFill>
                  <a:schemeClr val="accent2"/>
                </a:solidFill>
                <a:latin typeface="+mn-lt"/>
              </a:rPr>
              <a:t>Les amortissements et provisions </a:t>
            </a:r>
            <a:r>
              <a:rPr lang="fr-FR" dirty="0">
                <a:solidFill>
                  <a:schemeClr val="tx1"/>
                </a:solidFill>
                <a:latin typeface="+mn-lt"/>
              </a:rPr>
              <a:t>: Il s’agit d’une particularité comptable. Lorsque l’entreprise comptabilise des amortissements (décote des actifs comme les bâtiments, équipements, ou machines) ou des provisions (pour risques ou charges futures), cela génère une dépense comptable sans sortie de trésorerie. Ces sommes peuvent donc être considérées comme des ressources disponibles pour financer l’activité future.</a:t>
            </a:r>
          </a:p>
          <a:p>
            <a:pPr marL="0" indent="0">
              <a:lnSpc>
                <a:spcPct val="100000"/>
              </a:lnSpc>
              <a:buNone/>
            </a:pPr>
            <a:r>
              <a:rPr lang="fr-FR" dirty="0">
                <a:solidFill>
                  <a:schemeClr val="tx1"/>
                </a:solidFill>
                <a:latin typeface="+mn-lt"/>
              </a:rPr>
              <a:t>Exemple : </a:t>
            </a:r>
            <a:r>
              <a:rPr lang="fr-FR" i="1" dirty="0">
                <a:solidFill>
                  <a:schemeClr val="tx1"/>
                </a:solidFill>
                <a:latin typeface="+mn-lt"/>
              </a:rPr>
              <a:t>Si Maison Marcello amortit un bâtiment sur 10 ans, elle enregistre une charge d’amortissement chaque année. Mais cet argent n’est pas véritablement "dépensé" et reste disponible pour d'autres usages, comme l'achat de stocks ou des investissements futurs.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40</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Le </a:t>
            </a:r>
            <a:r>
              <a:rPr lang="en-US" dirty="0" err="1"/>
              <a:t>financement</a:t>
            </a:r>
            <a:r>
              <a:rPr lang="en-US" dirty="0"/>
              <a:t> interne</a:t>
            </a:r>
          </a:p>
        </p:txBody>
      </p:sp>
    </p:spTree>
    <p:extLst>
      <p:ext uri="{BB962C8B-B14F-4D97-AF65-F5344CB8AC3E}">
        <p14:creationId xmlns:p14="http://schemas.microsoft.com/office/powerpoint/2010/main" val="31895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5616625" cy="5196235"/>
          </a:xfrm>
        </p:spPr>
        <p:txBody>
          <a:bodyPr>
            <a:noAutofit/>
          </a:bodyPr>
          <a:lstStyle/>
          <a:p>
            <a:pPr marL="0" indent="0" algn="ctr">
              <a:lnSpc>
                <a:spcPct val="100000"/>
              </a:lnSpc>
              <a:buNone/>
            </a:pPr>
            <a:r>
              <a:rPr lang="fr-FR" sz="2400" b="1" dirty="0">
                <a:solidFill>
                  <a:srgbClr val="00B050"/>
                </a:solidFill>
                <a:latin typeface="+mn-lt"/>
              </a:rPr>
              <a:t>Avantages du Financement Interne</a:t>
            </a:r>
          </a:p>
          <a:p>
            <a:pPr>
              <a:lnSpc>
                <a:spcPct val="100000"/>
              </a:lnSpc>
            </a:pPr>
            <a:r>
              <a:rPr lang="fr-FR" sz="2400" b="1" dirty="0">
                <a:solidFill>
                  <a:schemeClr val="accent2"/>
                </a:solidFill>
                <a:latin typeface="+mn-lt"/>
              </a:rPr>
              <a:t>Indépendance financière </a:t>
            </a:r>
            <a:r>
              <a:rPr lang="fr-FR" sz="2400" dirty="0">
                <a:solidFill>
                  <a:schemeClr val="tx1"/>
                </a:solidFill>
                <a:latin typeface="+mn-lt"/>
              </a:rPr>
              <a:t>: L'entreprise ne dépend pas d’acteurs extérieurs pour financer ses opérations.</a:t>
            </a:r>
          </a:p>
          <a:p>
            <a:pPr>
              <a:lnSpc>
                <a:spcPct val="100000"/>
              </a:lnSpc>
            </a:pPr>
            <a:r>
              <a:rPr lang="fr-FR" sz="2400" b="1" dirty="0">
                <a:solidFill>
                  <a:schemeClr val="accent2"/>
                </a:solidFill>
                <a:latin typeface="+mn-lt"/>
              </a:rPr>
              <a:t>Pas de coût financier </a:t>
            </a:r>
            <a:r>
              <a:rPr lang="fr-FR" sz="2400" dirty="0">
                <a:solidFill>
                  <a:schemeClr val="tx1"/>
                </a:solidFill>
                <a:latin typeface="+mn-lt"/>
              </a:rPr>
              <a:t>: Contrairement aux emprunts qui entraînent des intérêts, le financement interne ne génère pas de charges supplémentaires.</a:t>
            </a:r>
          </a:p>
          <a:p>
            <a:pPr>
              <a:lnSpc>
                <a:spcPct val="100000"/>
              </a:lnSpc>
            </a:pPr>
            <a:r>
              <a:rPr lang="fr-FR" sz="2400" b="1" dirty="0">
                <a:solidFill>
                  <a:schemeClr val="accent2"/>
                </a:solidFill>
                <a:latin typeface="+mn-lt"/>
              </a:rPr>
              <a:t>Renforcement de la solidité financière </a:t>
            </a:r>
            <a:r>
              <a:rPr lang="fr-FR" sz="2400" dirty="0">
                <a:solidFill>
                  <a:schemeClr val="tx1"/>
                </a:solidFill>
                <a:latin typeface="+mn-lt"/>
              </a:rPr>
              <a:t>: En conservant ses bénéfices, l’entreprise augmente ses fonds propres, ce qui améliore sa capacité d'emprunt.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41</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Le </a:t>
            </a:r>
            <a:r>
              <a:rPr lang="en-US" dirty="0" err="1"/>
              <a:t>financement</a:t>
            </a:r>
            <a:r>
              <a:rPr lang="en-US" dirty="0"/>
              <a:t> interne</a:t>
            </a:r>
          </a:p>
        </p:txBody>
      </p:sp>
      <p:sp>
        <p:nvSpPr>
          <p:cNvPr id="2" name="Content Placeholder 15">
            <a:extLst>
              <a:ext uri="{FF2B5EF4-FFF2-40B4-BE49-F238E27FC236}">
                <a16:creationId xmlns:a16="http://schemas.microsoft.com/office/drawing/2014/main" id="{9C9E7860-8859-6496-024A-1AF0B4226652}"/>
              </a:ext>
            </a:extLst>
          </p:cNvPr>
          <p:cNvSpPr txBox="1">
            <a:spLocks/>
          </p:cNvSpPr>
          <p:nvPr/>
        </p:nvSpPr>
        <p:spPr>
          <a:xfrm>
            <a:off x="6312024" y="980727"/>
            <a:ext cx="5616625" cy="5196235"/>
          </a:xfrm>
          <a:prstGeom prst="rect">
            <a:avLst/>
          </a:prstGeom>
        </p:spPr>
        <p:txBody>
          <a:bodyPr vert="horz" lIns="0" tIns="45720" rIns="91440" bIns="4572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Char char="•"/>
              <a:defRPr sz="4000"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spcAft>
                <a:spcPts val="1200"/>
              </a:spcAft>
              <a:buFont typeface="Arial" panose="020B0604020202020204" pitchFamily="34" charset="0"/>
              <a:buChar char="•"/>
              <a:defRPr sz="3600" kern="1200">
                <a:solidFill>
                  <a:schemeClr val="accent3"/>
                </a:solidFill>
                <a:latin typeface="+mj-lt"/>
                <a:ea typeface="+mn-ea"/>
                <a:cs typeface="+mn-cs"/>
              </a:defRPr>
            </a:lvl2pPr>
            <a:lvl3pPr marL="1143000" indent="-228600" algn="l" defTabSz="914400" rtl="0" eaLnBrk="1" latinLnBrk="0" hangingPunct="1">
              <a:lnSpc>
                <a:spcPct val="90000"/>
              </a:lnSpc>
              <a:spcBef>
                <a:spcPts val="500"/>
              </a:spcBef>
              <a:spcAft>
                <a:spcPts val="1200"/>
              </a:spcAft>
              <a:buFont typeface="Arial" panose="020B0604020202020204" pitchFamily="34" charset="0"/>
              <a:buChar char="•"/>
              <a:defRPr sz="3200" kern="1200">
                <a:solidFill>
                  <a:schemeClr val="accent3"/>
                </a:solidFill>
                <a:latin typeface="+mj-lt"/>
                <a:ea typeface="+mn-ea"/>
                <a:cs typeface="+mn-cs"/>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2800" kern="1200">
                <a:solidFill>
                  <a:schemeClr val="accent3"/>
                </a:solidFill>
                <a:latin typeface="+mj-lt"/>
                <a:ea typeface="+mn-ea"/>
                <a:cs typeface="+mn-cs"/>
              </a:defRPr>
            </a:lvl4pPr>
            <a:lvl5pPr marL="2057400" indent="-228600" algn="l" defTabSz="914400" rtl="0" eaLnBrk="1" latinLnBrk="0" hangingPunct="1">
              <a:lnSpc>
                <a:spcPct val="90000"/>
              </a:lnSpc>
              <a:spcBef>
                <a:spcPts val="500"/>
              </a:spcBef>
              <a:spcAft>
                <a:spcPts val="1200"/>
              </a:spcAft>
              <a:buFont typeface="Arial" panose="020B0604020202020204" pitchFamily="34" charset="0"/>
              <a:buChar char="•"/>
              <a:defRPr sz="2800" kern="1200">
                <a:solidFill>
                  <a:schemeClr val="accent3"/>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fr-FR" sz="2400" b="1" dirty="0">
                <a:solidFill>
                  <a:srgbClr val="C00000"/>
                </a:solidFill>
                <a:latin typeface="+mn-lt"/>
              </a:rPr>
              <a:t>Limites du Financement Interne</a:t>
            </a:r>
          </a:p>
          <a:p>
            <a:pPr>
              <a:lnSpc>
                <a:spcPct val="100000"/>
              </a:lnSpc>
            </a:pPr>
            <a:r>
              <a:rPr lang="fr-FR" sz="2400" b="1" dirty="0">
                <a:solidFill>
                  <a:schemeClr val="accent2"/>
                </a:solidFill>
                <a:latin typeface="+mn-lt"/>
              </a:rPr>
              <a:t>Ressources limitées </a:t>
            </a:r>
            <a:r>
              <a:rPr lang="fr-FR" sz="2400" dirty="0">
                <a:solidFill>
                  <a:schemeClr val="tx1"/>
                </a:solidFill>
                <a:latin typeface="+mn-lt"/>
              </a:rPr>
              <a:t>: L’autofinancement dépend de la rentabilité de l’entreprise. Si celle-ci génère peu de bénéfices, les ressources internes seront insuffisantes pour financer des projets ambitieux.</a:t>
            </a:r>
          </a:p>
          <a:p>
            <a:pPr>
              <a:lnSpc>
                <a:spcPct val="100000"/>
              </a:lnSpc>
            </a:pPr>
            <a:r>
              <a:rPr lang="fr-FR" sz="2400" b="1" dirty="0">
                <a:solidFill>
                  <a:schemeClr val="accent2"/>
                </a:solidFill>
                <a:latin typeface="+mn-lt"/>
              </a:rPr>
              <a:t>Manque de flexibilité </a:t>
            </a:r>
            <a:r>
              <a:rPr lang="fr-FR" sz="2400" dirty="0">
                <a:solidFill>
                  <a:schemeClr val="tx1"/>
                </a:solidFill>
                <a:latin typeface="+mn-lt"/>
              </a:rPr>
              <a:t>: L'entreprise peut devoir attendre plusieurs exercices pour accumuler des bénéfices suffisants, ce qui peut ralentir certains projets d'investissement ou d’expansion.</a:t>
            </a:r>
          </a:p>
        </p:txBody>
      </p:sp>
    </p:spTree>
    <p:extLst>
      <p:ext uri="{BB962C8B-B14F-4D97-AF65-F5344CB8AC3E}">
        <p14:creationId xmlns:p14="http://schemas.microsoft.com/office/powerpoint/2010/main" val="6268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fade">
                                      <p:cBhvr>
                                        <p:cTn id="32" dur="50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fade">
                                      <p:cBhvr>
                                        <p:cTn id="3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fr-FR" dirty="0"/>
              <a:t>Financement externe</a:t>
            </a:r>
            <a:endParaRPr lang="en-US" dirty="0"/>
          </a:p>
        </p:txBody>
      </p:sp>
      <p:sp>
        <p:nvSpPr>
          <p:cNvPr id="7" name="Espace réservé du texte 6">
            <a:extLst>
              <a:ext uri="{FF2B5EF4-FFF2-40B4-BE49-F238E27FC236}">
                <a16:creationId xmlns:a16="http://schemas.microsoft.com/office/drawing/2014/main" id="{36CD5DDC-55FE-0128-5660-92130E223296}"/>
              </a:ext>
            </a:extLst>
          </p:cNvPr>
          <p:cNvSpPr>
            <a:spLocks noGrp="1"/>
          </p:cNvSpPr>
          <p:nvPr>
            <p:ph type="body" sz="quarter" idx="14"/>
          </p:nvPr>
        </p:nvSpPr>
        <p:spPr/>
        <p:txBody>
          <a:bodyPr/>
          <a:lstStyle/>
          <a:p>
            <a:endParaRPr lang="fr-FR"/>
          </a:p>
        </p:txBody>
      </p:sp>
      <p:sp>
        <p:nvSpPr>
          <p:cNvPr id="9" name="Sous-titre 8">
            <a:extLst>
              <a:ext uri="{FF2B5EF4-FFF2-40B4-BE49-F238E27FC236}">
                <a16:creationId xmlns:a16="http://schemas.microsoft.com/office/drawing/2014/main" id="{B1713408-AF00-1940-B879-E7BC1033CE49}"/>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950326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11737305" cy="5196235"/>
          </a:xfrm>
        </p:spPr>
        <p:txBody>
          <a:bodyPr>
            <a:normAutofit fontScale="92500" lnSpcReduction="20000"/>
          </a:bodyPr>
          <a:lstStyle/>
          <a:p>
            <a:pPr marL="0" indent="0">
              <a:lnSpc>
                <a:spcPct val="100000"/>
              </a:lnSpc>
              <a:buNone/>
            </a:pPr>
            <a:r>
              <a:rPr lang="fr-FR" dirty="0">
                <a:solidFill>
                  <a:schemeClr val="tx1"/>
                </a:solidFill>
                <a:latin typeface="+mn-lt"/>
              </a:rPr>
              <a:t>Le financement externe regroupe tous les modes de financement où l'entreprise </a:t>
            </a:r>
            <a:r>
              <a:rPr lang="fr-FR" b="1" dirty="0">
                <a:solidFill>
                  <a:schemeClr val="accent2"/>
                </a:solidFill>
                <a:latin typeface="+mn-lt"/>
              </a:rPr>
              <a:t>fait appel à des ressources extérieures à l’entreprise</a:t>
            </a:r>
            <a:r>
              <a:rPr lang="fr-FR" dirty="0">
                <a:solidFill>
                  <a:schemeClr val="tx1"/>
                </a:solidFill>
                <a:latin typeface="+mn-lt"/>
              </a:rPr>
              <a:t>. </a:t>
            </a:r>
          </a:p>
          <a:p>
            <a:pPr marL="0" indent="0">
              <a:lnSpc>
                <a:spcPct val="100000"/>
              </a:lnSpc>
              <a:buNone/>
            </a:pPr>
            <a:r>
              <a:rPr lang="fr-FR" dirty="0">
                <a:solidFill>
                  <a:schemeClr val="tx1"/>
                </a:solidFill>
                <a:latin typeface="+mn-lt"/>
              </a:rPr>
              <a:t>Ces ressources peuvent provenir de </a:t>
            </a:r>
            <a:r>
              <a:rPr lang="fr-FR" b="1" dirty="0">
                <a:solidFill>
                  <a:schemeClr val="accent2"/>
                </a:solidFill>
                <a:latin typeface="+mn-lt"/>
              </a:rPr>
              <a:t>créanciers</a:t>
            </a:r>
            <a:r>
              <a:rPr lang="fr-FR" dirty="0">
                <a:solidFill>
                  <a:schemeClr val="tx1"/>
                </a:solidFill>
                <a:latin typeface="+mn-lt"/>
              </a:rPr>
              <a:t> (banques, investisseurs) ou </a:t>
            </a:r>
            <a:r>
              <a:rPr lang="fr-FR" b="1" dirty="0">
                <a:solidFill>
                  <a:schemeClr val="accent2"/>
                </a:solidFill>
                <a:latin typeface="+mn-lt"/>
              </a:rPr>
              <a:t>d'actionnaires extérieurs</a:t>
            </a:r>
            <a:r>
              <a:rPr lang="fr-FR" dirty="0">
                <a:solidFill>
                  <a:schemeClr val="tx1"/>
                </a:solidFill>
                <a:latin typeface="+mn-lt"/>
              </a:rPr>
              <a:t>. </a:t>
            </a:r>
          </a:p>
          <a:p>
            <a:pPr marL="0" indent="0">
              <a:lnSpc>
                <a:spcPct val="100000"/>
              </a:lnSpc>
              <a:buNone/>
            </a:pPr>
            <a:r>
              <a:rPr lang="fr-FR" dirty="0">
                <a:solidFill>
                  <a:schemeClr val="tx1"/>
                </a:solidFill>
                <a:latin typeface="+mn-lt"/>
              </a:rPr>
              <a:t>Le financement externe est souvent indispensable pour les entreprises qui veulent financer des </a:t>
            </a:r>
            <a:r>
              <a:rPr lang="fr-FR" b="1" dirty="0">
                <a:solidFill>
                  <a:schemeClr val="accent2"/>
                </a:solidFill>
                <a:latin typeface="+mn-lt"/>
              </a:rPr>
              <a:t>investissements majeurs </a:t>
            </a:r>
            <a:r>
              <a:rPr lang="fr-FR" dirty="0">
                <a:solidFill>
                  <a:schemeClr val="tx1"/>
                </a:solidFill>
                <a:latin typeface="+mn-lt"/>
              </a:rPr>
              <a:t>ou qui </a:t>
            </a:r>
            <a:r>
              <a:rPr lang="fr-FR" b="1" dirty="0">
                <a:solidFill>
                  <a:schemeClr val="accent2"/>
                </a:solidFill>
                <a:latin typeface="+mn-lt"/>
              </a:rPr>
              <a:t>ne peuvent pas compter uniquement sur leurs ressources internes </a:t>
            </a:r>
            <a:r>
              <a:rPr lang="fr-FR" dirty="0">
                <a:solidFill>
                  <a:schemeClr val="tx1"/>
                </a:solidFill>
                <a:latin typeface="+mn-lt"/>
              </a:rPr>
              <a:t>pour financer leur croissance.</a:t>
            </a:r>
          </a:p>
        </p:txBody>
      </p:sp>
      <p:sp>
        <p:nvSpPr>
          <p:cNvPr id="7" name="Slide Number Placeholder 6"/>
          <p:cNvSpPr>
            <a:spLocks noGrp="1"/>
          </p:cNvSpPr>
          <p:nvPr>
            <p:ph type="sldNum" sz="quarter" idx="12"/>
          </p:nvPr>
        </p:nvSpPr>
        <p:spPr/>
        <p:txBody>
          <a:bodyPr/>
          <a:lstStyle/>
          <a:p>
            <a:fld id="{51F02384-994A-4C3C-8656-0CE2B6A3B91B}" type="slidenum">
              <a:rPr lang="en-US" smtClean="0"/>
              <a:pPr/>
              <a:t>43</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Le </a:t>
            </a:r>
            <a:r>
              <a:rPr lang="en-US" dirty="0" err="1"/>
              <a:t>financement</a:t>
            </a:r>
            <a:r>
              <a:rPr lang="en-US" dirty="0"/>
              <a:t> externe</a:t>
            </a:r>
          </a:p>
        </p:txBody>
      </p:sp>
    </p:spTree>
    <p:extLst>
      <p:ext uri="{BB962C8B-B14F-4D97-AF65-F5344CB8AC3E}">
        <p14:creationId xmlns:p14="http://schemas.microsoft.com/office/powerpoint/2010/main" val="11315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11737305" cy="5196235"/>
          </a:xfrm>
        </p:spPr>
        <p:txBody>
          <a:bodyPr>
            <a:normAutofit fontScale="55000" lnSpcReduction="20000"/>
          </a:bodyPr>
          <a:lstStyle/>
          <a:p>
            <a:pPr marL="0" indent="0">
              <a:lnSpc>
                <a:spcPct val="100000"/>
              </a:lnSpc>
              <a:buNone/>
            </a:pPr>
            <a:r>
              <a:rPr lang="fr-FR" dirty="0">
                <a:solidFill>
                  <a:schemeClr val="tx1"/>
                </a:solidFill>
                <a:latin typeface="+mn-lt"/>
              </a:rPr>
              <a:t>Il existe principalement deux types de financement externe : le </a:t>
            </a:r>
            <a:r>
              <a:rPr lang="fr-FR" b="1" dirty="0">
                <a:solidFill>
                  <a:schemeClr val="accent2"/>
                </a:solidFill>
                <a:latin typeface="+mn-lt"/>
              </a:rPr>
              <a:t>financement par la dette </a:t>
            </a:r>
            <a:r>
              <a:rPr lang="fr-FR" dirty="0">
                <a:solidFill>
                  <a:schemeClr val="tx1"/>
                </a:solidFill>
                <a:latin typeface="+mn-lt"/>
              </a:rPr>
              <a:t>et le </a:t>
            </a:r>
            <a:r>
              <a:rPr lang="fr-FR" b="1" dirty="0">
                <a:solidFill>
                  <a:schemeClr val="accent2"/>
                </a:solidFill>
                <a:latin typeface="+mn-lt"/>
              </a:rPr>
              <a:t>financement par capitaux propres</a:t>
            </a:r>
            <a:r>
              <a:rPr lang="fr-FR" dirty="0">
                <a:solidFill>
                  <a:schemeClr val="tx1"/>
                </a:solidFill>
                <a:latin typeface="+mn-lt"/>
              </a:rPr>
              <a:t>.</a:t>
            </a:r>
          </a:p>
          <a:p>
            <a:pPr marL="0" indent="0" algn="ctr">
              <a:lnSpc>
                <a:spcPct val="100000"/>
              </a:lnSpc>
              <a:buNone/>
            </a:pPr>
            <a:r>
              <a:rPr lang="fr-FR" b="1" u="sng" dirty="0">
                <a:solidFill>
                  <a:schemeClr val="tx1"/>
                </a:solidFill>
                <a:latin typeface="+mn-lt"/>
              </a:rPr>
              <a:t>Le financement par la dette</a:t>
            </a:r>
          </a:p>
          <a:p>
            <a:pPr marL="0" indent="0">
              <a:lnSpc>
                <a:spcPct val="100000"/>
              </a:lnSpc>
              <a:buNone/>
            </a:pPr>
            <a:r>
              <a:rPr lang="fr-FR" dirty="0">
                <a:solidFill>
                  <a:schemeClr val="tx1"/>
                </a:solidFill>
                <a:latin typeface="+mn-lt"/>
              </a:rPr>
              <a:t>Le financement par dette consiste à emprunter de l’argent, généralement auprès de banques ou d’investisseurs privés, que l’entreprise devra rembourser avec des intérêts. </a:t>
            </a:r>
          </a:p>
          <a:p>
            <a:pPr>
              <a:lnSpc>
                <a:spcPct val="100000"/>
              </a:lnSpc>
            </a:pPr>
            <a:r>
              <a:rPr lang="fr-FR" b="1" dirty="0">
                <a:solidFill>
                  <a:schemeClr val="accent2"/>
                </a:solidFill>
                <a:latin typeface="+mn-lt"/>
              </a:rPr>
              <a:t>Les emprunts bancaires </a:t>
            </a:r>
            <a:r>
              <a:rPr lang="fr-FR" dirty="0">
                <a:solidFill>
                  <a:schemeClr val="tx1"/>
                </a:solidFill>
                <a:latin typeface="+mn-lt"/>
              </a:rPr>
              <a:t>: Les entreprises contractent des prêts auprès de banques.</a:t>
            </a:r>
          </a:p>
          <a:p>
            <a:pPr>
              <a:lnSpc>
                <a:spcPct val="100000"/>
              </a:lnSpc>
            </a:pPr>
            <a:r>
              <a:rPr lang="fr-FR" b="1" dirty="0">
                <a:solidFill>
                  <a:schemeClr val="accent2"/>
                </a:solidFill>
                <a:latin typeface="+mn-lt"/>
              </a:rPr>
              <a:t>Le crédit-bail (ou leasing) </a:t>
            </a:r>
            <a:r>
              <a:rPr lang="fr-FR" dirty="0">
                <a:solidFill>
                  <a:schemeClr val="tx1"/>
                </a:solidFill>
                <a:latin typeface="+mn-lt"/>
              </a:rPr>
              <a:t>: C’est un mode de financement où l'entreprise loue un bien (par exemple, une machine ou un véhicule) avec une option d’achat à la fin du contrat. Cela permet à l’entreprise d’utiliser un bien sans avoir à l’acheter immédiatement.</a:t>
            </a:r>
          </a:p>
          <a:p>
            <a:pPr>
              <a:lnSpc>
                <a:spcPct val="100000"/>
              </a:lnSpc>
            </a:pPr>
            <a:r>
              <a:rPr lang="fr-FR" b="1" dirty="0">
                <a:solidFill>
                  <a:schemeClr val="accent2"/>
                </a:solidFill>
                <a:latin typeface="+mn-lt"/>
              </a:rPr>
              <a:t>Les obligations</a:t>
            </a:r>
            <a:r>
              <a:rPr lang="fr-FR" dirty="0">
                <a:solidFill>
                  <a:schemeClr val="tx1"/>
                </a:solidFill>
                <a:latin typeface="+mn-lt"/>
              </a:rPr>
              <a:t> : Pour les grandes entreprises, il est possible d’émettre des obligations, qui sont des titres de créance que des investisseurs peuvent acheter. L'entreprise doit ensuite rembourser ces investisseurs avec un intérêt fixe sur une période déterminée.</a:t>
            </a:r>
          </a:p>
          <a:p>
            <a:pPr marL="742950" indent="-742950">
              <a:lnSpc>
                <a:spcPct val="100000"/>
              </a:lnSpc>
              <a:buAutoNum type="alphaLcParenR"/>
            </a:pPr>
            <a:endParaRPr lang="fr-FR" b="1" dirty="0">
              <a:solidFill>
                <a:schemeClr val="accent2"/>
              </a:solidFill>
              <a:latin typeface="+mn-lt"/>
            </a:endParaRPr>
          </a:p>
          <a:p>
            <a:pPr marL="742950" indent="-742950">
              <a:lnSpc>
                <a:spcPct val="100000"/>
              </a:lnSpc>
              <a:buAutoNum type="alphaLcParenR"/>
            </a:pPr>
            <a:endParaRPr lang="fr-FR" dirty="0">
              <a:solidFill>
                <a:schemeClr val="tx1"/>
              </a:solidFill>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44</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Le </a:t>
            </a:r>
            <a:r>
              <a:rPr lang="en-US" dirty="0" err="1"/>
              <a:t>financement</a:t>
            </a:r>
            <a:r>
              <a:rPr lang="en-US" dirty="0"/>
              <a:t> externe</a:t>
            </a:r>
          </a:p>
        </p:txBody>
      </p:sp>
    </p:spTree>
    <p:extLst>
      <p:ext uri="{BB962C8B-B14F-4D97-AF65-F5344CB8AC3E}">
        <p14:creationId xmlns:p14="http://schemas.microsoft.com/office/powerpoint/2010/main" val="11971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11737305" cy="5196235"/>
          </a:xfrm>
        </p:spPr>
        <p:txBody>
          <a:bodyPr>
            <a:normAutofit fontScale="55000" lnSpcReduction="20000"/>
          </a:bodyPr>
          <a:lstStyle/>
          <a:p>
            <a:pPr marL="0" indent="0">
              <a:lnSpc>
                <a:spcPct val="100000"/>
              </a:lnSpc>
              <a:buNone/>
            </a:pPr>
            <a:r>
              <a:rPr lang="fr-FR" b="1" dirty="0">
                <a:solidFill>
                  <a:srgbClr val="00B050"/>
                </a:solidFill>
                <a:latin typeface="+mn-lt"/>
              </a:rPr>
              <a:t>Avantages du financement par la dette</a:t>
            </a:r>
          </a:p>
          <a:p>
            <a:pPr>
              <a:lnSpc>
                <a:spcPct val="100000"/>
              </a:lnSpc>
            </a:pPr>
            <a:r>
              <a:rPr lang="fr-FR" b="1" dirty="0">
                <a:solidFill>
                  <a:schemeClr val="accent2"/>
                </a:solidFill>
                <a:latin typeface="+mn-lt"/>
              </a:rPr>
              <a:t>Accès à des fonds importants </a:t>
            </a:r>
            <a:r>
              <a:rPr lang="fr-FR" dirty="0">
                <a:solidFill>
                  <a:schemeClr val="tx1"/>
                </a:solidFill>
                <a:latin typeface="+mn-lt"/>
              </a:rPr>
              <a:t>: L’emprunt permet de financer des projets d'envergure, comme l’achat de nouveaux équipements, l’expansion de l’activité ou la croissance rapide.</a:t>
            </a:r>
          </a:p>
          <a:p>
            <a:pPr>
              <a:lnSpc>
                <a:spcPct val="100000"/>
              </a:lnSpc>
            </a:pPr>
            <a:r>
              <a:rPr lang="fr-FR" b="1" dirty="0">
                <a:solidFill>
                  <a:schemeClr val="accent2"/>
                </a:solidFill>
                <a:latin typeface="+mn-lt"/>
              </a:rPr>
              <a:t>Pas de dilution du capital </a:t>
            </a:r>
            <a:r>
              <a:rPr lang="fr-FR" dirty="0">
                <a:solidFill>
                  <a:schemeClr val="tx1"/>
                </a:solidFill>
                <a:latin typeface="+mn-lt"/>
              </a:rPr>
              <a:t>: En empruntant, les propriétaires de l’entreprise conservent le contrôle de leur capital (contrairement au financement par capitaux propres, où de nouveaux actionnaires entrent dans l’entreprise).</a:t>
            </a:r>
          </a:p>
          <a:p>
            <a:pPr marL="0" indent="0">
              <a:lnSpc>
                <a:spcPct val="100000"/>
              </a:lnSpc>
              <a:buNone/>
            </a:pPr>
            <a:r>
              <a:rPr lang="fr-FR" b="1" dirty="0">
                <a:solidFill>
                  <a:srgbClr val="C00000"/>
                </a:solidFill>
                <a:latin typeface="+mn-lt"/>
              </a:rPr>
              <a:t>Limites du financement par la dette</a:t>
            </a:r>
          </a:p>
          <a:p>
            <a:pPr>
              <a:lnSpc>
                <a:spcPct val="100000"/>
              </a:lnSpc>
            </a:pPr>
            <a:r>
              <a:rPr lang="fr-FR" b="1" dirty="0">
                <a:solidFill>
                  <a:schemeClr val="accent2"/>
                </a:solidFill>
                <a:latin typeface="+mn-lt"/>
              </a:rPr>
              <a:t>Charges financières </a:t>
            </a:r>
            <a:r>
              <a:rPr lang="fr-FR" dirty="0">
                <a:solidFill>
                  <a:schemeClr val="tx1"/>
                </a:solidFill>
                <a:latin typeface="+mn-lt"/>
              </a:rPr>
              <a:t>: Les emprunts génèrent des charges d’intérêts, ce qui augmente les coûts financiers de l’entreprise.</a:t>
            </a:r>
          </a:p>
          <a:p>
            <a:pPr>
              <a:lnSpc>
                <a:spcPct val="100000"/>
              </a:lnSpc>
            </a:pPr>
            <a:r>
              <a:rPr lang="fr-FR" b="1" dirty="0">
                <a:solidFill>
                  <a:schemeClr val="accent2"/>
                </a:solidFill>
                <a:latin typeface="+mn-lt"/>
              </a:rPr>
              <a:t>Risque de surendettement </a:t>
            </a:r>
            <a:r>
              <a:rPr lang="fr-FR" dirty="0">
                <a:solidFill>
                  <a:schemeClr val="tx1"/>
                </a:solidFill>
                <a:latin typeface="+mn-lt"/>
              </a:rPr>
              <a:t>: Si l'entreprise contracte trop de dettes par rapport à ses capacités de remboursement, cela peut créer un risque financier important, voire mener à des difficultés de trésorerie ou à la faillite.</a:t>
            </a:r>
          </a:p>
          <a:p>
            <a:pPr marL="742950" indent="-742950">
              <a:lnSpc>
                <a:spcPct val="100000"/>
              </a:lnSpc>
              <a:buAutoNum type="alphaLcParenR"/>
            </a:pPr>
            <a:endParaRPr lang="fr-FR" dirty="0">
              <a:solidFill>
                <a:schemeClr val="tx1"/>
              </a:solidFill>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45</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Le </a:t>
            </a:r>
            <a:r>
              <a:rPr lang="en-US" dirty="0" err="1"/>
              <a:t>financement</a:t>
            </a:r>
            <a:r>
              <a:rPr lang="en-US" dirty="0"/>
              <a:t> externe</a:t>
            </a:r>
          </a:p>
        </p:txBody>
      </p:sp>
    </p:spTree>
    <p:extLst>
      <p:ext uri="{BB962C8B-B14F-4D97-AF65-F5344CB8AC3E}">
        <p14:creationId xmlns:p14="http://schemas.microsoft.com/office/powerpoint/2010/main" val="18655114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11737305" cy="5196235"/>
          </a:xfrm>
        </p:spPr>
        <p:txBody>
          <a:bodyPr>
            <a:normAutofit fontScale="62500" lnSpcReduction="20000"/>
          </a:bodyPr>
          <a:lstStyle/>
          <a:p>
            <a:pPr marL="0" indent="0" algn="ctr">
              <a:lnSpc>
                <a:spcPct val="100000"/>
              </a:lnSpc>
              <a:buNone/>
            </a:pPr>
            <a:r>
              <a:rPr lang="fr-FR" b="1" u="sng" dirty="0">
                <a:solidFill>
                  <a:schemeClr val="tx1"/>
                </a:solidFill>
                <a:latin typeface="+mn-lt"/>
              </a:rPr>
              <a:t>Le financement par capitaux propres</a:t>
            </a:r>
          </a:p>
          <a:p>
            <a:pPr marL="0" indent="0">
              <a:lnSpc>
                <a:spcPct val="100000"/>
              </a:lnSpc>
              <a:buNone/>
            </a:pPr>
            <a:r>
              <a:rPr lang="fr-FR" dirty="0">
                <a:solidFill>
                  <a:schemeClr val="tx1"/>
                </a:solidFill>
                <a:latin typeface="+mn-lt"/>
              </a:rPr>
              <a:t>Le financement par capitaux propres consiste à faire entrer des nouveaux actionnaires dans l’entreprise, en émettant des actions (parts de l'entreprise). Ces investisseurs injectent du capital en échange d’une part de la propriété de l’entreprise.</a:t>
            </a:r>
          </a:p>
          <a:p>
            <a:pPr>
              <a:lnSpc>
                <a:spcPct val="100000"/>
              </a:lnSpc>
            </a:pPr>
            <a:r>
              <a:rPr lang="fr-FR" b="1" dirty="0">
                <a:solidFill>
                  <a:schemeClr val="accent2"/>
                </a:solidFill>
                <a:latin typeface="+mn-lt"/>
              </a:rPr>
              <a:t>Augmentation de capital </a:t>
            </a:r>
            <a:r>
              <a:rPr lang="fr-FR" dirty="0">
                <a:solidFill>
                  <a:schemeClr val="tx1"/>
                </a:solidFill>
                <a:latin typeface="+mn-lt"/>
              </a:rPr>
              <a:t>: L'entreprise émet de nouvelles actions, que les investisseurs achètent. Cela injecte du capital dans l’entreprise, sans obligation de remboursement, mais cela dilue les parts des actionnaires existants.</a:t>
            </a:r>
          </a:p>
          <a:p>
            <a:pPr>
              <a:lnSpc>
                <a:spcPct val="100000"/>
              </a:lnSpc>
            </a:pPr>
            <a:r>
              <a:rPr lang="fr-FR" b="1" dirty="0">
                <a:solidFill>
                  <a:schemeClr val="accent2"/>
                </a:solidFill>
                <a:latin typeface="+mn-lt"/>
              </a:rPr>
              <a:t>Business </a:t>
            </a:r>
            <a:r>
              <a:rPr lang="fr-FR" b="1" dirty="0" err="1">
                <a:solidFill>
                  <a:schemeClr val="accent2"/>
                </a:solidFill>
                <a:latin typeface="+mn-lt"/>
              </a:rPr>
              <a:t>angels</a:t>
            </a:r>
            <a:r>
              <a:rPr lang="fr-FR" b="1" dirty="0">
                <a:solidFill>
                  <a:schemeClr val="accent2"/>
                </a:solidFill>
                <a:latin typeface="+mn-lt"/>
              </a:rPr>
              <a:t> et capital risque </a:t>
            </a:r>
            <a:r>
              <a:rPr lang="fr-FR" dirty="0">
                <a:solidFill>
                  <a:schemeClr val="tx1"/>
                </a:solidFill>
                <a:latin typeface="+mn-lt"/>
              </a:rPr>
              <a:t>: Les entreprises en phase de démarrage ou à forte croissance peuvent faire appel à des investisseurs comme les business </a:t>
            </a:r>
            <a:r>
              <a:rPr lang="fr-FR" dirty="0" err="1">
                <a:solidFill>
                  <a:schemeClr val="tx1"/>
                </a:solidFill>
                <a:latin typeface="+mn-lt"/>
              </a:rPr>
              <a:t>angels</a:t>
            </a:r>
            <a:r>
              <a:rPr lang="fr-FR" dirty="0">
                <a:solidFill>
                  <a:schemeClr val="tx1"/>
                </a:solidFill>
                <a:latin typeface="+mn-lt"/>
              </a:rPr>
              <a:t> ou les sociétés de capital-risque. Ces derniers apportent des fonds en échange de parts dans l’entreprise, en prenant souvent des risques plus élevés pour obtenir une rentabilité potentiellement élevée.</a:t>
            </a:r>
          </a:p>
        </p:txBody>
      </p:sp>
      <p:sp>
        <p:nvSpPr>
          <p:cNvPr id="7" name="Slide Number Placeholder 6"/>
          <p:cNvSpPr>
            <a:spLocks noGrp="1"/>
          </p:cNvSpPr>
          <p:nvPr>
            <p:ph type="sldNum" sz="quarter" idx="12"/>
          </p:nvPr>
        </p:nvSpPr>
        <p:spPr/>
        <p:txBody>
          <a:bodyPr/>
          <a:lstStyle/>
          <a:p>
            <a:fld id="{51F02384-994A-4C3C-8656-0CE2B6A3B91B}" type="slidenum">
              <a:rPr lang="en-US" smtClean="0"/>
              <a:pPr/>
              <a:t>46</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Le </a:t>
            </a:r>
            <a:r>
              <a:rPr lang="en-US" dirty="0" err="1"/>
              <a:t>financement</a:t>
            </a:r>
            <a:r>
              <a:rPr lang="en-US" dirty="0"/>
              <a:t> externe</a:t>
            </a:r>
          </a:p>
        </p:txBody>
      </p:sp>
    </p:spTree>
    <p:extLst>
      <p:ext uri="{BB962C8B-B14F-4D97-AF65-F5344CB8AC3E}">
        <p14:creationId xmlns:p14="http://schemas.microsoft.com/office/powerpoint/2010/main" val="25851600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11737305" cy="5196235"/>
          </a:xfrm>
        </p:spPr>
        <p:txBody>
          <a:bodyPr>
            <a:normAutofit fontScale="62500" lnSpcReduction="20000"/>
          </a:bodyPr>
          <a:lstStyle/>
          <a:p>
            <a:pPr marL="0" indent="0">
              <a:lnSpc>
                <a:spcPct val="100000"/>
              </a:lnSpc>
              <a:buNone/>
            </a:pPr>
            <a:r>
              <a:rPr lang="fr-FR" b="1" dirty="0">
                <a:solidFill>
                  <a:srgbClr val="00B050"/>
                </a:solidFill>
                <a:latin typeface="+mn-lt"/>
              </a:rPr>
              <a:t>Avantages du financement par capitaux propres</a:t>
            </a:r>
          </a:p>
          <a:p>
            <a:pPr>
              <a:lnSpc>
                <a:spcPct val="100000"/>
              </a:lnSpc>
            </a:pPr>
            <a:r>
              <a:rPr lang="fr-FR" b="1" dirty="0">
                <a:solidFill>
                  <a:schemeClr val="accent2"/>
                </a:solidFill>
                <a:latin typeface="+mn-lt"/>
              </a:rPr>
              <a:t>Pas de remboursement </a:t>
            </a:r>
            <a:r>
              <a:rPr lang="fr-FR" dirty="0">
                <a:solidFill>
                  <a:schemeClr val="tx1"/>
                </a:solidFill>
                <a:latin typeface="+mn-lt"/>
              </a:rPr>
              <a:t>: Contrairement à l’emprunt, le financement par actions n’implique pas de remboursement ni de charges d’intérêts. L’entreprise conserve ces fonds de manière permanente.</a:t>
            </a:r>
          </a:p>
          <a:p>
            <a:pPr>
              <a:lnSpc>
                <a:spcPct val="100000"/>
              </a:lnSpc>
            </a:pPr>
            <a:r>
              <a:rPr lang="fr-FR" b="1" dirty="0">
                <a:solidFill>
                  <a:schemeClr val="accent2"/>
                </a:solidFill>
                <a:latin typeface="+mn-lt"/>
              </a:rPr>
              <a:t>Capitaux importants pour la croissance </a:t>
            </a:r>
            <a:r>
              <a:rPr lang="fr-FR" dirty="0">
                <a:solidFill>
                  <a:schemeClr val="tx1"/>
                </a:solidFill>
                <a:latin typeface="+mn-lt"/>
              </a:rPr>
              <a:t>: L’augmentation de capital peut permettre à l'entreprise d’obtenir des ressources importantes pour financer son expansion.</a:t>
            </a:r>
          </a:p>
          <a:p>
            <a:pPr marL="0" indent="0">
              <a:lnSpc>
                <a:spcPct val="100000"/>
              </a:lnSpc>
              <a:buNone/>
            </a:pPr>
            <a:r>
              <a:rPr lang="fr-FR" b="1" dirty="0">
                <a:solidFill>
                  <a:srgbClr val="C00000"/>
                </a:solidFill>
                <a:latin typeface="+mn-lt"/>
              </a:rPr>
              <a:t>Limites du financement par capitaux propres</a:t>
            </a:r>
          </a:p>
          <a:p>
            <a:pPr>
              <a:lnSpc>
                <a:spcPct val="100000"/>
              </a:lnSpc>
            </a:pPr>
            <a:r>
              <a:rPr lang="fr-FR" b="1" dirty="0">
                <a:solidFill>
                  <a:schemeClr val="accent2"/>
                </a:solidFill>
                <a:latin typeface="+mn-lt"/>
              </a:rPr>
              <a:t>Dilution du contrôle </a:t>
            </a:r>
            <a:r>
              <a:rPr lang="fr-FR" dirty="0">
                <a:solidFill>
                  <a:schemeClr val="tx1"/>
                </a:solidFill>
                <a:latin typeface="+mn-lt"/>
              </a:rPr>
              <a:t>: En émettant de nouvelles actions, les fondateurs de l'entreprise voient leur part de propriété diminuer, et donc leur pouvoir de décision.</a:t>
            </a:r>
          </a:p>
          <a:p>
            <a:pPr>
              <a:lnSpc>
                <a:spcPct val="100000"/>
              </a:lnSpc>
            </a:pPr>
            <a:r>
              <a:rPr lang="fr-FR" b="1" dirty="0">
                <a:solidFill>
                  <a:schemeClr val="accent2"/>
                </a:solidFill>
                <a:latin typeface="+mn-lt"/>
              </a:rPr>
              <a:t>Dividendes potentiels </a:t>
            </a:r>
            <a:r>
              <a:rPr lang="fr-FR" dirty="0">
                <a:solidFill>
                  <a:schemeClr val="tx1"/>
                </a:solidFill>
                <a:latin typeface="+mn-lt"/>
              </a:rPr>
              <a:t>: Même si les actionnaires ne sont pas remboursés comme des créanciers, ils peuvent exiger le versement de dividendes si l'entreprise est rentable, ce qui peut constituer une forme de pression financière.</a:t>
            </a:r>
          </a:p>
        </p:txBody>
      </p:sp>
      <p:sp>
        <p:nvSpPr>
          <p:cNvPr id="7" name="Slide Number Placeholder 6"/>
          <p:cNvSpPr>
            <a:spLocks noGrp="1"/>
          </p:cNvSpPr>
          <p:nvPr>
            <p:ph type="sldNum" sz="quarter" idx="12"/>
          </p:nvPr>
        </p:nvSpPr>
        <p:spPr/>
        <p:txBody>
          <a:bodyPr/>
          <a:lstStyle/>
          <a:p>
            <a:fld id="{51F02384-994A-4C3C-8656-0CE2B6A3B91B}" type="slidenum">
              <a:rPr lang="en-US" smtClean="0"/>
              <a:pPr/>
              <a:t>47</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Le </a:t>
            </a:r>
            <a:r>
              <a:rPr lang="en-US" dirty="0" err="1"/>
              <a:t>financement</a:t>
            </a:r>
            <a:r>
              <a:rPr lang="en-US" dirty="0"/>
              <a:t> externe</a:t>
            </a:r>
          </a:p>
        </p:txBody>
      </p:sp>
    </p:spTree>
    <p:extLst>
      <p:ext uri="{BB962C8B-B14F-4D97-AF65-F5344CB8AC3E}">
        <p14:creationId xmlns:p14="http://schemas.microsoft.com/office/powerpoint/2010/main" val="30632484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L’équilibre financier</a:t>
            </a:r>
          </a:p>
        </p:txBody>
      </p:sp>
      <p:sp>
        <p:nvSpPr>
          <p:cNvPr id="3" name="Subtitle 2"/>
          <p:cNvSpPr>
            <a:spLocks noGrp="1"/>
          </p:cNvSpPr>
          <p:nvPr>
            <p:ph type="subTitle" idx="1"/>
          </p:nvPr>
        </p:nvSpPr>
        <p:spPr/>
        <p:txBody>
          <a:bodyPr/>
          <a:lstStyle/>
          <a:p>
            <a:r>
              <a:rPr lang="en-US" dirty="0"/>
              <a:t>BFR et FRNG</a:t>
            </a:r>
          </a:p>
        </p:txBody>
      </p:sp>
      <p:sp>
        <p:nvSpPr>
          <p:cNvPr id="5" name="Text Placeholder 4"/>
          <p:cNvSpPr>
            <a:spLocks noGrp="1"/>
          </p:cNvSpPr>
          <p:nvPr>
            <p:ph type="body" sz="quarter" idx="14"/>
          </p:nvPr>
        </p:nvSpPr>
        <p:spPr/>
        <p:txBody>
          <a:bodyPr/>
          <a:lstStyle/>
          <a:p>
            <a:r>
              <a:rPr lang="en-US" dirty="0"/>
              <a:t>05</a:t>
            </a:r>
          </a:p>
        </p:txBody>
      </p:sp>
      <p:sp>
        <p:nvSpPr>
          <p:cNvPr id="4" name="Slide Number Placeholder 3"/>
          <p:cNvSpPr>
            <a:spLocks noGrp="1"/>
          </p:cNvSpPr>
          <p:nvPr>
            <p:ph type="sldNum" sz="quarter" idx="15"/>
          </p:nvPr>
        </p:nvSpPr>
        <p:spPr/>
        <p:txBody>
          <a:bodyPr/>
          <a:lstStyle/>
          <a:p>
            <a:fld id="{FC1CF07D-8B3F-4D32-B059-0039CEA46DB1}" type="slidenum">
              <a:rPr lang="en-US" smtClean="0"/>
              <a:pPr/>
              <a:t>48</a:t>
            </a:fld>
            <a:endParaRPr lang="en-US"/>
          </a:p>
        </p:txBody>
      </p:sp>
      <p:pic>
        <p:nvPicPr>
          <p:cNvPr id="9" name="Espace réservé pour une image  8">
            <a:extLst>
              <a:ext uri="{FF2B5EF4-FFF2-40B4-BE49-F238E27FC236}">
                <a16:creationId xmlns:a16="http://schemas.microsoft.com/office/drawing/2014/main" id="{6A478E29-7953-0DB5-3EA5-A5817A318B1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7639" r="7639"/>
          <a:stretch>
            <a:fillRect/>
          </a:stretch>
        </p:blipFill>
        <p:spPr/>
      </p:pic>
    </p:spTree>
    <p:extLst>
      <p:ext uri="{BB962C8B-B14F-4D97-AF65-F5344CB8AC3E}">
        <p14:creationId xmlns:p14="http://schemas.microsoft.com/office/powerpoint/2010/main" val="71669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11737305" cy="5196235"/>
          </a:xfrm>
        </p:spPr>
        <p:txBody>
          <a:bodyPr>
            <a:normAutofit fontScale="92500" lnSpcReduction="10000"/>
          </a:bodyPr>
          <a:lstStyle/>
          <a:p>
            <a:pPr marL="0" indent="0">
              <a:lnSpc>
                <a:spcPct val="100000"/>
              </a:lnSpc>
              <a:buNone/>
            </a:pPr>
            <a:r>
              <a:rPr lang="fr-FR" dirty="0">
                <a:solidFill>
                  <a:schemeClr val="tx1"/>
                </a:solidFill>
                <a:latin typeface="+mn-lt"/>
              </a:rPr>
              <a:t>L’équilibre financier d’une entreprise est un concept fondamental qui reflète sa </a:t>
            </a:r>
            <a:r>
              <a:rPr lang="fr-FR" b="1" dirty="0">
                <a:solidFill>
                  <a:schemeClr val="accent2"/>
                </a:solidFill>
                <a:latin typeface="+mn-lt"/>
              </a:rPr>
              <a:t>capacité à couvrir ses besoins de financement à court et à long terme tout en assurant sa pérennité. </a:t>
            </a:r>
          </a:p>
          <a:p>
            <a:pPr marL="0" indent="0">
              <a:lnSpc>
                <a:spcPct val="100000"/>
              </a:lnSpc>
              <a:buNone/>
            </a:pPr>
            <a:r>
              <a:rPr lang="fr-FR" dirty="0">
                <a:solidFill>
                  <a:schemeClr val="tx1"/>
                </a:solidFill>
                <a:latin typeface="+mn-lt"/>
              </a:rPr>
              <a:t>Autrement dit, il s’agit de savoir si une entreprise dispose des ressources financières adéquates pour faire face à ses obligations sans se mettre en danger, ni à court terme (trésorerie, dettes à court terme) ni à long terme (investissements, dettes à long terme). </a:t>
            </a:r>
          </a:p>
        </p:txBody>
      </p:sp>
      <p:sp>
        <p:nvSpPr>
          <p:cNvPr id="7" name="Slide Number Placeholder 6"/>
          <p:cNvSpPr>
            <a:spLocks noGrp="1"/>
          </p:cNvSpPr>
          <p:nvPr>
            <p:ph type="sldNum" sz="quarter" idx="12"/>
          </p:nvPr>
        </p:nvSpPr>
        <p:spPr/>
        <p:txBody>
          <a:bodyPr/>
          <a:lstStyle/>
          <a:p>
            <a:fld id="{51F02384-994A-4C3C-8656-0CE2B6A3B91B}" type="slidenum">
              <a:rPr lang="en-US" smtClean="0"/>
              <a:pPr/>
              <a:t>49</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L’équilibre financier</a:t>
            </a:r>
          </a:p>
        </p:txBody>
      </p:sp>
    </p:spTree>
    <p:extLst>
      <p:ext uri="{BB962C8B-B14F-4D97-AF65-F5344CB8AC3E}">
        <p14:creationId xmlns:p14="http://schemas.microsoft.com/office/powerpoint/2010/main" val="2852173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980728"/>
            <a:ext cx="11737304" cy="5196235"/>
          </a:xfrm>
        </p:spPr>
        <p:txBody>
          <a:bodyPr>
            <a:normAutofit fontScale="70000" lnSpcReduction="20000"/>
          </a:bodyPr>
          <a:lstStyle/>
          <a:p>
            <a:pPr marL="0" indent="0">
              <a:lnSpc>
                <a:spcPct val="100000"/>
              </a:lnSpc>
              <a:buNone/>
            </a:pPr>
            <a:r>
              <a:rPr lang="fr-FR" dirty="0">
                <a:solidFill>
                  <a:schemeClr val="tx1"/>
                </a:solidFill>
                <a:latin typeface="+mn-lt"/>
              </a:rPr>
              <a:t>Actuellement, nous commercialisons des véhicules à un prix moyen de 60 000€ TTC, ce qui nous permet de répartir notre trésorerie sur 4 à 6 voitures.</a:t>
            </a:r>
          </a:p>
          <a:p>
            <a:pPr marL="0" indent="0">
              <a:lnSpc>
                <a:spcPct val="100000"/>
              </a:lnSpc>
              <a:buNone/>
            </a:pPr>
            <a:r>
              <a:rPr lang="fr-FR" dirty="0">
                <a:solidFill>
                  <a:schemeClr val="tx1"/>
                </a:solidFill>
                <a:latin typeface="+mn-lt"/>
              </a:rPr>
              <a:t>Notre clientèle est répartie sur l'ensemble du territoire français.</a:t>
            </a:r>
          </a:p>
          <a:p>
            <a:pPr marL="0" indent="0">
              <a:lnSpc>
                <a:spcPct val="100000"/>
              </a:lnSpc>
              <a:buNone/>
            </a:pPr>
            <a:r>
              <a:rPr lang="fr-FR" dirty="0">
                <a:solidFill>
                  <a:schemeClr val="tx1"/>
                </a:solidFill>
                <a:latin typeface="+mn-lt"/>
              </a:rPr>
              <a:t>Pour nous établir rapidement sur le marché automobile, nous nous concentrons sur la vente de l'Alpine A110, ce qui nous positionne comme une référence française pour ce modèle. Cette spécialisation stratégique vise à faire connaître notre structure avant d'élargir notre offre et de monter en gamme progressivement (Nous avons commercialisé notre première </a:t>
            </a:r>
            <a:r>
              <a:rPr lang="fr-FR" dirty="0" err="1">
                <a:solidFill>
                  <a:schemeClr val="tx1"/>
                </a:solidFill>
                <a:latin typeface="+mn-lt"/>
              </a:rPr>
              <a:t>Mclaren</a:t>
            </a:r>
            <a:r>
              <a:rPr lang="fr-FR" dirty="0">
                <a:solidFill>
                  <a:schemeClr val="tx1"/>
                </a:solidFill>
                <a:latin typeface="+mn-lt"/>
              </a:rPr>
              <a:t> ce mois-ci).</a:t>
            </a:r>
          </a:p>
          <a:p>
            <a:pPr marL="0" indent="0">
              <a:lnSpc>
                <a:spcPct val="100000"/>
              </a:lnSpc>
              <a:buNone/>
            </a:pPr>
            <a:r>
              <a:rPr lang="fr-FR" dirty="0">
                <a:solidFill>
                  <a:schemeClr val="tx1"/>
                </a:solidFill>
                <a:latin typeface="+mn-lt"/>
              </a:rPr>
              <a:t>Nous vendons entre 1 et 3 Alpines par mois. Ces véhicules nous tiennent particulièrement à cœur, de par la qualité de leur châssis et le prestige de la marque Alpine.</a:t>
            </a:r>
            <a:endParaRPr lang="en-US" dirty="0">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5</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Maison Marcello</a:t>
            </a:r>
          </a:p>
        </p:txBody>
      </p:sp>
    </p:spTree>
    <p:extLst>
      <p:ext uri="{BB962C8B-B14F-4D97-AF65-F5344CB8AC3E}">
        <p14:creationId xmlns:p14="http://schemas.microsoft.com/office/powerpoint/2010/main" val="81511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fr-FR" dirty="0"/>
              <a:t>Le Besoin en Fonds de Roulement (BFR)</a:t>
            </a:r>
            <a:endParaRPr lang="en-US" dirty="0"/>
          </a:p>
        </p:txBody>
      </p:sp>
      <p:sp>
        <p:nvSpPr>
          <p:cNvPr id="7" name="Espace réservé du texte 6">
            <a:extLst>
              <a:ext uri="{FF2B5EF4-FFF2-40B4-BE49-F238E27FC236}">
                <a16:creationId xmlns:a16="http://schemas.microsoft.com/office/drawing/2014/main" id="{36CD5DDC-55FE-0128-5660-92130E223296}"/>
              </a:ext>
            </a:extLst>
          </p:cNvPr>
          <p:cNvSpPr>
            <a:spLocks noGrp="1"/>
          </p:cNvSpPr>
          <p:nvPr>
            <p:ph type="body" sz="quarter" idx="14"/>
          </p:nvPr>
        </p:nvSpPr>
        <p:spPr/>
        <p:txBody>
          <a:bodyPr/>
          <a:lstStyle/>
          <a:p>
            <a:endParaRPr lang="fr-FR"/>
          </a:p>
        </p:txBody>
      </p:sp>
      <p:sp>
        <p:nvSpPr>
          <p:cNvPr id="9" name="Sous-titre 8">
            <a:extLst>
              <a:ext uri="{FF2B5EF4-FFF2-40B4-BE49-F238E27FC236}">
                <a16:creationId xmlns:a16="http://schemas.microsoft.com/office/drawing/2014/main" id="{B1713408-AF00-1940-B879-E7BC1033CE49}"/>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1897446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11737305" cy="5196235"/>
          </a:xfrm>
        </p:spPr>
        <p:txBody>
          <a:bodyPr>
            <a:normAutofit/>
          </a:bodyPr>
          <a:lstStyle/>
          <a:p>
            <a:pPr marL="0" indent="0">
              <a:lnSpc>
                <a:spcPct val="100000"/>
              </a:lnSpc>
              <a:buNone/>
            </a:pPr>
            <a:r>
              <a:rPr lang="fr-FR" dirty="0">
                <a:solidFill>
                  <a:schemeClr val="tx1"/>
                </a:solidFill>
                <a:latin typeface="+mn-lt"/>
              </a:rPr>
              <a:t>Le Besoin en Fonds de Roulement (BFR) représente le montant que l'entreprise doit financer pour couvrir son cycle d’exploitation, c'est-à-dire </a:t>
            </a:r>
            <a:r>
              <a:rPr lang="fr-FR" b="1" dirty="0">
                <a:solidFill>
                  <a:schemeClr val="accent2"/>
                </a:solidFill>
                <a:latin typeface="+mn-lt"/>
              </a:rPr>
              <a:t>l’écart entre les décaissements et les encaissements courants</a:t>
            </a:r>
            <a:r>
              <a:rPr lang="fr-FR" dirty="0">
                <a:solidFill>
                  <a:schemeClr val="tx1"/>
                </a:solidFill>
                <a:latin typeface="+mn-lt"/>
              </a:rPr>
              <a:t>. </a:t>
            </a:r>
          </a:p>
          <a:p>
            <a:pPr marL="0" indent="0">
              <a:lnSpc>
                <a:spcPct val="100000"/>
              </a:lnSpc>
              <a:buNone/>
            </a:pPr>
            <a:r>
              <a:rPr lang="fr-FR" dirty="0">
                <a:solidFill>
                  <a:schemeClr val="tx1"/>
                </a:solidFill>
                <a:latin typeface="+mn-lt"/>
              </a:rPr>
              <a:t>Le BFR reflète donc les besoins de financement à court terme de l’entreprise pour maintenir son activité.</a:t>
            </a:r>
          </a:p>
        </p:txBody>
      </p:sp>
      <p:sp>
        <p:nvSpPr>
          <p:cNvPr id="7" name="Slide Number Placeholder 6"/>
          <p:cNvSpPr>
            <a:spLocks noGrp="1"/>
          </p:cNvSpPr>
          <p:nvPr>
            <p:ph type="sldNum" sz="quarter" idx="12"/>
          </p:nvPr>
        </p:nvSpPr>
        <p:spPr/>
        <p:txBody>
          <a:bodyPr/>
          <a:lstStyle/>
          <a:p>
            <a:fld id="{51F02384-994A-4C3C-8656-0CE2B6A3B91B}" type="slidenum">
              <a:rPr lang="en-US" smtClean="0"/>
              <a:pPr/>
              <a:t>51</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fr-FR" dirty="0"/>
              <a:t>Le Besoin en Fonds de Roulement (BFR)</a:t>
            </a:r>
            <a:endParaRPr lang="en-US" dirty="0"/>
          </a:p>
        </p:txBody>
      </p:sp>
    </p:spTree>
    <p:extLst>
      <p:ext uri="{BB962C8B-B14F-4D97-AF65-F5344CB8AC3E}">
        <p14:creationId xmlns:p14="http://schemas.microsoft.com/office/powerpoint/2010/main" val="10387218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11737305" cy="5196235"/>
          </a:xfrm>
        </p:spPr>
        <p:txBody>
          <a:bodyPr>
            <a:normAutofit fontScale="55000" lnSpcReduction="20000"/>
          </a:bodyPr>
          <a:lstStyle/>
          <a:p>
            <a:pPr marL="0" indent="0">
              <a:lnSpc>
                <a:spcPct val="100000"/>
              </a:lnSpc>
              <a:buNone/>
            </a:pPr>
            <a:r>
              <a:rPr lang="fr-FR" dirty="0">
                <a:solidFill>
                  <a:schemeClr val="tx1"/>
                </a:solidFill>
                <a:latin typeface="+mn-lt"/>
              </a:rPr>
              <a:t>Interprétation du BFR</a:t>
            </a:r>
          </a:p>
          <a:p>
            <a:pPr marL="0" indent="0">
              <a:lnSpc>
                <a:spcPct val="100000"/>
              </a:lnSpc>
              <a:buNone/>
            </a:pPr>
            <a:r>
              <a:rPr lang="fr-FR" dirty="0">
                <a:solidFill>
                  <a:schemeClr val="tx1"/>
                </a:solidFill>
                <a:latin typeface="+mn-lt"/>
              </a:rPr>
              <a:t>Un </a:t>
            </a:r>
            <a:r>
              <a:rPr lang="fr-FR" b="1" dirty="0">
                <a:solidFill>
                  <a:schemeClr val="accent2"/>
                </a:solidFill>
                <a:latin typeface="+mn-lt"/>
              </a:rPr>
              <a:t>BFR élevé ou positif </a:t>
            </a:r>
            <a:r>
              <a:rPr lang="fr-FR" dirty="0">
                <a:solidFill>
                  <a:schemeClr val="tx1"/>
                </a:solidFill>
                <a:latin typeface="+mn-lt"/>
              </a:rPr>
              <a:t>montre que l'entreprise a des </a:t>
            </a:r>
            <a:r>
              <a:rPr lang="fr-FR" b="1" dirty="0">
                <a:solidFill>
                  <a:schemeClr val="accent2"/>
                </a:solidFill>
                <a:latin typeface="+mn-lt"/>
              </a:rPr>
              <a:t>besoins importants de financement à court terme</a:t>
            </a:r>
            <a:r>
              <a:rPr lang="fr-FR" dirty="0">
                <a:solidFill>
                  <a:schemeClr val="tx1"/>
                </a:solidFill>
                <a:latin typeface="+mn-lt"/>
              </a:rPr>
              <a:t>, en raison d'un décalage entre le moment où elle encaisse de l'argent (paiement des clients) et le moment où elle doit payer ses fournisseurs. Cela peut être dû à plusieurs facteurs :</a:t>
            </a:r>
          </a:p>
          <a:p>
            <a:pPr>
              <a:lnSpc>
                <a:spcPct val="100000"/>
              </a:lnSpc>
            </a:pPr>
            <a:r>
              <a:rPr lang="fr-FR" b="1" dirty="0">
                <a:solidFill>
                  <a:schemeClr val="tx1"/>
                </a:solidFill>
                <a:latin typeface="+mn-lt"/>
              </a:rPr>
              <a:t>Un stock trop important </a:t>
            </a:r>
            <a:r>
              <a:rPr lang="fr-FR" dirty="0">
                <a:solidFill>
                  <a:schemeClr val="tx1"/>
                </a:solidFill>
                <a:latin typeface="+mn-lt"/>
              </a:rPr>
              <a:t>: Cela signifie que l'entreprise n'écoule pas suffisamment vite ses produits.</a:t>
            </a:r>
          </a:p>
          <a:p>
            <a:pPr>
              <a:lnSpc>
                <a:spcPct val="100000"/>
              </a:lnSpc>
            </a:pPr>
            <a:r>
              <a:rPr lang="fr-FR" b="1" dirty="0">
                <a:solidFill>
                  <a:schemeClr val="tx1"/>
                </a:solidFill>
                <a:latin typeface="+mn-lt"/>
              </a:rPr>
              <a:t>Des créances clients élevées </a:t>
            </a:r>
            <a:r>
              <a:rPr lang="fr-FR" dirty="0">
                <a:solidFill>
                  <a:schemeClr val="tx1"/>
                </a:solidFill>
                <a:latin typeface="+mn-lt"/>
              </a:rPr>
              <a:t>: Les clients ne paient pas assez rapidement.</a:t>
            </a:r>
          </a:p>
          <a:p>
            <a:pPr>
              <a:lnSpc>
                <a:spcPct val="100000"/>
              </a:lnSpc>
            </a:pPr>
            <a:r>
              <a:rPr lang="fr-FR" b="1" dirty="0">
                <a:solidFill>
                  <a:schemeClr val="tx1"/>
                </a:solidFill>
                <a:latin typeface="+mn-lt"/>
              </a:rPr>
              <a:t>Des dettes fournisseurs limitées </a:t>
            </a:r>
            <a:r>
              <a:rPr lang="fr-FR" dirty="0">
                <a:solidFill>
                  <a:schemeClr val="tx1"/>
                </a:solidFill>
                <a:latin typeface="+mn-lt"/>
              </a:rPr>
              <a:t>: L'entreprise paie rapidement ses fournisseurs ou négocie mal ses délais de paiement.</a:t>
            </a:r>
          </a:p>
          <a:p>
            <a:pPr marL="0" indent="0">
              <a:lnSpc>
                <a:spcPct val="100000"/>
              </a:lnSpc>
              <a:buNone/>
            </a:pPr>
            <a:endParaRPr lang="fr-FR" dirty="0">
              <a:solidFill>
                <a:schemeClr val="tx1"/>
              </a:solidFill>
              <a:latin typeface="+mn-lt"/>
            </a:endParaRPr>
          </a:p>
          <a:p>
            <a:pPr marL="0" indent="0">
              <a:lnSpc>
                <a:spcPct val="100000"/>
              </a:lnSpc>
              <a:buNone/>
            </a:pPr>
            <a:r>
              <a:rPr lang="fr-FR" dirty="0">
                <a:solidFill>
                  <a:schemeClr val="tx1"/>
                </a:solidFill>
                <a:latin typeface="+mn-lt"/>
              </a:rPr>
              <a:t>Un </a:t>
            </a:r>
            <a:r>
              <a:rPr lang="fr-FR" b="1" dirty="0">
                <a:solidFill>
                  <a:schemeClr val="accent2"/>
                </a:solidFill>
                <a:latin typeface="+mn-lt"/>
              </a:rPr>
              <a:t>BFR faible ou négatif </a:t>
            </a:r>
            <a:r>
              <a:rPr lang="fr-FR" dirty="0">
                <a:solidFill>
                  <a:schemeClr val="tx1"/>
                </a:solidFill>
                <a:latin typeface="+mn-lt"/>
              </a:rPr>
              <a:t>est souvent un bon signe : cela signifie que </a:t>
            </a:r>
            <a:r>
              <a:rPr lang="fr-FR" b="1" dirty="0">
                <a:solidFill>
                  <a:schemeClr val="accent2"/>
                </a:solidFill>
                <a:latin typeface="+mn-lt"/>
              </a:rPr>
              <a:t>l'entreprise finance son cycle d’exploitation à court terme</a:t>
            </a:r>
            <a:r>
              <a:rPr lang="fr-FR" dirty="0">
                <a:solidFill>
                  <a:schemeClr val="tx1"/>
                </a:solidFill>
                <a:latin typeface="+mn-lt"/>
              </a:rPr>
              <a:t> grâce aux dettes fournisseurs et qu'elle n'a pas besoin de mobiliser beaucoup de ressources propres pour maintenir son activité courante.</a:t>
            </a:r>
          </a:p>
        </p:txBody>
      </p:sp>
      <p:sp>
        <p:nvSpPr>
          <p:cNvPr id="7" name="Slide Number Placeholder 6"/>
          <p:cNvSpPr>
            <a:spLocks noGrp="1"/>
          </p:cNvSpPr>
          <p:nvPr>
            <p:ph type="sldNum" sz="quarter" idx="12"/>
          </p:nvPr>
        </p:nvSpPr>
        <p:spPr/>
        <p:txBody>
          <a:bodyPr/>
          <a:lstStyle/>
          <a:p>
            <a:fld id="{51F02384-994A-4C3C-8656-0CE2B6A3B91B}" type="slidenum">
              <a:rPr lang="en-US" smtClean="0"/>
              <a:pPr/>
              <a:t>52</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fr-FR" dirty="0"/>
              <a:t>Le Besoin en Fonds de Roulement (BFR)</a:t>
            </a:r>
            <a:endParaRPr lang="en-US" dirty="0"/>
          </a:p>
        </p:txBody>
      </p:sp>
    </p:spTree>
    <p:extLst>
      <p:ext uri="{BB962C8B-B14F-4D97-AF65-F5344CB8AC3E}">
        <p14:creationId xmlns:p14="http://schemas.microsoft.com/office/powerpoint/2010/main" val="1512155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11737305" cy="5196235"/>
          </a:xfrm>
        </p:spPr>
        <p:txBody>
          <a:bodyPr>
            <a:normAutofit/>
          </a:bodyPr>
          <a:lstStyle/>
          <a:p>
            <a:pPr marL="0" indent="0">
              <a:lnSpc>
                <a:spcPct val="100000"/>
              </a:lnSpc>
              <a:buNone/>
            </a:pPr>
            <a:r>
              <a:rPr lang="fr-FR" b="1" dirty="0">
                <a:solidFill>
                  <a:schemeClr val="tx1"/>
                </a:solidFill>
                <a:latin typeface="+mn-lt"/>
              </a:rPr>
              <a:t>Calcul du BFR</a:t>
            </a:r>
          </a:p>
          <a:p>
            <a:pPr marL="0" indent="0">
              <a:lnSpc>
                <a:spcPct val="100000"/>
              </a:lnSpc>
              <a:buNone/>
            </a:pPr>
            <a:r>
              <a:rPr lang="fr-FR" dirty="0">
                <a:solidFill>
                  <a:schemeClr val="tx1"/>
                </a:solidFill>
                <a:latin typeface="+mn-lt"/>
              </a:rPr>
              <a:t>Le BFR est calculé de la manière suivante :</a:t>
            </a:r>
          </a:p>
          <a:p>
            <a:pPr marL="0" indent="0">
              <a:lnSpc>
                <a:spcPct val="100000"/>
              </a:lnSpc>
              <a:buNone/>
            </a:pPr>
            <a:r>
              <a:rPr lang="fr-FR" b="1" dirty="0">
                <a:solidFill>
                  <a:schemeClr val="accent2"/>
                </a:solidFill>
                <a:latin typeface="+mn-lt"/>
              </a:rPr>
              <a:t>BFR = (Stocks + Créances Clients) − Dettes Fournisseurs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53</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fr-FR" dirty="0"/>
              <a:t>Le Besoin en Fonds de Roulement (BFR)</a:t>
            </a:r>
            <a:endParaRPr lang="en-US" dirty="0"/>
          </a:p>
        </p:txBody>
      </p:sp>
      <p:pic>
        <p:nvPicPr>
          <p:cNvPr id="2" name="Image 1">
            <a:extLst>
              <a:ext uri="{FF2B5EF4-FFF2-40B4-BE49-F238E27FC236}">
                <a16:creationId xmlns:a16="http://schemas.microsoft.com/office/drawing/2014/main" id="{952D56D3-994E-C961-D586-3B5020A2BCF6}"/>
              </a:ext>
            </a:extLst>
          </p:cNvPr>
          <p:cNvPicPr>
            <a:picLocks noChangeAspect="1"/>
          </p:cNvPicPr>
          <p:nvPr/>
        </p:nvPicPr>
        <p:blipFill>
          <a:blip r:embed="rId3"/>
          <a:stretch>
            <a:fillRect/>
          </a:stretch>
        </p:blipFill>
        <p:spPr>
          <a:xfrm>
            <a:off x="4310062" y="3717032"/>
            <a:ext cx="3571875" cy="2009775"/>
          </a:xfrm>
          <a:prstGeom prst="rect">
            <a:avLst/>
          </a:prstGeom>
        </p:spPr>
      </p:pic>
    </p:spTree>
    <p:extLst>
      <p:ext uri="{BB962C8B-B14F-4D97-AF65-F5344CB8AC3E}">
        <p14:creationId xmlns:p14="http://schemas.microsoft.com/office/powerpoint/2010/main" val="484741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11737305" cy="5196235"/>
          </a:xfrm>
        </p:spPr>
        <p:txBody>
          <a:bodyPr>
            <a:normAutofit fontScale="47500" lnSpcReduction="20000"/>
          </a:bodyPr>
          <a:lstStyle/>
          <a:p>
            <a:pPr marL="0" indent="0">
              <a:lnSpc>
                <a:spcPct val="100000"/>
              </a:lnSpc>
              <a:buNone/>
            </a:pPr>
            <a:r>
              <a:rPr lang="fr-FR" dirty="0">
                <a:solidFill>
                  <a:schemeClr val="tx1"/>
                </a:solidFill>
                <a:latin typeface="+mn-lt"/>
              </a:rPr>
              <a:t> Stocks : 251 346 € | Créances clients : 6 127 € | Dettes fournisseurs : 6 191 €</a:t>
            </a:r>
          </a:p>
          <a:p>
            <a:pPr marL="0" indent="0">
              <a:lnSpc>
                <a:spcPct val="100000"/>
              </a:lnSpc>
              <a:buNone/>
            </a:pPr>
            <a:r>
              <a:rPr lang="fr-FR" dirty="0">
                <a:solidFill>
                  <a:schemeClr val="tx1"/>
                </a:solidFill>
                <a:latin typeface="+mn-lt"/>
              </a:rPr>
              <a:t>Le calcul du BFR (Besoin en Fonds de Roulement) se fait comme suit :</a:t>
            </a:r>
          </a:p>
          <a:p>
            <a:pPr marL="0" indent="0">
              <a:lnSpc>
                <a:spcPct val="100000"/>
              </a:lnSpc>
              <a:buNone/>
            </a:pPr>
            <a:r>
              <a:rPr lang="fr-FR" b="1" dirty="0">
                <a:solidFill>
                  <a:schemeClr val="tx1"/>
                </a:solidFill>
                <a:latin typeface="+mn-lt"/>
              </a:rPr>
              <a:t>BFR = (251 346 + 6127) − 6191 = 257 473 − 6191 = 251 282 euros</a:t>
            </a:r>
          </a:p>
          <a:p>
            <a:pPr marL="0" indent="0">
              <a:lnSpc>
                <a:spcPct val="100000"/>
              </a:lnSpc>
              <a:buNone/>
            </a:pPr>
            <a:r>
              <a:rPr lang="fr-FR" dirty="0">
                <a:solidFill>
                  <a:schemeClr val="tx1"/>
                </a:solidFill>
                <a:latin typeface="+mn-lt"/>
              </a:rPr>
              <a:t>Le BFR de 251 282 € signifie que Maison Marcello a besoin de ce montant pour financer son cycle d'exploitation. Ce BFR positif montre que l'entreprise doit trouver des liquidités à court terme pour payer ses fournisseurs, car ses créances clients et stocks ne suffisent pas à couvrir ses dettes fournisseurs.</a:t>
            </a:r>
          </a:p>
          <a:p>
            <a:pPr marL="0" indent="0">
              <a:lnSpc>
                <a:spcPct val="100000"/>
              </a:lnSpc>
              <a:buNone/>
            </a:pPr>
            <a:r>
              <a:rPr lang="fr-FR" dirty="0">
                <a:solidFill>
                  <a:schemeClr val="tx1"/>
                </a:solidFill>
                <a:latin typeface="+mn-lt"/>
              </a:rPr>
              <a:t>Points d'attention :</a:t>
            </a:r>
          </a:p>
          <a:p>
            <a:pPr>
              <a:lnSpc>
                <a:spcPct val="100000"/>
              </a:lnSpc>
            </a:pPr>
            <a:r>
              <a:rPr lang="fr-FR" b="1" dirty="0">
                <a:solidFill>
                  <a:schemeClr val="accent2"/>
                </a:solidFill>
                <a:latin typeface="+mn-lt"/>
              </a:rPr>
              <a:t>Stock important </a:t>
            </a:r>
            <a:r>
              <a:rPr lang="fr-FR" dirty="0">
                <a:solidFill>
                  <a:schemeClr val="tx1"/>
                </a:solidFill>
                <a:latin typeface="+mn-lt"/>
              </a:rPr>
              <a:t>: L'entreprise a un stock relativement élevé (251 346 €) qui n'a pas encore été écoulé. Cela peut immobiliser des ressources financières et ralentir le cycle d'exploitation.</a:t>
            </a:r>
          </a:p>
          <a:p>
            <a:pPr>
              <a:lnSpc>
                <a:spcPct val="100000"/>
              </a:lnSpc>
            </a:pPr>
            <a:r>
              <a:rPr lang="fr-FR" b="1" dirty="0">
                <a:solidFill>
                  <a:schemeClr val="accent2"/>
                </a:solidFill>
                <a:latin typeface="+mn-lt"/>
              </a:rPr>
              <a:t>Créances clients faibles </a:t>
            </a:r>
            <a:r>
              <a:rPr lang="fr-FR" dirty="0">
                <a:solidFill>
                  <a:schemeClr val="tx1"/>
                </a:solidFill>
                <a:latin typeface="+mn-lt"/>
              </a:rPr>
              <a:t>: La somme des créances clients (6 127 €) est faible, ce qui signifie que les clients paient probablement à temps ou que les ventes à crédit ne sont pas dominantes.</a:t>
            </a:r>
          </a:p>
          <a:p>
            <a:pPr>
              <a:lnSpc>
                <a:spcPct val="100000"/>
              </a:lnSpc>
            </a:pPr>
            <a:r>
              <a:rPr lang="fr-FR" b="1" dirty="0">
                <a:solidFill>
                  <a:schemeClr val="accent2"/>
                </a:solidFill>
                <a:latin typeface="+mn-lt"/>
              </a:rPr>
              <a:t>Dettes fournisseurs modérées </a:t>
            </a:r>
            <a:r>
              <a:rPr lang="fr-FR" dirty="0">
                <a:solidFill>
                  <a:schemeClr val="tx1"/>
                </a:solidFill>
                <a:latin typeface="+mn-lt"/>
              </a:rPr>
              <a:t>: L'entreprise a des dettes fournisseurs modérées (6 191 €), ce qui peut indiquer une bonne gestion des délais de paiement.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54</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fr-FR" dirty="0"/>
              <a:t>Le Besoin en Fonds de Roulement (BFR)</a:t>
            </a:r>
            <a:endParaRPr lang="en-US" dirty="0"/>
          </a:p>
        </p:txBody>
      </p:sp>
      <p:pic>
        <p:nvPicPr>
          <p:cNvPr id="3" name="Image 2">
            <a:extLst>
              <a:ext uri="{FF2B5EF4-FFF2-40B4-BE49-F238E27FC236}">
                <a16:creationId xmlns:a16="http://schemas.microsoft.com/office/drawing/2014/main" id="{B8E27ED4-AEFB-1A3D-DD54-B26190D5249C}"/>
              </a:ext>
            </a:extLst>
          </p:cNvPr>
          <p:cNvPicPr>
            <a:picLocks noChangeAspect="1"/>
          </p:cNvPicPr>
          <p:nvPr/>
        </p:nvPicPr>
        <p:blipFill>
          <a:blip r:embed="rId3"/>
          <a:stretch>
            <a:fillRect/>
          </a:stretch>
        </p:blipFill>
        <p:spPr>
          <a:xfrm>
            <a:off x="9736620" y="1340768"/>
            <a:ext cx="1621677" cy="664522"/>
          </a:xfrm>
          <a:prstGeom prst="rect">
            <a:avLst/>
          </a:prstGeom>
        </p:spPr>
      </p:pic>
    </p:spTree>
    <p:extLst>
      <p:ext uri="{BB962C8B-B14F-4D97-AF65-F5344CB8AC3E}">
        <p14:creationId xmlns:p14="http://schemas.microsoft.com/office/powerpoint/2010/main" val="23242651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fr-FR" dirty="0"/>
              <a:t>Le Fonds de Roulement Net Global (FRNG)</a:t>
            </a:r>
            <a:endParaRPr lang="en-US" dirty="0"/>
          </a:p>
        </p:txBody>
      </p:sp>
      <p:sp>
        <p:nvSpPr>
          <p:cNvPr id="7" name="Espace réservé du texte 6">
            <a:extLst>
              <a:ext uri="{FF2B5EF4-FFF2-40B4-BE49-F238E27FC236}">
                <a16:creationId xmlns:a16="http://schemas.microsoft.com/office/drawing/2014/main" id="{36CD5DDC-55FE-0128-5660-92130E223296}"/>
              </a:ext>
            </a:extLst>
          </p:cNvPr>
          <p:cNvSpPr>
            <a:spLocks noGrp="1"/>
          </p:cNvSpPr>
          <p:nvPr>
            <p:ph type="body" sz="quarter" idx="14"/>
          </p:nvPr>
        </p:nvSpPr>
        <p:spPr/>
        <p:txBody>
          <a:bodyPr/>
          <a:lstStyle/>
          <a:p>
            <a:endParaRPr lang="fr-FR"/>
          </a:p>
        </p:txBody>
      </p:sp>
      <p:sp>
        <p:nvSpPr>
          <p:cNvPr id="9" name="Sous-titre 8">
            <a:extLst>
              <a:ext uri="{FF2B5EF4-FFF2-40B4-BE49-F238E27FC236}">
                <a16:creationId xmlns:a16="http://schemas.microsoft.com/office/drawing/2014/main" id="{B1713408-AF00-1940-B879-E7BC1033CE49}"/>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3064187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11737305" cy="5196235"/>
          </a:xfrm>
        </p:spPr>
        <p:txBody>
          <a:bodyPr>
            <a:normAutofit lnSpcReduction="10000"/>
          </a:bodyPr>
          <a:lstStyle/>
          <a:p>
            <a:pPr marL="0" indent="0">
              <a:lnSpc>
                <a:spcPct val="100000"/>
              </a:lnSpc>
              <a:buNone/>
            </a:pPr>
            <a:r>
              <a:rPr lang="fr-FR" dirty="0">
                <a:solidFill>
                  <a:schemeClr val="tx1"/>
                </a:solidFill>
                <a:latin typeface="+mn-lt"/>
              </a:rPr>
              <a:t>Le Fonds de Roulement Net Global (FRNG) est un indicateur qui permet de savoir si l'entreprise </a:t>
            </a:r>
            <a:r>
              <a:rPr lang="fr-FR" b="1" dirty="0">
                <a:solidFill>
                  <a:schemeClr val="accent2"/>
                </a:solidFill>
                <a:latin typeface="+mn-lt"/>
              </a:rPr>
              <a:t>a des ressources stables </a:t>
            </a:r>
            <a:r>
              <a:rPr lang="fr-FR" dirty="0">
                <a:solidFill>
                  <a:schemeClr val="tx1"/>
                </a:solidFill>
                <a:latin typeface="+mn-lt"/>
              </a:rPr>
              <a:t>(capitaux propres et dettes à long terme) suffisantes </a:t>
            </a:r>
            <a:r>
              <a:rPr lang="fr-FR" b="1" dirty="0">
                <a:solidFill>
                  <a:schemeClr val="accent2"/>
                </a:solidFill>
                <a:latin typeface="+mn-lt"/>
              </a:rPr>
              <a:t>pour financer ses investissements </a:t>
            </a:r>
            <a:r>
              <a:rPr lang="fr-FR" dirty="0">
                <a:solidFill>
                  <a:schemeClr val="tx1"/>
                </a:solidFill>
                <a:latin typeface="+mn-lt"/>
              </a:rPr>
              <a:t>et </a:t>
            </a:r>
            <a:r>
              <a:rPr lang="fr-FR" b="1" dirty="0">
                <a:solidFill>
                  <a:schemeClr val="accent2"/>
                </a:solidFill>
                <a:latin typeface="+mn-lt"/>
              </a:rPr>
              <a:t>couvrir son Besoin en Fonds de Roulement (BFR). </a:t>
            </a:r>
          </a:p>
          <a:p>
            <a:pPr marL="0" indent="0">
              <a:lnSpc>
                <a:spcPct val="100000"/>
              </a:lnSpc>
              <a:buNone/>
            </a:pPr>
            <a:r>
              <a:rPr lang="fr-FR" dirty="0">
                <a:solidFill>
                  <a:schemeClr val="tx1"/>
                </a:solidFill>
                <a:latin typeface="+mn-lt"/>
              </a:rPr>
              <a:t>Le FRNG représente donc </a:t>
            </a:r>
            <a:r>
              <a:rPr lang="fr-FR" b="1" dirty="0">
                <a:solidFill>
                  <a:schemeClr val="accent2"/>
                </a:solidFill>
                <a:latin typeface="+mn-lt"/>
              </a:rPr>
              <a:t>l’excédent ou l’insuffisance </a:t>
            </a:r>
            <a:r>
              <a:rPr lang="fr-FR" dirty="0">
                <a:solidFill>
                  <a:schemeClr val="tx1"/>
                </a:solidFill>
                <a:latin typeface="+mn-lt"/>
              </a:rPr>
              <a:t>des ressources financières à long terme </a:t>
            </a:r>
            <a:r>
              <a:rPr lang="fr-FR" b="1" dirty="0">
                <a:solidFill>
                  <a:schemeClr val="accent2"/>
                </a:solidFill>
                <a:latin typeface="+mn-lt"/>
              </a:rPr>
              <a:t>pour financer les besoins à court terme</a:t>
            </a:r>
            <a:r>
              <a:rPr lang="fr-FR" dirty="0">
                <a:solidFill>
                  <a:schemeClr val="tx1"/>
                </a:solidFill>
                <a:latin typeface="+mn-lt"/>
              </a:rPr>
              <a: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56</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fr-FR" dirty="0"/>
              <a:t>Le Fonds de Roulement Net Global (FRNG)</a:t>
            </a:r>
            <a:endParaRPr lang="en-US" dirty="0"/>
          </a:p>
        </p:txBody>
      </p:sp>
    </p:spTree>
    <p:extLst>
      <p:ext uri="{BB962C8B-B14F-4D97-AF65-F5344CB8AC3E}">
        <p14:creationId xmlns:p14="http://schemas.microsoft.com/office/powerpoint/2010/main" val="40267325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11737305" cy="5196235"/>
          </a:xfrm>
        </p:spPr>
        <p:txBody>
          <a:bodyPr>
            <a:normAutofit fontScale="62500" lnSpcReduction="20000"/>
          </a:bodyPr>
          <a:lstStyle/>
          <a:p>
            <a:pPr marL="0" indent="0">
              <a:lnSpc>
                <a:spcPct val="100000"/>
              </a:lnSpc>
              <a:buNone/>
            </a:pPr>
            <a:r>
              <a:rPr lang="fr-FR" b="1" dirty="0">
                <a:solidFill>
                  <a:schemeClr val="tx1"/>
                </a:solidFill>
                <a:latin typeface="+mn-lt"/>
              </a:rPr>
              <a:t>Calcul du FRNG</a:t>
            </a:r>
          </a:p>
          <a:p>
            <a:pPr marL="0" indent="0">
              <a:lnSpc>
                <a:spcPct val="100000"/>
              </a:lnSpc>
              <a:buNone/>
            </a:pPr>
            <a:r>
              <a:rPr lang="fr-FR" b="1" dirty="0">
                <a:solidFill>
                  <a:schemeClr val="tx1"/>
                </a:solidFill>
                <a:latin typeface="+mn-lt"/>
              </a:rPr>
              <a:t>FRNG = Ressources Stables − Actifs Immobilisés</a:t>
            </a:r>
          </a:p>
          <a:p>
            <a:pPr marL="0" indent="0">
              <a:lnSpc>
                <a:spcPct val="100000"/>
              </a:lnSpc>
              <a:buNone/>
            </a:pPr>
            <a:r>
              <a:rPr lang="fr-FR" dirty="0">
                <a:solidFill>
                  <a:schemeClr val="tx1"/>
                </a:solidFill>
                <a:latin typeface="+mn-lt"/>
              </a:rPr>
              <a:t>Les ressources stables comprennent les capitaux propres (les fonds apportés par les actionnaires) et les dettes à long terme (emprunts bancaires par exemple).</a:t>
            </a:r>
          </a:p>
          <a:p>
            <a:pPr marL="0" indent="0">
              <a:lnSpc>
                <a:spcPct val="100000"/>
              </a:lnSpc>
              <a:buNone/>
            </a:pPr>
            <a:r>
              <a:rPr lang="fr-FR" dirty="0">
                <a:solidFill>
                  <a:schemeClr val="tx1"/>
                </a:solidFill>
                <a:latin typeface="+mn-lt"/>
              </a:rPr>
              <a:t>Les actifs immobilisés correspondent aux investissements à long terme de l’entreprise (bâtiments, machines, véhicules, etc.).</a:t>
            </a:r>
          </a:p>
          <a:p>
            <a:pPr>
              <a:lnSpc>
                <a:spcPct val="100000"/>
              </a:lnSpc>
            </a:pPr>
            <a:r>
              <a:rPr lang="fr-FR" dirty="0">
                <a:solidFill>
                  <a:schemeClr val="tx1"/>
                </a:solidFill>
                <a:latin typeface="+mn-lt"/>
              </a:rPr>
              <a:t>Si le </a:t>
            </a:r>
            <a:r>
              <a:rPr lang="fr-FR" b="1" dirty="0">
                <a:solidFill>
                  <a:schemeClr val="accent2"/>
                </a:solidFill>
                <a:latin typeface="+mn-lt"/>
              </a:rPr>
              <a:t>FRNG est positif</a:t>
            </a:r>
            <a:r>
              <a:rPr lang="fr-FR" dirty="0">
                <a:solidFill>
                  <a:schemeClr val="tx1"/>
                </a:solidFill>
                <a:latin typeface="+mn-lt"/>
              </a:rPr>
              <a:t>, cela signifie que </a:t>
            </a:r>
            <a:r>
              <a:rPr lang="fr-FR" b="1" dirty="0">
                <a:solidFill>
                  <a:schemeClr val="accent2"/>
                </a:solidFill>
                <a:latin typeface="+mn-lt"/>
              </a:rPr>
              <a:t>l'entreprise a suffisamment de ressources</a:t>
            </a:r>
            <a:r>
              <a:rPr lang="fr-FR" dirty="0">
                <a:solidFill>
                  <a:schemeClr val="tx1"/>
                </a:solidFill>
                <a:latin typeface="+mn-lt"/>
              </a:rPr>
              <a:t> à long terme pour financer ses immobilisations et couvrir une partie de son BFR. </a:t>
            </a:r>
          </a:p>
          <a:p>
            <a:pPr>
              <a:lnSpc>
                <a:spcPct val="100000"/>
              </a:lnSpc>
            </a:pPr>
            <a:r>
              <a:rPr lang="fr-FR" dirty="0">
                <a:solidFill>
                  <a:schemeClr val="tx1"/>
                </a:solidFill>
                <a:latin typeface="+mn-lt"/>
              </a:rPr>
              <a:t>Si le </a:t>
            </a:r>
            <a:r>
              <a:rPr lang="fr-FR" b="1" dirty="0">
                <a:solidFill>
                  <a:schemeClr val="accent2"/>
                </a:solidFill>
                <a:latin typeface="+mn-lt"/>
              </a:rPr>
              <a:t>FRNG est négatif</a:t>
            </a:r>
            <a:r>
              <a:rPr lang="fr-FR" dirty="0">
                <a:solidFill>
                  <a:schemeClr val="tx1"/>
                </a:solidFill>
                <a:latin typeface="+mn-lt"/>
              </a:rPr>
              <a:t>, </a:t>
            </a:r>
            <a:r>
              <a:rPr lang="fr-FR" b="1" dirty="0">
                <a:solidFill>
                  <a:schemeClr val="accent2"/>
                </a:solidFill>
                <a:latin typeface="+mn-lt"/>
              </a:rPr>
              <a:t>l'entreprise n'a pas assez de ressources </a:t>
            </a:r>
            <a:r>
              <a:rPr lang="fr-FR" dirty="0">
                <a:solidFill>
                  <a:schemeClr val="tx1"/>
                </a:solidFill>
                <a:latin typeface="+mn-lt"/>
              </a:rPr>
              <a:t>à long terme et doit donc financer une partie de ses investissements ou de son BFR par des dettes à court terme, ce qui peut être risqué.</a:t>
            </a:r>
          </a:p>
        </p:txBody>
      </p:sp>
      <p:sp>
        <p:nvSpPr>
          <p:cNvPr id="7" name="Slide Number Placeholder 6"/>
          <p:cNvSpPr>
            <a:spLocks noGrp="1"/>
          </p:cNvSpPr>
          <p:nvPr>
            <p:ph type="sldNum" sz="quarter" idx="12"/>
          </p:nvPr>
        </p:nvSpPr>
        <p:spPr/>
        <p:txBody>
          <a:bodyPr/>
          <a:lstStyle/>
          <a:p>
            <a:fld id="{51F02384-994A-4C3C-8656-0CE2B6A3B91B}" type="slidenum">
              <a:rPr lang="en-US" smtClean="0"/>
              <a:pPr/>
              <a:t>57</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fr-FR" dirty="0"/>
              <a:t>Le Fonds de Roulement Net Global (FRNG)</a:t>
            </a:r>
            <a:endParaRPr lang="en-US" dirty="0"/>
          </a:p>
        </p:txBody>
      </p:sp>
    </p:spTree>
    <p:extLst>
      <p:ext uri="{BB962C8B-B14F-4D97-AF65-F5344CB8AC3E}">
        <p14:creationId xmlns:p14="http://schemas.microsoft.com/office/powerpoint/2010/main" val="39783874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3" y="980728"/>
            <a:ext cx="11737305" cy="5196235"/>
          </a:xfrm>
        </p:spPr>
        <p:txBody>
          <a:bodyPr>
            <a:normAutofit fontScale="77500" lnSpcReduction="20000"/>
          </a:bodyPr>
          <a:lstStyle/>
          <a:p>
            <a:pPr marL="0" indent="0">
              <a:lnSpc>
                <a:spcPct val="100000"/>
              </a:lnSpc>
              <a:buNone/>
            </a:pPr>
            <a:r>
              <a:rPr lang="fr-FR" dirty="0">
                <a:solidFill>
                  <a:schemeClr val="tx1"/>
                </a:solidFill>
                <a:latin typeface="+mn-lt"/>
              </a:rPr>
              <a:t> Capitaux propres : 24 847 € | Dettes financières à long terme (emprunts) : 313 783 € | Immobilisations corporelles : 2 569 €</a:t>
            </a:r>
          </a:p>
          <a:p>
            <a:pPr marL="0" indent="0" algn="ctr">
              <a:lnSpc>
                <a:spcPct val="100000"/>
              </a:lnSpc>
              <a:buNone/>
            </a:pPr>
            <a:r>
              <a:rPr lang="fr-FR" b="1" dirty="0">
                <a:solidFill>
                  <a:schemeClr val="tx1"/>
                </a:solidFill>
                <a:latin typeface="+mn-lt"/>
              </a:rPr>
              <a:t>FRNG = (24 847 + 313 783)−2569 = 336 061 euros</a:t>
            </a:r>
          </a:p>
          <a:p>
            <a:pPr marL="0" indent="0">
              <a:lnSpc>
                <a:spcPct val="100000"/>
              </a:lnSpc>
              <a:buNone/>
            </a:pPr>
            <a:endParaRPr lang="fr-FR" dirty="0">
              <a:solidFill>
                <a:schemeClr val="tx1"/>
              </a:solidFill>
              <a:latin typeface="+mn-lt"/>
            </a:endParaRPr>
          </a:p>
          <a:p>
            <a:pPr marL="0" indent="0">
              <a:lnSpc>
                <a:spcPct val="100000"/>
              </a:lnSpc>
              <a:buNone/>
            </a:pPr>
            <a:r>
              <a:rPr lang="fr-FR" dirty="0">
                <a:solidFill>
                  <a:schemeClr val="tx1"/>
                </a:solidFill>
                <a:latin typeface="+mn-lt"/>
              </a:rPr>
              <a:t>Le FRNG de 336 061 € indique que Maison Marcello dispose de </a:t>
            </a:r>
            <a:r>
              <a:rPr lang="fr-FR" b="1" dirty="0">
                <a:solidFill>
                  <a:schemeClr val="accent2"/>
                </a:solidFill>
                <a:latin typeface="+mn-lt"/>
              </a:rPr>
              <a:t>ressources stables suffisantes pour couvrir ses immobilisations</a:t>
            </a:r>
            <a:r>
              <a:rPr lang="fr-FR" dirty="0">
                <a:solidFill>
                  <a:schemeClr val="tx1"/>
                </a:solidFill>
                <a:latin typeface="+mn-lt"/>
              </a:rPr>
              <a:t>. </a:t>
            </a:r>
          </a:p>
          <a:p>
            <a:pPr marL="0" indent="0">
              <a:lnSpc>
                <a:spcPct val="100000"/>
              </a:lnSpc>
              <a:buNone/>
            </a:pPr>
            <a:r>
              <a:rPr lang="fr-FR" dirty="0">
                <a:solidFill>
                  <a:schemeClr val="tx1"/>
                </a:solidFill>
                <a:latin typeface="+mn-lt"/>
              </a:rPr>
              <a:t>Ce fonds de roulement est positif, ce qui est un bon signe financier. Cela signifie que l'entreprise </a:t>
            </a:r>
            <a:r>
              <a:rPr lang="fr-FR" b="1" dirty="0">
                <a:solidFill>
                  <a:schemeClr val="accent2"/>
                </a:solidFill>
                <a:latin typeface="+mn-lt"/>
              </a:rPr>
              <a:t>peut financer son cycle d'exploitation à long terme et qu'elle a une marge de sécurité financière</a:t>
            </a:r>
            <a:r>
              <a:rPr lang="fr-FR" dirty="0">
                <a:solidFill>
                  <a:schemeClr val="tx1"/>
                </a:solidFill>
                <a:latin typeface="+mn-lt"/>
              </a:rPr>
              <a: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58</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fr-FR" dirty="0"/>
              <a:t>Le Fonds de Roulement Net Global (FRNG)</a:t>
            </a:r>
            <a:endParaRPr lang="en-US" dirty="0"/>
          </a:p>
        </p:txBody>
      </p:sp>
    </p:spTree>
    <p:extLst>
      <p:ext uri="{BB962C8B-B14F-4D97-AF65-F5344CB8AC3E}">
        <p14:creationId xmlns:p14="http://schemas.microsoft.com/office/powerpoint/2010/main" val="11453357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1F02384-994A-4C3C-8656-0CE2B6A3B91B}" type="slidenum">
              <a:rPr lang="en-US" smtClean="0"/>
              <a:pPr/>
              <a:t>59</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Maison Marcello</a:t>
            </a:r>
          </a:p>
        </p:txBody>
      </p:sp>
      <p:pic>
        <p:nvPicPr>
          <p:cNvPr id="8" name="Image 7">
            <a:extLst>
              <a:ext uri="{FF2B5EF4-FFF2-40B4-BE49-F238E27FC236}">
                <a16:creationId xmlns:a16="http://schemas.microsoft.com/office/drawing/2014/main" id="{7FABFC87-4AA7-18FB-C922-F63BF3A22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421" y="888421"/>
            <a:ext cx="5081158" cy="5081158"/>
          </a:xfrm>
          <a:prstGeom prst="rect">
            <a:avLst/>
          </a:prstGeom>
        </p:spPr>
      </p:pic>
    </p:spTree>
    <p:extLst>
      <p:ext uri="{BB962C8B-B14F-4D97-AF65-F5344CB8AC3E}">
        <p14:creationId xmlns:p14="http://schemas.microsoft.com/office/powerpoint/2010/main" val="1268440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980728"/>
            <a:ext cx="11737304" cy="5196235"/>
          </a:xfrm>
        </p:spPr>
        <p:txBody>
          <a:bodyPr>
            <a:normAutofit fontScale="62500" lnSpcReduction="20000"/>
          </a:bodyPr>
          <a:lstStyle/>
          <a:p>
            <a:pPr marL="0" indent="0">
              <a:lnSpc>
                <a:spcPct val="100000"/>
              </a:lnSpc>
              <a:buNone/>
            </a:pPr>
            <a:r>
              <a:rPr lang="fr-FR" dirty="0">
                <a:solidFill>
                  <a:schemeClr val="tx1"/>
                </a:solidFill>
                <a:latin typeface="+mn-lt"/>
              </a:rPr>
              <a:t>Dans le cadre de ce développement, je sollicite la participation d'investisseurs pour soutenir la croissance de notre activité et créer sa singularité.</a:t>
            </a:r>
          </a:p>
          <a:p>
            <a:pPr marL="0" indent="0">
              <a:lnSpc>
                <a:spcPct val="100000"/>
              </a:lnSpc>
              <a:buNone/>
            </a:pPr>
            <a:r>
              <a:rPr lang="fr-FR" dirty="0">
                <a:solidFill>
                  <a:schemeClr val="tx1"/>
                </a:solidFill>
                <a:latin typeface="+mn-lt"/>
              </a:rPr>
              <a:t>Nous cherchons un soutien technique et financier afin d’acquérir un établissement correspondant à l'expérience unique que nous souhaitons offrir à notre clientèle.</a:t>
            </a:r>
          </a:p>
          <a:p>
            <a:pPr marL="0" indent="0">
              <a:lnSpc>
                <a:spcPct val="100000"/>
              </a:lnSpc>
              <a:buNone/>
            </a:pPr>
            <a:r>
              <a:rPr lang="fr-FR" dirty="0">
                <a:solidFill>
                  <a:schemeClr val="tx1"/>
                </a:solidFill>
                <a:latin typeface="+mn-lt"/>
              </a:rPr>
              <a:t>Pour illustrer notre projet, nous envisageons l'achat et la rénovation d'une bâtisse avec des dépendances pour créer un lieu unique ainsi qu’une expérience d’achat exceptionnelle.</a:t>
            </a:r>
          </a:p>
          <a:p>
            <a:pPr marL="0" indent="0">
              <a:lnSpc>
                <a:spcPct val="100000"/>
              </a:lnSpc>
              <a:buNone/>
            </a:pPr>
            <a:r>
              <a:rPr lang="fr-FR" dirty="0">
                <a:solidFill>
                  <a:schemeClr val="tx1"/>
                </a:solidFill>
                <a:latin typeface="+mn-lt"/>
              </a:rPr>
              <a:t>Dans les grandes lignes, nous avons un besoin de 3M€ pour le foncier et 3M€ pour le stock (30 voitures).</a:t>
            </a:r>
          </a:p>
          <a:p>
            <a:pPr marL="0" indent="0">
              <a:lnSpc>
                <a:spcPct val="100000"/>
              </a:lnSpc>
              <a:buNone/>
            </a:pPr>
            <a:r>
              <a:rPr lang="fr-FR" dirty="0">
                <a:solidFill>
                  <a:schemeClr val="tx1"/>
                </a:solidFill>
                <a:latin typeface="+mn-lt"/>
              </a:rPr>
              <a:t>Je serais honoré de pouvoir vous rencontrer, pour discuter de notre vision et vous présenter le projet dans sa globalité.</a:t>
            </a:r>
          </a:p>
          <a:p>
            <a:pPr marL="0" indent="0" algn="r">
              <a:lnSpc>
                <a:spcPct val="100000"/>
              </a:lnSpc>
              <a:buNone/>
            </a:pPr>
            <a:r>
              <a:rPr lang="fr-FR" dirty="0">
                <a:solidFill>
                  <a:schemeClr val="tx1"/>
                </a:solidFill>
                <a:latin typeface="+mn-lt"/>
              </a:rPr>
              <a:t>M. MARCELLO</a:t>
            </a:r>
            <a:endParaRPr lang="en-US" dirty="0">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6</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Maison Marcello</a:t>
            </a:r>
          </a:p>
        </p:txBody>
      </p:sp>
    </p:spTree>
    <p:extLst>
      <p:ext uri="{BB962C8B-B14F-4D97-AF65-F5344CB8AC3E}">
        <p14:creationId xmlns:p14="http://schemas.microsoft.com/office/powerpoint/2010/main" val="116465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err="1"/>
              <a:t>Exercices</a:t>
            </a:r>
            <a:endParaRPr lang="en-US" dirty="0"/>
          </a:p>
        </p:txBody>
      </p:sp>
      <p:grpSp>
        <p:nvGrpSpPr>
          <p:cNvPr id="34" name="Group 33"/>
          <p:cNvGrpSpPr/>
          <p:nvPr/>
        </p:nvGrpSpPr>
        <p:grpSpPr>
          <a:xfrm>
            <a:off x="10876168" y="276656"/>
            <a:ext cx="955262" cy="1092923"/>
            <a:chOff x="269784" y="116632"/>
            <a:chExt cx="955262" cy="1092923"/>
          </a:xfrm>
        </p:grpSpPr>
        <p:grpSp>
          <p:nvGrpSpPr>
            <p:cNvPr id="35" name="Group 34"/>
            <p:cNvGrpSpPr/>
            <p:nvPr/>
          </p:nvGrpSpPr>
          <p:grpSpPr>
            <a:xfrm flipH="1">
              <a:off x="391185" y="116632"/>
              <a:ext cx="695014" cy="761157"/>
              <a:chOff x="3975101" y="449263"/>
              <a:chExt cx="4237037" cy="4640262"/>
            </a:xfrm>
            <a:solidFill>
              <a:schemeClr val="bg1">
                <a:lumMod val="50000"/>
                <a:alpha val="40000"/>
              </a:schemeClr>
            </a:solidFill>
          </p:grpSpPr>
          <p:sp>
            <p:nvSpPr>
              <p:cNvPr id="37" name="Freeform 10241"/>
              <p:cNvSpPr>
                <a:spLocks/>
              </p:cNvSpPr>
              <p:nvPr/>
            </p:nvSpPr>
            <p:spPr bwMode="auto">
              <a:xfrm>
                <a:off x="6211888" y="1746250"/>
                <a:ext cx="2000250" cy="3343275"/>
              </a:xfrm>
              <a:custGeom>
                <a:avLst/>
                <a:gdLst>
                  <a:gd name="T0" fmla="*/ 1260 w 1260"/>
                  <a:gd name="T1" fmla="*/ 0 h 2106"/>
                  <a:gd name="T2" fmla="*/ 1260 w 1260"/>
                  <a:gd name="T3" fmla="*/ 1383 h 2106"/>
                  <a:gd name="T4" fmla="*/ 1021 w 1260"/>
                  <a:gd name="T5" fmla="*/ 1520 h 2106"/>
                  <a:gd name="T6" fmla="*/ 1021 w 1260"/>
                  <a:gd name="T7" fmla="*/ 418 h 2106"/>
                  <a:gd name="T8" fmla="*/ 239 w 1260"/>
                  <a:gd name="T9" fmla="*/ 881 h 2106"/>
                  <a:gd name="T10" fmla="*/ 239 w 1260"/>
                  <a:gd name="T11" fmla="*/ 1155 h 2106"/>
                  <a:gd name="T12" fmla="*/ 863 w 1260"/>
                  <a:gd name="T13" fmla="*/ 786 h 2106"/>
                  <a:gd name="T14" fmla="*/ 863 w 1260"/>
                  <a:gd name="T15" fmla="*/ 1063 h 2106"/>
                  <a:gd name="T16" fmla="*/ 239 w 1260"/>
                  <a:gd name="T17" fmla="*/ 1432 h 2106"/>
                  <a:gd name="T18" fmla="*/ 239 w 1260"/>
                  <a:gd name="T19" fmla="*/ 1969 h 2106"/>
                  <a:gd name="T20" fmla="*/ 0 w 1260"/>
                  <a:gd name="T21" fmla="*/ 2106 h 2106"/>
                  <a:gd name="T22" fmla="*/ 0 w 1260"/>
                  <a:gd name="T23" fmla="*/ 744 h 2106"/>
                  <a:gd name="T24" fmla="*/ 1260 w 1260"/>
                  <a:gd name="T25" fmla="*/ 0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0" h="2106">
                    <a:moveTo>
                      <a:pt x="1260" y="0"/>
                    </a:moveTo>
                    <a:lnTo>
                      <a:pt x="1260" y="1383"/>
                    </a:lnTo>
                    <a:lnTo>
                      <a:pt x="1021" y="1520"/>
                    </a:lnTo>
                    <a:lnTo>
                      <a:pt x="1021" y="418"/>
                    </a:lnTo>
                    <a:lnTo>
                      <a:pt x="239" y="881"/>
                    </a:lnTo>
                    <a:lnTo>
                      <a:pt x="239" y="1155"/>
                    </a:lnTo>
                    <a:lnTo>
                      <a:pt x="863" y="786"/>
                    </a:lnTo>
                    <a:lnTo>
                      <a:pt x="863" y="1063"/>
                    </a:lnTo>
                    <a:lnTo>
                      <a:pt x="239" y="1432"/>
                    </a:lnTo>
                    <a:lnTo>
                      <a:pt x="239" y="1969"/>
                    </a:lnTo>
                    <a:lnTo>
                      <a:pt x="0" y="2106"/>
                    </a:lnTo>
                    <a:lnTo>
                      <a:pt x="0" y="744"/>
                    </a:lnTo>
                    <a:lnTo>
                      <a:pt x="1260" y="0"/>
                    </a:lnTo>
                    <a:close/>
                  </a:path>
                </a:pathLst>
              </a:custGeom>
              <a:solidFill>
                <a:schemeClr val="accent1">
                  <a:alpha val="3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0242"/>
              <p:cNvSpPr>
                <a:spLocks/>
              </p:cNvSpPr>
              <p:nvPr/>
            </p:nvSpPr>
            <p:spPr bwMode="auto">
              <a:xfrm>
                <a:off x="3975101" y="1746250"/>
                <a:ext cx="2000250" cy="3343275"/>
              </a:xfrm>
              <a:custGeom>
                <a:avLst/>
                <a:gdLst>
                  <a:gd name="T0" fmla="*/ 0 w 1260"/>
                  <a:gd name="T1" fmla="*/ 0 h 2106"/>
                  <a:gd name="T2" fmla="*/ 1260 w 1260"/>
                  <a:gd name="T3" fmla="*/ 744 h 2106"/>
                  <a:gd name="T4" fmla="*/ 1260 w 1260"/>
                  <a:gd name="T5" fmla="*/ 2106 h 2106"/>
                  <a:gd name="T6" fmla="*/ 1021 w 1260"/>
                  <a:gd name="T7" fmla="*/ 1969 h 2106"/>
                  <a:gd name="T8" fmla="*/ 1021 w 1260"/>
                  <a:gd name="T9" fmla="*/ 1432 h 2106"/>
                  <a:gd name="T10" fmla="*/ 398 w 1260"/>
                  <a:gd name="T11" fmla="*/ 1063 h 2106"/>
                  <a:gd name="T12" fmla="*/ 398 w 1260"/>
                  <a:gd name="T13" fmla="*/ 786 h 2106"/>
                  <a:gd name="T14" fmla="*/ 1021 w 1260"/>
                  <a:gd name="T15" fmla="*/ 1155 h 2106"/>
                  <a:gd name="T16" fmla="*/ 1021 w 1260"/>
                  <a:gd name="T17" fmla="*/ 881 h 2106"/>
                  <a:gd name="T18" fmla="*/ 238 w 1260"/>
                  <a:gd name="T19" fmla="*/ 418 h 2106"/>
                  <a:gd name="T20" fmla="*/ 238 w 1260"/>
                  <a:gd name="T21" fmla="*/ 1520 h 2106"/>
                  <a:gd name="T22" fmla="*/ 0 w 1260"/>
                  <a:gd name="T23" fmla="*/ 1383 h 2106"/>
                  <a:gd name="T24" fmla="*/ 0 w 1260"/>
                  <a:gd name="T25" fmla="*/ 0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0" h="2106">
                    <a:moveTo>
                      <a:pt x="0" y="0"/>
                    </a:moveTo>
                    <a:lnTo>
                      <a:pt x="1260" y="744"/>
                    </a:lnTo>
                    <a:lnTo>
                      <a:pt x="1260" y="2106"/>
                    </a:lnTo>
                    <a:lnTo>
                      <a:pt x="1021" y="1969"/>
                    </a:lnTo>
                    <a:lnTo>
                      <a:pt x="1021" y="1432"/>
                    </a:lnTo>
                    <a:lnTo>
                      <a:pt x="398" y="1063"/>
                    </a:lnTo>
                    <a:lnTo>
                      <a:pt x="398" y="786"/>
                    </a:lnTo>
                    <a:lnTo>
                      <a:pt x="1021" y="1155"/>
                    </a:lnTo>
                    <a:lnTo>
                      <a:pt x="1021" y="881"/>
                    </a:lnTo>
                    <a:lnTo>
                      <a:pt x="238" y="418"/>
                    </a:lnTo>
                    <a:lnTo>
                      <a:pt x="238" y="1520"/>
                    </a:lnTo>
                    <a:lnTo>
                      <a:pt x="0" y="1383"/>
                    </a:lnTo>
                    <a:lnTo>
                      <a:pt x="0" y="0"/>
                    </a:lnTo>
                    <a:close/>
                  </a:path>
                </a:pathLst>
              </a:custGeom>
              <a:solidFill>
                <a:schemeClr val="accent3">
                  <a:alpha val="3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0243"/>
              <p:cNvSpPr>
                <a:spLocks/>
              </p:cNvSpPr>
              <p:nvPr/>
            </p:nvSpPr>
            <p:spPr bwMode="auto">
              <a:xfrm>
                <a:off x="4070351" y="449263"/>
                <a:ext cx="3940175" cy="2265363"/>
              </a:xfrm>
              <a:custGeom>
                <a:avLst/>
                <a:gdLst>
                  <a:gd name="T0" fmla="*/ 1227 w 2482"/>
                  <a:gd name="T1" fmla="*/ 0 h 1427"/>
                  <a:gd name="T2" fmla="*/ 1464 w 2482"/>
                  <a:gd name="T3" fmla="*/ 138 h 1427"/>
                  <a:gd name="T4" fmla="*/ 482 w 2482"/>
                  <a:gd name="T5" fmla="*/ 704 h 1427"/>
                  <a:gd name="T6" fmla="*/ 1274 w 2482"/>
                  <a:gd name="T7" fmla="*/ 1152 h 1427"/>
                  <a:gd name="T8" fmla="*/ 1511 w 2482"/>
                  <a:gd name="T9" fmla="*/ 1015 h 1427"/>
                  <a:gd name="T10" fmla="*/ 880 w 2482"/>
                  <a:gd name="T11" fmla="*/ 659 h 1427"/>
                  <a:gd name="T12" fmla="*/ 1120 w 2482"/>
                  <a:gd name="T13" fmla="*/ 519 h 1427"/>
                  <a:gd name="T14" fmla="*/ 1751 w 2482"/>
                  <a:gd name="T15" fmla="*/ 876 h 1427"/>
                  <a:gd name="T16" fmla="*/ 2245 w 2482"/>
                  <a:gd name="T17" fmla="*/ 591 h 1427"/>
                  <a:gd name="T18" fmla="*/ 2482 w 2482"/>
                  <a:gd name="T19" fmla="*/ 729 h 1427"/>
                  <a:gd name="T20" fmla="*/ 1275 w 2482"/>
                  <a:gd name="T21" fmla="*/ 1427 h 1427"/>
                  <a:gd name="T22" fmla="*/ 0 w 2482"/>
                  <a:gd name="T23" fmla="*/ 708 h 1427"/>
                  <a:gd name="T24" fmla="*/ 1227 w 2482"/>
                  <a:gd name="T25" fmla="*/ 0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2" h="1427">
                    <a:moveTo>
                      <a:pt x="1227" y="0"/>
                    </a:moveTo>
                    <a:lnTo>
                      <a:pt x="1464" y="138"/>
                    </a:lnTo>
                    <a:lnTo>
                      <a:pt x="482" y="704"/>
                    </a:lnTo>
                    <a:lnTo>
                      <a:pt x="1274" y="1152"/>
                    </a:lnTo>
                    <a:lnTo>
                      <a:pt x="1511" y="1015"/>
                    </a:lnTo>
                    <a:lnTo>
                      <a:pt x="880" y="659"/>
                    </a:lnTo>
                    <a:lnTo>
                      <a:pt x="1120" y="519"/>
                    </a:lnTo>
                    <a:lnTo>
                      <a:pt x="1751" y="876"/>
                    </a:lnTo>
                    <a:lnTo>
                      <a:pt x="2245" y="591"/>
                    </a:lnTo>
                    <a:lnTo>
                      <a:pt x="2482" y="729"/>
                    </a:lnTo>
                    <a:lnTo>
                      <a:pt x="1275" y="1427"/>
                    </a:lnTo>
                    <a:lnTo>
                      <a:pt x="0" y="708"/>
                    </a:lnTo>
                    <a:lnTo>
                      <a:pt x="1227" y="0"/>
                    </a:lnTo>
                    <a:close/>
                  </a:path>
                </a:pathLst>
              </a:custGeom>
              <a:solidFill>
                <a:schemeClr val="accent2">
                  <a:alpha val="3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6" name="TextBox 35"/>
            <p:cNvSpPr txBox="1"/>
            <p:nvPr/>
          </p:nvSpPr>
          <p:spPr>
            <a:xfrm>
              <a:off x="269784" y="932556"/>
              <a:ext cx="955262" cy="276999"/>
            </a:xfrm>
            <a:prstGeom prst="rect">
              <a:avLst/>
            </a:prstGeom>
            <a:noFill/>
          </p:spPr>
          <p:txBody>
            <a:bodyPr wrap="none" rtlCol="0">
              <a:spAutoFit/>
            </a:bodyPr>
            <a:lstStyle/>
            <a:p>
              <a:pPr algn="ctr"/>
              <a:r>
                <a:rPr lang="en-US" sz="1200" b="1">
                  <a:solidFill>
                    <a:srgbClr val="3A4446"/>
                  </a:solidFill>
                  <a:latin typeface="Calibri" panose="020F0502020204030204" pitchFamily="34" charset="0"/>
                  <a:ea typeface="Roboto Light" panose="02000000000000000000" pitchFamily="2" charset="0"/>
                </a:rPr>
                <a:t>YOUR LOGO</a:t>
              </a:r>
            </a:p>
          </p:txBody>
        </p:sp>
      </p:grpSp>
      <p:pic>
        <p:nvPicPr>
          <p:cNvPr id="5" name="Espace réservé pour une image  4">
            <a:extLst>
              <a:ext uri="{FF2B5EF4-FFF2-40B4-BE49-F238E27FC236}">
                <a16:creationId xmlns:a16="http://schemas.microsoft.com/office/drawing/2014/main" id="{3EFEFF07-31A3-A3D4-A074-502B05E65D7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0989" b="20989"/>
          <a:stretch>
            <a:fillRect/>
          </a:stretch>
        </p:blipFill>
        <p:spPr/>
      </p:pic>
    </p:spTree>
    <p:extLst>
      <p:ext uri="{BB962C8B-B14F-4D97-AF65-F5344CB8AC3E}">
        <p14:creationId xmlns:p14="http://schemas.microsoft.com/office/powerpoint/2010/main" val="2386763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1F02384-994A-4C3C-8656-0CE2B6A3B91B}" type="slidenum">
              <a:rPr lang="en-US" smtClean="0"/>
              <a:pPr/>
              <a:t>7</a:t>
            </a:fld>
            <a:endParaRPr lang="en-US"/>
          </a:p>
        </p:txBody>
      </p:sp>
      <p:sp>
        <p:nvSpPr>
          <p:cNvPr id="4" name="Title 3"/>
          <p:cNvSpPr>
            <a:spLocks noGrp="1"/>
          </p:cNvSpPr>
          <p:nvPr>
            <p:ph type="title"/>
          </p:nvPr>
        </p:nvSpPr>
        <p:spPr>
          <a:xfrm>
            <a:off x="191344" y="116632"/>
            <a:ext cx="9578280" cy="676375"/>
          </a:xfrm>
        </p:spPr>
        <p:txBody>
          <a:bodyPr>
            <a:normAutofit fontScale="90000"/>
          </a:bodyPr>
          <a:lstStyle/>
          <a:p>
            <a:r>
              <a:rPr lang="en-US" dirty="0"/>
              <a:t>Maison Marcello</a:t>
            </a:r>
          </a:p>
        </p:txBody>
      </p:sp>
      <p:pic>
        <p:nvPicPr>
          <p:cNvPr id="8" name="Image 7">
            <a:extLst>
              <a:ext uri="{FF2B5EF4-FFF2-40B4-BE49-F238E27FC236}">
                <a16:creationId xmlns:a16="http://schemas.microsoft.com/office/drawing/2014/main" id="{7FABFC87-4AA7-18FB-C922-F63BF3A22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421" y="888421"/>
            <a:ext cx="5081158" cy="5081158"/>
          </a:xfrm>
          <a:prstGeom prst="rect">
            <a:avLst/>
          </a:prstGeom>
        </p:spPr>
      </p:pic>
    </p:spTree>
    <p:extLst>
      <p:ext uri="{BB962C8B-B14F-4D97-AF65-F5344CB8AC3E}">
        <p14:creationId xmlns:p14="http://schemas.microsoft.com/office/powerpoint/2010/main" val="43540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 cycles de </a:t>
            </a:r>
            <a:r>
              <a:rPr lang="en-US" dirty="0" err="1"/>
              <a:t>l’entreprise</a:t>
            </a:r>
            <a:endParaRPr lang="en-US" dirty="0"/>
          </a:p>
        </p:txBody>
      </p:sp>
      <p:sp>
        <p:nvSpPr>
          <p:cNvPr id="3" name="Subtitle 2"/>
          <p:cNvSpPr>
            <a:spLocks noGrp="1"/>
          </p:cNvSpPr>
          <p:nvPr>
            <p:ph type="subTitle" idx="1"/>
          </p:nvPr>
        </p:nvSpPr>
        <p:spPr/>
        <p:txBody>
          <a:bodyPr/>
          <a:lstStyle/>
          <a:p>
            <a:r>
              <a:rPr lang="en-US" dirty="0"/>
              <a:t>Cycle </a:t>
            </a:r>
            <a:r>
              <a:rPr lang="en-US" dirty="0" err="1"/>
              <a:t>d’investissement</a:t>
            </a:r>
            <a:r>
              <a:rPr lang="en-US" dirty="0"/>
              <a:t> et </a:t>
            </a:r>
            <a:r>
              <a:rPr lang="en-US" dirty="0" err="1"/>
              <a:t>d’exploitation</a:t>
            </a:r>
            <a:endParaRPr lang="en-US" dirty="0"/>
          </a:p>
        </p:txBody>
      </p:sp>
      <p:sp>
        <p:nvSpPr>
          <p:cNvPr id="5" name="Text Placeholder 4"/>
          <p:cNvSpPr>
            <a:spLocks noGrp="1"/>
          </p:cNvSpPr>
          <p:nvPr>
            <p:ph type="body" sz="quarter" idx="14"/>
          </p:nvPr>
        </p:nvSpPr>
        <p:spPr/>
        <p:txBody>
          <a:bodyPr/>
          <a:lstStyle/>
          <a:p>
            <a:r>
              <a:rPr lang="en-US"/>
              <a:t>01</a:t>
            </a:r>
          </a:p>
        </p:txBody>
      </p:sp>
      <p:sp>
        <p:nvSpPr>
          <p:cNvPr id="4" name="Slide Number Placeholder 3"/>
          <p:cNvSpPr>
            <a:spLocks noGrp="1"/>
          </p:cNvSpPr>
          <p:nvPr>
            <p:ph type="sldNum" sz="quarter" idx="15"/>
          </p:nvPr>
        </p:nvSpPr>
        <p:spPr/>
        <p:txBody>
          <a:bodyPr/>
          <a:lstStyle/>
          <a:p>
            <a:fld id="{FC1CF07D-8B3F-4D32-B059-0039CEA46DB1}" type="slidenum">
              <a:rPr lang="en-US" smtClean="0"/>
              <a:pPr/>
              <a:t>8</a:t>
            </a:fld>
            <a:endParaRPr lang="en-US"/>
          </a:p>
        </p:txBody>
      </p:sp>
      <p:pic>
        <p:nvPicPr>
          <p:cNvPr id="7" name="Espace réservé pour une image  6">
            <a:extLst>
              <a:ext uri="{FF2B5EF4-FFF2-40B4-BE49-F238E27FC236}">
                <a16:creationId xmlns:a16="http://schemas.microsoft.com/office/drawing/2014/main" id="{E4DDF837-77D9-32DD-6E8F-0D2BC562A6F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9711" b="9711"/>
          <a:stretch>
            <a:fillRect/>
          </a:stretch>
        </p:blipFill>
        <p:spPr/>
      </p:pic>
    </p:spTree>
    <p:extLst>
      <p:ext uri="{BB962C8B-B14F-4D97-AF65-F5344CB8AC3E}">
        <p14:creationId xmlns:p14="http://schemas.microsoft.com/office/powerpoint/2010/main" val="2754355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a:t>Le cycle </a:t>
            </a:r>
            <a:r>
              <a:rPr lang="en-US" dirty="0" err="1"/>
              <a:t>d’investissement</a:t>
            </a:r>
            <a:endParaRPr lang="en-US" dirty="0"/>
          </a:p>
        </p:txBody>
      </p:sp>
      <p:sp>
        <p:nvSpPr>
          <p:cNvPr id="7" name="Espace réservé du texte 6">
            <a:extLst>
              <a:ext uri="{FF2B5EF4-FFF2-40B4-BE49-F238E27FC236}">
                <a16:creationId xmlns:a16="http://schemas.microsoft.com/office/drawing/2014/main" id="{36CD5DDC-55FE-0128-5660-92130E223296}"/>
              </a:ext>
            </a:extLst>
          </p:cNvPr>
          <p:cNvSpPr>
            <a:spLocks noGrp="1"/>
          </p:cNvSpPr>
          <p:nvPr>
            <p:ph type="body" sz="quarter" idx="14"/>
          </p:nvPr>
        </p:nvSpPr>
        <p:spPr/>
        <p:txBody>
          <a:bodyPr/>
          <a:lstStyle/>
          <a:p>
            <a:endParaRPr lang="fr-FR"/>
          </a:p>
        </p:txBody>
      </p:sp>
      <p:sp>
        <p:nvSpPr>
          <p:cNvPr id="9" name="Sous-titre 8">
            <a:extLst>
              <a:ext uri="{FF2B5EF4-FFF2-40B4-BE49-F238E27FC236}">
                <a16:creationId xmlns:a16="http://schemas.microsoft.com/office/drawing/2014/main" id="{B1713408-AF00-1940-B879-E7BC1033CE49}"/>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289346345"/>
      </p:ext>
    </p:extLst>
  </p:cSld>
  <p:clrMapOvr>
    <a:masterClrMapping/>
  </p:clrMapOvr>
</p:sld>
</file>

<file path=ppt/theme/theme1.xml><?xml version="1.0" encoding="utf-8"?>
<a:theme xmlns:a="http://schemas.openxmlformats.org/drawingml/2006/main" name="Custom Design - Showeet">
  <a:themeElements>
    <a:clrScheme name="Sho-CORPORATE">
      <a:dk1>
        <a:sysClr val="windowText" lastClr="000000"/>
      </a:dk1>
      <a:lt1>
        <a:sysClr val="window" lastClr="FFFFFF"/>
      </a:lt1>
      <a:dk2>
        <a:srgbClr val="31302B"/>
      </a:dk2>
      <a:lt2>
        <a:srgbClr val="E7E6E6"/>
      </a:lt2>
      <a:accent1>
        <a:srgbClr val="0D96C5"/>
      </a:accent1>
      <a:accent2>
        <a:srgbClr val="EE672F"/>
      </a:accent2>
      <a:accent3>
        <a:srgbClr val="63554F"/>
      </a:accent3>
      <a:accent4>
        <a:srgbClr val="C14800"/>
      </a:accent4>
      <a:accent5>
        <a:srgbClr val="026F94"/>
      </a:accent5>
      <a:accent6>
        <a:srgbClr val="56C2E6"/>
      </a:accent6>
      <a:hlink>
        <a:srgbClr val="F79E63"/>
      </a:hlink>
      <a:folHlink>
        <a:srgbClr val="F79E6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oweet theme">
  <a:themeElements>
    <a:clrScheme name="6">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howeet">
  <a:themeElements>
    <a:clrScheme name="Sho-RETRO">
      <a:dk1>
        <a:srgbClr val="231F20"/>
      </a:dk1>
      <a:lt1>
        <a:sysClr val="window" lastClr="FFFFFF"/>
      </a:lt1>
      <a:dk2>
        <a:srgbClr val="1E2631"/>
      </a:dk2>
      <a:lt2>
        <a:srgbClr val="E9DEDB"/>
      </a:lt2>
      <a:accent1>
        <a:srgbClr val="CD5727"/>
      </a:accent1>
      <a:accent2>
        <a:srgbClr val="B54923"/>
      </a:accent2>
      <a:accent3>
        <a:srgbClr val="933416"/>
      </a:accent3>
      <a:accent4>
        <a:srgbClr val="231F20"/>
      </a:accent4>
      <a:accent5>
        <a:srgbClr val="E9DEDB"/>
      </a:accent5>
      <a:accent6>
        <a:srgbClr val="1E2631"/>
      </a:accent6>
      <a:hlink>
        <a:srgbClr val="7F7F7F"/>
      </a:hlink>
      <a:folHlink>
        <a:srgbClr val="7F7F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65395</TotalTime>
  <Words>5110</Words>
  <Application>Microsoft Office PowerPoint</Application>
  <PresentationFormat>Grand écran</PresentationFormat>
  <Paragraphs>421</Paragraphs>
  <Slides>60</Slides>
  <Notes>60</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60</vt:i4>
      </vt:variant>
    </vt:vector>
  </HeadingPairs>
  <TitlesOfParts>
    <vt:vector size="68" baseType="lpstr">
      <vt:lpstr>Arial</vt:lpstr>
      <vt:lpstr>Calibri</vt:lpstr>
      <vt:lpstr>Calibri Light</vt:lpstr>
      <vt:lpstr>Open Sans</vt:lpstr>
      <vt:lpstr>Roboto</vt:lpstr>
      <vt:lpstr>Custom Design - Showeet</vt:lpstr>
      <vt:lpstr>Showeet theme</vt:lpstr>
      <vt:lpstr>showeet</vt:lpstr>
      <vt:lpstr>Chapitre 6 : GESTION FINANCIERE DE L’ENTREPRISE</vt:lpstr>
      <vt:lpstr>PLAN DE COURS</vt:lpstr>
      <vt:lpstr>Présentation PowerPoint</vt:lpstr>
      <vt:lpstr>Maison Marcello</vt:lpstr>
      <vt:lpstr>Maison Marcello</vt:lpstr>
      <vt:lpstr>Maison Marcello</vt:lpstr>
      <vt:lpstr>Maison Marcello</vt:lpstr>
      <vt:lpstr>Les cycles de l’entreprise</vt:lpstr>
      <vt:lpstr>Le cycle d’investissement</vt:lpstr>
      <vt:lpstr>Les cycles de l’entreprise</vt:lpstr>
      <vt:lpstr>Les cycles de l’entreprise</vt:lpstr>
      <vt:lpstr>Les cycles de l’entreprise</vt:lpstr>
      <vt:lpstr>Le cycle d’exploitation</vt:lpstr>
      <vt:lpstr>Les cycles de l’entreprise</vt:lpstr>
      <vt:lpstr>Les cycles de l’entreprise</vt:lpstr>
      <vt:lpstr>Les cycles de l’entreprise</vt:lpstr>
      <vt:lpstr>Interaction entre les deux cycles</vt:lpstr>
      <vt:lpstr>Les cycles de l’entreprise</vt:lpstr>
      <vt:lpstr>Le compte de résultat</vt:lpstr>
      <vt:lpstr>Le compte de résultat</vt:lpstr>
      <vt:lpstr>Le compte de résultat</vt:lpstr>
      <vt:lpstr>Le compte de résultat</vt:lpstr>
      <vt:lpstr>Le compte de résultat</vt:lpstr>
      <vt:lpstr>Le compte de résultat</vt:lpstr>
      <vt:lpstr>Le bilan</vt:lpstr>
      <vt:lpstr>Le bilan</vt:lpstr>
      <vt:lpstr>Le bilan</vt:lpstr>
      <vt:lpstr>Le bilan</vt:lpstr>
      <vt:lpstr>Le bilan</vt:lpstr>
      <vt:lpstr>Le bilan</vt:lpstr>
      <vt:lpstr>Le bilan</vt:lpstr>
      <vt:lpstr>Le bilan</vt:lpstr>
      <vt:lpstr>Le bilan</vt:lpstr>
      <vt:lpstr>Le bilan</vt:lpstr>
      <vt:lpstr>Le bilan</vt:lpstr>
      <vt:lpstr>Les modes de financement</vt:lpstr>
      <vt:lpstr>Financement interne</vt:lpstr>
      <vt:lpstr>Le financement interne</vt:lpstr>
      <vt:lpstr>Le financement interne</vt:lpstr>
      <vt:lpstr>Le financement interne</vt:lpstr>
      <vt:lpstr>Le financement interne</vt:lpstr>
      <vt:lpstr>Financement externe</vt:lpstr>
      <vt:lpstr>Le financement externe</vt:lpstr>
      <vt:lpstr>Le financement externe</vt:lpstr>
      <vt:lpstr>Le financement externe</vt:lpstr>
      <vt:lpstr>Le financement externe</vt:lpstr>
      <vt:lpstr>Le financement externe</vt:lpstr>
      <vt:lpstr>L’équilibre financier</vt:lpstr>
      <vt:lpstr>L’équilibre financier</vt:lpstr>
      <vt:lpstr>Le Besoin en Fonds de Roulement (BFR)</vt:lpstr>
      <vt:lpstr>Le Besoin en Fonds de Roulement (BFR)</vt:lpstr>
      <vt:lpstr>Le Besoin en Fonds de Roulement (BFR)</vt:lpstr>
      <vt:lpstr>Le Besoin en Fonds de Roulement (BFR)</vt:lpstr>
      <vt:lpstr>Le Besoin en Fonds de Roulement (BFR)</vt:lpstr>
      <vt:lpstr>Le Fonds de Roulement Net Global (FRNG)</vt:lpstr>
      <vt:lpstr>Le Fonds de Roulement Net Global (FRNG)</vt:lpstr>
      <vt:lpstr>Le Fonds de Roulement Net Global (FRNG)</vt:lpstr>
      <vt:lpstr>Le Fonds de Roulement Net Global (FRNG)</vt:lpstr>
      <vt:lpstr>Maison Marcello</vt:lpstr>
      <vt:lpstr>Exercices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 Business PowerPoint Template</dc:title>
  <dc:creator>showeet.com</dc:creator>
  <dc:description>© Copyright Showeet.com</dc:description>
  <cp:lastModifiedBy>galactus</cp:lastModifiedBy>
  <cp:revision>3</cp:revision>
  <dcterms:created xsi:type="dcterms:W3CDTF">2011-05-09T14:18:21Z</dcterms:created>
  <dcterms:modified xsi:type="dcterms:W3CDTF">2024-10-11T19:30:12Z</dcterms:modified>
  <cp:category>Templates</cp:category>
</cp:coreProperties>
</file>