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698" r:id="rId2"/>
    <p:sldMasterId id="2147483753" r:id="rId3"/>
  </p:sldMasterIdLst>
  <p:notesMasterIdLst>
    <p:notesMasterId r:id="rId44"/>
  </p:notesMasterIdLst>
  <p:handoutMasterIdLst>
    <p:handoutMasterId r:id="rId45"/>
  </p:handoutMasterIdLst>
  <p:sldIdLst>
    <p:sldId id="815" r:id="rId4"/>
    <p:sldId id="840" r:id="rId5"/>
    <p:sldId id="830" r:id="rId6"/>
    <p:sldId id="819" r:id="rId7"/>
    <p:sldId id="841" r:id="rId8"/>
    <p:sldId id="842" r:id="rId9"/>
    <p:sldId id="843" r:id="rId10"/>
    <p:sldId id="844" r:id="rId11"/>
    <p:sldId id="845" r:id="rId12"/>
    <p:sldId id="846" r:id="rId13"/>
    <p:sldId id="847" r:id="rId14"/>
    <p:sldId id="848" r:id="rId15"/>
    <p:sldId id="849" r:id="rId16"/>
    <p:sldId id="850" r:id="rId17"/>
    <p:sldId id="851" r:id="rId18"/>
    <p:sldId id="852" r:id="rId19"/>
    <p:sldId id="853" r:id="rId20"/>
    <p:sldId id="854" r:id="rId21"/>
    <p:sldId id="855" r:id="rId22"/>
    <p:sldId id="856" r:id="rId23"/>
    <p:sldId id="857" r:id="rId24"/>
    <p:sldId id="858" r:id="rId25"/>
    <p:sldId id="859" r:id="rId26"/>
    <p:sldId id="860" r:id="rId27"/>
    <p:sldId id="861" r:id="rId28"/>
    <p:sldId id="862" r:id="rId29"/>
    <p:sldId id="863" r:id="rId30"/>
    <p:sldId id="864" r:id="rId31"/>
    <p:sldId id="865" r:id="rId32"/>
    <p:sldId id="866" r:id="rId33"/>
    <p:sldId id="867" r:id="rId34"/>
    <p:sldId id="868" r:id="rId35"/>
    <p:sldId id="869" r:id="rId36"/>
    <p:sldId id="870" r:id="rId37"/>
    <p:sldId id="871" r:id="rId38"/>
    <p:sldId id="872" r:id="rId39"/>
    <p:sldId id="874" r:id="rId40"/>
    <p:sldId id="875" r:id="rId41"/>
    <p:sldId id="873" r:id="rId42"/>
    <p:sldId id="876" r:id="rId43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15"/>
            <p14:sldId id="840"/>
            <p14:sldId id="830"/>
            <p14:sldId id="819"/>
            <p14:sldId id="841"/>
            <p14:sldId id="842"/>
            <p14:sldId id="843"/>
            <p14:sldId id="844"/>
            <p14:sldId id="845"/>
            <p14:sldId id="846"/>
            <p14:sldId id="847"/>
            <p14:sldId id="848"/>
            <p14:sldId id="849"/>
            <p14:sldId id="850"/>
            <p14:sldId id="851"/>
            <p14:sldId id="852"/>
            <p14:sldId id="853"/>
            <p14:sldId id="854"/>
            <p14:sldId id="855"/>
            <p14:sldId id="856"/>
            <p14:sldId id="857"/>
            <p14:sldId id="858"/>
            <p14:sldId id="859"/>
            <p14:sldId id="860"/>
            <p14:sldId id="861"/>
            <p14:sldId id="862"/>
            <p14:sldId id="863"/>
            <p14:sldId id="864"/>
            <p14:sldId id="865"/>
            <p14:sldId id="866"/>
            <p14:sldId id="867"/>
            <p14:sldId id="868"/>
            <p14:sldId id="869"/>
            <p14:sldId id="870"/>
            <p14:sldId id="871"/>
            <p14:sldId id="872"/>
            <p14:sldId id="874"/>
            <p14:sldId id="875"/>
            <p14:sldId id="873"/>
            <p14:sldId id="876"/>
          </p14:sldIdLst>
        </p14:section>
        <p14:section name="CREDITS &amp; COPYRIGHTS" id="{96A22112-93F8-4FC4-92DC-51B794962E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C36"/>
    <a:srgbClr val="3A4446"/>
    <a:srgbClr val="24221F"/>
    <a:srgbClr val="DDDAD8"/>
    <a:srgbClr val="FBDED1"/>
    <a:srgbClr val="CAE8F2"/>
    <a:srgbClr val="40A8F1"/>
    <a:srgbClr val="0B5C93"/>
    <a:srgbClr val="ADE2B5"/>
    <a:srgbClr val="63E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848" autoAdjust="0"/>
  </p:normalViewPr>
  <p:slideViewPr>
    <p:cSldViewPr>
      <p:cViewPr varScale="1">
        <p:scale>
          <a:sx n="60" d="100"/>
          <a:sy n="60" d="100"/>
        </p:scale>
        <p:origin x="536" y="48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-5466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0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7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3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46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6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3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00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34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90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92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41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39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89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48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6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0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73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26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0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68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764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41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223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6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005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61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434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3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3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27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3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42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1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064000" y="5029200"/>
            <a:ext cx="4064000" cy="182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128000" y="5029200"/>
            <a:ext cx="406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225452"/>
            <a:ext cx="8128000" cy="1067644"/>
          </a:xfrm>
          <a:prstGeom prst="rect">
            <a:avLst/>
          </a:prstGeom>
        </p:spPr>
        <p:txBody>
          <a:bodyPr lIns="274320" rIns="457200"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4323604"/>
            <a:ext cx="8128000" cy="407890"/>
          </a:xfrm>
          <a:prstGeom prst="rect">
            <a:avLst/>
          </a:prstGeom>
        </p:spPr>
        <p:txBody>
          <a:bodyPr lIns="274320"/>
          <a:lstStyle>
            <a:lvl1pPr marL="0" indent="0" algn="l">
              <a:buNone/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015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08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78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90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7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6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589240"/>
            <a:ext cx="10515600" cy="62636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>
              <a:spcBef>
                <a:spcPts val="1200"/>
              </a:spcBef>
            </a:pPr>
            <a:r>
              <a:rPr lang="en-US"/>
              <a:t>Insert a short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24308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accent2"/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825625"/>
            <a:ext cx="504177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Aft>
                <a:spcPts val="1800"/>
              </a:spcAft>
              <a:defRPr lang="en-US" sz="3200">
                <a:solidFill>
                  <a:schemeClr val="accent3"/>
                </a:solidFill>
                <a:latin typeface="+mj-lt"/>
              </a:defRPr>
            </a:lvl1pPr>
            <a:lvl2pPr>
              <a:spcAft>
                <a:spcPts val="1800"/>
              </a:spcAft>
              <a:defRPr lang="en-US" sz="2800">
                <a:solidFill>
                  <a:schemeClr val="accent3"/>
                </a:solidFill>
                <a:latin typeface="+mj-lt"/>
              </a:defRPr>
            </a:lvl2pPr>
            <a:lvl3pPr>
              <a:spcAft>
                <a:spcPts val="1800"/>
              </a:spcAft>
              <a:defRPr lang="en-US" sz="2400">
                <a:solidFill>
                  <a:schemeClr val="accent3"/>
                </a:solidFill>
                <a:latin typeface="+mj-lt"/>
              </a:defRPr>
            </a:lvl3pPr>
            <a:lvl4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4pPr>
            <a:lvl5pPr>
              <a:spcAft>
                <a:spcPts val="1800"/>
              </a:spcAft>
              <a:defRPr lang="en-US" sz="2000">
                <a:solidFill>
                  <a:schemeClr val="accent3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0095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spcAft>
                <a:spcPts val="1200"/>
              </a:spcAft>
              <a:defRPr sz="400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1200"/>
              </a:spcAft>
              <a:defRPr sz="3600">
                <a:solidFill>
                  <a:schemeClr val="bg1"/>
                </a:solidFill>
                <a:latin typeface="+mj-lt"/>
              </a:defRPr>
            </a:lvl2pPr>
            <a:lvl3pPr>
              <a:spcAft>
                <a:spcPts val="1200"/>
              </a:spcAft>
              <a:defRPr sz="3200">
                <a:solidFill>
                  <a:schemeClr val="bg1"/>
                </a:solidFill>
                <a:latin typeface="+mj-lt"/>
              </a:defRPr>
            </a:lvl3pPr>
            <a:lvl4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4pPr>
            <a:lvl5pPr>
              <a:spcAft>
                <a:spcPts val="1200"/>
              </a:spcAft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549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37"/>
            <a:ext cx="9578280" cy="1325563"/>
          </a:xfrm>
          <a:prstGeom prst="rect">
            <a:avLst/>
          </a:prstGeom>
        </p:spPr>
        <p:txBody>
          <a:bodyPr lIns="0"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07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757682" y="4074661"/>
            <a:ext cx="6964465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32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4757682" y="5172813"/>
            <a:ext cx="6964465" cy="407890"/>
          </a:xfrm>
          <a:prstGeom prst="rect">
            <a:avLst/>
          </a:prstGeom>
        </p:spPr>
        <p:txBody>
          <a:bodyPr lIns="274320" rIns="0"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" name="Freeform: Shape 30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Freeform: Shape 3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282580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6074434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</p:spTree>
    <p:extLst>
      <p:ext uri="{BB962C8B-B14F-4D97-AF65-F5344CB8AC3E}">
        <p14:creationId xmlns:p14="http://schemas.microsoft.com/office/powerpoint/2010/main" val="4174063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36486"/>
            <a:ext cx="10515600" cy="3379551"/>
          </a:xfrm>
          <a:prstGeom prst="rect">
            <a:avLst/>
          </a:prstGeom>
        </p:spPr>
        <p:txBody>
          <a:bodyPr lIns="0" tIns="274320" rIns="0" bIns="0" anchor="ctr">
            <a:normAutofit/>
          </a:bodyPr>
          <a:lstStyle>
            <a:lvl1pPr marL="0" indent="0" algn="r">
              <a:spcBef>
                <a:spcPts val="1200"/>
              </a:spcBef>
              <a:buNone/>
              <a:defRPr sz="720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 algn="ctr">
              <a:spcBef>
                <a:spcPts val="1200"/>
              </a:spcBef>
              <a:buNone/>
              <a:defRPr sz="2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spcBef>
                <a:spcPts val="1200"/>
              </a:spcBef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Your Quote Goes Here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16037"/>
            <a:ext cx="10515599" cy="50484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  <p:sp>
        <p:nvSpPr>
          <p:cNvPr id="14" name="Freeform: Shape 13"/>
          <p:cNvSpPr/>
          <p:nvPr userDrawn="1"/>
        </p:nvSpPr>
        <p:spPr>
          <a:xfrm>
            <a:off x="8820597" y="548680"/>
            <a:ext cx="2533203" cy="1745300"/>
          </a:xfrm>
          <a:custGeom>
            <a:avLst/>
            <a:gdLst>
              <a:gd name="connsiteX0" fmla="*/ 850180 w 1028774"/>
              <a:gd name="connsiteY0" fmla="*/ 0 h 708794"/>
              <a:gd name="connsiteX1" fmla="*/ 958081 w 1028774"/>
              <a:gd name="connsiteY1" fmla="*/ 89297 h 708794"/>
              <a:gd name="connsiteX2" fmla="*/ 820415 w 1028774"/>
              <a:gd name="connsiteY2" fmla="*/ 319981 h 708794"/>
              <a:gd name="connsiteX3" fmla="*/ 1028774 w 1028774"/>
              <a:gd name="connsiteY3" fmla="*/ 319981 h 708794"/>
              <a:gd name="connsiteX4" fmla="*/ 1028774 w 1028774"/>
              <a:gd name="connsiteY4" fmla="*/ 708794 h 708794"/>
              <a:gd name="connsiteX5" fmla="*/ 545083 w 1028774"/>
              <a:gd name="connsiteY5" fmla="*/ 708794 h 708794"/>
              <a:gd name="connsiteX6" fmla="*/ 545083 w 1028774"/>
              <a:gd name="connsiteY6" fmla="*/ 442764 h 708794"/>
              <a:gd name="connsiteX7" fmla="*/ 850180 w 1028774"/>
              <a:gd name="connsiteY7" fmla="*/ 0 h 708794"/>
              <a:gd name="connsiteX8" fmla="*/ 303731 w 1028774"/>
              <a:gd name="connsiteY8" fmla="*/ 0 h 708794"/>
              <a:gd name="connsiteX9" fmla="*/ 411137 w 1028774"/>
              <a:gd name="connsiteY9" fmla="*/ 89297 h 708794"/>
              <a:gd name="connsiteX10" fmla="*/ 275332 w 1028774"/>
              <a:gd name="connsiteY10" fmla="*/ 319981 h 708794"/>
              <a:gd name="connsiteX11" fmla="*/ 483691 w 1028774"/>
              <a:gd name="connsiteY11" fmla="*/ 319981 h 708794"/>
              <a:gd name="connsiteX12" fmla="*/ 483691 w 1028774"/>
              <a:gd name="connsiteY12" fmla="*/ 708794 h 708794"/>
              <a:gd name="connsiteX13" fmla="*/ 0 w 1028774"/>
              <a:gd name="connsiteY13" fmla="*/ 708794 h 708794"/>
              <a:gd name="connsiteX14" fmla="*/ 0 w 1028774"/>
              <a:gd name="connsiteY14" fmla="*/ 442764 h 708794"/>
              <a:gd name="connsiteX15" fmla="*/ 303731 w 1028774"/>
              <a:gd name="connsiteY15" fmla="*/ 0 h 70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774" h="708794">
                <a:moveTo>
                  <a:pt x="850180" y="0"/>
                </a:moveTo>
                <a:lnTo>
                  <a:pt x="958081" y="89297"/>
                </a:lnTo>
                <a:cubicBezTo>
                  <a:pt x="873745" y="173633"/>
                  <a:pt x="827856" y="250527"/>
                  <a:pt x="820415" y="319981"/>
                </a:cubicBezTo>
                <a:lnTo>
                  <a:pt x="1028774" y="319981"/>
                </a:lnTo>
                <a:lnTo>
                  <a:pt x="1028774" y="708794"/>
                </a:lnTo>
                <a:lnTo>
                  <a:pt x="545083" y="708794"/>
                </a:lnTo>
                <a:lnTo>
                  <a:pt x="545083" y="442764"/>
                </a:lnTo>
                <a:cubicBezTo>
                  <a:pt x="545083" y="281533"/>
                  <a:pt x="646782" y="133945"/>
                  <a:pt x="850180" y="0"/>
                </a:cubicBezTo>
                <a:close/>
                <a:moveTo>
                  <a:pt x="303731" y="0"/>
                </a:moveTo>
                <a:lnTo>
                  <a:pt x="411137" y="89297"/>
                </a:lnTo>
                <a:cubicBezTo>
                  <a:pt x="327945" y="173633"/>
                  <a:pt x="282676" y="250527"/>
                  <a:pt x="275332" y="319981"/>
                </a:cubicBezTo>
                <a:lnTo>
                  <a:pt x="483691" y="319981"/>
                </a:lnTo>
                <a:lnTo>
                  <a:pt x="483691" y="708794"/>
                </a:lnTo>
                <a:lnTo>
                  <a:pt x="0" y="708794"/>
                </a:lnTo>
                <a:lnTo>
                  <a:pt x="0" y="442764"/>
                </a:lnTo>
                <a:cubicBezTo>
                  <a:pt x="0" y="281533"/>
                  <a:pt x="101244" y="133945"/>
                  <a:pt x="3037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83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>
            <a:off x="0" y="1"/>
            <a:ext cx="9962166" cy="4723331"/>
          </a:xfrm>
          <a:custGeom>
            <a:avLst/>
            <a:gdLst>
              <a:gd name="connsiteX0" fmla="*/ 0 w 9962166"/>
              <a:gd name="connsiteY0" fmla="*/ 0 h 4723331"/>
              <a:gd name="connsiteX1" fmla="*/ 9962166 w 9962166"/>
              <a:gd name="connsiteY1" fmla="*/ 0 h 4723331"/>
              <a:gd name="connsiteX2" fmla="*/ 3628293 w 9962166"/>
              <a:gd name="connsiteY2" fmla="*/ 4723331 h 4723331"/>
              <a:gd name="connsiteX3" fmla="*/ 0 w 9962166"/>
              <a:gd name="connsiteY3" fmla="*/ 209880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2166" h="4723331">
                <a:moveTo>
                  <a:pt x="0" y="0"/>
                </a:moveTo>
                <a:lnTo>
                  <a:pt x="9962166" y="0"/>
                </a:lnTo>
                <a:lnTo>
                  <a:pt x="3628293" y="4723331"/>
                </a:lnTo>
                <a:lnTo>
                  <a:pt x="0" y="2098805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 rot="5400000">
            <a:off x="-487322" y="3075509"/>
            <a:ext cx="4269815" cy="3295170"/>
          </a:xfrm>
          <a:custGeom>
            <a:avLst/>
            <a:gdLst>
              <a:gd name="connsiteX0" fmla="*/ 0 w 4269815"/>
              <a:gd name="connsiteY0" fmla="*/ 3295170 h 3295170"/>
              <a:gd name="connsiteX1" fmla="*/ 2383562 w 4269815"/>
              <a:gd name="connsiteY1" fmla="*/ 0 h 3295170"/>
              <a:gd name="connsiteX2" fmla="*/ 4269815 w 4269815"/>
              <a:gd name="connsiteY2" fmla="*/ 2529419 h 3295170"/>
              <a:gd name="connsiteX3" fmla="*/ 4269815 w 4269815"/>
              <a:gd name="connsiteY3" fmla="*/ 3295170 h 329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9815" h="3295170">
                <a:moveTo>
                  <a:pt x="0" y="3295170"/>
                </a:moveTo>
                <a:lnTo>
                  <a:pt x="2383562" y="0"/>
                </a:lnTo>
                <a:lnTo>
                  <a:pt x="4269815" y="2529419"/>
                </a:lnTo>
                <a:lnTo>
                  <a:pt x="4269815" y="3295170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 userDrawn="1"/>
        </p:nvSpPr>
        <p:spPr>
          <a:xfrm rot="10800000" flipV="1">
            <a:off x="1423477" y="5213253"/>
            <a:ext cx="4479354" cy="1644747"/>
          </a:xfrm>
          <a:custGeom>
            <a:avLst/>
            <a:gdLst>
              <a:gd name="connsiteX0" fmla="*/ 2273790 w 4479354"/>
              <a:gd name="connsiteY0" fmla="*/ 0 h 1644747"/>
              <a:gd name="connsiteX1" fmla="*/ 0 w 4479354"/>
              <a:gd name="connsiteY1" fmla="*/ 1644747 h 1644747"/>
              <a:gd name="connsiteX2" fmla="*/ 4479354 w 4479354"/>
              <a:gd name="connsiteY2" fmla="*/ 1644747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354" h="1644747">
                <a:moveTo>
                  <a:pt x="2273790" y="0"/>
                </a:moveTo>
                <a:lnTo>
                  <a:pt x="0" y="1644747"/>
                </a:lnTo>
                <a:lnTo>
                  <a:pt x="4479354" y="1644747"/>
                </a:lnTo>
                <a:close/>
              </a:path>
            </a:pathLst>
          </a:custGeom>
          <a:solidFill>
            <a:schemeClr val="bg1">
              <a:lumMod val="9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1525" y="2580"/>
            <a:ext cx="7168950" cy="5244513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lang="en-US" sz="37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354"/>
            <a:r>
              <a:rPr lang="en-US"/>
              <a:t>BIG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809875" y="5565922"/>
            <a:ext cx="6572251" cy="790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0" y="4381100"/>
            <a:ext cx="4127500" cy="977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4800" b="1">
                <a:solidFill>
                  <a:schemeClr val="accent3"/>
                </a:solidFill>
              </a:defRPr>
            </a:lvl2pPr>
            <a:lvl3pPr marL="914400" indent="0" algn="ctr">
              <a:buNone/>
              <a:defRPr sz="4400" b="1">
                <a:solidFill>
                  <a:schemeClr val="accent3"/>
                </a:solidFill>
              </a:defRPr>
            </a:lvl3pPr>
            <a:lvl4pPr marL="1371600" indent="0" algn="ctr">
              <a:buNone/>
              <a:defRPr sz="4000" b="1">
                <a:solidFill>
                  <a:schemeClr val="accent3"/>
                </a:solidFill>
              </a:defRPr>
            </a:lvl4pPr>
            <a:lvl5pPr marL="1828800" indent="0" algn="ctr">
              <a:buNone/>
              <a:defRPr sz="4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…is beautiful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8200" y="6268542"/>
            <a:ext cx="10515600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7360" cy="36512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8638" y="6356350"/>
            <a:ext cx="6914724" cy="365125"/>
          </a:xfrm>
          <a:prstGeom prst="rect">
            <a:avLst/>
          </a:prstGeom>
        </p:spPr>
        <p:txBody>
          <a:bodyPr rIns="365760"/>
          <a:lstStyle>
            <a:lvl1pPr algn="ct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8488" y="6356350"/>
            <a:ext cx="86531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mtClean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>
          <a:xfrm>
            <a:off x="10374766" y="6356350"/>
            <a:ext cx="0" cy="365125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64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" y="-1"/>
            <a:ext cx="12191999" cy="6858003"/>
          </a:xfrm>
          <a:custGeom>
            <a:avLst/>
            <a:gdLst>
              <a:gd name="connsiteX0" fmla="*/ 3629041 w 12191999"/>
              <a:gd name="connsiteY0" fmla="*/ 5213254 h 6858003"/>
              <a:gd name="connsiteX1" fmla="*/ 5902830 w 12191999"/>
              <a:gd name="connsiteY1" fmla="*/ 6858001 h 6858003"/>
              <a:gd name="connsiteX2" fmla="*/ 1423476 w 12191999"/>
              <a:gd name="connsiteY2" fmla="*/ 6858001 h 6858003"/>
              <a:gd name="connsiteX3" fmla="*/ 0 w 12191999"/>
              <a:gd name="connsiteY3" fmla="*/ 2588188 h 6858003"/>
              <a:gd name="connsiteX4" fmla="*/ 3295170 w 12191999"/>
              <a:gd name="connsiteY4" fmla="*/ 4971750 h 6858003"/>
              <a:gd name="connsiteX5" fmla="*/ 765751 w 12191999"/>
              <a:gd name="connsiteY5" fmla="*/ 6858003 h 6858003"/>
              <a:gd name="connsiteX6" fmla="*/ 0 w 12191999"/>
              <a:gd name="connsiteY6" fmla="*/ 6858003 h 6858003"/>
              <a:gd name="connsiteX7" fmla="*/ 0 w 12191999"/>
              <a:gd name="connsiteY7" fmla="*/ 1 h 6858003"/>
              <a:gd name="connsiteX8" fmla="*/ 9962165 w 12191999"/>
              <a:gd name="connsiteY8" fmla="*/ 1 h 6858003"/>
              <a:gd name="connsiteX9" fmla="*/ 3628293 w 12191999"/>
              <a:gd name="connsiteY9" fmla="*/ 4723332 h 6858003"/>
              <a:gd name="connsiteX10" fmla="*/ 0 w 12191999"/>
              <a:gd name="connsiteY10" fmla="*/ 2098807 h 6858003"/>
              <a:gd name="connsiteX11" fmla="*/ 10628317 w 12191999"/>
              <a:gd name="connsiteY11" fmla="*/ 0 h 6858003"/>
              <a:gd name="connsiteX12" fmla="*/ 12191999 w 12191999"/>
              <a:gd name="connsiteY12" fmla="*/ 0 h 6858003"/>
              <a:gd name="connsiteX13" fmla="*/ 12191999 w 12191999"/>
              <a:gd name="connsiteY13" fmla="*/ 6858002 h 6858003"/>
              <a:gd name="connsiteX14" fmla="*/ 6601008 w 12191999"/>
              <a:gd name="connsiteY14" fmla="*/ 6858002 h 6858003"/>
              <a:gd name="connsiteX15" fmla="*/ 3959920 w 12191999"/>
              <a:gd name="connsiteY15" fmla="*/ 4953147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3">
                <a:moveTo>
                  <a:pt x="3629041" y="5213254"/>
                </a:moveTo>
                <a:lnTo>
                  <a:pt x="5902830" y="6858001"/>
                </a:lnTo>
                <a:lnTo>
                  <a:pt x="1423476" y="6858001"/>
                </a:lnTo>
                <a:close/>
                <a:moveTo>
                  <a:pt x="0" y="2588188"/>
                </a:moveTo>
                <a:lnTo>
                  <a:pt x="3295170" y="4971750"/>
                </a:lnTo>
                <a:lnTo>
                  <a:pt x="765751" y="6858003"/>
                </a:lnTo>
                <a:lnTo>
                  <a:pt x="0" y="6858003"/>
                </a:lnTo>
                <a:close/>
                <a:moveTo>
                  <a:pt x="0" y="1"/>
                </a:moveTo>
                <a:lnTo>
                  <a:pt x="9962165" y="1"/>
                </a:lnTo>
                <a:lnTo>
                  <a:pt x="3628293" y="4723332"/>
                </a:lnTo>
                <a:lnTo>
                  <a:pt x="0" y="2098807"/>
                </a:lnTo>
                <a:close/>
                <a:moveTo>
                  <a:pt x="10628317" y="0"/>
                </a:moveTo>
                <a:lnTo>
                  <a:pt x="12191999" y="0"/>
                </a:lnTo>
                <a:lnTo>
                  <a:pt x="12191999" y="6858002"/>
                </a:lnTo>
                <a:lnTo>
                  <a:pt x="6601008" y="6858002"/>
                </a:lnTo>
                <a:lnTo>
                  <a:pt x="3959920" y="49531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5879976" y="4851128"/>
            <a:ext cx="5842171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5879976" y="5949280"/>
            <a:ext cx="5842171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14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4293096"/>
            <a:ext cx="12192000" cy="2564904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29201"/>
          </a:xfrm>
          <a:custGeom>
            <a:avLst/>
            <a:gdLst>
              <a:gd name="connsiteX0" fmla="*/ 0 w 12192000"/>
              <a:gd name="connsiteY0" fmla="*/ 0 h 5029201"/>
              <a:gd name="connsiteX1" fmla="*/ 12192000 w 12192000"/>
              <a:gd name="connsiteY1" fmla="*/ 0 h 5029201"/>
              <a:gd name="connsiteX2" fmla="*/ 12192000 w 12192000"/>
              <a:gd name="connsiteY2" fmla="*/ 2514601 h 5029201"/>
              <a:gd name="connsiteX3" fmla="*/ 12192000 w 12192000"/>
              <a:gd name="connsiteY3" fmla="*/ 5029201 h 5029201"/>
              <a:gd name="connsiteX4" fmla="*/ 6614601 w 12192000"/>
              <a:gd name="connsiteY4" fmla="*/ 5029201 h 5029201"/>
              <a:gd name="connsiteX5" fmla="*/ 6096000 w 12192000"/>
              <a:gd name="connsiteY5" fmla="*/ 4524815 h 5029201"/>
              <a:gd name="connsiteX6" fmla="*/ 5577400 w 12192000"/>
              <a:gd name="connsiteY6" fmla="*/ 5029201 h 5029201"/>
              <a:gd name="connsiteX7" fmla="*/ 0 w 12192000"/>
              <a:gd name="connsiteY7" fmla="*/ 5029201 h 50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029201">
                <a:moveTo>
                  <a:pt x="0" y="0"/>
                </a:moveTo>
                <a:lnTo>
                  <a:pt x="12192000" y="0"/>
                </a:lnTo>
                <a:lnTo>
                  <a:pt x="12192000" y="2514601"/>
                </a:lnTo>
                <a:lnTo>
                  <a:pt x="12192000" y="5029201"/>
                </a:lnTo>
                <a:lnTo>
                  <a:pt x="6614601" y="5029201"/>
                </a:lnTo>
                <a:lnTo>
                  <a:pt x="6096000" y="4524815"/>
                </a:lnTo>
                <a:lnTo>
                  <a:pt x="5577400" y="5029201"/>
                </a:lnTo>
                <a:lnTo>
                  <a:pt x="0" y="50292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368" y="5207650"/>
            <a:ext cx="11377264" cy="1533717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48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499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4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4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4064000" y="3200400"/>
            <a:ext cx="8128000" cy="36576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8129016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8000 w 8129016"/>
              <a:gd name="connsiteY3" fmla="*/ 1828800 h 3657600"/>
              <a:gd name="connsiteX4" fmla="*/ 4064000 w 8129016"/>
              <a:gd name="connsiteY4" fmla="*/ 1828800 h 3657600"/>
              <a:gd name="connsiteX5" fmla="*/ 4064000 w 8129016"/>
              <a:gd name="connsiteY5" fmla="*/ 3657600 h 3657600"/>
              <a:gd name="connsiteX6" fmla="*/ 0 w 8129016"/>
              <a:gd name="connsiteY6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28000" y="1371600"/>
            <a:ext cx="40640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3975732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296049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6312" y="1673729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81846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4397394"/>
            <a:ext cx="8128000" cy="1067644"/>
          </a:xfrm>
          <a:prstGeom prst="rect">
            <a:avLst/>
          </a:prstGeom>
        </p:spPr>
        <p:txBody>
          <a:bodyPr lIns="274320" rIns="274320"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356349"/>
            <a:ext cx="4064000" cy="365125"/>
          </a:xfrm>
          <a:prstGeom prst="rect">
            <a:avLst/>
          </a:prstGeom>
        </p:spPr>
        <p:txBody>
          <a:bodyPr rIns="457200"/>
          <a:lstStyle>
            <a:lvl1pPr algn="r"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0"/>
            <a:ext cx="4064000" cy="365125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406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cap="none" baseline="0" smtClean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5717711"/>
            <a:ext cx="8128000" cy="480131"/>
          </a:xfrm>
          <a:prstGeom prst="rect">
            <a:avLst/>
          </a:prstGeom>
        </p:spPr>
        <p:txBody>
          <a:bodyPr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331804" y="3345071"/>
            <a:ext cx="3528392" cy="12239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</p:spTree>
    <p:extLst>
      <p:ext uri="{BB962C8B-B14F-4D97-AF65-F5344CB8AC3E}">
        <p14:creationId xmlns:p14="http://schemas.microsoft.com/office/powerpoint/2010/main" val="320047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3287688" y="4074661"/>
            <a:ext cx="8434459" cy="1067644"/>
          </a:xfrm>
          <a:prstGeom prst="rect">
            <a:avLst/>
          </a:prstGeom>
        </p:spPr>
        <p:txBody>
          <a:bodyPr lIns="274320" rIns="0" anchor="b">
            <a:noAutofit/>
          </a:bodyPr>
          <a:lstStyle>
            <a:lvl1pPr algn="l">
              <a:defRPr sz="54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3287688" y="5172813"/>
            <a:ext cx="8434459" cy="480131"/>
          </a:xfrm>
          <a:prstGeom prst="rect">
            <a:avLst/>
          </a:prstGeom>
        </p:spPr>
        <p:txBody>
          <a:bodyPr wrap="square" lIns="274320" rIns="0">
            <a:spAutoFit/>
          </a:bodyPr>
          <a:lstStyle>
            <a:lvl1pPr marL="0" indent="0" algn="l">
              <a:buNone/>
              <a:defRPr sz="2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Freeform: Shape 11"/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806889" cy="4723331"/>
          </a:xfrm>
          <a:custGeom>
            <a:avLst/>
            <a:gdLst>
              <a:gd name="connsiteX0" fmla="*/ 0 w 7806889"/>
              <a:gd name="connsiteY0" fmla="*/ 0 h 4723331"/>
              <a:gd name="connsiteX1" fmla="*/ 7806889 w 7806889"/>
              <a:gd name="connsiteY1" fmla="*/ 0 h 4723331"/>
              <a:gd name="connsiteX2" fmla="*/ 1473016 w 7806889"/>
              <a:gd name="connsiteY2" fmla="*/ 4723331 h 4723331"/>
              <a:gd name="connsiteX3" fmla="*/ 0 w 7806889"/>
              <a:gd name="connsiteY3" fmla="*/ 3657825 h 472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6889" h="4723331">
                <a:moveTo>
                  <a:pt x="0" y="0"/>
                </a:moveTo>
                <a:lnTo>
                  <a:pt x="7806889" y="0"/>
                </a:lnTo>
                <a:lnTo>
                  <a:pt x="1473016" y="4723331"/>
                </a:lnTo>
                <a:lnTo>
                  <a:pt x="0" y="3657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1"/>
          </p:nvPr>
        </p:nvSpPr>
        <p:spPr>
          <a:xfrm>
            <a:off x="569946" y="6356349"/>
            <a:ext cx="1931877" cy="365125"/>
          </a:xfrm>
          <a:prstGeom prst="rect">
            <a:avLst/>
          </a:prstGeom>
        </p:spPr>
        <p:txBody>
          <a:bodyPr lIns="0" rIns="0"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747555" y="6356350"/>
            <a:ext cx="5647713" cy="365125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9" name="Freeform: Shape 18"/>
          <p:cNvSpPr/>
          <p:nvPr userDrawn="1"/>
        </p:nvSpPr>
        <p:spPr>
          <a:xfrm flipV="1">
            <a:off x="7333860" y="-1"/>
            <a:ext cx="4858141" cy="2684911"/>
          </a:xfrm>
          <a:custGeom>
            <a:avLst/>
            <a:gdLst>
              <a:gd name="connsiteX0" fmla="*/ 1229424 w 4858141"/>
              <a:gd name="connsiteY0" fmla="*/ 2684911 h 2684911"/>
              <a:gd name="connsiteX1" fmla="*/ 4858141 w 4858141"/>
              <a:gd name="connsiteY1" fmla="*/ 2684911 h 2684911"/>
              <a:gd name="connsiteX2" fmla="*/ 4858141 w 4858141"/>
              <a:gd name="connsiteY2" fmla="*/ 1794066 h 2684911"/>
              <a:gd name="connsiteX3" fmla="*/ 2452345 w 4858141"/>
              <a:gd name="connsiteY3" fmla="*/ 0 h 2684911"/>
              <a:gd name="connsiteX4" fmla="*/ 0 w 4858141"/>
              <a:gd name="connsiteY4" fmla="*/ 1773905 h 268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8141" h="2684911">
                <a:moveTo>
                  <a:pt x="1229424" y="2684911"/>
                </a:moveTo>
                <a:lnTo>
                  <a:pt x="4858141" y="2684911"/>
                </a:lnTo>
                <a:lnTo>
                  <a:pt x="4858141" y="1794066"/>
                </a:lnTo>
                <a:lnTo>
                  <a:pt x="2452345" y="0"/>
                </a:lnTo>
                <a:lnTo>
                  <a:pt x="0" y="17739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000322" y="235007"/>
            <a:ext cx="3528392" cy="16434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88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#00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856835" y="6356350"/>
            <a:ext cx="8653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31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27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/>
          <p:cNvSpPr/>
          <p:nvPr userDrawn="1"/>
        </p:nvSpPr>
        <p:spPr>
          <a:xfrm>
            <a:off x="0" y="5029200"/>
            <a:ext cx="12192000" cy="1828800"/>
          </a:xfrm>
          <a:custGeom>
            <a:avLst/>
            <a:gdLst>
              <a:gd name="connsiteX0" fmla="*/ 0 w 8128000"/>
              <a:gd name="connsiteY0" fmla="*/ 0 h 1828800"/>
              <a:gd name="connsiteX1" fmla="*/ 4064000 w 8128000"/>
              <a:gd name="connsiteY1" fmla="*/ 0 h 1828800"/>
              <a:gd name="connsiteX2" fmla="*/ 8128000 w 8128000"/>
              <a:gd name="connsiteY2" fmla="*/ 0 h 1828800"/>
              <a:gd name="connsiteX3" fmla="*/ 8128000 w 8128000"/>
              <a:gd name="connsiteY3" fmla="*/ 1828800 h 1828800"/>
              <a:gd name="connsiteX4" fmla="*/ 4064000 w 8128000"/>
              <a:gd name="connsiteY4" fmla="*/ 1828800 h 1828800"/>
              <a:gd name="connsiteX5" fmla="*/ 0 w 8128000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8000" h="1828800">
                <a:moveTo>
                  <a:pt x="0" y="0"/>
                </a:moveTo>
                <a:lnTo>
                  <a:pt x="4064000" y="0"/>
                </a:lnTo>
                <a:lnTo>
                  <a:pt x="8128000" y="0"/>
                </a:lnTo>
                <a:lnTo>
                  <a:pt x="8128000" y="1828800"/>
                </a:lnTo>
                <a:lnTo>
                  <a:pt x="4064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371601"/>
            <a:ext cx="12192000" cy="3657600"/>
          </a:xfrm>
          <a:custGeom>
            <a:avLst/>
            <a:gdLst>
              <a:gd name="connsiteX0" fmla="*/ 0 w 8129016"/>
              <a:gd name="connsiteY0" fmla="*/ 0 h 3657600"/>
              <a:gd name="connsiteX1" fmla="*/ 8129016 w 8129016"/>
              <a:gd name="connsiteY1" fmla="*/ 0 h 3657600"/>
              <a:gd name="connsiteX2" fmla="*/ 8129016 w 8129016"/>
              <a:gd name="connsiteY2" fmla="*/ 1828800 h 3657600"/>
              <a:gd name="connsiteX3" fmla="*/ 8129016 w 8129016"/>
              <a:gd name="connsiteY3" fmla="*/ 3657600 h 3657600"/>
              <a:gd name="connsiteX4" fmla="*/ 4064000 w 8129016"/>
              <a:gd name="connsiteY4" fmla="*/ 3657600 h 3657600"/>
              <a:gd name="connsiteX5" fmla="*/ 0 w 8129016"/>
              <a:gd name="connsiteY5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29016" h="3657600">
                <a:moveTo>
                  <a:pt x="0" y="0"/>
                </a:moveTo>
                <a:lnTo>
                  <a:pt x="8129016" y="0"/>
                </a:lnTo>
                <a:lnTo>
                  <a:pt x="8129016" y="1828800"/>
                </a:lnTo>
                <a:lnTo>
                  <a:pt x="8129016" y="3657600"/>
                </a:lnTo>
                <a:lnTo>
                  <a:pt x="4064000" y="3657600"/>
                </a:lnTo>
                <a:lnTo>
                  <a:pt x="0" y="36576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452" y="5207651"/>
            <a:ext cx="9865096" cy="1067644"/>
          </a:xfrm>
          <a:prstGeom prst="rect">
            <a:avLst/>
          </a:prstGeom>
        </p:spPr>
        <p:txBody>
          <a:bodyPr lIns="274320" rIns="274320" anchor="ctr">
            <a:noAutofit/>
          </a:bodyPr>
          <a:lstStyle>
            <a:lvl1pPr algn="ctr">
              <a:defRPr sz="5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3452" y="6165304"/>
            <a:ext cx="9865096" cy="480131"/>
          </a:xfrm>
          <a:prstGeom prst="rect">
            <a:avLst/>
          </a:prstGeom>
        </p:spPr>
        <p:txBody>
          <a:bodyPr wrap="square" lIns="274320" rIns="274320">
            <a:spAutoFit/>
          </a:bodyPr>
          <a:lstStyle>
            <a:lvl1pPr marL="0" indent="0" algn="ctr">
              <a:buNone/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044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CF07D-8B3F-4D32-B059-0039CEA46DB1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0094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7" r:id="rId2"/>
    <p:sldLayoutId id="2147483861" r:id="rId3"/>
    <p:sldLayoutId id="2147483858" r:id="rId4"/>
    <p:sldLayoutId id="2147483860" r:id="rId5"/>
    <p:sldLayoutId id="2147483859" r:id="rId6"/>
    <p:sldLayoutId id="2147483862" r:id="rId7"/>
    <p:sldLayoutId id="2147483864" r:id="rId8"/>
    <p:sldLayoutId id="2147483863" r:id="rId9"/>
    <p:sldLayoutId id="2147483865" r:id="rId10"/>
    <p:sldLayoutId id="2147483866" r:id="rId11"/>
    <p:sldLayoutId id="2147483883" r:id="rId12"/>
    <p:sldLayoutId id="2147483874" r:id="rId13"/>
    <p:sldLayoutId id="2147483875" r:id="rId14"/>
    <p:sldLayoutId id="2147483877" r:id="rId15"/>
    <p:sldLayoutId id="2147483882" r:id="rId16"/>
    <p:sldLayoutId id="2147483876" r:id="rId17"/>
    <p:sldLayoutId id="2147483872" r:id="rId18"/>
    <p:sldLayoutId id="2147483878" r:id="rId19"/>
    <p:sldLayoutId id="2147483856" r:id="rId20"/>
    <p:sldLayoutId id="2147483880" r:id="rId21"/>
    <p:sldLayoutId id="2147483879" r:id="rId22"/>
    <p:sldLayoutId id="2147483881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336" y="5373216"/>
            <a:ext cx="11953328" cy="1067644"/>
          </a:xfrm>
        </p:spPr>
        <p:txBody>
          <a:bodyPr/>
          <a:lstStyle/>
          <a:p>
            <a:r>
              <a:rPr lang="fr-FR" sz="3600" dirty="0"/>
              <a:t>CHAPITRE 6 : </a:t>
            </a:r>
            <a:br>
              <a:rPr lang="fr-FR" sz="3600" dirty="0"/>
            </a:br>
            <a:r>
              <a:rPr lang="fr-FR" sz="3600" dirty="0"/>
              <a:t>L'IMPACT DU NUMÉRIQUE SUR LES RELATIONS D'ÉCHANGE ET LES MODÈLES ÉCONOMIQUES</a:t>
            </a:r>
            <a:endParaRPr lang="en-US" sz="3600" dirty="0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0EE453DB-DED5-1EFB-D0F2-CC0E10D626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0" b="23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605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825625"/>
            <a:ext cx="741682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Le numérique a transformé les échanges en </a:t>
            </a:r>
            <a:r>
              <a:rPr lang="fr-FR" b="1" dirty="0">
                <a:solidFill>
                  <a:schemeClr val="tx1"/>
                </a:solidFill>
              </a:rPr>
              <a:t>réduisant les asymétries d'information </a:t>
            </a:r>
            <a:r>
              <a:rPr lang="fr-FR" dirty="0">
                <a:solidFill>
                  <a:schemeClr val="tx1"/>
                </a:solidFill>
              </a:rPr>
              <a:t>et les frictions dans les transactions, rendant les échanges plus transparents et efficaces.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Transformation des relations d’échange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1A6B35-9F0E-FAF0-6681-DDAAA4C68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2081667"/>
            <a:ext cx="3596952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57853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Avant, dans les échanges traditionnels, il y avait une </a:t>
            </a:r>
            <a:r>
              <a:rPr lang="fr-FR" b="1" dirty="0">
                <a:solidFill>
                  <a:schemeClr val="tx1"/>
                </a:solidFill>
              </a:rPr>
              <a:t>asymétrie d’information </a:t>
            </a:r>
            <a:r>
              <a:rPr lang="fr-FR" dirty="0">
                <a:solidFill>
                  <a:schemeClr val="tx1"/>
                </a:solidFill>
              </a:rPr>
              <a:t>: le vendeur avait souvent plus d'informations que l'acheteur, ce qui pouvait rendre les transactions injustes.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Le numérique réduit cette asymétrie </a:t>
            </a:r>
            <a:r>
              <a:rPr lang="fr-FR" dirty="0">
                <a:solidFill>
                  <a:schemeClr val="tx1"/>
                </a:solidFill>
              </a:rPr>
              <a:t>grâce aux avis d’utilisateurs, aux comparateurs de prix, et aux fiches produit détaillées, rendant les échanges </a:t>
            </a:r>
            <a:r>
              <a:rPr lang="fr-FR" b="1" dirty="0">
                <a:solidFill>
                  <a:schemeClr val="tx1"/>
                </a:solidFill>
              </a:rPr>
              <a:t>plus équilibrés et équitables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Exemple : sur Amazon, on peut lire des milliers d'avis avant d'acheter, contrairement à l’époque où on devait se fier aux conseils des vendeurs en magasin.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Asymétrie d'information (Kenneth Arrow)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04601F9-6EFE-F102-F8C9-93659FABD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172" y="1855983"/>
            <a:ext cx="2371550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1159328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B to B (Business to Business)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Transactions entre entreprises </a:t>
            </a:r>
            <a:r>
              <a:rPr lang="fr-FR" dirty="0">
                <a:solidFill>
                  <a:schemeClr val="tx1"/>
                </a:solidFill>
              </a:rPr>
              <a:t>rendues plus fluides et automatisées grâce à des plateformes comme Salesforce qui permettent de gérer les relations clients à grande échelle.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B to C (Business to Consumer)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Les entreprises vendent directement aux consommateurs </a:t>
            </a:r>
            <a:r>
              <a:rPr lang="fr-FR" dirty="0">
                <a:solidFill>
                  <a:schemeClr val="tx1"/>
                </a:solidFill>
              </a:rPr>
              <a:t>via des plateformes comme Amazon et Zalando, offrant une vaste sélection et une livraison rapide. Le commerce en ligne a démocratisé l'accès à des produits à échelle mondiale.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Types de relations d’échange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1159328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C to C (Consumer to Consumer)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Les particuliers peuvent vendre directement à d'autres particuliers </a:t>
            </a:r>
            <a:r>
              <a:rPr lang="fr-FR" dirty="0">
                <a:solidFill>
                  <a:schemeClr val="tx1"/>
                </a:solidFill>
              </a:rPr>
              <a:t>via des plateformes comme eBay ou </a:t>
            </a:r>
            <a:r>
              <a:rPr lang="fr-FR" dirty="0" err="1">
                <a:solidFill>
                  <a:schemeClr val="tx1"/>
                </a:solidFill>
              </a:rPr>
              <a:t>Leboncoin</a:t>
            </a:r>
            <a:r>
              <a:rPr lang="fr-FR" dirty="0">
                <a:solidFill>
                  <a:schemeClr val="tx1"/>
                </a:solidFill>
              </a:rPr>
              <a:t>, facilitant les échanges entre consommateurs à une échelle nationale ou internationale.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B to G (Business to </a:t>
            </a:r>
            <a:r>
              <a:rPr lang="fr-FR" b="1" dirty="0" err="1">
                <a:solidFill>
                  <a:schemeClr val="tx1"/>
                </a:solidFill>
              </a:rPr>
              <a:t>Government</a:t>
            </a:r>
            <a:r>
              <a:rPr lang="fr-FR" b="1" dirty="0">
                <a:solidFill>
                  <a:schemeClr val="tx1"/>
                </a:solidFill>
              </a:rPr>
              <a:t>)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Les entreprises peuvent répondre facilement aux appels d’offres publics </a:t>
            </a:r>
            <a:r>
              <a:rPr lang="fr-FR" dirty="0">
                <a:solidFill>
                  <a:schemeClr val="tx1"/>
                </a:solidFill>
              </a:rPr>
              <a:t>via des plateformes numériques comme SAP Ariba, rendant ces transactions plus transparentes et automatisées.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Types de relations d’échange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2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11593288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 Le numérique </a:t>
            </a:r>
            <a:r>
              <a:rPr lang="fr-FR" b="1" dirty="0">
                <a:solidFill>
                  <a:schemeClr val="tx1"/>
                </a:solidFill>
              </a:rPr>
              <a:t>réduit les coûts de gestion, de contrôle et de coordination des transactions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 Grâce à l'automatisation et aux outils numériques, la gestion des échanges devient </a:t>
            </a:r>
            <a:r>
              <a:rPr lang="fr-FR" b="1" dirty="0">
                <a:solidFill>
                  <a:schemeClr val="tx1"/>
                </a:solidFill>
              </a:rPr>
              <a:t>plus rapide, simple, et optimisée.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 Exemple : Uber a simplifié la recherche de taxis en rendant le processus transparent (suivi en temps réel, estimation des coûts, paiement automatisé) et en réduisant l’asymétrie d’information avec les systèmes de notation.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Le numérique a rendu les transactions </a:t>
            </a:r>
            <a:r>
              <a:rPr lang="fr-FR" b="1" dirty="0">
                <a:solidFill>
                  <a:schemeClr val="tx1"/>
                </a:solidFill>
              </a:rPr>
              <a:t>plus transparentes, faciles, et efficaces</a:t>
            </a:r>
            <a:r>
              <a:rPr lang="fr-FR" dirty="0">
                <a:solidFill>
                  <a:schemeClr val="tx1"/>
                </a:solidFill>
              </a:rPr>
              <a:t>, tout en </a:t>
            </a:r>
            <a:r>
              <a:rPr lang="fr-FR" b="1" dirty="0">
                <a:solidFill>
                  <a:schemeClr val="tx1"/>
                </a:solidFill>
              </a:rPr>
              <a:t>réduisant les coûts et les frictions </a:t>
            </a:r>
            <a:r>
              <a:rPr lang="fr-FR" dirty="0">
                <a:solidFill>
                  <a:schemeClr val="tx1"/>
                </a:solidFill>
              </a:rPr>
              <a:t>dans les relations d’échange, que ce soit entre entreprises, particuliers ou gouvernements.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Impact du numérique sur les relations d'échange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externalités de </a:t>
            </a:r>
            <a:r>
              <a:rPr lang="fr-FR" dirty="0" err="1"/>
              <a:t>reseau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EF904E68-98C8-238F-8E8E-911398809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60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7498416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Phénomène par lequel </a:t>
            </a:r>
            <a:r>
              <a:rPr lang="fr-FR" b="1" dirty="0">
                <a:solidFill>
                  <a:schemeClr val="tx1"/>
                </a:solidFill>
              </a:rPr>
              <a:t>l’utilisation d’un bien ou service par de nouveaux utilisateurs augmente la valeur de ce même bien ou service</a:t>
            </a:r>
            <a:r>
              <a:rPr lang="fr-FR" dirty="0">
                <a:solidFill>
                  <a:schemeClr val="tx1"/>
                </a:solidFill>
              </a:rPr>
              <a:t> pour les utilisateurs déjà existants.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Un cercle vertueux : plus il y a d’utilisateurs, plus le service devient attractif, attirant encore plus de monde (comme une fête où plus il y a de monde, plus elle est réussie).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Externalités de réseau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559016-F024-0E67-271E-7E7F1E7C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952" y="2319722"/>
            <a:ext cx="3937937" cy="22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362512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Externalités directes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L’utilité d’un service </a:t>
            </a:r>
            <a:r>
              <a:rPr lang="fr-FR" b="1" dirty="0">
                <a:solidFill>
                  <a:schemeClr val="tx1"/>
                </a:solidFill>
              </a:rPr>
              <a:t>augmente avec le nombre d’utilisateurs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Exemple : WhatsApp devient plus utile à mesure que vos amis l’utilisent, car vous pouvez échanger avec plus de personnes.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Types d'externalités de réseau (Katz et Shapiro)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B42EA3-D0F3-51B4-36F2-60F0CDA6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1628800"/>
            <a:ext cx="2089448" cy="31341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18549F-4896-5A93-192D-7EAFD361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263" y="4784714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36251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Externalités indirectes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L’utilité d’un produit </a:t>
            </a:r>
            <a:r>
              <a:rPr lang="fr-FR" b="1" dirty="0">
                <a:solidFill>
                  <a:schemeClr val="tx1"/>
                </a:solidFill>
              </a:rPr>
              <a:t>dépend de services complémentaires qui l’entourent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Exemple : iPhone et App Store – plus il y a d’applications disponibles, plus l'iPhone est attractif, attirant à la fois plus d’utilisateurs et plus de développeurs.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Types d'externalités de réseau (Katz et Shapiro)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B42EA3-D0F3-51B4-36F2-60F0CDA6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1628800"/>
            <a:ext cx="2089448" cy="31341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620967-AFF6-2CCD-C633-11B7A3C29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545" y="4905872"/>
            <a:ext cx="1521945" cy="112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1159328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Verrouillage des utilisateurs 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Une fois qu’un utilisateur adopte une plateforme, il devient </a:t>
            </a:r>
            <a:r>
              <a:rPr lang="fr-FR" b="1" dirty="0">
                <a:solidFill>
                  <a:schemeClr val="tx1"/>
                </a:solidFill>
              </a:rPr>
              <a:t>difficile de la quitter</a:t>
            </a:r>
            <a:r>
              <a:rPr lang="fr-FR" dirty="0">
                <a:solidFill>
                  <a:schemeClr val="tx1"/>
                </a:solidFill>
              </a:rPr>
              <a:t> à cause de l’interconnexion de l’écosystème.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Exemple : iPhone et son écosystème (applications, accessoires, autres produits Apple). Sortir de cet écosystème coûte du temps, de l’argent, et des efforts.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Exemple : Tesla et ses bornes de recharge exclusives, rendant plus difficile de passer à une autre marque de voiture électrique.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Implications économiques des externalités de réseau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857863" y="2204864"/>
            <a:ext cx="4212468" cy="792088"/>
            <a:chOff x="2063552" y="2564904"/>
            <a:chExt cx="3744416" cy="792088"/>
          </a:xfrm>
        </p:grpSpPr>
        <p:sp>
          <p:nvSpPr>
            <p:cNvPr id="22" name="TextBox 21"/>
            <p:cNvSpPr txBox="1"/>
            <p:nvPr/>
          </p:nvSpPr>
          <p:spPr>
            <a:xfrm>
              <a:off x="2063552" y="2564904"/>
              <a:ext cx="3744416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tx2"/>
                  </a:solidFill>
                </a:rPr>
                <a:t>La place de marché 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1759" y="2204864"/>
            <a:ext cx="792088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857863" y="3430577"/>
            <a:ext cx="4212468" cy="792088"/>
            <a:chOff x="2063552" y="2564904"/>
            <a:chExt cx="3744416" cy="792088"/>
          </a:xfrm>
        </p:grpSpPr>
        <p:sp>
          <p:nvSpPr>
            <p:cNvPr id="29" name="TextBox 28"/>
            <p:cNvSpPr txBox="1"/>
            <p:nvPr/>
          </p:nvSpPr>
          <p:spPr>
            <a:xfrm>
              <a:off x="2063552" y="2564904"/>
              <a:ext cx="3744416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</a:rPr>
                <a:t>Les relations d’échange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21759" y="3430577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02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857863" y="4656291"/>
            <a:ext cx="4212468" cy="792088"/>
            <a:chOff x="2063552" y="2564904"/>
            <a:chExt cx="3744416" cy="792088"/>
          </a:xfrm>
        </p:grpSpPr>
        <p:sp>
          <p:nvSpPr>
            <p:cNvPr id="34" name="TextBox 33"/>
            <p:cNvSpPr txBox="1"/>
            <p:nvPr/>
          </p:nvSpPr>
          <p:spPr>
            <a:xfrm>
              <a:off x="2063552" y="2564904"/>
              <a:ext cx="3744416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accent2"/>
                  </a:solidFill>
                </a:rPr>
                <a:t>Les externalités de réseau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921759" y="4656291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113208" y="2204864"/>
            <a:ext cx="4212468" cy="861774"/>
            <a:chOff x="2063552" y="2564904"/>
            <a:chExt cx="3744416" cy="861774"/>
          </a:xfrm>
        </p:grpSpPr>
        <p:sp>
          <p:nvSpPr>
            <p:cNvPr id="52" name="TextBox 51"/>
            <p:cNvSpPr txBox="1"/>
            <p:nvPr/>
          </p:nvSpPr>
          <p:spPr>
            <a:xfrm>
              <a:off x="2063552" y="2564904"/>
              <a:ext cx="3744416" cy="8617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tx2"/>
                  </a:solidFill>
                </a:rPr>
                <a:t>L'évolution des modèles économiques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tx2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6177104" y="2204864"/>
            <a:ext cx="792088" cy="7920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04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113208" y="3430577"/>
            <a:ext cx="4212468" cy="861774"/>
            <a:chOff x="2063552" y="2564904"/>
            <a:chExt cx="3744416" cy="861774"/>
          </a:xfrm>
        </p:grpSpPr>
        <p:sp>
          <p:nvSpPr>
            <p:cNvPr id="48" name="TextBox 47"/>
            <p:cNvSpPr txBox="1"/>
            <p:nvPr/>
          </p:nvSpPr>
          <p:spPr>
            <a:xfrm>
              <a:off x="2063552" y="2564904"/>
              <a:ext cx="3744416" cy="8617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</a:rPr>
                <a:t>Normes, standards et régulation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6177104" y="3430577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05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113208" y="4656291"/>
            <a:ext cx="4212468" cy="792088"/>
            <a:chOff x="2063552" y="2564904"/>
            <a:chExt cx="3744416" cy="792088"/>
          </a:xfrm>
        </p:grpSpPr>
        <p:sp>
          <p:nvSpPr>
            <p:cNvPr id="44" name="TextBox 43"/>
            <p:cNvSpPr txBox="1"/>
            <p:nvPr/>
          </p:nvSpPr>
          <p:spPr>
            <a:xfrm>
              <a:off x="2063552" y="2564904"/>
              <a:ext cx="3744416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2800" b="1" dirty="0" err="1">
                  <a:solidFill>
                    <a:schemeClr val="accent2"/>
                  </a:solidFill>
                </a:rPr>
                <a:t>Exercices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63552" y="3049215"/>
              <a:ext cx="374441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endPara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177104" y="4656291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06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17803" y="3030884"/>
            <a:ext cx="0" cy="1591474"/>
            <a:chOff x="1317803" y="3030884"/>
            <a:chExt cx="0" cy="1591474"/>
          </a:xfrm>
        </p:grpSpPr>
        <p:cxnSp>
          <p:nvCxnSpPr>
            <p:cNvPr id="3" name="Straight Connector 2"/>
            <p:cNvCxnSpPr>
              <a:cxnSpLocks/>
            </p:cNvCxnSpPr>
            <p:nvPr/>
          </p:nvCxnSpPr>
          <p:spPr>
            <a:xfrm>
              <a:off x="1317803" y="3030884"/>
              <a:ext cx="0" cy="36576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cxnSpLocks/>
            </p:cNvCxnSpPr>
            <p:nvPr/>
          </p:nvCxnSpPr>
          <p:spPr>
            <a:xfrm>
              <a:off x="1317803" y="4256598"/>
              <a:ext cx="0" cy="36576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573148" y="3030884"/>
            <a:ext cx="0" cy="1591474"/>
            <a:chOff x="1317803" y="3030884"/>
            <a:chExt cx="0" cy="1591474"/>
          </a:xfrm>
        </p:grpSpPr>
        <p:cxnSp>
          <p:nvCxnSpPr>
            <p:cNvPr id="60" name="Straight Connector 59"/>
            <p:cNvCxnSpPr>
              <a:cxnSpLocks/>
            </p:cNvCxnSpPr>
            <p:nvPr/>
          </p:nvCxnSpPr>
          <p:spPr>
            <a:xfrm>
              <a:off x="1317803" y="3030884"/>
              <a:ext cx="0" cy="36576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cxnSpLocks/>
            </p:cNvCxnSpPr>
            <p:nvPr/>
          </p:nvCxnSpPr>
          <p:spPr>
            <a:xfrm>
              <a:off x="1317803" y="4256598"/>
              <a:ext cx="0" cy="365760"/>
            </a:xfrm>
            <a:prstGeom prst="line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de </a:t>
            </a:r>
            <a:r>
              <a:rPr lang="en-US" dirty="0" err="1"/>
              <a:t>cours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3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1159328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Monopoles naturels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externalités de réseau peuvent créer des monopoles naturels, où une plateforme dominante devient </a:t>
            </a:r>
            <a:r>
              <a:rPr lang="fr-FR" b="1" dirty="0">
                <a:solidFill>
                  <a:schemeClr val="tx1"/>
                </a:solidFill>
              </a:rPr>
              <a:t>très difficile à concurrencer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Exemple : Meta – même une nouvelle plateforme supérieure aurait du mal à attirer des utilisateurs, car tout le monde est déjà sur Facebook/Insta/</a:t>
            </a:r>
            <a:r>
              <a:rPr lang="fr-FR" dirty="0" err="1">
                <a:solidFill>
                  <a:schemeClr val="tx1"/>
                </a:solidFill>
              </a:rPr>
              <a:t>Whatsapp</a:t>
            </a:r>
            <a:r>
              <a:rPr lang="fr-FR" dirty="0">
                <a:solidFill>
                  <a:schemeClr val="tx1"/>
                </a:solidFill>
              </a:rPr>
              <a:t> avec ses amis, contacts, et contenu.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Implications économiques des externalités de réseau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771444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Uber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Externalités directes </a:t>
            </a:r>
            <a:r>
              <a:rPr lang="fr-FR" dirty="0">
                <a:solidFill>
                  <a:schemeClr val="tx1"/>
                </a:solidFill>
              </a:rPr>
              <a:t>: plus il y a de chauffeurs, plus les passagers peuvent facilement trouver une voiture ; plus il y a de passagers, plus c’est attractif pour les chauffeurs.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Ce cercle vertueux attire à la fois plus de passagers et de chauffeurs.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Exemples d'externalités de réseau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2F67F8-03FE-E388-46B4-45B713F46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2636912"/>
            <a:ext cx="393835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771444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Airbnb :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Externalités directes </a:t>
            </a:r>
            <a:r>
              <a:rPr lang="fr-FR" dirty="0">
                <a:solidFill>
                  <a:schemeClr val="tx1"/>
                </a:solidFill>
              </a:rPr>
              <a:t>: plus il y a de propriétaires, plus les voyageurs ont de choix ; plus il y a de voyageurs, plus il est attractif pour les propriétaires d'inscrire leurs biens.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Externalités indirectes </a:t>
            </a:r>
            <a:r>
              <a:rPr lang="fr-FR" dirty="0">
                <a:solidFill>
                  <a:schemeClr val="tx1"/>
                </a:solidFill>
              </a:rPr>
              <a:t>: les services supplémentaires (comme les expériences locales) rendent la plateforme encore plus attrayante pour les utilisateurs.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Exemples d'externalités de réseau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9BC9B3A-099C-4CB5-BD46-D007F56F9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248" y="2624137"/>
            <a:ext cx="3704734" cy="21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1160287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Les externalités de réseau permettent aux plateformes numériques de </a:t>
            </a:r>
            <a:r>
              <a:rPr lang="fr-FR" b="1" dirty="0">
                <a:solidFill>
                  <a:schemeClr val="tx1"/>
                </a:solidFill>
              </a:rPr>
              <a:t>croître rapidement </a:t>
            </a:r>
            <a:r>
              <a:rPr lang="fr-FR" dirty="0">
                <a:solidFill>
                  <a:schemeClr val="tx1"/>
                </a:solidFill>
              </a:rPr>
              <a:t>en </a:t>
            </a:r>
            <a:r>
              <a:rPr lang="fr-FR" b="1" dirty="0">
                <a:solidFill>
                  <a:schemeClr val="tx1"/>
                </a:solidFill>
              </a:rPr>
              <a:t>attirant toujours plus d’utilisateurs et de services complémentaires</a:t>
            </a:r>
            <a:r>
              <a:rPr lang="fr-FR" dirty="0">
                <a:solidFill>
                  <a:schemeClr val="tx1"/>
                </a:solidFill>
              </a:rPr>
              <a:t>, mais elles créent aussi des situations de </a:t>
            </a:r>
            <a:r>
              <a:rPr lang="fr-FR" b="1" dirty="0">
                <a:solidFill>
                  <a:schemeClr val="tx1"/>
                </a:solidFill>
              </a:rPr>
              <a:t>verrouillage</a:t>
            </a:r>
            <a:r>
              <a:rPr lang="fr-FR" dirty="0">
                <a:solidFill>
                  <a:schemeClr val="tx1"/>
                </a:solidFill>
              </a:rPr>
              <a:t> et des </a:t>
            </a:r>
            <a:r>
              <a:rPr lang="fr-FR" b="1" dirty="0">
                <a:solidFill>
                  <a:schemeClr val="tx1"/>
                </a:solidFill>
              </a:rPr>
              <a:t>monopoles naturels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Exemples d'externalités de réseau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L’EVOLUTION DES MODELES ECONOMIQUES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EF904E68-98C8-238F-8E8E-911398809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95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793046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Qu’est-ce qu’un modèle économique ?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Un modèle économique (ou business model en anglais) décrit précisément comment votre entreprise va gagner de l'argent. 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En pratique, cela revient à définir ce que vous allez vendre, auprès de quels clients, dans quel but, de quelle manière, et pour quel bénéfice.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Le modèle économique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9F2F8A-6E9A-593F-7ED8-CF5E5F047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547" y="2350260"/>
            <a:ext cx="3236218" cy="21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578536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Vente de véhicules </a:t>
            </a:r>
            <a:r>
              <a:rPr lang="fr-FR" dirty="0">
                <a:solidFill>
                  <a:schemeClr val="tx1"/>
                </a:solidFill>
              </a:rPr>
              <a:t>: BMW génère la majeure partie de ses revenus en vendant des voitures de luxe, des motos, et des véhicules électriques sous plusieurs marques (BMW, MINI, Rolls-Royce).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Services financiers </a:t>
            </a:r>
            <a:r>
              <a:rPr lang="fr-FR" dirty="0">
                <a:solidFill>
                  <a:schemeClr val="tx1"/>
                </a:solidFill>
              </a:rPr>
              <a:t>: BMW propose des services de leasing, de financement, d'assurance et de gestion de flottes à ses clients, ce qui constitue une part importante de ses revenus.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Le modèle économique : Le cas BMW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89E25B1-7E34-3423-54FF-BDE291829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640" y="2564904"/>
            <a:ext cx="3359696" cy="189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57853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Passage du modèle de </a:t>
            </a:r>
            <a:r>
              <a:rPr lang="fr-FR" b="1" dirty="0">
                <a:solidFill>
                  <a:schemeClr val="tx1"/>
                </a:solidFill>
              </a:rPr>
              <a:t>possession</a:t>
            </a:r>
            <a:r>
              <a:rPr lang="fr-FR" dirty="0">
                <a:solidFill>
                  <a:schemeClr val="tx1"/>
                </a:solidFill>
              </a:rPr>
              <a:t> à un modèle basé sur </a:t>
            </a:r>
            <a:r>
              <a:rPr lang="fr-FR" b="1" dirty="0">
                <a:solidFill>
                  <a:schemeClr val="tx1"/>
                </a:solidFill>
              </a:rPr>
              <a:t>l'accès et l'utilisation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plateformes facilitent l’accès aux ressources en mettant en relation différents groupes d'utilisateurs </a:t>
            </a:r>
            <a:r>
              <a:rPr lang="fr-FR" b="1" dirty="0">
                <a:solidFill>
                  <a:schemeClr val="tx1"/>
                </a:solidFill>
              </a:rPr>
              <a:t>plutôt que de vendre directement des biens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Évolution des modèles économiques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3947D2D-5B62-BBF2-3917-DE8CA68D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312" y="2553410"/>
            <a:ext cx="3033920" cy="18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7" y="1844824"/>
            <a:ext cx="945716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Plateformes </a:t>
            </a:r>
            <a:r>
              <a:rPr lang="fr-FR" b="1" dirty="0" err="1">
                <a:solidFill>
                  <a:schemeClr val="tx1"/>
                </a:solidFill>
              </a:rPr>
              <a:t>multi-faces</a:t>
            </a:r>
            <a:r>
              <a:rPr lang="fr-FR" b="1" dirty="0">
                <a:solidFill>
                  <a:schemeClr val="tx1"/>
                </a:solidFill>
              </a:rPr>
              <a:t> (Jean Tirole)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Ces plateformes, comme Uber et Airbnb, </a:t>
            </a:r>
            <a:r>
              <a:rPr lang="fr-FR" b="1" dirty="0">
                <a:solidFill>
                  <a:schemeClr val="tx1"/>
                </a:solidFill>
              </a:rPr>
              <a:t>connectent différents groupes</a:t>
            </a:r>
            <a:r>
              <a:rPr lang="fr-FR" dirty="0">
                <a:solidFill>
                  <a:schemeClr val="tx1"/>
                </a:solidFill>
              </a:rPr>
              <a:t> (ex. : chauffeurs et passagers, hôtes et voyageurs).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Elles génèrent de la valeur en facilit</a:t>
            </a:r>
            <a:r>
              <a:rPr lang="fr-FR" b="1" dirty="0">
                <a:solidFill>
                  <a:schemeClr val="tx1"/>
                </a:solidFill>
              </a:rPr>
              <a:t>ant les interactions entre ces groupes</a:t>
            </a:r>
            <a:r>
              <a:rPr lang="fr-FR" dirty="0">
                <a:solidFill>
                  <a:schemeClr val="tx1"/>
                </a:solidFill>
              </a:rPr>
              <a:t>, captant des revenus de chaque côté (ex. : </a:t>
            </a:r>
            <a:r>
              <a:rPr lang="fr-FR" b="1" dirty="0">
                <a:solidFill>
                  <a:schemeClr val="tx1"/>
                </a:solidFill>
              </a:rPr>
              <a:t>commissions</a:t>
            </a:r>
            <a:r>
              <a:rPr lang="fr-FR" dirty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Plus il y a d’utilisateurs (chauffeurs, passagers), plus la plateforme devient attrayante pour les autres, créant un cercle vertueux.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Transformation des modèles économiques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D4DCBB-8464-205E-52DA-11E7DFD3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416" y="2119312"/>
            <a:ext cx="1743075" cy="26193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BCE73F-9DE6-D275-5457-4DEF05C50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4738687"/>
            <a:ext cx="1325562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57853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Économie de l’accès (Jeremy Rifkin)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consommateurs préfèrent de plus en plus </a:t>
            </a:r>
            <a:r>
              <a:rPr lang="fr-FR" b="1" dirty="0">
                <a:solidFill>
                  <a:schemeClr val="tx1"/>
                </a:solidFill>
              </a:rPr>
              <a:t>accéder à des services </a:t>
            </a:r>
            <a:r>
              <a:rPr lang="fr-FR" dirty="0">
                <a:solidFill>
                  <a:schemeClr val="tx1"/>
                </a:solidFill>
              </a:rPr>
              <a:t>(via abonnements) </a:t>
            </a:r>
            <a:r>
              <a:rPr lang="fr-FR" b="1" dirty="0">
                <a:solidFill>
                  <a:schemeClr val="tx1"/>
                </a:solidFill>
              </a:rPr>
              <a:t>plutôt que de posséder des biens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Exemple : Spotify pour la musique, Netflix pour les films, ou services de location de voitures.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L'idée de la propriété perd de l'attrait face à la commodité de l’accès à la demande.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Transformation des modèles économiques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531A29B-CEFE-CF95-3304-51261672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1916832"/>
            <a:ext cx="2480121" cy="24801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172F2BE-8E9F-29BD-5142-7557C289E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99" y="4581128"/>
            <a:ext cx="1445377" cy="14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PLACE DE MARCHE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EF904E68-98C8-238F-8E8E-911398809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355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57853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Économie collaborative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plateformes comme BlaBlaCar et Airbnb permettent de partager des ressources sous-utilisées (voitures, logements).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Cela remet en question la </a:t>
            </a:r>
            <a:r>
              <a:rPr lang="fr-FR" b="1" dirty="0">
                <a:solidFill>
                  <a:schemeClr val="tx1"/>
                </a:solidFill>
              </a:rPr>
              <a:t>nécessité de posséder des biens</a:t>
            </a:r>
            <a:r>
              <a:rPr lang="fr-FR" dirty="0">
                <a:solidFill>
                  <a:schemeClr val="tx1"/>
                </a:solidFill>
              </a:rPr>
              <a:t> quand on peut les partager ou accéder à ceux d’autres personnes, offrant </a:t>
            </a:r>
            <a:r>
              <a:rPr lang="fr-FR" b="1" dirty="0">
                <a:solidFill>
                  <a:schemeClr val="tx1"/>
                </a:solidFill>
              </a:rPr>
              <a:t>plus de flexibilité et d’efficacité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De la propriété à l’usage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81961C5-A7F4-CED8-0A99-E76F95BAB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2564904"/>
            <a:ext cx="335447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57853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Modèles d’abonnement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Des services comme Spotify et Netflix proposent un </a:t>
            </a:r>
            <a:r>
              <a:rPr lang="fr-FR" b="1" dirty="0">
                <a:solidFill>
                  <a:schemeClr val="tx1"/>
                </a:solidFill>
              </a:rPr>
              <a:t>accès à une large bibliothèque de contenus contre un abonnement mensuel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Ce modèle </a:t>
            </a:r>
            <a:r>
              <a:rPr lang="fr-FR" b="1" dirty="0">
                <a:solidFill>
                  <a:schemeClr val="tx1"/>
                </a:solidFill>
              </a:rPr>
              <a:t>inverse le rapport à la possession </a:t>
            </a:r>
            <a:r>
              <a:rPr lang="fr-FR" dirty="0">
                <a:solidFill>
                  <a:schemeClr val="tx1"/>
                </a:solidFill>
              </a:rPr>
              <a:t>: il s’agit d’accéder à du contenu à tout moment, sans se soucier d’acheter ou de stocker des produits physiques.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De la propriété à l’usage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DE41ED8-1314-0ABB-7795-690250680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1844824"/>
            <a:ext cx="25922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6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57853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Impact sur les entreprises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modèles d’abonnement offrent une récurrence des revenus, garantissant une </a:t>
            </a:r>
            <a:r>
              <a:rPr lang="fr-FR" b="1" dirty="0">
                <a:solidFill>
                  <a:schemeClr val="tx1"/>
                </a:solidFill>
              </a:rPr>
              <a:t>stabilité économique </a:t>
            </a:r>
            <a:r>
              <a:rPr lang="fr-FR" dirty="0">
                <a:solidFill>
                  <a:schemeClr val="tx1"/>
                </a:solidFill>
              </a:rPr>
              <a:t>(ex. : Netflix).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entreprises peuvent </a:t>
            </a:r>
            <a:r>
              <a:rPr lang="fr-FR" b="1" dirty="0">
                <a:solidFill>
                  <a:schemeClr val="tx1"/>
                </a:solidFill>
              </a:rPr>
              <a:t>réduire leurs coûts fixes en utilisant des services à la demande</a:t>
            </a:r>
            <a:r>
              <a:rPr lang="fr-FR" dirty="0">
                <a:solidFill>
                  <a:schemeClr val="tx1"/>
                </a:solidFill>
              </a:rPr>
              <a:t>, comme le cloud </a:t>
            </a:r>
            <a:r>
              <a:rPr lang="fr-FR" dirty="0" err="1">
                <a:solidFill>
                  <a:schemeClr val="tx1"/>
                </a:solidFill>
              </a:rPr>
              <a:t>computing</a:t>
            </a:r>
            <a:r>
              <a:rPr lang="fr-FR" dirty="0">
                <a:solidFill>
                  <a:schemeClr val="tx1"/>
                </a:solidFill>
              </a:rPr>
              <a:t> (Microsoft Azure, Google Cloud), où elles paient pour les ressources selon leurs besoins.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Impact sur les entreprises et les consommateurs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2EFDB7-6F6E-0A66-FE87-343869EF6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2780928"/>
            <a:ext cx="2961912" cy="167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11593288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Impact sur les consommateurs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consommateurs bénéficient de </a:t>
            </a:r>
            <a:r>
              <a:rPr lang="fr-FR" b="1" dirty="0">
                <a:solidFill>
                  <a:schemeClr val="tx1"/>
                </a:solidFill>
              </a:rPr>
              <a:t>services de qualité à des coûts réduits </a:t>
            </a:r>
            <a:r>
              <a:rPr lang="fr-FR" dirty="0">
                <a:solidFill>
                  <a:schemeClr val="tx1"/>
                </a:solidFill>
              </a:rPr>
              <a:t>sans avoir à acheter ou posséder directement.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Ces modèles offrent une </a:t>
            </a:r>
            <a:r>
              <a:rPr lang="fr-FR" b="1" dirty="0">
                <a:solidFill>
                  <a:schemeClr val="tx1"/>
                </a:solidFill>
              </a:rPr>
              <a:t>flexibilité accrue</a:t>
            </a:r>
            <a:r>
              <a:rPr lang="fr-FR" dirty="0">
                <a:solidFill>
                  <a:schemeClr val="tx1"/>
                </a:solidFill>
              </a:rPr>
              <a:t>, permettant de personnaliser l'accès aux services selon les besoins ou le budget, sans engagement rigide à la possession.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Le numérique a transformé l'économie en passant de la propriété à l’accès et à l'usage, favorisant des modèles flexibles, collaboratifs, et basés sur des abonnements, avec des impacts significatifs tant pour les entreprises que pour les consommateurs.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Impact sur les entreprises et les consommateurs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NORMES ET STANDARDS DANS L’ECONOMIE NUMERIQUE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EF904E68-98C8-238F-8E8E-911398809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071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1159328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normes assurent la compatibilité entre technologies et facilitent les échanges, favorisant l'innovation et la croissance des marchés.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Elles réduisent l'incertitude et facilitent l'interopérabilité des technologies.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Importance des normes et standards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ED439FD-8760-254F-203E-621131781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527" y="3684241"/>
            <a:ext cx="2511921" cy="25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0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43452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Douglass North : rôle des institutions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normes et institutions (règles explicites ou conventions) </a:t>
            </a:r>
            <a:r>
              <a:rPr lang="fr-FR" b="1" dirty="0">
                <a:solidFill>
                  <a:schemeClr val="tx1"/>
                </a:solidFill>
              </a:rPr>
              <a:t>réduisent l'incertitude </a:t>
            </a:r>
            <a:r>
              <a:rPr lang="fr-FR" dirty="0">
                <a:solidFill>
                  <a:schemeClr val="tx1"/>
                </a:solidFill>
              </a:rPr>
              <a:t>dans les échanges économiques.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Exemple : la norme USB simplifie la compatibilité entre différents appareils (smartphones, ordinateurs, etc.), facilitant les interactions entre technologies.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Rôle des normes dans l’économie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67B37A-0EA6-22B3-C47D-7AA1894E5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227687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43452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Douglass North : rôle des institutions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North a défini les institutions comme "</a:t>
            </a:r>
            <a:r>
              <a:rPr lang="fr-FR" b="1" dirty="0">
                <a:solidFill>
                  <a:schemeClr val="tx1"/>
                </a:solidFill>
              </a:rPr>
              <a:t>les règles du jeu</a:t>
            </a:r>
            <a:r>
              <a:rPr lang="fr-FR" dirty="0">
                <a:solidFill>
                  <a:schemeClr val="tx1"/>
                </a:solidFill>
              </a:rPr>
              <a:t>" d'une société, c'est-à-dire l'ensemble des lois, coutumes et normes qui encadrent les interactions humaines. 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Pour lui, il est clair que les institutions réduisent l'incertitude dans les interactions économiques. Quand on sait que les </a:t>
            </a:r>
            <a:r>
              <a:rPr lang="fr-FR" b="1" dirty="0">
                <a:solidFill>
                  <a:schemeClr val="tx1"/>
                </a:solidFill>
              </a:rPr>
              <a:t>règles sont stables </a:t>
            </a:r>
            <a:r>
              <a:rPr lang="fr-FR" dirty="0">
                <a:solidFill>
                  <a:schemeClr val="tx1"/>
                </a:solidFill>
              </a:rPr>
              <a:t>et appliquées, il devient </a:t>
            </a:r>
            <a:r>
              <a:rPr lang="fr-FR" b="1" dirty="0">
                <a:solidFill>
                  <a:schemeClr val="tx1"/>
                </a:solidFill>
              </a:rPr>
              <a:t>plus facile de prévoir les comportements des autres et de prendre des décisions économiques en conséquence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Rôle des normes dans l’économie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67B37A-0EA6-22B3-C47D-7AA1894E5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227687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43452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Douglass North : rôle des institutions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institutions permettent de </a:t>
            </a:r>
            <a:r>
              <a:rPr lang="fr-FR" b="1" dirty="0">
                <a:solidFill>
                  <a:schemeClr val="tx1"/>
                </a:solidFill>
              </a:rPr>
              <a:t>structurer les incitations. 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Par exemple, une société avec des droits de propriété bien définis encourage les gens à investir, à innover et à accumuler du capital, car ils savent que leur propriété sera protégée. 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Cela </a:t>
            </a:r>
            <a:r>
              <a:rPr lang="fr-FR" b="1" dirty="0">
                <a:solidFill>
                  <a:schemeClr val="tx1"/>
                </a:solidFill>
              </a:rPr>
              <a:t>diminue l'incertitude</a:t>
            </a:r>
            <a:r>
              <a:rPr lang="fr-FR" dirty="0">
                <a:solidFill>
                  <a:schemeClr val="tx1"/>
                </a:solidFill>
              </a:rPr>
              <a:t>, qui est un</a:t>
            </a:r>
            <a:r>
              <a:rPr lang="fr-FR" b="1" dirty="0">
                <a:solidFill>
                  <a:schemeClr val="tx1"/>
                </a:solidFill>
              </a:rPr>
              <a:t> frein majeur à l'initiative individuelle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Rôle des normes dans l’économie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67B37A-0EA6-22B3-C47D-7AA1894E5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8" y="227687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879456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solidFill>
                  <a:schemeClr val="tx1"/>
                </a:solidFill>
              </a:rPr>
              <a:t>Concurrence par les standards (Carl Shapiro) :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entreprises se battent pour </a:t>
            </a:r>
            <a:r>
              <a:rPr lang="fr-FR" b="1" dirty="0">
                <a:solidFill>
                  <a:schemeClr val="tx1"/>
                </a:solidFill>
              </a:rPr>
              <a:t>imposer leurs standards comme norme dominante </a:t>
            </a:r>
            <a:r>
              <a:rPr lang="fr-FR" dirty="0">
                <a:solidFill>
                  <a:schemeClr val="tx1"/>
                </a:solidFill>
              </a:rPr>
              <a:t>afin de </a:t>
            </a:r>
            <a:r>
              <a:rPr lang="fr-FR" b="1" dirty="0">
                <a:solidFill>
                  <a:schemeClr val="tx1"/>
                </a:solidFill>
              </a:rPr>
              <a:t>verrouiller les utilisateurs </a:t>
            </a:r>
            <a:r>
              <a:rPr lang="fr-FR" dirty="0">
                <a:solidFill>
                  <a:schemeClr val="tx1"/>
                </a:solidFill>
              </a:rPr>
              <a:t>dans leur écosystème.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Exemple : La bataille entre Android et iOS, où chaque système cherche à maintenir ses utilisateurs dans son propre écosystème de services et d’applications.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Rôle des normes dans l’économie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B1A863-F0CD-821B-5D24-88BE0144B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663" y="1988840"/>
            <a:ext cx="2091109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6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825625"/>
            <a:ext cx="7920880" cy="435133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fr-FR" dirty="0"/>
              <a:t>Le marché est un lieu où </a:t>
            </a:r>
            <a:r>
              <a:rPr lang="fr-FR" b="1" dirty="0"/>
              <a:t>offre et demande</a:t>
            </a:r>
            <a:r>
              <a:rPr lang="fr-FR" dirty="0"/>
              <a:t> se rencontrent pour échanger des biens et services.</a:t>
            </a:r>
          </a:p>
          <a:p>
            <a:pPr lvl="1"/>
            <a:r>
              <a:rPr lang="fr-FR" dirty="0"/>
              <a:t>La </a:t>
            </a:r>
            <a:r>
              <a:rPr lang="fr-FR" b="1" dirty="0"/>
              <a:t>"main invisible"</a:t>
            </a:r>
            <a:r>
              <a:rPr lang="fr-FR" dirty="0"/>
              <a:t> régule automatiquement les prix en fonction de la rareté et de la demande, sans besoin d’intervention de l’État.</a:t>
            </a:r>
          </a:p>
          <a:p>
            <a:pPr lvl="1"/>
            <a:r>
              <a:rPr lang="fr-FR" dirty="0"/>
              <a:t>Exemple : Si un bien est rare, le prix augmente ; s'il est abondant, le prix baisse, permettant une allocation efficace des ressources.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Place de marché traditionnelle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DE020E-1870-B6C1-6DEF-52FEF8667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188" y="2492896"/>
            <a:ext cx="3607293" cy="24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53768" y="1844824"/>
            <a:ext cx="11938232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Interopérabilité :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normes assurent que différents systèmes et appareils travaillent ensemble.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Exemple : USB et Wi-Fi permettent à des centaines d’appareils de se connecter entre eux, simplifiant ainsi l'utilisation pour les consommateurs.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Normes réglementaires (RGPD) :</a:t>
            </a:r>
          </a:p>
          <a:p>
            <a:pPr lvl="1"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 RGPD en Europe impose des standards de protection des données personnelles, obligeant les entreprises à être transparentes et à protéger les données des utilisateurs (ex. : Google, Facebook).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Normes et interopérabilité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825625"/>
            <a:ext cx="8971004" cy="4351338"/>
          </a:xfrm>
        </p:spPr>
        <p:txBody>
          <a:bodyPr>
            <a:normAutofit lnSpcReduction="10000"/>
          </a:bodyPr>
          <a:lstStyle/>
          <a:p>
            <a:pPr lvl="1"/>
            <a:r>
              <a:rPr lang="fr-FR" dirty="0" err="1"/>
              <a:t>Coase</a:t>
            </a:r>
            <a:r>
              <a:rPr lang="fr-FR" dirty="0"/>
              <a:t> introduit l’idée de </a:t>
            </a:r>
            <a:r>
              <a:rPr lang="fr-FR" b="1" dirty="0"/>
              <a:t>coûts de transaction</a:t>
            </a:r>
            <a:r>
              <a:rPr lang="fr-FR" dirty="0"/>
              <a:t>, c’est-à-dire les efforts nécessaires pour réaliser un échange (trouver des partenaires, négocier, etc.).</a:t>
            </a:r>
          </a:p>
          <a:p>
            <a:pPr lvl="1"/>
            <a:r>
              <a:rPr lang="fr-FR" dirty="0"/>
              <a:t>Avant Internet, ces coûts étaient élevés : temps, énergie et argent dépensés pour chaque transaction (recherche d’offres, négociation, logistique...).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Coûts de transaction avant le numérique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C1296F-A3A8-A5DA-D098-C4338AC2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348" y="2390775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825625"/>
            <a:ext cx="8971004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plateformes numériques comme </a:t>
            </a:r>
            <a:r>
              <a:rPr lang="fr-FR" b="1" dirty="0">
                <a:solidFill>
                  <a:schemeClr val="tx1"/>
                </a:solidFill>
              </a:rPr>
              <a:t>Amazon</a:t>
            </a:r>
            <a:r>
              <a:rPr lang="fr-FR" dirty="0">
                <a:solidFill>
                  <a:schemeClr val="tx1"/>
                </a:solidFill>
              </a:rPr>
              <a:t> et </a:t>
            </a:r>
            <a:r>
              <a:rPr lang="fr-FR" b="1" dirty="0">
                <a:solidFill>
                  <a:schemeClr val="tx1"/>
                </a:solidFill>
              </a:rPr>
              <a:t>Alibaba</a:t>
            </a:r>
            <a:r>
              <a:rPr lang="fr-FR" dirty="0">
                <a:solidFill>
                  <a:schemeClr val="tx1"/>
                </a:solidFill>
              </a:rPr>
              <a:t> permettent de trouver, comparer et acheter des produits en quelques clics, réduisant ainsi les coûts de transaction.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Ces plateformes mettent en relation vendeurs et acheteurs à une échelle massive et mondiale, éliminant de nombreuses frictions.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Réduction des coûts de transaction avec le numérique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F057C1-3D70-909A-5F9C-374191AE0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802" y="2438314"/>
            <a:ext cx="198137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825625"/>
            <a:ext cx="8971004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intermédiaires traditionnels (grossistes, détaillants) sont remplacés par des </a:t>
            </a:r>
            <a:r>
              <a:rPr lang="fr-FR" b="1" dirty="0">
                <a:solidFill>
                  <a:schemeClr val="tx1"/>
                </a:solidFill>
              </a:rPr>
              <a:t>plateformes numériques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Exemple : </a:t>
            </a:r>
            <a:r>
              <a:rPr lang="fr-FR" b="1" dirty="0">
                <a:solidFill>
                  <a:schemeClr val="tx1"/>
                </a:solidFill>
              </a:rPr>
              <a:t>Amazon Marketplace </a:t>
            </a:r>
            <a:r>
              <a:rPr lang="fr-FR" dirty="0">
                <a:solidFill>
                  <a:schemeClr val="tx1"/>
                </a:solidFill>
              </a:rPr>
              <a:t>permet à des vendeurs tiers d’utiliser l’infrastructure d’Amazon pour vendre leurs produits à des clients du monde entier, sans avoir à gérer eux-mêmes la logistique.</a:t>
            </a:r>
          </a:p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tx1"/>
                </a:solidFill>
              </a:rPr>
              <a:t>eBay</a:t>
            </a:r>
            <a:r>
              <a:rPr lang="fr-FR" dirty="0">
                <a:solidFill>
                  <a:schemeClr val="tx1"/>
                </a:solidFill>
              </a:rPr>
              <a:t> permet à des particuliers de vendre directement à d'autres particuliers via un système d’enchères, facilitant les échanges globaux.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Transformation de la structure du marché numérique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109D934-372A-3816-3342-C33B4A0BD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458" y="1825625"/>
            <a:ext cx="1981372" cy="19813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B045E8-65C7-FA58-890A-BB0A071B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736" y="3115300"/>
            <a:ext cx="1771987" cy="17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191344" y="1825625"/>
            <a:ext cx="11737304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 principe fondamental d’Adam Smith (offre, demande, prix régulateur) reste valable.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Cependant, le numérique, en réduisant les coûts de transaction (comme l’avait prédit </a:t>
            </a:r>
            <a:r>
              <a:rPr lang="fr-FR" dirty="0" err="1">
                <a:solidFill>
                  <a:schemeClr val="tx1"/>
                </a:solidFill>
              </a:rPr>
              <a:t>Coase</a:t>
            </a:r>
            <a:r>
              <a:rPr lang="fr-FR" dirty="0">
                <a:solidFill>
                  <a:schemeClr val="tx1"/>
                </a:solidFill>
              </a:rPr>
              <a:t>), rend les échanges </a:t>
            </a:r>
            <a:r>
              <a:rPr lang="fr-FR" b="1" dirty="0">
                <a:solidFill>
                  <a:schemeClr val="tx1"/>
                </a:solidFill>
              </a:rPr>
              <a:t>plus rapides, efficaces et à échelle mondiale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FR" dirty="0">
                <a:solidFill>
                  <a:schemeClr val="tx1"/>
                </a:solidFill>
              </a:rPr>
              <a:t>Les plateformes numériques modernisent les places de marché, mais suivent toujours les mêmes mécanismes de régulation que ceux décrits par Adam Smith.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Les </a:t>
            </a:r>
            <a:r>
              <a:rPr lang="fr-FR" b="1" dirty="0">
                <a:solidFill>
                  <a:schemeClr val="tx1"/>
                </a:solidFill>
              </a:rPr>
              <a:t>marchés numériques </a:t>
            </a:r>
            <a:r>
              <a:rPr lang="fr-FR" dirty="0">
                <a:solidFill>
                  <a:schemeClr val="tx1"/>
                </a:solidFill>
              </a:rPr>
              <a:t>accélèrent et simplifient les échanges tout en conservant les principes de base du marché classique, avec l’ajout d’une </a:t>
            </a:r>
            <a:r>
              <a:rPr lang="fr-FR" b="1" dirty="0">
                <a:solidFill>
                  <a:schemeClr val="tx1"/>
                </a:solidFill>
              </a:rPr>
              <a:t>efficacité accrue </a:t>
            </a:r>
            <a:r>
              <a:rPr lang="fr-FR" dirty="0">
                <a:solidFill>
                  <a:schemeClr val="tx1"/>
                </a:solidFill>
              </a:rPr>
              <a:t>grâce à la </a:t>
            </a:r>
            <a:r>
              <a:rPr lang="fr-FR" b="1" dirty="0">
                <a:solidFill>
                  <a:schemeClr val="tx1"/>
                </a:solidFill>
              </a:rPr>
              <a:t>réduction des coûts de transaction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384-994A-4C3C-8656-0CE2B6A3B9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352" y="160337"/>
            <a:ext cx="11593288" cy="1325563"/>
          </a:xfrm>
        </p:spPr>
        <p:txBody>
          <a:bodyPr/>
          <a:lstStyle/>
          <a:p>
            <a:r>
              <a:rPr lang="fr-FR" dirty="0">
                <a:solidFill>
                  <a:schemeClr val="accent2"/>
                </a:solidFill>
              </a:rPr>
              <a:t>Synthèse entre théorie classique et révolution numérique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relations d’échange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1CF07D-8B3F-4D32-B059-0039CEA46D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EF904E68-98C8-238F-8E8E-911398809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4675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 - Showeet">
  <a:themeElements>
    <a:clrScheme name="Sho-CORPORATE">
      <a:dk1>
        <a:sysClr val="windowText" lastClr="000000"/>
      </a:dk1>
      <a:lt1>
        <a:sysClr val="window" lastClr="FFFFFF"/>
      </a:lt1>
      <a:dk2>
        <a:srgbClr val="31302B"/>
      </a:dk2>
      <a:lt2>
        <a:srgbClr val="E7E6E6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F79E63"/>
      </a:hlink>
      <a:folHlink>
        <a:srgbClr val="F79E6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65395</TotalTime>
  <Words>2738</Words>
  <Application>Microsoft Office PowerPoint</Application>
  <PresentationFormat>Grand écran</PresentationFormat>
  <Paragraphs>276</Paragraphs>
  <Slides>40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Open Sans</vt:lpstr>
      <vt:lpstr>Roboto</vt:lpstr>
      <vt:lpstr>Custom Design - Showeet</vt:lpstr>
      <vt:lpstr>Showeet theme</vt:lpstr>
      <vt:lpstr>showeet</vt:lpstr>
      <vt:lpstr>CHAPITRE 6 :  L'IMPACT DU NUMÉRIQUE SUR LES RELATIONS D'ÉCHANGE ET LES MODÈLES ÉCONOMIQUES</vt:lpstr>
      <vt:lpstr>Plan de cours</vt:lpstr>
      <vt:lpstr>LA PLACE DE MARCHE</vt:lpstr>
      <vt:lpstr>Place de marché traditionnelle</vt:lpstr>
      <vt:lpstr>Coûts de transaction avant le numérique</vt:lpstr>
      <vt:lpstr>Réduction des coûts de transaction avec le numérique</vt:lpstr>
      <vt:lpstr>Transformation de la structure du marché numérique</vt:lpstr>
      <vt:lpstr>Synthèse entre théorie classique et révolution numérique</vt:lpstr>
      <vt:lpstr>Les relations d’échange</vt:lpstr>
      <vt:lpstr>Transformation des relations d’échange</vt:lpstr>
      <vt:lpstr>Asymétrie d'information (Kenneth Arrow)</vt:lpstr>
      <vt:lpstr>Types de relations d’échange </vt:lpstr>
      <vt:lpstr>Types de relations d’échange </vt:lpstr>
      <vt:lpstr>Impact du numérique sur les relations d'échange</vt:lpstr>
      <vt:lpstr>Les externalités de reseau</vt:lpstr>
      <vt:lpstr>Externalités de réseau</vt:lpstr>
      <vt:lpstr>Types d'externalités de réseau (Katz et Shapiro)</vt:lpstr>
      <vt:lpstr>Types d'externalités de réseau (Katz et Shapiro)</vt:lpstr>
      <vt:lpstr>Implications économiques des externalités de réseau</vt:lpstr>
      <vt:lpstr>Implications économiques des externalités de réseau</vt:lpstr>
      <vt:lpstr>Exemples d'externalités de réseau</vt:lpstr>
      <vt:lpstr>Exemples d'externalités de réseau</vt:lpstr>
      <vt:lpstr>Exemples d'externalités de réseau</vt:lpstr>
      <vt:lpstr>L’EVOLUTION DES MODELES ECONOMIQUES </vt:lpstr>
      <vt:lpstr>Le modèle économique</vt:lpstr>
      <vt:lpstr>Le modèle économique : Le cas BMW</vt:lpstr>
      <vt:lpstr>Évolution des modèles économiques</vt:lpstr>
      <vt:lpstr>Transformation des modèles économiques</vt:lpstr>
      <vt:lpstr>Transformation des modèles économiques</vt:lpstr>
      <vt:lpstr>De la propriété à l’usage</vt:lpstr>
      <vt:lpstr>De la propriété à l’usage</vt:lpstr>
      <vt:lpstr>Impact sur les entreprises et les consommateurs</vt:lpstr>
      <vt:lpstr>Impact sur les entreprises et les consommateurs</vt:lpstr>
      <vt:lpstr>LES NORMES ET STANDARDS DANS L’ECONOMIE NUMERIQUE</vt:lpstr>
      <vt:lpstr>Importance des normes et standards</vt:lpstr>
      <vt:lpstr>Rôle des normes dans l’économie</vt:lpstr>
      <vt:lpstr>Rôle des normes dans l’économie</vt:lpstr>
      <vt:lpstr>Rôle des normes dans l’économie</vt:lpstr>
      <vt:lpstr>Rôle des normes dans l’économie</vt:lpstr>
      <vt:lpstr>Normes et interopérabilité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- Business PowerPoint Template</dc:title>
  <dc:creator>showeet.com</dc:creator>
  <dc:description>© Copyright Showeet.com</dc:description>
  <cp:lastModifiedBy>galactus</cp:lastModifiedBy>
  <cp:revision>6</cp:revision>
  <dcterms:created xsi:type="dcterms:W3CDTF">2011-05-09T14:18:21Z</dcterms:created>
  <dcterms:modified xsi:type="dcterms:W3CDTF">2024-10-19T14:38:58Z</dcterms:modified>
  <cp:category>Templates</cp:category>
</cp:coreProperties>
</file>