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60"/>
  </p:notesMasterIdLst>
  <p:handoutMasterIdLst>
    <p:handoutMasterId r:id="rId61"/>
  </p:handoutMasterIdLst>
  <p:sldIdLst>
    <p:sldId id="815" r:id="rId4"/>
    <p:sldId id="840" r:id="rId5"/>
    <p:sldId id="830" r:id="rId6"/>
    <p:sldId id="832" r:id="rId7"/>
    <p:sldId id="819" r:id="rId8"/>
    <p:sldId id="846" r:id="rId9"/>
    <p:sldId id="847" r:id="rId10"/>
    <p:sldId id="848" r:id="rId11"/>
    <p:sldId id="836" r:id="rId12"/>
    <p:sldId id="849" r:id="rId13"/>
    <p:sldId id="850" r:id="rId14"/>
    <p:sldId id="852" r:id="rId15"/>
    <p:sldId id="851" r:id="rId16"/>
    <p:sldId id="853" r:id="rId17"/>
    <p:sldId id="854" r:id="rId18"/>
    <p:sldId id="855" r:id="rId19"/>
    <p:sldId id="856" r:id="rId20"/>
    <p:sldId id="857" r:id="rId21"/>
    <p:sldId id="858" r:id="rId22"/>
    <p:sldId id="859" r:id="rId23"/>
    <p:sldId id="861" r:id="rId24"/>
    <p:sldId id="860" r:id="rId25"/>
    <p:sldId id="862" r:id="rId26"/>
    <p:sldId id="863" r:id="rId27"/>
    <p:sldId id="864" r:id="rId28"/>
    <p:sldId id="865" r:id="rId29"/>
    <p:sldId id="866" r:id="rId30"/>
    <p:sldId id="867" r:id="rId31"/>
    <p:sldId id="868" r:id="rId32"/>
    <p:sldId id="869" r:id="rId33"/>
    <p:sldId id="870" r:id="rId34"/>
    <p:sldId id="871" r:id="rId35"/>
    <p:sldId id="872" r:id="rId36"/>
    <p:sldId id="873" r:id="rId37"/>
    <p:sldId id="874" r:id="rId38"/>
    <p:sldId id="875" r:id="rId39"/>
    <p:sldId id="876" r:id="rId40"/>
    <p:sldId id="877" r:id="rId41"/>
    <p:sldId id="878" r:id="rId42"/>
    <p:sldId id="886" r:id="rId43"/>
    <p:sldId id="879" r:id="rId44"/>
    <p:sldId id="880" r:id="rId45"/>
    <p:sldId id="881" r:id="rId46"/>
    <p:sldId id="882" r:id="rId47"/>
    <p:sldId id="883" r:id="rId48"/>
    <p:sldId id="884" r:id="rId49"/>
    <p:sldId id="885" r:id="rId50"/>
    <p:sldId id="887" r:id="rId51"/>
    <p:sldId id="888" r:id="rId52"/>
    <p:sldId id="889" r:id="rId53"/>
    <p:sldId id="890" r:id="rId54"/>
    <p:sldId id="891" r:id="rId55"/>
    <p:sldId id="892" r:id="rId56"/>
    <p:sldId id="893" r:id="rId57"/>
    <p:sldId id="894" r:id="rId58"/>
    <p:sldId id="895" r:id="rId59"/>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5"/>
            <p14:sldId id="840"/>
            <p14:sldId id="830"/>
            <p14:sldId id="832"/>
            <p14:sldId id="819"/>
            <p14:sldId id="846"/>
            <p14:sldId id="847"/>
            <p14:sldId id="848"/>
            <p14:sldId id="836"/>
            <p14:sldId id="849"/>
            <p14:sldId id="850"/>
            <p14:sldId id="852"/>
            <p14:sldId id="851"/>
            <p14:sldId id="853"/>
            <p14:sldId id="854"/>
            <p14:sldId id="855"/>
            <p14:sldId id="856"/>
            <p14:sldId id="857"/>
            <p14:sldId id="858"/>
            <p14:sldId id="859"/>
            <p14:sldId id="861"/>
            <p14:sldId id="860"/>
            <p14:sldId id="862"/>
            <p14:sldId id="863"/>
            <p14:sldId id="864"/>
            <p14:sldId id="865"/>
            <p14:sldId id="866"/>
            <p14:sldId id="867"/>
            <p14:sldId id="868"/>
            <p14:sldId id="869"/>
            <p14:sldId id="870"/>
            <p14:sldId id="871"/>
            <p14:sldId id="872"/>
            <p14:sldId id="873"/>
            <p14:sldId id="874"/>
            <p14:sldId id="875"/>
            <p14:sldId id="876"/>
            <p14:sldId id="877"/>
            <p14:sldId id="878"/>
            <p14:sldId id="886"/>
            <p14:sldId id="879"/>
            <p14:sldId id="880"/>
            <p14:sldId id="881"/>
            <p14:sldId id="882"/>
            <p14:sldId id="883"/>
            <p14:sldId id="884"/>
            <p14:sldId id="885"/>
            <p14:sldId id="887"/>
            <p14:sldId id="888"/>
            <p14:sldId id="889"/>
            <p14:sldId id="890"/>
            <p14:sldId id="891"/>
            <p14:sldId id="892"/>
            <p14:sldId id="893"/>
            <p14:sldId id="894"/>
            <p14:sldId id="895"/>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10/17/2024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10/17/2024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10563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127778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59248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235220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404424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363288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216044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132915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3937263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114551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63389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1130032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283837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2827045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2717832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795732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3724965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3889769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156382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447696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116714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4269461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181373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2220400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2177089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4197216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989356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3081065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226314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2828162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205019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40</a:t>
            </a:fld>
            <a:endParaRPr lang="en-US"/>
          </a:p>
        </p:txBody>
      </p:sp>
    </p:spTree>
    <p:extLst>
      <p:ext uri="{BB962C8B-B14F-4D97-AF65-F5344CB8AC3E}">
        <p14:creationId xmlns:p14="http://schemas.microsoft.com/office/powerpoint/2010/main" val="3743118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3267895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2843576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4005755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4060358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2218102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46</a:t>
            </a:fld>
            <a:endParaRPr lang="en-US"/>
          </a:p>
        </p:txBody>
      </p:sp>
    </p:spTree>
    <p:extLst>
      <p:ext uri="{BB962C8B-B14F-4D97-AF65-F5344CB8AC3E}">
        <p14:creationId xmlns:p14="http://schemas.microsoft.com/office/powerpoint/2010/main" val="1855651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47</a:t>
            </a:fld>
            <a:endParaRPr lang="en-US"/>
          </a:p>
        </p:txBody>
      </p:sp>
    </p:spTree>
    <p:extLst>
      <p:ext uri="{BB962C8B-B14F-4D97-AF65-F5344CB8AC3E}">
        <p14:creationId xmlns:p14="http://schemas.microsoft.com/office/powerpoint/2010/main" val="817842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48</a:t>
            </a:fld>
            <a:endParaRPr lang="en-US"/>
          </a:p>
        </p:txBody>
      </p:sp>
    </p:spTree>
    <p:extLst>
      <p:ext uri="{BB962C8B-B14F-4D97-AF65-F5344CB8AC3E}">
        <p14:creationId xmlns:p14="http://schemas.microsoft.com/office/powerpoint/2010/main" val="3082777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49</a:t>
            </a:fld>
            <a:endParaRPr lang="en-US"/>
          </a:p>
        </p:txBody>
      </p:sp>
    </p:spTree>
    <p:extLst>
      <p:ext uri="{BB962C8B-B14F-4D97-AF65-F5344CB8AC3E}">
        <p14:creationId xmlns:p14="http://schemas.microsoft.com/office/powerpoint/2010/main" val="239451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50</a:t>
            </a:fld>
            <a:endParaRPr lang="en-US"/>
          </a:p>
        </p:txBody>
      </p:sp>
    </p:spTree>
    <p:extLst>
      <p:ext uri="{BB962C8B-B14F-4D97-AF65-F5344CB8AC3E}">
        <p14:creationId xmlns:p14="http://schemas.microsoft.com/office/powerpoint/2010/main" val="1071815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51</a:t>
            </a:fld>
            <a:endParaRPr lang="en-US"/>
          </a:p>
        </p:txBody>
      </p:sp>
    </p:spTree>
    <p:extLst>
      <p:ext uri="{BB962C8B-B14F-4D97-AF65-F5344CB8AC3E}">
        <p14:creationId xmlns:p14="http://schemas.microsoft.com/office/powerpoint/2010/main" val="1774478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52</a:t>
            </a:fld>
            <a:endParaRPr lang="en-US"/>
          </a:p>
        </p:txBody>
      </p:sp>
    </p:spTree>
    <p:extLst>
      <p:ext uri="{BB962C8B-B14F-4D97-AF65-F5344CB8AC3E}">
        <p14:creationId xmlns:p14="http://schemas.microsoft.com/office/powerpoint/2010/main" val="748317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53</a:t>
            </a:fld>
            <a:endParaRPr lang="en-US"/>
          </a:p>
        </p:txBody>
      </p:sp>
    </p:spTree>
    <p:extLst>
      <p:ext uri="{BB962C8B-B14F-4D97-AF65-F5344CB8AC3E}">
        <p14:creationId xmlns:p14="http://schemas.microsoft.com/office/powerpoint/2010/main" val="3175674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54</a:t>
            </a:fld>
            <a:endParaRPr lang="en-US"/>
          </a:p>
        </p:txBody>
      </p:sp>
    </p:spTree>
    <p:extLst>
      <p:ext uri="{BB962C8B-B14F-4D97-AF65-F5344CB8AC3E}">
        <p14:creationId xmlns:p14="http://schemas.microsoft.com/office/powerpoint/2010/main" val="597644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55</a:t>
            </a:fld>
            <a:endParaRPr lang="en-US"/>
          </a:p>
        </p:txBody>
      </p:sp>
    </p:spTree>
    <p:extLst>
      <p:ext uri="{BB962C8B-B14F-4D97-AF65-F5344CB8AC3E}">
        <p14:creationId xmlns:p14="http://schemas.microsoft.com/office/powerpoint/2010/main" val="1416295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56</a:t>
            </a:fld>
            <a:endParaRPr lang="en-US"/>
          </a:p>
        </p:txBody>
      </p:sp>
    </p:spTree>
    <p:extLst>
      <p:ext uri="{BB962C8B-B14F-4D97-AF65-F5344CB8AC3E}">
        <p14:creationId xmlns:p14="http://schemas.microsoft.com/office/powerpoint/2010/main" val="390492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352270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273373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223042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272579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_Toc179619588"/><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Le droit </a:t>
            </a:r>
            <a:r>
              <a:rPr lang="en-US" sz="4400" dirty="0" err="1"/>
              <a:t>negocie</a:t>
            </a:r>
            <a:r>
              <a:rPr lang="en-US" sz="4400" dirty="0"/>
              <a:t> et le role des </a:t>
            </a:r>
            <a:r>
              <a:rPr lang="en-US" sz="4400" dirty="0" err="1"/>
              <a:t>partenaires</a:t>
            </a:r>
            <a:r>
              <a:rPr lang="en-US" sz="4400" dirty="0"/>
              <a:t> </a:t>
            </a:r>
            <a:r>
              <a:rPr lang="en-US" sz="4400" dirty="0" err="1"/>
              <a:t>sociaux</a:t>
            </a:r>
            <a:endParaRPr lang="en-US" sz="4400" dirty="0"/>
          </a:p>
        </p:txBody>
      </p:sp>
      <p:pic>
        <p:nvPicPr>
          <p:cNvPr id="7" name="Espace réservé pour une image  6">
            <a:extLst>
              <a:ext uri="{FF2B5EF4-FFF2-40B4-BE49-F238E27FC236}">
                <a16:creationId xmlns:a16="http://schemas.microsoft.com/office/drawing/2014/main" id="{BDF61480-6FC9-3518-7335-0D6F8DEAB57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6250" b="26250"/>
          <a:stretch>
            <a:fillRect/>
          </a:stretch>
        </p:blipFill>
        <p:spPr/>
      </p:pic>
      <p:sp>
        <p:nvSpPr>
          <p:cNvPr id="5" name="Sous-titre 4">
            <a:extLst>
              <a:ext uri="{FF2B5EF4-FFF2-40B4-BE49-F238E27FC236}">
                <a16:creationId xmlns:a16="http://schemas.microsoft.com/office/drawing/2014/main" id="{CB0917BA-B409-25FA-BCE8-B76EB3AE710C}"/>
              </a:ext>
            </a:extLst>
          </p:cNvPr>
          <p:cNvSpPr>
            <a:spLocks noGrp="1"/>
          </p:cNvSpPr>
          <p:nvPr>
            <p:ph type="subTitle" idx="1"/>
          </p:nvPr>
        </p:nvSpPr>
        <p:spPr/>
        <p:txBody>
          <a:bodyPr/>
          <a:lstStyle/>
          <a:p>
            <a:r>
              <a:rPr lang="fr-FR" dirty="0"/>
              <a:t>Chapitre 7</a:t>
            </a:r>
          </a:p>
        </p:txBody>
      </p:sp>
    </p:spTree>
    <p:extLst>
      <p:ext uri="{BB962C8B-B14F-4D97-AF65-F5344CB8AC3E}">
        <p14:creationId xmlns:p14="http://schemas.microsoft.com/office/powerpoint/2010/main" val="138605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sources nationales du droit du travail </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635395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7272808" cy="5052219"/>
          </a:xfrm>
        </p:spPr>
        <p:txBody>
          <a:bodyPr>
            <a:normAutofit fontScale="70000" lnSpcReduction="20000"/>
          </a:bodyPr>
          <a:lstStyle/>
          <a:p>
            <a:pPr marL="0" indent="0">
              <a:buNone/>
            </a:pPr>
            <a:r>
              <a:rPr lang="fr-FR" b="1" dirty="0">
                <a:solidFill>
                  <a:schemeClr val="accent2"/>
                </a:solidFill>
                <a:latin typeface="+mn-lt"/>
              </a:rPr>
              <a:t>La Constitution</a:t>
            </a:r>
          </a:p>
          <a:p>
            <a:r>
              <a:rPr lang="fr-FR" dirty="0">
                <a:latin typeface="+mn-lt"/>
              </a:rPr>
              <a:t>La </a:t>
            </a:r>
            <a:r>
              <a:rPr lang="fr-FR" b="1" dirty="0">
                <a:solidFill>
                  <a:schemeClr val="accent2"/>
                </a:solidFill>
                <a:latin typeface="+mn-lt"/>
              </a:rPr>
              <a:t>constitution</a:t>
            </a:r>
            <a:r>
              <a:rPr lang="fr-FR" dirty="0">
                <a:latin typeface="+mn-lt"/>
              </a:rPr>
              <a:t> est un texte fondamental qui définit les règles d'organisation et de fonctionnement d'un État. En gros, elle fixe les bases du système politique, les pouvoirs des différentes institutions (comme le président, le gouvernement, le parlement, etc.), et elle garantit les droits fondamentaux des citoyens.</a:t>
            </a:r>
          </a:p>
          <a:p>
            <a:r>
              <a:rPr lang="fr-FR" dirty="0">
                <a:latin typeface="+mn-lt"/>
              </a:rPr>
              <a:t>La</a:t>
            </a:r>
            <a:r>
              <a:rPr lang="fr-FR" b="1" dirty="0">
                <a:latin typeface="+mn-lt"/>
              </a:rPr>
              <a:t> </a:t>
            </a:r>
            <a:r>
              <a:rPr lang="fr-FR" dirty="0">
                <a:latin typeface="+mn-lt"/>
              </a:rPr>
              <a:t>France a une Constitution. Actuellement, c'est la </a:t>
            </a:r>
            <a:r>
              <a:rPr lang="fr-FR" b="1" dirty="0">
                <a:solidFill>
                  <a:schemeClr val="accent2"/>
                </a:solidFill>
                <a:latin typeface="+mn-lt"/>
              </a:rPr>
              <a:t>Constitution de la Ve République</a:t>
            </a:r>
            <a:r>
              <a:rPr lang="fr-FR" dirty="0">
                <a:latin typeface="+mn-lt"/>
              </a:rPr>
              <a:t>, qui a été adoptée le </a:t>
            </a:r>
            <a:r>
              <a:rPr lang="fr-FR" b="1" dirty="0">
                <a:solidFill>
                  <a:schemeClr val="accent2"/>
                </a:solidFill>
                <a:latin typeface="+mn-lt"/>
              </a:rPr>
              <a:t>4 octobre 1958 </a:t>
            </a:r>
            <a:r>
              <a:rPr lang="fr-FR" dirty="0">
                <a:latin typeface="+mn-lt"/>
              </a:rPr>
              <a:t>sous l'impulsion du </a:t>
            </a:r>
            <a:r>
              <a:rPr lang="fr-FR" b="1" dirty="0">
                <a:solidFill>
                  <a:schemeClr val="accent2"/>
                </a:solidFill>
                <a:latin typeface="+mn-lt"/>
              </a:rPr>
              <a:t>Général de Gaulle</a:t>
            </a:r>
            <a:r>
              <a:rPr lang="fr-FR" dirty="0">
                <a:latin typeface="+mn-lt"/>
              </a:rPr>
              <a:t>. </a:t>
            </a:r>
            <a:endParaRPr lang="fr-FR"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11</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La Constitution et le Préambule de 1946</a:t>
            </a:r>
            <a:endParaRPr lang="en-US" dirty="0"/>
          </a:p>
        </p:txBody>
      </p:sp>
      <p:pic>
        <p:nvPicPr>
          <p:cNvPr id="2" name="Image 1">
            <a:extLst>
              <a:ext uri="{FF2B5EF4-FFF2-40B4-BE49-F238E27FC236}">
                <a16:creationId xmlns:a16="http://schemas.microsoft.com/office/drawing/2014/main" id="{6D79C247-BE9F-F258-1F63-7F872227D625}"/>
              </a:ext>
            </a:extLst>
          </p:cNvPr>
          <p:cNvPicPr>
            <a:picLocks noChangeAspect="1"/>
          </p:cNvPicPr>
          <p:nvPr/>
        </p:nvPicPr>
        <p:blipFill>
          <a:blip r:embed="rId3"/>
          <a:stretch>
            <a:fillRect/>
          </a:stretch>
        </p:blipFill>
        <p:spPr>
          <a:xfrm>
            <a:off x="7989709" y="2309155"/>
            <a:ext cx="3365654" cy="2239690"/>
          </a:xfrm>
          <a:prstGeom prst="rect">
            <a:avLst/>
          </a:prstGeom>
        </p:spPr>
      </p:pic>
    </p:spTree>
    <p:extLst>
      <p:ext uri="{BB962C8B-B14F-4D97-AF65-F5344CB8AC3E}">
        <p14:creationId xmlns:p14="http://schemas.microsoft.com/office/powerpoint/2010/main" val="39738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7272808" cy="5052219"/>
          </a:xfrm>
        </p:spPr>
        <p:txBody>
          <a:bodyPr>
            <a:normAutofit fontScale="55000" lnSpcReduction="20000"/>
          </a:bodyPr>
          <a:lstStyle/>
          <a:p>
            <a:pPr marL="0" indent="0">
              <a:buNone/>
            </a:pPr>
            <a:r>
              <a:rPr lang="fr-FR" b="1" dirty="0">
                <a:solidFill>
                  <a:schemeClr val="accent2"/>
                </a:solidFill>
                <a:latin typeface="+mn-lt"/>
              </a:rPr>
              <a:t>Le Préambule de la Constitution</a:t>
            </a:r>
          </a:p>
          <a:p>
            <a:pPr marL="0" indent="0">
              <a:buNone/>
            </a:pPr>
            <a:r>
              <a:rPr lang="fr-FR" dirty="0">
                <a:latin typeface="+mn-lt"/>
              </a:rPr>
              <a:t>Le </a:t>
            </a:r>
            <a:r>
              <a:rPr lang="fr-FR" b="1" dirty="0">
                <a:solidFill>
                  <a:schemeClr val="accent2"/>
                </a:solidFill>
                <a:latin typeface="+mn-lt"/>
              </a:rPr>
              <a:t>préambule</a:t>
            </a:r>
            <a:r>
              <a:rPr lang="fr-FR" dirty="0">
                <a:latin typeface="+mn-lt"/>
              </a:rPr>
              <a:t> de la Constitution française, est une introduction à la Constitution elle-même, qui établit les grands principes et les valeurs fondamentales sur lesquelles repose le système juridique et politique de la France. Le préambule de la Constitution de la Ve République fait référence à plusieurs textes historiques fondamentaux :</a:t>
            </a:r>
          </a:p>
          <a:p>
            <a:r>
              <a:rPr lang="fr-FR" dirty="0">
                <a:latin typeface="+mn-lt"/>
              </a:rPr>
              <a:t>La </a:t>
            </a:r>
            <a:r>
              <a:rPr lang="fr-FR" b="1" dirty="0">
                <a:solidFill>
                  <a:schemeClr val="accent2"/>
                </a:solidFill>
                <a:latin typeface="+mn-lt"/>
              </a:rPr>
              <a:t>Déclaration des droits de l'Homme et du citoyen de 1789</a:t>
            </a:r>
            <a:r>
              <a:rPr lang="fr-FR" dirty="0">
                <a:latin typeface="+mn-lt"/>
              </a:rPr>
              <a:t>, qui proclame des droits universels comme la liberté, l'égalité et la fraternité.</a:t>
            </a:r>
          </a:p>
          <a:p>
            <a:r>
              <a:rPr lang="fr-FR" dirty="0">
                <a:latin typeface="+mn-lt"/>
              </a:rPr>
              <a:t>Le </a:t>
            </a:r>
            <a:r>
              <a:rPr lang="fr-FR" b="1" dirty="0">
                <a:solidFill>
                  <a:schemeClr val="accent2"/>
                </a:solidFill>
                <a:latin typeface="+mn-lt"/>
              </a:rPr>
              <a:t>préambule de la Constitution de 1946</a:t>
            </a:r>
            <a:r>
              <a:rPr lang="fr-FR" dirty="0">
                <a:latin typeface="+mn-lt"/>
              </a:rPr>
              <a:t>, qui contient des droits économiques et sociaux, comme le droit au travail, la protection sociale et l'égalité entre les hommes et les femmes.</a:t>
            </a:r>
          </a:p>
          <a:p>
            <a:r>
              <a:rPr lang="fr-FR" dirty="0">
                <a:latin typeface="+mn-lt"/>
              </a:rPr>
              <a:t>Et enfin, il fait aussi référence à la </a:t>
            </a:r>
            <a:r>
              <a:rPr lang="fr-FR" b="1" dirty="0">
                <a:solidFill>
                  <a:schemeClr val="accent2"/>
                </a:solidFill>
                <a:latin typeface="+mn-lt"/>
              </a:rPr>
              <a:t>Charte de l'environnement de 2004</a:t>
            </a:r>
            <a:r>
              <a:rPr lang="fr-FR" dirty="0">
                <a:latin typeface="+mn-lt"/>
              </a:rPr>
              <a:t>, qui consacre le droit de chacun à vivre dans un environnement équilibré et respectueux de la santé.</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12</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La Constitution et le Préambule de 1946</a:t>
            </a:r>
            <a:endParaRPr lang="en-US" dirty="0"/>
          </a:p>
        </p:txBody>
      </p:sp>
      <p:pic>
        <p:nvPicPr>
          <p:cNvPr id="2" name="Image 1">
            <a:extLst>
              <a:ext uri="{FF2B5EF4-FFF2-40B4-BE49-F238E27FC236}">
                <a16:creationId xmlns:a16="http://schemas.microsoft.com/office/drawing/2014/main" id="{6D79C247-BE9F-F258-1F63-7F872227D625}"/>
              </a:ext>
            </a:extLst>
          </p:cNvPr>
          <p:cNvPicPr>
            <a:picLocks noChangeAspect="1"/>
          </p:cNvPicPr>
          <p:nvPr/>
        </p:nvPicPr>
        <p:blipFill>
          <a:blip r:embed="rId3"/>
          <a:stretch>
            <a:fillRect/>
          </a:stretch>
        </p:blipFill>
        <p:spPr>
          <a:xfrm>
            <a:off x="7989709" y="2309155"/>
            <a:ext cx="3365654" cy="2239690"/>
          </a:xfrm>
          <a:prstGeom prst="rect">
            <a:avLst/>
          </a:prstGeom>
        </p:spPr>
      </p:pic>
    </p:spTree>
    <p:extLst>
      <p:ext uri="{BB962C8B-B14F-4D97-AF65-F5344CB8AC3E}">
        <p14:creationId xmlns:p14="http://schemas.microsoft.com/office/powerpoint/2010/main" val="2803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737304" cy="5052219"/>
          </a:xfrm>
        </p:spPr>
        <p:txBody>
          <a:bodyPr>
            <a:normAutofit fontScale="70000" lnSpcReduction="20000"/>
          </a:bodyPr>
          <a:lstStyle/>
          <a:p>
            <a:pPr marL="0" indent="0">
              <a:buNone/>
            </a:pPr>
            <a:r>
              <a:rPr lang="fr-FR" b="1" dirty="0">
                <a:solidFill>
                  <a:schemeClr val="accent2"/>
                </a:solidFill>
                <a:latin typeface="+mn-lt"/>
              </a:rPr>
              <a:t>Rôle de la Constitution</a:t>
            </a:r>
          </a:p>
          <a:p>
            <a:r>
              <a:rPr lang="fr-FR" dirty="0">
                <a:latin typeface="+mn-lt"/>
              </a:rPr>
              <a:t>La Constitution est au sommet de la hiérarchie des normes en France.</a:t>
            </a:r>
          </a:p>
          <a:p>
            <a:r>
              <a:rPr lang="fr-FR" dirty="0">
                <a:latin typeface="+mn-lt"/>
              </a:rPr>
              <a:t>Le Préambule de la Constitution de 1946 pose les bases des droits sociaux fondamentaux.</a:t>
            </a:r>
          </a:p>
          <a:p>
            <a:pPr marL="0" indent="0">
              <a:buNone/>
            </a:pPr>
            <a:r>
              <a:rPr lang="fr-FR" b="1" dirty="0">
                <a:solidFill>
                  <a:schemeClr val="accent2"/>
                </a:solidFill>
                <a:latin typeface="+mn-lt"/>
              </a:rPr>
              <a:t>Droits sociaux garantis par le Préambule de 1946</a:t>
            </a:r>
          </a:p>
          <a:p>
            <a:r>
              <a:rPr lang="fr-FR" dirty="0">
                <a:latin typeface="+mn-lt"/>
              </a:rPr>
              <a:t>Droit au travail : Chaque citoyen a le droit de travailler.</a:t>
            </a:r>
          </a:p>
          <a:p>
            <a:r>
              <a:rPr lang="fr-FR" dirty="0">
                <a:latin typeface="+mn-lt"/>
              </a:rPr>
              <a:t>Droit à la sécurité sociale : Protection en cas de maladie, vieillesse, chômage.</a:t>
            </a:r>
          </a:p>
          <a:p>
            <a:r>
              <a:rPr lang="fr-FR" dirty="0">
                <a:latin typeface="+mn-lt"/>
              </a:rPr>
              <a:t>Droit à la participation des travailleurs : Les salariés ont le droit de participer à la gestion des entreprises.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La Constitution et le Préambule de 1946</a:t>
            </a:r>
            <a:endParaRPr lang="en-US" dirty="0"/>
          </a:p>
        </p:txBody>
      </p:sp>
    </p:spTree>
    <p:extLst>
      <p:ext uri="{BB962C8B-B14F-4D97-AF65-F5344CB8AC3E}">
        <p14:creationId xmlns:p14="http://schemas.microsoft.com/office/powerpoint/2010/main" val="379634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7560840" cy="5052219"/>
          </a:xfrm>
        </p:spPr>
        <p:txBody>
          <a:bodyPr>
            <a:normAutofit lnSpcReduction="10000"/>
          </a:bodyPr>
          <a:lstStyle/>
          <a:p>
            <a:pPr marL="0" indent="0">
              <a:buNone/>
            </a:pPr>
            <a:r>
              <a:rPr lang="fr-FR" dirty="0">
                <a:latin typeface="+mn-lt"/>
              </a:rPr>
              <a:t>Le Préambule de 1946 ne constitue pas des lois, mais il </a:t>
            </a:r>
            <a:r>
              <a:rPr lang="fr-FR" b="1" dirty="0">
                <a:solidFill>
                  <a:schemeClr val="accent2"/>
                </a:solidFill>
                <a:latin typeface="+mn-lt"/>
              </a:rPr>
              <a:t>influence toutes les lois du travail </a:t>
            </a:r>
            <a:r>
              <a:rPr lang="fr-FR" dirty="0">
                <a:latin typeface="+mn-lt"/>
              </a:rPr>
              <a:t>en France.</a:t>
            </a:r>
          </a:p>
          <a:p>
            <a:pPr marL="0" indent="0">
              <a:buNone/>
            </a:pPr>
            <a:r>
              <a:rPr lang="fr-FR" dirty="0">
                <a:latin typeface="+mn-lt"/>
              </a:rPr>
              <a:t>C’est la </a:t>
            </a:r>
            <a:r>
              <a:rPr lang="fr-FR" b="1" dirty="0">
                <a:solidFill>
                  <a:schemeClr val="accent2"/>
                </a:solidFill>
                <a:latin typeface="+mn-lt"/>
              </a:rPr>
              <a:t>base juridique </a:t>
            </a:r>
            <a:r>
              <a:rPr lang="fr-FR" dirty="0">
                <a:latin typeface="+mn-lt"/>
              </a:rPr>
              <a:t>qui guide les législateurs pour garantir des droits sociaux.</a:t>
            </a:r>
          </a:p>
          <a:p>
            <a:pPr marL="0" indent="0">
              <a:buNone/>
            </a:pPr>
            <a:r>
              <a:rPr lang="fr-FR" dirty="0">
                <a:latin typeface="+mn-lt"/>
              </a:rPr>
              <a:t>Il fonctionne comme les </a:t>
            </a:r>
            <a:r>
              <a:rPr lang="fr-FR" b="1" dirty="0">
                <a:solidFill>
                  <a:schemeClr val="accent2"/>
                </a:solidFill>
                <a:latin typeface="+mn-lt"/>
              </a:rPr>
              <a:t>fondations</a:t>
            </a:r>
            <a:r>
              <a:rPr lang="fr-FR" dirty="0">
                <a:latin typeface="+mn-lt"/>
              </a:rPr>
              <a:t> d’une maison, soutenant tout l’édifice législatif.</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Influence du Préambule de 1946 sur le droit du travail</a:t>
            </a:r>
            <a:endParaRPr lang="en-US" dirty="0"/>
          </a:p>
        </p:txBody>
      </p:sp>
      <p:pic>
        <p:nvPicPr>
          <p:cNvPr id="2" name="Image 1">
            <a:extLst>
              <a:ext uri="{FF2B5EF4-FFF2-40B4-BE49-F238E27FC236}">
                <a16:creationId xmlns:a16="http://schemas.microsoft.com/office/drawing/2014/main" id="{13047281-7CDF-7107-9C58-7558C2A96272}"/>
              </a:ext>
            </a:extLst>
          </p:cNvPr>
          <p:cNvPicPr>
            <a:picLocks noChangeAspect="1"/>
          </p:cNvPicPr>
          <p:nvPr/>
        </p:nvPicPr>
        <p:blipFill>
          <a:blip r:embed="rId3"/>
          <a:stretch>
            <a:fillRect/>
          </a:stretch>
        </p:blipFill>
        <p:spPr>
          <a:xfrm>
            <a:off x="8188504" y="1628800"/>
            <a:ext cx="3816424" cy="3816424"/>
          </a:xfrm>
          <a:prstGeom prst="rect">
            <a:avLst/>
          </a:prstGeom>
        </p:spPr>
      </p:pic>
    </p:spTree>
    <p:extLst>
      <p:ext uri="{BB962C8B-B14F-4D97-AF65-F5344CB8AC3E}">
        <p14:creationId xmlns:p14="http://schemas.microsoft.com/office/powerpoint/2010/main" val="37936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62500" lnSpcReduction="20000"/>
          </a:bodyPr>
          <a:lstStyle/>
          <a:p>
            <a:pPr marL="0" indent="0">
              <a:buNone/>
            </a:pPr>
            <a:r>
              <a:rPr lang="fr-FR" b="1" dirty="0">
                <a:solidFill>
                  <a:schemeClr val="accent2"/>
                </a:solidFill>
                <a:latin typeface="+mn-lt"/>
              </a:rPr>
              <a:t>Le Code du travail</a:t>
            </a:r>
          </a:p>
          <a:p>
            <a:r>
              <a:rPr lang="fr-FR" dirty="0">
                <a:latin typeface="+mn-lt"/>
              </a:rPr>
              <a:t>Document central qui regroupe toutes les lois et règlements sur le travail en France.</a:t>
            </a:r>
          </a:p>
          <a:p>
            <a:r>
              <a:rPr lang="fr-FR" dirty="0">
                <a:latin typeface="+mn-lt"/>
              </a:rPr>
              <a:t>Divisé en plusieurs parties pour traiter de différents aspects des relations de travail.</a:t>
            </a:r>
          </a:p>
          <a:p>
            <a:pPr marL="0" indent="0">
              <a:buNone/>
            </a:pPr>
            <a:r>
              <a:rPr lang="fr-FR" b="1" dirty="0">
                <a:solidFill>
                  <a:schemeClr val="accent2"/>
                </a:solidFill>
                <a:latin typeface="+mn-lt"/>
              </a:rPr>
              <a:t>Principaux aspects couverts par le Code du travail</a:t>
            </a:r>
          </a:p>
          <a:p>
            <a:r>
              <a:rPr lang="fr-FR" dirty="0">
                <a:latin typeface="+mn-lt"/>
              </a:rPr>
              <a:t>Contrat de travail : Définition des types de contrats (CDI, CDD, intérim).</a:t>
            </a:r>
          </a:p>
          <a:p>
            <a:r>
              <a:rPr lang="fr-FR" dirty="0">
                <a:latin typeface="+mn-lt"/>
              </a:rPr>
              <a:t>Durée du travail : Règles sur les horaires, heures supplémentaires, congés.</a:t>
            </a:r>
          </a:p>
          <a:p>
            <a:r>
              <a:rPr lang="fr-FR" dirty="0">
                <a:latin typeface="+mn-lt"/>
              </a:rPr>
              <a:t>Sécurité au travail : Obligations de l’employeur pour garantir un environnement de travail sécurisé.</a:t>
            </a:r>
          </a:p>
          <a:p>
            <a:r>
              <a:rPr lang="fr-FR" dirty="0">
                <a:latin typeface="+mn-lt"/>
              </a:rPr>
              <a:t>Licenciements : Conditions et procédures pour un licenciement légitime (économique, faute).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lois et règlements : Le Code du travail</a:t>
            </a:r>
            <a:endParaRPr lang="en-US" dirty="0"/>
          </a:p>
        </p:txBody>
      </p:sp>
    </p:spTree>
    <p:extLst>
      <p:ext uri="{BB962C8B-B14F-4D97-AF65-F5344CB8AC3E}">
        <p14:creationId xmlns:p14="http://schemas.microsoft.com/office/powerpoint/2010/main" val="264538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dirty="0">
                <a:latin typeface="+mn-lt"/>
              </a:rPr>
              <a:t>Les règlements précisent </a:t>
            </a:r>
            <a:r>
              <a:rPr lang="fr-FR" b="1" dirty="0">
                <a:solidFill>
                  <a:schemeClr val="accent2"/>
                </a:solidFill>
                <a:latin typeface="+mn-lt"/>
              </a:rPr>
              <a:t>comment appliquer les lois dans des situations concrètes</a:t>
            </a:r>
            <a:r>
              <a:rPr lang="fr-FR" dirty="0">
                <a:latin typeface="+mn-lt"/>
              </a:rPr>
              <a:t>.</a:t>
            </a:r>
          </a:p>
          <a:p>
            <a:pPr marL="0" indent="0">
              <a:buNone/>
            </a:pPr>
            <a:r>
              <a:rPr lang="fr-FR" dirty="0">
                <a:latin typeface="+mn-lt"/>
              </a:rPr>
              <a:t>Exemple : Une loi fixe 5 semaines de congés payés, mais un règlement précise comment en bénéficier (durée d’ancienneté, modalités de prise des congés, etc.).</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règlements : Textes d’application</a:t>
            </a:r>
            <a:endParaRPr lang="en-US" dirty="0"/>
          </a:p>
        </p:txBody>
      </p:sp>
      <p:pic>
        <p:nvPicPr>
          <p:cNvPr id="2" name="Image 1">
            <a:extLst>
              <a:ext uri="{FF2B5EF4-FFF2-40B4-BE49-F238E27FC236}">
                <a16:creationId xmlns:a16="http://schemas.microsoft.com/office/drawing/2014/main" id="{28FD463A-C97C-11EF-2F2C-54ADC278C85F}"/>
              </a:ext>
            </a:extLst>
          </p:cNvPr>
          <p:cNvPicPr>
            <a:picLocks noChangeAspect="1"/>
          </p:cNvPicPr>
          <p:nvPr/>
        </p:nvPicPr>
        <p:blipFill>
          <a:blip r:embed="rId3"/>
          <a:stretch>
            <a:fillRect/>
          </a:stretch>
        </p:blipFill>
        <p:spPr>
          <a:xfrm>
            <a:off x="8616280" y="4293096"/>
            <a:ext cx="2543175" cy="1800225"/>
          </a:xfrm>
          <a:prstGeom prst="rect">
            <a:avLst/>
          </a:prstGeom>
        </p:spPr>
      </p:pic>
    </p:spTree>
    <p:extLst>
      <p:ext uri="{BB962C8B-B14F-4D97-AF65-F5344CB8AC3E}">
        <p14:creationId xmlns:p14="http://schemas.microsoft.com/office/powerpoint/2010/main" val="32297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77500" lnSpcReduction="20000"/>
          </a:bodyPr>
          <a:lstStyle/>
          <a:p>
            <a:pPr marL="0" indent="0">
              <a:buNone/>
            </a:pPr>
            <a:r>
              <a:rPr lang="fr-FR" b="1" dirty="0">
                <a:solidFill>
                  <a:schemeClr val="accent2"/>
                </a:solidFill>
                <a:latin typeface="+mn-lt"/>
              </a:rPr>
              <a:t>Le rôle de la jurisprudence</a:t>
            </a:r>
          </a:p>
          <a:p>
            <a:r>
              <a:rPr lang="fr-FR" dirty="0">
                <a:latin typeface="+mn-lt"/>
              </a:rPr>
              <a:t>La jurisprudence est l’ensemble des décisions de justice qui interprètent les lois.</a:t>
            </a:r>
          </a:p>
          <a:p>
            <a:r>
              <a:rPr lang="fr-FR" dirty="0">
                <a:latin typeface="+mn-lt"/>
              </a:rPr>
              <a:t>Les juges, notamment la Cour de cassation, jouent un rôle important dans l’application pratique des lois.</a:t>
            </a:r>
          </a:p>
          <a:p>
            <a:pPr marL="0" indent="0">
              <a:buNone/>
            </a:pPr>
            <a:r>
              <a:rPr lang="fr-FR" b="1" dirty="0">
                <a:solidFill>
                  <a:schemeClr val="accent2"/>
                </a:solidFill>
                <a:latin typeface="+mn-lt"/>
              </a:rPr>
              <a:t>Cas concrets d’interprétation des lois</a:t>
            </a:r>
          </a:p>
          <a:p>
            <a:r>
              <a:rPr lang="fr-FR" dirty="0">
                <a:latin typeface="+mn-lt"/>
              </a:rPr>
              <a:t>Exemple : La loi mentionne que le licenciement doit être basé sur une "cause réelle et sérieuse".</a:t>
            </a:r>
          </a:p>
          <a:p>
            <a:r>
              <a:rPr lang="fr-FR" dirty="0">
                <a:latin typeface="+mn-lt"/>
              </a:rPr>
              <a:t>La jurisprudence définit ce qu’est une cause réelle et sérieuse à travers des décisions de justice.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La jurisprudence : Interprétation par les juges</a:t>
            </a:r>
            <a:endParaRPr lang="en-US" dirty="0"/>
          </a:p>
        </p:txBody>
      </p:sp>
    </p:spTree>
    <p:extLst>
      <p:ext uri="{BB962C8B-B14F-4D97-AF65-F5344CB8AC3E}">
        <p14:creationId xmlns:p14="http://schemas.microsoft.com/office/powerpoint/2010/main" val="7384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r>
              <a:rPr lang="fr-FR" dirty="0">
                <a:latin typeface="+mn-lt"/>
              </a:rPr>
              <a:t>La jurisprudence permet </a:t>
            </a:r>
            <a:r>
              <a:rPr lang="fr-FR" b="1" dirty="0">
                <a:solidFill>
                  <a:schemeClr val="accent2"/>
                </a:solidFill>
                <a:latin typeface="+mn-lt"/>
              </a:rPr>
              <a:t>d’adapter les lois aux nouvelles réalités</a:t>
            </a:r>
            <a:r>
              <a:rPr lang="fr-FR" dirty="0">
                <a:latin typeface="+mn-lt"/>
              </a:rPr>
              <a:t>.</a:t>
            </a:r>
          </a:p>
          <a:p>
            <a:r>
              <a:rPr lang="fr-FR" dirty="0">
                <a:latin typeface="+mn-lt"/>
              </a:rPr>
              <a:t>Exemple : Le concept de harcèlement moral ou la faute inexcusable de l’employeur ont été développés grâce aux décisions de justice.</a:t>
            </a:r>
          </a:p>
          <a:p>
            <a:r>
              <a:rPr lang="fr-FR" dirty="0">
                <a:latin typeface="+mn-lt"/>
              </a:rPr>
              <a:t>La jurisprudence </a:t>
            </a:r>
            <a:r>
              <a:rPr lang="fr-FR" b="1" dirty="0">
                <a:solidFill>
                  <a:schemeClr val="accent2"/>
                </a:solidFill>
                <a:latin typeface="+mn-lt"/>
              </a:rPr>
              <a:t>évolue avec le temps</a:t>
            </a:r>
            <a:r>
              <a:rPr lang="fr-FR" dirty="0">
                <a:latin typeface="+mn-lt"/>
              </a:rPr>
              <a:t>, influençant le droit du travail et apportant des précisions non inscrites directement dans le Code du travail.</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18</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Évolution du droit grâce à la jurisprudence</a:t>
            </a:r>
            <a:endParaRPr lang="en-US" dirty="0"/>
          </a:p>
        </p:txBody>
      </p:sp>
    </p:spTree>
    <p:extLst>
      <p:ext uri="{BB962C8B-B14F-4D97-AF65-F5344CB8AC3E}">
        <p14:creationId xmlns:p14="http://schemas.microsoft.com/office/powerpoint/2010/main" val="23914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52" y="5517232"/>
            <a:ext cx="9865096" cy="1067644"/>
          </a:xfrm>
        </p:spPr>
        <p:txBody>
          <a:bodyPr/>
          <a:lstStyle/>
          <a:p>
            <a:r>
              <a:rPr lang="en-US" dirty="0"/>
              <a:t>POINTS CLES</a:t>
            </a:r>
          </a:p>
        </p:txBody>
      </p:sp>
      <p:sp>
        <p:nvSpPr>
          <p:cNvPr id="7" name="ZoneTexte 6">
            <a:extLst>
              <a:ext uri="{FF2B5EF4-FFF2-40B4-BE49-F238E27FC236}">
                <a16:creationId xmlns:a16="http://schemas.microsoft.com/office/drawing/2014/main" id="{D22CA426-988D-D3A9-F786-4F627AC9D817}"/>
              </a:ext>
            </a:extLst>
          </p:cNvPr>
          <p:cNvSpPr txBox="1"/>
          <p:nvPr/>
        </p:nvSpPr>
        <p:spPr>
          <a:xfrm>
            <a:off x="191344" y="260648"/>
            <a:ext cx="11809312" cy="3539430"/>
          </a:xfrm>
          <a:prstGeom prst="rect">
            <a:avLst/>
          </a:prstGeom>
          <a:noFill/>
        </p:spPr>
        <p:txBody>
          <a:bodyPr wrap="square" rtlCol="0">
            <a:spAutoFit/>
          </a:bodyPr>
          <a:lstStyle/>
          <a:p>
            <a:pPr marL="457200" indent="-457200">
              <a:buFont typeface="Arial" panose="020B0604020202020204" pitchFamily="34" charset="0"/>
              <a:buChar char="•"/>
            </a:pPr>
            <a:r>
              <a:rPr lang="fr-FR" sz="2800" dirty="0"/>
              <a:t>Le Préambule de la Constitution de 1946 garantit des droits sociaux fondamentaux (travail, sécurité sociale, participation des travailleurs).</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Le Code du travail regroupe l’ensemble des lois et règlements sur le travail, couvrant les contrats, la durée du travail, la sécurité, et les licenciements.</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La jurisprudence complète et interprète les lois en fonction des cas concrets, jouant un rôle important dans l'évolution du droit du travail.</a:t>
            </a:r>
          </a:p>
        </p:txBody>
      </p:sp>
    </p:spTree>
    <p:extLst>
      <p:ext uri="{BB962C8B-B14F-4D97-AF65-F5344CB8AC3E}">
        <p14:creationId xmlns:p14="http://schemas.microsoft.com/office/powerpoint/2010/main" val="238662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861774"/>
            <a:chOff x="2063552" y="2564904"/>
            <a:chExt cx="3744416" cy="861774"/>
          </a:xfrm>
        </p:grpSpPr>
        <p:sp>
          <p:nvSpPr>
            <p:cNvPr id="22" name="TextBox 21"/>
            <p:cNvSpPr txBox="1"/>
            <p:nvPr/>
          </p:nvSpPr>
          <p:spPr>
            <a:xfrm>
              <a:off x="2063552" y="2564904"/>
              <a:ext cx="3744416" cy="861774"/>
            </a:xfrm>
            <a:prstGeom prst="rect">
              <a:avLst/>
            </a:prstGeom>
            <a:noFill/>
          </p:spPr>
          <p:txBody>
            <a:bodyPr wrap="square" tIns="0" bIns="0" rtlCol="0">
              <a:spAutoFit/>
            </a:bodyPr>
            <a:lstStyle/>
            <a:p>
              <a:r>
                <a:rPr lang="fr-FR" sz="2800" b="1" dirty="0">
                  <a:solidFill>
                    <a:schemeClr val="tx2"/>
                  </a:solidFill>
                </a:rPr>
                <a:t>Les différentes sources du droit du travail</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792088"/>
            <a:chOff x="2063552" y="2564904"/>
            <a:chExt cx="3744416" cy="792088"/>
          </a:xfrm>
        </p:grpSpPr>
        <p:sp>
          <p:nvSpPr>
            <p:cNvPr id="29" name="TextBox 28"/>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1"/>
                  </a:solidFill>
                </a:rPr>
                <a:t>Le droit </a:t>
              </a:r>
              <a:r>
                <a:rPr lang="en-US" sz="2800" b="1" dirty="0" err="1">
                  <a:solidFill>
                    <a:schemeClr val="accent1"/>
                  </a:solidFill>
                </a:rPr>
                <a:t>négocié</a:t>
              </a:r>
              <a:endParaRPr lang="en-US" sz="2800" b="1" dirty="0">
                <a:solidFill>
                  <a:schemeClr val="accent1"/>
                </a:solidFill>
              </a:endParaRP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861774"/>
            <a:chOff x="2063552" y="2564904"/>
            <a:chExt cx="3744416" cy="861774"/>
          </a:xfrm>
        </p:grpSpPr>
        <p:sp>
          <p:nvSpPr>
            <p:cNvPr id="34" name="TextBox 33"/>
            <p:cNvSpPr txBox="1"/>
            <p:nvPr/>
          </p:nvSpPr>
          <p:spPr>
            <a:xfrm>
              <a:off x="2063552" y="2564904"/>
              <a:ext cx="3744416" cy="861774"/>
            </a:xfrm>
            <a:prstGeom prst="rect">
              <a:avLst/>
            </a:prstGeom>
            <a:noFill/>
          </p:spPr>
          <p:txBody>
            <a:bodyPr wrap="square" tIns="0" bIns="0" rtlCol="0">
              <a:spAutoFit/>
            </a:bodyPr>
            <a:lstStyle/>
            <a:p>
              <a:r>
                <a:rPr lang="fr-FR" sz="2800" b="1" dirty="0">
                  <a:solidFill>
                    <a:schemeClr val="accent2"/>
                  </a:solidFill>
                </a:rPr>
                <a:t>Le rôle des partenaires sociaux</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792088"/>
            <a:chOff x="2063552" y="2564904"/>
            <a:chExt cx="3744416" cy="792088"/>
          </a:xfrm>
        </p:grpSpPr>
        <p:sp>
          <p:nvSpPr>
            <p:cNvPr id="52" name="TextBox 51"/>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tx2"/>
                  </a:solidFill>
                </a:rPr>
                <a:t>Exercices</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a:t>PLAN DE COURS</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
        <p:nvSpPr>
          <p:cNvPr id="2" name="Rectangle 1">
            <a:extLst>
              <a:ext uri="{FF2B5EF4-FFF2-40B4-BE49-F238E27FC236}">
                <a16:creationId xmlns:a16="http://schemas.microsoft.com/office/drawing/2014/main" id="{2945EFCE-A3A5-FC24-A24C-F8A205F3C7B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38925"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6638925"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6638925"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6638925"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6638925"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6638925"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6638925"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6638925"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663892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638925" algn="r"/>
              </a:tabLst>
            </a:pPr>
            <a:r>
              <a:rPr kumimoji="0" lang="fr-FR" altLang="fr-FR"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Le rôle des partenaires sociaux</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5" name="Image 4">
            <a:extLst>
              <a:ext uri="{FF2B5EF4-FFF2-40B4-BE49-F238E27FC236}">
                <a16:creationId xmlns:a16="http://schemas.microsoft.com/office/drawing/2014/main" id="{9D8C8045-DF4D-971E-A7C0-04EDB5753C0A}"/>
              </a:ext>
            </a:extLst>
          </p:cNvPr>
          <p:cNvPicPr>
            <a:picLocks noChangeAspect="1"/>
          </p:cNvPicPr>
          <p:nvPr/>
        </p:nvPicPr>
        <p:blipFill>
          <a:blip r:embed="rId4"/>
          <a:stretch>
            <a:fillRect/>
          </a:stretch>
        </p:blipFill>
        <p:spPr>
          <a:xfrm>
            <a:off x="7556894" y="3308978"/>
            <a:ext cx="3768782" cy="2119940"/>
          </a:xfrm>
          <a:prstGeom prst="rect">
            <a:avLst/>
          </a:prstGeom>
        </p:spPr>
      </p:pic>
    </p:spTree>
    <p:extLst>
      <p:ext uri="{BB962C8B-B14F-4D97-AF65-F5344CB8AC3E}">
        <p14:creationId xmlns:p14="http://schemas.microsoft.com/office/powerpoint/2010/main" val="394325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Les différentes sources du droit du travail</a:t>
            </a:r>
          </a:p>
        </p:txBody>
      </p:sp>
      <p:sp>
        <p:nvSpPr>
          <p:cNvPr id="3" name="Subtitle 2"/>
          <p:cNvSpPr>
            <a:spLocks noGrp="1"/>
          </p:cNvSpPr>
          <p:nvPr>
            <p:ph type="subTitle" idx="1"/>
          </p:nvPr>
        </p:nvSpPr>
        <p:spPr/>
        <p:txBody>
          <a:bodyPr/>
          <a:lstStyle/>
          <a:p>
            <a:r>
              <a:rPr lang="en-US" dirty="0"/>
              <a:t>Le </a:t>
            </a:r>
            <a:r>
              <a:rPr lang="en-US" dirty="0" err="1"/>
              <a:t>règne</a:t>
            </a:r>
            <a:r>
              <a:rPr lang="en-US" dirty="0"/>
              <a:t> de la </a:t>
            </a:r>
            <a:r>
              <a:rPr lang="en-US" dirty="0" err="1"/>
              <a:t>négociation</a:t>
            </a:r>
            <a:endParaRPr lang="en-US" dirty="0"/>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5"/>
          </p:nvPr>
        </p:nvSpPr>
        <p:spPr/>
        <p:txBody>
          <a:bodyPr/>
          <a:lstStyle/>
          <a:p>
            <a:fld id="{FC1CF07D-8B3F-4D32-B059-0039CEA46DB1}" type="slidenum">
              <a:rPr lang="en-US" smtClean="0"/>
              <a:pPr/>
              <a:t>20</a:t>
            </a:fld>
            <a:endParaRPr lang="en-US"/>
          </a:p>
        </p:txBody>
      </p:sp>
      <p:pic>
        <p:nvPicPr>
          <p:cNvPr id="10" name="Espace réservé pour une image  9">
            <a:extLst>
              <a:ext uri="{FF2B5EF4-FFF2-40B4-BE49-F238E27FC236}">
                <a16:creationId xmlns:a16="http://schemas.microsoft.com/office/drawing/2014/main" id="{7F74B562-4B85-FC8B-7948-C9FD45AC66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33" r="2633"/>
          <a:stretch>
            <a:fillRect/>
          </a:stretch>
        </p:blipFill>
        <p:spPr/>
      </p:pic>
    </p:spTree>
    <p:extLst>
      <p:ext uri="{BB962C8B-B14F-4D97-AF65-F5344CB8AC3E}">
        <p14:creationId xmlns:p14="http://schemas.microsoft.com/office/powerpoint/2010/main" val="422131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 droit négocié : Définition et importance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19998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62500" lnSpcReduction="20000"/>
          </a:bodyPr>
          <a:lstStyle/>
          <a:p>
            <a:pPr marL="0" indent="0">
              <a:buNone/>
            </a:pPr>
            <a:r>
              <a:rPr lang="fr-FR" b="1" dirty="0">
                <a:solidFill>
                  <a:schemeClr val="accent2"/>
                </a:solidFill>
                <a:latin typeface="+mn-lt"/>
              </a:rPr>
              <a:t>Qu'est-ce que le droit négocié ?</a:t>
            </a:r>
          </a:p>
          <a:p>
            <a:pPr marL="0" indent="0">
              <a:buNone/>
            </a:pPr>
            <a:r>
              <a:rPr lang="fr-FR" dirty="0">
                <a:latin typeface="+mn-lt"/>
              </a:rPr>
              <a:t>Le droit négocié correspond aux règles issues de négociations entre les syndicats (représentant les salariés) et les employeurs (ou leurs représentants).</a:t>
            </a:r>
          </a:p>
          <a:p>
            <a:pPr marL="0" indent="0">
              <a:buNone/>
            </a:pPr>
            <a:r>
              <a:rPr lang="fr-FR" b="1">
                <a:solidFill>
                  <a:schemeClr val="accent2"/>
                </a:solidFill>
                <a:latin typeface="+mn-lt"/>
              </a:rPr>
              <a:t>Deux niveaux de négociation :</a:t>
            </a:r>
          </a:p>
          <a:p>
            <a:r>
              <a:rPr lang="fr-FR">
                <a:latin typeface="+mn-lt"/>
              </a:rPr>
              <a:t>Accords d'entreprise : Négociation des règles spécifiques à une entreprise.</a:t>
            </a:r>
          </a:p>
          <a:p>
            <a:r>
              <a:rPr lang="fr-FR">
                <a:latin typeface="+mn-lt"/>
              </a:rPr>
              <a:t>Accords collectif : Négociation des règles pour un secteur d'activité (industrie, commerce, etc.).</a:t>
            </a:r>
          </a:p>
          <a:p>
            <a:pPr marL="0" indent="0">
              <a:buNone/>
            </a:pPr>
            <a:r>
              <a:rPr lang="fr-FR" b="1">
                <a:solidFill>
                  <a:schemeClr val="accent2"/>
                </a:solidFill>
                <a:latin typeface="+mn-lt"/>
              </a:rPr>
              <a:t>Objectif </a:t>
            </a:r>
            <a:r>
              <a:rPr lang="fr-FR" b="1" dirty="0">
                <a:solidFill>
                  <a:schemeClr val="accent2"/>
                </a:solidFill>
                <a:latin typeface="+mn-lt"/>
              </a:rPr>
              <a:t>:</a:t>
            </a:r>
          </a:p>
          <a:p>
            <a:pPr marL="0" indent="0">
              <a:buNone/>
            </a:pPr>
            <a:r>
              <a:rPr lang="fr-FR" dirty="0">
                <a:latin typeface="+mn-lt"/>
              </a:rPr>
              <a:t>Adapter et compléter les règles du Code du travail en fonction des besoins particuliers de l’entreprise ou du secteur, tout en respectant les droits fondamentaux des salariés.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22</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Définition du droit négocié</a:t>
            </a:r>
            <a:endParaRPr lang="en-US" dirty="0"/>
          </a:p>
        </p:txBody>
      </p:sp>
    </p:spTree>
    <p:extLst>
      <p:ext uri="{BB962C8B-B14F-4D97-AF65-F5344CB8AC3E}">
        <p14:creationId xmlns:p14="http://schemas.microsoft.com/office/powerpoint/2010/main" val="86272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70000" lnSpcReduction="20000"/>
          </a:bodyPr>
          <a:lstStyle/>
          <a:p>
            <a:pPr marL="0" indent="0">
              <a:buNone/>
            </a:pPr>
            <a:r>
              <a:rPr lang="fr-FR" b="1" dirty="0">
                <a:solidFill>
                  <a:schemeClr val="accent2"/>
                </a:solidFill>
                <a:latin typeface="+mn-lt"/>
              </a:rPr>
              <a:t>Aménagement du temps de travail dans l’industrie automobile</a:t>
            </a:r>
          </a:p>
          <a:p>
            <a:r>
              <a:rPr lang="fr-FR" dirty="0">
                <a:latin typeface="+mn-lt"/>
              </a:rPr>
              <a:t>Loi : La durée légale du travail est de 35 heures par semaine.</a:t>
            </a:r>
          </a:p>
          <a:p>
            <a:r>
              <a:rPr lang="fr-FR" dirty="0">
                <a:latin typeface="+mn-lt"/>
              </a:rPr>
              <a:t>Accord d’entreprise : Dans une usine automobile, un accord collectif permet d’adapter les horaires pour faire face à des périodes de pic de production.</a:t>
            </a:r>
          </a:p>
          <a:p>
            <a:r>
              <a:rPr lang="fr-FR" dirty="0">
                <a:latin typeface="+mn-lt"/>
              </a:rPr>
              <a:t>Exemple : Pendant les mois de forte demande, les ouvriers peuvent travailler 39 heures par semaine avec un report des heures supplémentaires sous forme de jours de repos compensateurs lors des périodes plus calmes.</a:t>
            </a:r>
          </a:p>
          <a:p>
            <a:pPr marL="0" indent="0">
              <a:buNone/>
            </a:pPr>
            <a:r>
              <a:rPr lang="fr-FR" b="1" dirty="0">
                <a:solidFill>
                  <a:schemeClr val="accent2"/>
                </a:solidFill>
                <a:latin typeface="+mn-lt"/>
              </a:rPr>
              <a:t>Résultat</a:t>
            </a:r>
            <a:r>
              <a:rPr lang="fr-FR" dirty="0">
                <a:latin typeface="+mn-lt"/>
              </a:rPr>
              <a:t> : L’entreprise maximise sa production sans recourir à des embauches temporaires, tout en respectant les droits des salariés qui bénéficient de jours de repos supplémentaires.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 Exemples d'accord collectif</a:t>
            </a:r>
            <a:endParaRPr lang="en-US" dirty="0"/>
          </a:p>
        </p:txBody>
      </p:sp>
    </p:spTree>
    <p:extLst>
      <p:ext uri="{BB962C8B-B14F-4D97-AF65-F5344CB8AC3E}">
        <p14:creationId xmlns:p14="http://schemas.microsoft.com/office/powerpoint/2010/main" val="236000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1. Adaptabilité :</a:t>
            </a:r>
          </a:p>
          <a:p>
            <a:r>
              <a:rPr lang="fr-FR" dirty="0">
                <a:latin typeface="+mn-lt"/>
              </a:rPr>
              <a:t>Permet d’adapter les règles aux contraintes spécifiques d’un secteur ou d’une entreprise.</a:t>
            </a:r>
          </a:p>
          <a:p>
            <a:r>
              <a:rPr lang="fr-FR" dirty="0">
                <a:latin typeface="+mn-lt"/>
              </a:rPr>
              <a:t>Exemple : Dans les hôpitaux privés, les équipes de soins ont des besoins spécifiques pour la gestion des heures de nuit et des week-ends. Un accord de branche peut moduler les horaires tout en garantissant des compensations pour les salariés.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Importance du droit négocié</a:t>
            </a:r>
            <a:endParaRPr lang="en-US" dirty="0"/>
          </a:p>
        </p:txBody>
      </p:sp>
    </p:spTree>
    <p:extLst>
      <p:ext uri="{BB962C8B-B14F-4D97-AF65-F5344CB8AC3E}">
        <p14:creationId xmlns:p14="http://schemas.microsoft.com/office/powerpoint/2010/main" val="3331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2. Flexibilité :</a:t>
            </a:r>
          </a:p>
          <a:p>
            <a:r>
              <a:rPr lang="fr-FR" dirty="0">
                <a:latin typeface="+mn-lt"/>
              </a:rPr>
              <a:t>Les accords négociés permettent de personnaliser certains éléments (horaires, primes, conditions de travail) tout en respectant les limites légales.</a:t>
            </a:r>
          </a:p>
          <a:p>
            <a:r>
              <a:rPr lang="fr-FR" dirty="0">
                <a:latin typeface="+mn-lt"/>
              </a:rPr>
              <a:t>Exemple : Dans une banque, un accord d’entreprise permet de proposer des horaires flexibles aux employés, répondant aux attentes de télétravail, tout en restant dans le cadre des 35 heures hebdomadaires.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Importance du droit négocié</a:t>
            </a:r>
            <a:endParaRPr lang="en-US" dirty="0"/>
          </a:p>
        </p:txBody>
      </p:sp>
    </p:spTree>
    <p:extLst>
      <p:ext uri="{BB962C8B-B14F-4D97-AF65-F5344CB8AC3E}">
        <p14:creationId xmlns:p14="http://schemas.microsoft.com/office/powerpoint/2010/main" val="24186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3. Dialogue social :</a:t>
            </a:r>
          </a:p>
          <a:p>
            <a:r>
              <a:rPr lang="fr-FR" dirty="0">
                <a:latin typeface="+mn-lt"/>
              </a:rPr>
              <a:t>Favorise le dialogue entre les employeurs et les salariés via les syndicats, permettant de négocier des solutions adaptées à tous.</a:t>
            </a:r>
          </a:p>
          <a:p>
            <a:r>
              <a:rPr lang="fr-FR" dirty="0">
                <a:latin typeface="+mn-lt"/>
              </a:rPr>
              <a:t>Exemple : Dans le secteur des transports publics, des négociations permettent de limiter les risques de grèves en trouvant des compromis sur les salaires et les conditions de sécurité.</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Importance du droit négocié</a:t>
            </a:r>
            <a:endParaRPr lang="en-US" dirty="0"/>
          </a:p>
        </p:txBody>
      </p:sp>
    </p:spTree>
    <p:extLst>
      <p:ext uri="{BB962C8B-B14F-4D97-AF65-F5344CB8AC3E}">
        <p14:creationId xmlns:p14="http://schemas.microsoft.com/office/powerpoint/2010/main" val="976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lnSpcReduction="10000"/>
          </a:bodyPr>
          <a:lstStyle/>
          <a:p>
            <a:pPr marL="0" indent="0">
              <a:buNone/>
            </a:pPr>
            <a:r>
              <a:rPr lang="fr-FR" b="1" dirty="0">
                <a:solidFill>
                  <a:schemeClr val="accent2"/>
                </a:solidFill>
                <a:latin typeface="+mn-lt"/>
              </a:rPr>
              <a:t>1. Durée du travail :</a:t>
            </a:r>
          </a:p>
          <a:p>
            <a:r>
              <a:rPr lang="fr-FR" dirty="0">
                <a:latin typeface="+mn-lt"/>
              </a:rPr>
              <a:t>Loi : 35 heures par semaine.</a:t>
            </a:r>
          </a:p>
          <a:p>
            <a:r>
              <a:rPr lang="fr-FR" dirty="0">
                <a:latin typeface="+mn-lt"/>
              </a:rPr>
              <a:t>Accord collectif dans une grande chaîne de distribution : Étaler les heures de travail en fonction des périodes de forte activité, comme les fêtes de fin d’année.</a:t>
            </a:r>
          </a:p>
          <a:p>
            <a:r>
              <a:rPr lang="fr-FR" dirty="0">
                <a:latin typeface="+mn-lt"/>
              </a:rPr>
              <a:t>Résultat : Les employés travaillent 42 heures par semaine en décembre avec des compensations en janvier sous forme de jours de congés.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 Exemples concrets d’application du droit négocié</a:t>
            </a:r>
            <a:endParaRPr lang="en-US" dirty="0"/>
          </a:p>
        </p:txBody>
      </p:sp>
    </p:spTree>
    <p:extLst>
      <p:ext uri="{BB962C8B-B14F-4D97-AF65-F5344CB8AC3E}">
        <p14:creationId xmlns:p14="http://schemas.microsoft.com/office/powerpoint/2010/main" val="294363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2. Salaires et primes :</a:t>
            </a:r>
          </a:p>
          <a:p>
            <a:r>
              <a:rPr lang="fr-FR" dirty="0">
                <a:latin typeface="+mn-lt"/>
              </a:rPr>
              <a:t>Dans l’industrie pharmaceutique : Un accord collectif négocié introduit un système de primes liées aux performances : si l’entreprise dépasse ses objectifs de vente, les salariés reçoivent une prime équivalente à 10 % de leur salaire annuel.</a:t>
            </a:r>
          </a:p>
          <a:p>
            <a:r>
              <a:rPr lang="fr-FR" dirty="0">
                <a:latin typeface="+mn-lt"/>
              </a:rPr>
              <a:t>Résultat : Cela motive les salariés à contribuer activement à l’atteinte des objectifs collectifs.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 Exemples concrets d’application du droit négocié</a:t>
            </a:r>
            <a:endParaRPr lang="en-US" dirty="0"/>
          </a:p>
        </p:txBody>
      </p:sp>
    </p:spTree>
    <p:extLst>
      <p:ext uri="{BB962C8B-B14F-4D97-AF65-F5344CB8AC3E}">
        <p14:creationId xmlns:p14="http://schemas.microsoft.com/office/powerpoint/2010/main" val="9268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52" y="5517232"/>
            <a:ext cx="9865096" cy="1067644"/>
          </a:xfrm>
        </p:spPr>
        <p:txBody>
          <a:bodyPr/>
          <a:lstStyle/>
          <a:p>
            <a:r>
              <a:rPr lang="en-US" dirty="0"/>
              <a:t>POINTS CLES</a:t>
            </a:r>
          </a:p>
        </p:txBody>
      </p:sp>
      <p:sp>
        <p:nvSpPr>
          <p:cNvPr id="7" name="ZoneTexte 6">
            <a:extLst>
              <a:ext uri="{FF2B5EF4-FFF2-40B4-BE49-F238E27FC236}">
                <a16:creationId xmlns:a16="http://schemas.microsoft.com/office/drawing/2014/main" id="{D22CA426-988D-D3A9-F786-4F627AC9D817}"/>
              </a:ext>
            </a:extLst>
          </p:cNvPr>
          <p:cNvSpPr txBox="1"/>
          <p:nvPr/>
        </p:nvSpPr>
        <p:spPr>
          <a:xfrm>
            <a:off x="191344" y="260648"/>
            <a:ext cx="11809312" cy="4832092"/>
          </a:xfrm>
          <a:prstGeom prst="rect">
            <a:avLst/>
          </a:prstGeom>
          <a:noFill/>
        </p:spPr>
        <p:txBody>
          <a:bodyPr wrap="square" rtlCol="0">
            <a:spAutoFit/>
          </a:bodyPr>
          <a:lstStyle/>
          <a:p>
            <a:r>
              <a:rPr lang="fr-FR" sz="2800" b="1" dirty="0">
                <a:solidFill>
                  <a:schemeClr val="accent2"/>
                </a:solidFill>
              </a:rPr>
              <a:t>1. Définition du droit négocié :</a:t>
            </a:r>
          </a:p>
          <a:p>
            <a:pPr>
              <a:buFont typeface="Arial" panose="020B0604020202020204" pitchFamily="34" charset="0"/>
              <a:buChar char="•"/>
            </a:pPr>
            <a:r>
              <a:rPr lang="fr-FR" sz="2800" dirty="0"/>
              <a:t>Le droit négocié résulte de </a:t>
            </a:r>
            <a:r>
              <a:rPr lang="fr-FR" sz="2800" b="1" dirty="0"/>
              <a:t>négociations entre les syndicats et les employeurs</a:t>
            </a:r>
            <a:r>
              <a:rPr lang="fr-FR" sz="2800" dirty="0"/>
              <a:t> pour adapter le droit du travail aux </a:t>
            </a:r>
            <a:r>
              <a:rPr lang="fr-FR" sz="2800" b="1" dirty="0"/>
              <a:t>besoins spécifiques</a:t>
            </a:r>
            <a:r>
              <a:rPr lang="fr-FR" sz="2800" dirty="0"/>
              <a:t> d’une entreprise ou d’un secteur.</a:t>
            </a:r>
          </a:p>
          <a:p>
            <a:r>
              <a:rPr lang="fr-FR" sz="2800" b="1" dirty="0">
                <a:solidFill>
                  <a:schemeClr val="accent2"/>
                </a:solidFill>
              </a:rPr>
              <a:t>2. Importance :</a:t>
            </a:r>
          </a:p>
          <a:p>
            <a:pPr>
              <a:buFont typeface="Arial" panose="020B0604020202020204" pitchFamily="34" charset="0"/>
              <a:buChar char="•"/>
            </a:pPr>
            <a:r>
              <a:rPr lang="fr-FR" sz="2800" dirty="0"/>
              <a:t>Le droit négocié permet une </a:t>
            </a:r>
            <a:r>
              <a:rPr lang="fr-FR" sz="2800" b="1" dirty="0"/>
              <a:t>flexibilité</a:t>
            </a:r>
            <a:r>
              <a:rPr lang="fr-FR" sz="2800" dirty="0"/>
              <a:t> qui ne pourrait être offerte par des règles générales, tout en garantissant le respect des </a:t>
            </a:r>
            <a:r>
              <a:rPr lang="fr-FR" sz="2800" b="1" dirty="0"/>
              <a:t>droits fondamentaux</a:t>
            </a:r>
            <a:r>
              <a:rPr lang="fr-FR" sz="2800" dirty="0"/>
              <a:t> des salariés.</a:t>
            </a:r>
          </a:p>
          <a:p>
            <a:r>
              <a:rPr lang="fr-FR" sz="2800" b="1" dirty="0">
                <a:solidFill>
                  <a:schemeClr val="accent2"/>
                </a:solidFill>
              </a:rPr>
              <a:t>3. Exemples concrets :</a:t>
            </a:r>
          </a:p>
          <a:p>
            <a:pPr>
              <a:buFont typeface="Arial" panose="020B0604020202020204" pitchFamily="34" charset="0"/>
              <a:buChar char="•"/>
            </a:pPr>
            <a:r>
              <a:rPr lang="fr-FR" sz="2800" dirty="0"/>
              <a:t>Le droit négocié concerne la </a:t>
            </a:r>
            <a:r>
              <a:rPr lang="fr-FR" sz="2800" b="1" dirty="0"/>
              <a:t>durée du travail</a:t>
            </a:r>
            <a:r>
              <a:rPr lang="fr-FR" sz="2800" dirty="0"/>
              <a:t>, les </a:t>
            </a:r>
            <a:r>
              <a:rPr lang="fr-FR" sz="2800" b="1" dirty="0"/>
              <a:t>salaires</a:t>
            </a:r>
            <a:r>
              <a:rPr lang="fr-FR" sz="2800" dirty="0"/>
              <a:t> et les </a:t>
            </a:r>
            <a:r>
              <a:rPr lang="fr-FR" sz="2800" b="1" dirty="0"/>
              <a:t>primes</a:t>
            </a:r>
            <a:r>
              <a:rPr lang="fr-FR" sz="2800" dirty="0"/>
              <a:t>, toujours dans les limites fixées par la loi.</a:t>
            </a:r>
          </a:p>
        </p:txBody>
      </p:sp>
    </p:spTree>
    <p:extLst>
      <p:ext uri="{BB962C8B-B14F-4D97-AF65-F5344CB8AC3E}">
        <p14:creationId xmlns:p14="http://schemas.microsoft.com/office/powerpoint/2010/main" val="40552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Les différentes sources du droit du travail</a:t>
            </a:r>
          </a:p>
        </p:txBody>
      </p:sp>
      <p:sp>
        <p:nvSpPr>
          <p:cNvPr id="3" name="Subtitle 2"/>
          <p:cNvSpPr>
            <a:spLocks noGrp="1"/>
          </p:cNvSpPr>
          <p:nvPr>
            <p:ph type="subTitle" idx="1"/>
          </p:nvPr>
        </p:nvSpPr>
        <p:spPr/>
        <p:txBody>
          <a:bodyPr/>
          <a:lstStyle/>
          <a:p>
            <a:r>
              <a:rPr lang="en-US" dirty="0"/>
              <a:t>De </a:t>
            </a:r>
            <a:r>
              <a:rPr lang="en-US" dirty="0" err="1"/>
              <a:t>l’international</a:t>
            </a:r>
            <a:r>
              <a:rPr lang="en-US" dirty="0"/>
              <a:t> au national</a:t>
            </a:r>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a:t>
            </a:fld>
            <a:endParaRPr lang="en-US"/>
          </a:p>
        </p:txBody>
      </p:sp>
      <p:pic>
        <p:nvPicPr>
          <p:cNvPr id="7" name="Espace réservé pour une image  6">
            <a:extLst>
              <a:ext uri="{FF2B5EF4-FFF2-40B4-BE49-F238E27FC236}">
                <a16:creationId xmlns:a16="http://schemas.microsoft.com/office/drawing/2014/main" id="{F4437450-F325-D7B5-270D-8BD35F0EB5A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631" b="4631"/>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différents types d'accords collectifs</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50884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92500" lnSpcReduction="20000"/>
          </a:bodyPr>
          <a:lstStyle/>
          <a:p>
            <a:pPr marL="0" indent="0">
              <a:buNone/>
            </a:pPr>
            <a:r>
              <a:rPr lang="fr-FR" dirty="0">
                <a:latin typeface="+mn-lt"/>
              </a:rPr>
              <a:t>Les accords collectifs sont des textes issus de négociations entre les </a:t>
            </a:r>
            <a:r>
              <a:rPr lang="fr-FR" b="1" dirty="0">
                <a:solidFill>
                  <a:schemeClr val="accent2"/>
                </a:solidFill>
                <a:latin typeface="+mn-lt"/>
              </a:rPr>
              <a:t>syndicats et les employeurs</a:t>
            </a:r>
            <a:r>
              <a:rPr lang="fr-FR" dirty="0">
                <a:latin typeface="+mn-lt"/>
              </a:rPr>
              <a:t>.</a:t>
            </a:r>
          </a:p>
          <a:p>
            <a:pPr marL="0" indent="0">
              <a:buNone/>
            </a:pPr>
            <a:r>
              <a:rPr lang="fr-FR" b="1" dirty="0">
                <a:solidFill>
                  <a:schemeClr val="accent2"/>
                </a:solidFill>
                <a:latin typeface="+mn-lt"/>
              </a:rPr>
              <a:t>Objectif</a:t>
            </a:r>
            <a:r>
              <a:rPr lang="fr-FR" dirty="0">
                <a:latin typeface="+mn-lt"/>
              </a:rPr>
              <a:t> : Adapter les règles générales du droit du travail aux besoins spécifiques d’un secteur ou d'une entreprise.</a:t>
            </a:r>
          </a:p>
          <a:p>
            <a:pPr marL="0" indent="0">
              <a:buNone/>
            </a:pPr>
            <a:r>
              <a:rPr lang="fr-FR" dirty="0">
                <a:latin typeface="+mn-lt"/>
              </a:rPr>
              <a:t>Trois types principaux :</a:t>
            </a:r>
          </a:p>
          <a:p>
            <a:r>
              <a:rPr lang="fr-FR" b="1" dirty="0">
                <a:solidFill>
                  <a:schemeClr val="accent2"/>
                </a:solidFill>
                <a:latin typeface="+mn-lt"/>
              </a:rPr>
              <a:t>Conventions collectives</a:t>
            </a:r>
          </a:p>
          <a:p>
            <a:r>
              <a:rPr lang="fr-FR" b="1" dirty="0">
                <a:solidFill>
                  <a:schemeClr val="accent2"/>
                </a:solidFill>
                <a:latin typeface="+mn-lt"/>
              </a:rPr>
              <a:t>Accords d'entreprise</a:t>
            </a:r>
          </a:p>
          <a:p>
            <a:r>
              <a:rPr lang="fr-FR" b="1" dirty="0">
                <a:solidFill>
                  <a:schemeClr val="accent2"/>
                </a:solidFill>
                <a:latin typeface="+mn-lt"/>
              </a:rPr>
              <a:t>Accords de branche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Qu'est-ce qu'un accord collectif ?</a:t>
            </a:r>
            <a:endParaRPr lang="en-US" dirty="0"/>
          </a:p>
        </p:txBody>
      </p:sp>
      <p:pic>
        <p:nvPicPr>
          <p:cNvPr id="2" name="Image 1">
            <a:extLst>
              <a:ext uri="{FF2B5EF4-FFF2-40B4-BE49-F238E27FC236}">
                <a16:creationId xmlns:a16="http://schemas.microsoft.com/office/drawing/2014/main" id="{4E745092-786D-931B-E332-A7DBFDA1BA7F}"/>
              </a:ext>
            </a:extLst>
          </p:cNvPr>
          <p:cNvPicPr>
            <a:picLocks noChangeAspect="1"/>
          </p:cNvPicPr>
          <p:nvPr/>
        </p:nvPicPr>
        <p:blipFill>
          <a:blip r:embed="rId3"/>
          <a:stretch>
            <a:fillRect/>
          </a:stretch>
        </p:blipFill>
        <p:spPr>
          <a:xfrm>
            <a:off x="7869113" y="3717032"/>
            <a:ext cx="2619375" cy="1743075"/>
          </a:xfrm>
          <a:prstGeom prst="rect">
            <a:avLst/>
          </a:prstGeom>
        </p:spPr>
      </p:pic>
    </p:spTree>
    <p:extLst>
      <p:ext uri="{BB962C8B-B14F-4D97-AF65-F5344CB8AC3E}">
        <p14:creationId xmlns:p14="http://schemas.microsoft.com/office/powerpoint/2010/main" val="24405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70000" lnSpcReduction="20000"/>
          </a:bodyPr>
          <a:lstStyle/>
          <a:p>
            <a:pPr marL="0" indent="0">
              <a:buNone/>
            </a:pPr>
            <a:r>
              <a:rPr lang="fr-FR" b="1" dirty="0">
                <a:solidFill>
                  <a:schemeClr val="accent2"/>
                </a:solidFill>
                <a:latin typeface="+mn-lt"/>
              </a:rPr>
              <a:t>Définition</a:t>
            </a:r>
          </a:p>
          <a:p>
            <a:r>
              <a:rPr lang="fr-FR" dirty="0">
                <a:solidFill>
                  <a:schemeClr val="tx1"/>
                </a:solidFill>
                <a:latin typeface="+mn-lt"/>
              </a:rPr>
              <a:t>Les conventions collectives sont des accords qui </a:t>
            </a:r>
            <a:r>
              <a:rPr lang="fr-FR" b="1" dirty="0">
                <a:solidFill>
                  <a:schemeClr val="accent2"/>
                </a:solidFill>
                <a:latin typeface="+mn-lt"/>
              </a:rPr>
              <a:t>couvrent un secteur d’activité ou une branche professionnelle entière</a:t>
            </a:r>
            <a:r>
              <a:rPr lang="fr-FR" dirty="0">
                <a:solidFill>
                  <a:schemeClr val="tx1"/>
                </a:solidFill>
                <a:latin typeface="+mn-lt"/>
              </a:rPr>
              <a:t>.</a:t>
            </a:r>
          </a:p>
          <a:p>
            <a:r>
              <a:rPr lang="fr-FR" dirty="0">
                <a:solidFill>
                  <a:schemeClr val="tx1"/>
                </a:solidFill>
                <a:latin typeface="+mn-lt"/>
              </a:rPr>
              <a:t>Elles fixent des règles sur les conditions de travail, les salaires, les congés, etc., adaptées à un secteur particulier.</a:t>
            </a:r>
          </a:p>
          <a:p>
            <a:pPr marL="0" indent="0">
              <a:buNone/>
            </a:pPr>
            <a:r>
              <a:rPr lang="fr-FR" b="1" dirty="0">
                <a:solidFill>
                  <a:schemeClr val="accent2"/>
                </a:solidFill>
                <a:latin typeface="+mn-lt"/>
              </a:rPr>
              <a:t>Exemple : Secteur de la grande distribution</a:t>
            </a:r>
          </a:p>
          <a:p>
            <a:r>
              <a:rPr lang="fr-FR" dirty="0">
                <a:solidFill>
                  <a:schemeClr val="tx1"/>
                </a:solidFill>
                <a:latin typeface="+mn-lt"/>
              </a:rPr>
              <a:t>Problème : Gestion des heures supplémentaires lors de pics d’activité (comme les soldes ou Noël).</a:t>
            </a:r>
          </a:p>
          <a:p>
            <a:r>
              <a:rPr lang="fr-FR" dirty="0">
                <a:solidFill>
                  <a:schemeClr val="tx1"/>
                </a:solidFill>
                <a:latin typeface="+mn-lt"/>
              </a:rPr>
              <a:t>Solution : Une convention collective peut prévoir des primes exceptionnelles et des jours de repos compensatoires pour les employés travaillant durant ces périodes.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conventions collectives</a:t>
            </a:r>
            <a:endParaRPr lang="en-US" dirty="0"/>
          </a:p>
        </p:txBody>
      </p:sp>
    </p:spTree>
    <p:extLst>
      <p:ext uri="{BB962C8B-B14F-4D97-AF65-F5344CB8AC3E}">
        <p14:creationId xmlns:p14="http://schemas.microsoft.com/office/powerpoint/2010/main" val="37611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Points-clés à retenir</a:t>
            </a:r>
          </a:p>
          <a:p>
            <a:r>
              <a:rPr lang="fr-FR" dirty="0">
                <a:solidFill>
                  <a:schemeClr val="tx1"/>
                </a:solidFill>
                <a:latin typeface="+mn-lt"/>
              </a:rPr>
              <a:t>Applicables à toutes les entreprises d’un secteur.</a:t>
            </a:r>
          </a:p>
          <a:p>
            <a:r>
              <a:rPr lang="fr-FR" dirty="0">
                <a:solidFill>
                  <a:schemeClr val="tx1"/>
                </a:solidFill>
                <a:latin typeface="+mn-lt"/>
              </a:rPr>
              <a:t>Respectent la loi mais peuvent offrir plus de protection aux salariés (primes, congés supplémentaires, etc.).</a:t>
            </a:r>
          </a:p>
          <a:p>
            <a:r>
              <a:rPr lang="fr-FR" dirty="0">
                <a:solidFill>
                  <a:schemeClr val="tx1"/>
                </a:solidFill>
                <a:latin typeface="+mn-lt"/>
              </a:rPr>
              <a:t>Harmonisent les pratiques dans un secteur entier.</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33</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conventions collectives</a:t>
            </a:r>
            <a:endParaRPr lang="en-US" dirty="0"/>
          </a:p>
        </p:txBody>
      </p:sp>
    </p:spTree>
    <p:extLst>
      <p:ext uri="{BB962C8B-B14F-4D97-AF65-F5344CB8AC3E}">
        <p14:creationId xmlns:p14="http://schemas.microsoft.com/office/powerpoint/2010/main" val="29362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77500" lnSpcReduction="20000"/>
          </a:bodyPr>
          <a:lstStyle/>
          <a:p>
            <a:pPr marL="0" indent="0">
              <a:buNone/>
            </a:pPr>
            <a:r>
              <a:rPr lang="fr-FR" b="1" dirty="0">
                <a:solidFill>
                  <a:schemeClr val="accent2"/>
                </a:solidFill>
                <a:latin typeface="+mn-lt"/>
              </a:rPr>
              <a:t>Définition</a:t>
            </a:r>
          </a:p>
          <a:p>
            <a:pPr marL="0" indent="0">
              <a:buNone/>
            </a:pPr>
            <a:r>
              <a:rPr lang="fr-FR" dirty="0">
                <a:solidFill>
                  <a:schemeClr val="tx1"/>
                </a:solidFill>
                <a:latin typeface="+mn-lt"/>
              </a:rPr>
              <a:t>Les accords d’entreprise sont négo</a:t>
            </a:r>
            <a:r>
              <a:rPr lang="fr-FR" b="1" dirty="0">
                <a:solidFill>
                  <a:schemeClr val="accent2"/>
                </a:solidFill>
                <a:latin typeface="+mn-lt"/>
              </a:rPr>
              <a:t>ciés directement au sein d’une entreprise </a:t>
            </a:r>
            <a:r>
              <a:rPr lang="fr-FR" dirty="0">
                <a:solidFill>
                  <a:schemeClr val="tx1"/>
                </a:solidFill>
                <a:latin typeface="+mn-lt"/>
              </a:rPr>
              <a:t>pour adapter les règles aux réalités spécifiques de cette entreprise.</a:t>
            </a:r>
          </a:p>
          <a:p>
            <a:pPr marL="0" indent="0">
              <a:buNone/>
            </a:pPr>
            <a:r>
              <a:rPr lang="fr-FR" b="1" dirty="0">
                <a:solidFill>
                  <a:schemeClr val="accent2"/>
                </a:solidFill>
                <a:latin typeface="+mn-lt"/>
              </a:rPr>
              <a:t>Exemple : Secteur du e-commerce</a:t>
            </a:r>
          </a:p>
          <a:p>
            <a:r>
              <a:rPr lang="fr-FR" dirty="0">
                <a:solidFill>
                  <a:schemeClr val="tx1"/>
                </a:solidFill>
                <a:latin typeface="+mn-lt"/>
              </a:rPr>
              <a:t>Problème : Forte augmentation des commandes en période de fêtes.</a:t>
            </a:r>
          </a:p>
          <a:p>
            <a:r>
              <a:rPr lang="fr-FR" dirty="0">
                <a:solidFill>
                  <a:schemeClr val="tx1"/>
                </a:solidFill>
                <a:latin typeface="+mn-lt"/>
              </a:rPr>
              <a:t>Solution : Un accord d’entreprise peut permettre de moduler les horaires en augmentant temporairement les heures de travail en décembre, puis en réduisant les horaires en janvier avec des jours de repos compensatoires.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34</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accords d’entreprise</a:t>
            </a:r>
            <a:endParaRPr lang="en-US" dirty="0"/>
          </a:p>
        </p:txBody>
      </p:sp>
    </p:spTree>
    <p:extLst>
      <p:ext uri="{BB962C8B-B14F-4D97-AF65-F5344CB8AC3E}">
        <p14:creationId xmlns:p14="http://schemas.microsoft.com/office/powerpoint/2010/main" val="4226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Points-clés à retenir</a:t>
            </a:r>
          </a:p>
          <a:p>
            <a:r>
              <a:rPr lang="fr-FR" dirty="0">
                <a:solidFill>
                  <a:schemeClr val="tx1"/>
                </a:solidFill>
                <a:latin typeface="+mn-lt"/>
              </a:rPr>
              <a:t>Permet une grande flexibilité pour ajuster les règles aux spécificités locales (horaires, congés, primes).</a:t>
            </a:r>
          </a:p>
          <a:p>
            <a:r>
              <a:rPr lang="fr-FR" dirty="0">
                <a:solidFill>
                  <a:schemeClr val="tx1"/>
                </a:solidFill>
                <a:latin typeface="+mn-lt"/>
              </a:rPr>
              <a:t>Respecte les normes minimales du Code du travail et parfois les conventions collectives.</a:t>
            </a:r>
          </a:p>
          <a:p>
            <a:r>
              <a:rPr lang="fr-FR" dirty="0">
                <a:solidFill>
                  <a:schemeClr val="tx1"/>
                </a:solidFill>
                <a:latin typeface="+mn-lt"/>
              </a:rPr>
              <a:t>Réponse directe aux besoins concrets d’une entreprise.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35</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accords d’entreprise</a:t>
            </a:r>
            <a:endParaRPr lang="en-US" dirty="0"/>
          </a:p>
        </p:txBody>
      </p:sp>
    </p:spTree>
    <p:extLst>
      <p:ext uri="{BB962C8B-B14F-4D97-AF65-F5344CB8AC3E}">
        <p14:creationId xmlns:p14="http://schemas.microsoft.com/office/powerpoint/2010/main" val="227825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77500" lnSpcReduction="20000"/>
          </a:bodyPr>
          <a:lstStyle/>
          <a:p>
            <a:pPr marL="0" indent="0">
              <a:buNone/>
            </a:pPr>
            <a:r>
              <a:rPr lang="fr-FR" b="1" dirty="0">
                <a:solidFill>
                  <a:schemeClr val="accent2"/>
                </a:solidFill>
                <a:latin typeface="+mn-lt"/>
              </a:rPr>
              <a:t>Définition</a:t>
            </a:r>
          </a:p>
          <a:p>
            <a:pPr marL="0" indent="0">
              <a:buNone/>
            </a:pPr>
            <a:r>
              <a:rPr lang="fr-FR" dirty="0">
                <a:solidFill>
                  <a:schemeClr val="tx1"/>
                </a:solidFill>
                <a:latin typeface="+mn-lt"/>
              </a:rPr>
              <a:t>Les accords de branche couvrent plusieurs entreprises d’un même secteur et sont négociés par les syndicats et les organisations patronales au niveau de la branche professionnelle.</a:t>
            </a:r>
          </a:p>
          <a:p>
            <a:pPr marL="0" indent="0">
              <a:buNone/>
            </a:pPr>
            <a:r>
              <a:rPr lang="fr-FR" b="1" dirty="0">
                <a:solidFill>
                  <a:schemeClr val="accent2"/>
                </a:solidFill>
                <a:latin typeface="+mn-lt"/>
              </a:rPr>
              <a:t>Exemple : Secteur du transport routier</a:t>
            </a:r>
          </a:p>
          <a:p>
            <a:r>
              <a:rPr lang="fr-FR" dirty="0">
                <a:solidFill>
                  <a:schemeClr val="tx1"/>
                </a:solidFill>
                <a:latin typeface="+mn-lt"/>
              </a:rPr>
              <a:t>Problème : Les conducteurs sont souvent soumis à des horaires longs et à des conditions de travail variables.</a:t>
            </a:r>
          </a:p>
          <a:p>
            <a:r>
              <a:rPr lang="fr-FR" dirty="0">
                <a:solidFill>
                  <a:schemeClr val="tx1"/>
                </a:solidFill>
                <a:latin typeface="+mn-lt"/>
              </a:rPr>
              <a:t>Solution : Un accord de branche peut fixer des règles harmonisées sur le temps de conduite maximal, le nombre d’heures de repos obligatoire et des primes pour les longues distances, garantissant ainsi la sécurité et la santé des conducteurs.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36</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accords de branche</a:t>
            </a:r>
            <a:endParaRPr lang="en-US" dirty="0"/>
          </a:p>
        </p:txBody>
      </p:sp>
    </p:spTree>
    <p:extLst>
      <p:ext uri="{BB962C8B-B14F-4D97-AF65-F5344CB8AC3E}">
        <p14:creationId xmlns:p14="http://schemas.microsoft.com/office/powerpoint/2010/main" val="122757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Points-clés à retenir</a:t>
            </a:r>
          </a:p>
          <a:p>
            <a:r>
              <a:rPr lang="fr-FR" dirty="0">
                <a:solidFill>
                  <a:schemeClr val="tx1"/>
                </a:solidFill>
                <a:latin typeface="+mn-lt"/>
              </a:rPr>
              <a:t>Fixent des conditions minimales pour l’ensemble des entreprises du secteur.</a:t>
            </a:r>
          </a:p>
          <a:p>
            <a:r>
              <a:rPr lang="fr-FR" dirty="0">
                <a:solidFill>
                  <a:schemeClr val="tx1"/>
                </a:solidFill>
                <a:latin typeface="+mn-lt"/>
              </a:rPr>
              <a:t>Garantissent un niveau de protection équitable pour tous les salariés d'une branche.</a:t>
            </a:r>
          </a:p>
          <a:p>
            <a:r>
              <a:rPr lang="fr-FR" dirty="0">
                <a:solidFill>
                  <a:schemeClr val="tx1"/>
                </a:solidFill>
                <a:latin typeface="+mn-lt"/>
              </a:rPr>
              <a:t>Adaptent les pratiques tout en respectant le cadre légal.</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37</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accords de branche</a:t>
            </a:r>
            <a:endParaRPr lang="en-US" dirty="0"/>
          </a:p>
        </p:txBody>
      </p:sp>
    </p:spTree>
    <p:extLst>
      <p:ext uri="{BB962C8B-B14F-4D97-AF65-F5344CB8AC3E}">
        <p14:creationId xmlns:p14="http://schemas.microsoft.com/office/powerpoint/2010/main" val="129981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38</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Comparaison des différents types d’accords collectifs</a:t>
            </a:r>
            <a:endParaRPr lang="en-US" dirty="0"/>
          </a:p>
        </p:txBody>
      </p:sp>
      <p:pic>
        <p:nvPicPr>
          <p:cNvPr id="3" name="Image 2">
            <a:extLst>
              <a:ext uri="{FF2B5EF4-FFF2-40B4-BE49-F238E27FC236}">
                <a16:creationId xmlns:a16="http://schemas.microsoft.com/office/drawing/2014/main" id="{0423493A-5322-DD93-9A84-DB90D1296770}"/>
              </a:ext>
            </a:extLst>
          </p:cNvPr>
          <p:cNvPicPr>
            <a:picLocks noChangeAspect="1"/>
          </p:cNvPicPr>
          <p:nvPr/>
        </p:nvPicPr>
        <p:blipFill>
          <a:blip r:embed="rId3"/>
          <a:stretch>
            <a:fillRect/>
          </a:stretch>
        </p:blipFill>
        <p:spPr>
          <a:xfrm>
            <a:off x="407367" y="1412776"/>
            <a:ext cx="11426281" cy="3816424"/>
          </a:xfrm>
          <a:prstGeom prst="rect">
            <a:avLst/>
          </a:prstGeom>
        </p:spPr>
      </p:pic>
    </p:spTree>
    <p:extLst>
      <p:ext uri="{BB962C8B-B14F-4D97-AF65-F5344CB8AC3E}">
        <p14:creationId xmlns:p14="http://schemas.microsoft.com/office/powerpoint/2010/main" val="1831462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 rôle des partenaires sociaux</a:t>
            </a:r>
          </a:p>
        </p:txBody>
      </p:sp>
      <p:sp>
        <p:nvSpPr>
          <p:cNvPr id="3" name="Subtitle 2"/>
          <p:cNvSpPr>
            <a:spLocks noGrp="1"/>
          </p:cNvSpPr>
          <p:nvPr>
            <p:ph type="subTitle" idx="1"/>
          </p:nvPr>
        </p:nvSpPr>
        <p:spPr/>
        <p:txBody>
          <a:bodyPr/>
          <a:lstStyle/>
          <a:p>
            <a:r>
              <a:rPr lang="en-US" dirty="0" err="1"/>
              <a:t>Partenaires</a:t>
            </a:r>
            <a:r>
              <a:rPr lang="en-US" dirty="0"/>
              <a:t> à vie !</a:t>
            </a:r>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39</a:t>
            </a:fld>
            <a:endParaRPr lang="en-US"/>
          </a:p>
        </p:txBody>
      </p:sp>
      <p:pic>
        <p:nvPicPr>
          <p:cNvPr id="9" name="Espace réservé pour une image  8">
            <a:extLst>
              <a:ext uri="{FF2B5EF4-FFF2-40B4-BE49-F238E27FC236}">
                <a16:creationId xmlns:a16="http://schemas.microsoft.com/office/drawing/2014/main" id="{6A65A2A7-70E1-834C-20A0-C2866F3F01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72" r="3272"/>
          <a:stretch>
            <a:fillRect/>
          </a:stretch>
        </p:blipFill>
        <p:spPr/>
      </p:pic>
    </p:spTree>
    <p:extLst>
      <p:ext uri="{BB962C8B-B14F-4D97-AF65-F5344CB8AC3E}">
        <p14:creationId xmlns:p14="http://schemas.microsoft.com/office/powerpoint/2010/main" val="121679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 cadre international du droit du travail</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289346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partenaires sociaux dans le monde du travail</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915145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lnSpcReduction="10000"/>
          </a:bodyPr>
          <a:lstStyle/>
          <a:p>
            <a:pPr marL="0" indent="0">
              <a:buNone/>
            </a:pPr>
            <a:r>
              <a:rPr lang="fr-FR" dirty="0">
                <a:solidFill>
                  <a:schemeClr val="tx1"/>
                </a:solidFill>
                <a:latin typeface="+mn-lt"/>
              </a:rPr>
              <a:t>Les partenaires sociaux représentent les deux principales parties prenantes dans les relations de travail :</a:t>
            </a:r>
          </a:p>
          <a:p>
            <a:r>
              <a:rPr lang="fr-FR" b="1" dirty="0">
                <a:solidFill>
                  <a:schemeClr val="accent2"/>
                </a:solidFill>
                <a:latin typeface="+mn-lt"/>
              </a:rPr>
              <a:t>Syndicats de salariés </a:t>
            </a:r>
            <a:r>
              <a:rPr lang="fr-FR" dirty="0">
                <a:solidFill>
                  <a:schemeClr val="tx1"/>
                </a:solidFill>
                <a:latin typeface="+mn-lt"/>
              </a:rPr>
              <a:t>: Défendent les intérêts des travailleurs.</a:t>
            </a:r>
          </a:p>
          <a:p>
            <a:r>
              <a:rPr lang="fr-FR" b="1" dirty="0">
                <a:solidFill>
                  <a:schemeClr val="accent2"/>
                </a:solidFill>
                <a:latin typeface="+mn-lt"/>
              </a:rPr>
              <a:t>Organisations patronales </a:t>
            </a:r>
            <a:r>
              <a:rPr lang="fr-FR" dirty="0">
                <a:solidFill>
                  <a:schemeClr val="tx1"/>
                </a:solidFill>
                <a:latin typeface="+mn-lt"/>
              </a:rPr>
              <a:t>: Défendent les intérêts des employeurs.</a:t>
            </a:r>
          </a:p>
          <a:p>
            <a:pPr marL="0" indent="0">
              <a:buNone/>
            </a:pPr>
            <a:r>
              <a:rPr lang="fr-FR" b="1" dirty="0">
                <a:solidFill>
                  <a:schemeClr val="accent2"/>
                </a:solidFill>
                <a:latin typeface="+mn-lt"/>
              </a:rPr>
              <a:t>Objectif</a:t>
            </a:r>
            <a:r>
              <a:rPr lang="fr-FR" dirty="0">
                <a:solidFill>
                  <a:schemeClr val="tx1"/>
                </a:solidFill>
                <a:latin typeface="+mn-lt"/>
              </a:rPr>
              <a:t> : Négocier les conditions de travail (salaires, horaires, sécurité) dans le cadre d'accords collectifs.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41</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Définition des partenaires sociaux</a:t>
            </a:r>
            <a:endParaRPr lang="en-US" dirty="0"/>
          </a:p>
        </p:txBody>
      </p:sp>
    </p:spTree>
    <p:extLst>
      <p:ext uri="{BB962C8B-B14F-4D97-AF65-F5344CB8AC3E}">
        <p14:creationId xmlns:p14="http://schemas.microsoft.com/office/powerpoint/2010/main" val="24958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55000" lnSpcReduction="20000"/>
          </a:bodyPr>
          <a:lstStyle/>
          <a:p>
            <a:pPr marL="0" indent="0">
              <a:buNone/>
            </a:pPr>
            <a:r>
              <a:rPr lang="fr-FR" b="1" dirty="0">
                <a:solidFill>
                  <a:schemeClr val="accent2"/>
                </a:solidFill>
                <a:latin typeface="+mn-lt"/>
              </a:rPr>
              <a:t>Rôle des syndicats</a:t>
            </a:r>
          </a:p>
          <a:p>
            <a:pPr marL="0" indent="0">
              <a:buNone/>
            </a:pPr>
            <a:r>
              <a:rPr lang="fr-FR" b="1" dirty="0">
                <a:solidFill>
                  <a:schemeClr val="tx1"/>
                </a:solidFill>
                <a:latin typeface="+mn-lt"/>
              </a:rPr>
              <a:t>Protéger les droits des salariés :</a:t>
            </a:r>
          </a:p>
          <a:p>
            <a:r>
              <a:rPr lang="fr-FR" dirty="0">
                <a:solidFill>
                  <a:schemeClr val="tx1"/>
                </a:solidFill>
                <a:latin typeface="+mn-lt"/>
              </a:rPr>
              <a:t>S'assurer que les conditions de travail, la santé et la sécurité sont respectées.</a:t>
            </a:r>
          </a:p>
          <a:p>
            <a:r>
              <a:rPr lang="fr-FR" dirty="0">
                <a:solidFill>
                  <a:schemeClr val="tx1"/>
                </a:solidFill>
                <a:latin typeface="+mn-lt"/>
              </a:rPr>
              <a:t>Agir en cas de litige avec l’employeur.</a:t>
            </a:r>
          </a:p>
          <a:p>
            <a:pPr marL="0" indent="0">
              <a:buNone/>
            </a:pPr>
            <a:r>
              <a:rPr lang="fr-FR" b="1" dirty="0">
                <a:solidFill>
                  <a:schemeClr val="tx1"/>
                </a:solidFill>
                <a:latin typeface="+mn-lt"/>
              </a:rPr>
              <a:t>Négocier les accords collectifs :</a:t>
            </a:r>
          </a:p>
          <a:p>
            <a:r>
              <a:rPr lang="fr-FR" dirty="0">
                <a:solidFill>
                  <a:schemeClr val="tx1"/>
                </a:solidFill>
                <a:latin typeface="+mn-lt"/>
              </a:rPr>
              <a:t>Négocier sur les horaires, congés, augmentations salariales, etc.</a:t>
            </a:r>
          </a:p>
          <a:p>
            <a:pPr marL="0" indent="0">
              <a:buNone/>
            </a:pPr>
            <a:r>
              <a:rPr lang="fr-FR" b="1" dirty="0">
                <a:solidFill>
                  <a:schemeClr val="accent2"/>
                </a:solidFill>
                <a:latin typeface="+mn-lt"/>
              </a:rPr>
              <a:t>Exemple concret :</a:t>
            </a:r>
          </a:p>
          <a:p>
            <a:pPr marL="0" indent="0">
              <a:buNone/>
            </a:pPr>
            <a:r>
              <a:rPr lang="fr-FR" b="1" dirty="0">
                <a:solidFill>
                  <a:schemeClr val="tx1"/>
                </a:solidFill>
                <a:latin typeface="+mn-lt"/>
              </a:rPr>
              <a:t>Dans le secteur de la santé, un syndicat peut négocier des accords pour :</a:t>
            </a:r>
          </a:p>
          <a:p>
            <a:r>
              <a:rPr lang="fr-FR" dirty="0">
                <a:solidFill>
                  <a:schemeClr val="tx1"/>
                </a:solidFill>
                <a:latin typeface="+mn-lt"/>
              </a:rPr>
              <a:t>Limiter les heures supplémentaires,</a:t>
            </a:r>
          </a:p>
          <a:p>
            <a:r>
              <a:rPr lang="fr-FR" dirty="0">
                <a:solidFill>
                  <a:schemeClr val="tx1"/>
                </a:solidFill>
                <a:latin typeface="+mn-lt"/>
              </a:rPr>
              <a:t>Garantir des jours de repos compensatoires après les périodes de crise sanitaire (ex. COVID-19).</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42</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syndicats de salariés</a:t>
            </a:r>
            <a:endParaRPr lang="en-US" dirty="0"/>
          </a:p>
        </p:txBody>
      </p:sp>
    </p:spTree>
    <p:extLst>
      <p:ext uri="{BB962C8B-B14F-4D97-AF65-F5344CB8AC3E}">
        <p14:creationId xmlns:p14="http://schemas.microsoft.com/office/powerpoint/2010/main" val="15049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xEl>
                                              <p:pRg st="9" end="9"/>
                                            </p:txEl>
                                          </p:spTgt>
                                        </p:tgtEl>
                                        <p:attrNameLst>
                                          <p:attrName>style.visibility</p:attrName>
                                        </p:attrNameLst>
                                      </p:cBhvr>
                                      <p:to>
                                        <p:strVal val="visible"/>
                                      </p:to>
                                    </p:set>
                                    <p:animEffect transition="in" filter="fade">
                                      <p:cBhvr>
                                        <p:cTn id="52"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62500" lnSpcReduction="20000"/>
          </a:bodyPr>
          <a:lstStyle/>
          <a:p>
            <a:pPr marL="0" indent="0">
              <a:buNone/>
            </a:pPr>
            <a:r>
              <a:rPr lang="fr-FR" b="1" dirty="0">
                <a:solidFill>
                  <a:schemeClr val="accent2"/>
                </a:solidFill>
                <a:latin typeface="+mn-lt"/>
              </a:rPr>
              <a:t>Rôle des organisations patronales</a:t>
            </a:r>
          </a:p>
          <a:p>
            <a:pPr marL="0" indent="0">
              <a:buNone/>
            </a:pPr>
            <a:r>
              <a:rPr lang="fr-FR" b="1" dirty="0">
                <a:solidFill>
                  <a:schemeClr val="tx1"/>
                </a:solidFill>
                <a:latin typeface="+mn-lt"/>
              </a:rPr>
              <a:t>Représenter les intérêts des employeurs :</a:t>
            </a:r>
          </a:p>
          <a:p>
            <a:r>
              <a:rPr lang="fr-FR" dirty="0">
                <a:solidFill>
                  <a:schemeClr val="tx1"/>
                </a:solidFill>
                <a:latin typeface="+mn-lt"/>
              </a:rPr>
              <a:t>S’assurer que les besoins des employeurs sont pris en compte, notamment sur les coûts salariaux, la flexibilité et la productivité.</a:t>
            </a:r>
          </a:p>
          <a:p>
            <a:pPr marL="0" indent="0">
              <a:buNone/>
            </a:pPr>
            <a:r>
              <a:rPr lang="fr-FR" b="1" dirty="0">
                <a:solidFill>
                  <a:schemeClr val="tx1"/>
                </a:solidFill>
                <a:latin typeface="+mn-lt"/>
              </a:rPr>
              <a:t>Négocier des accords collectifs :</a:t>
            </a:r>
          </a:p>
          <a:p>
            <a:r>
              <a:rPr lang="fr-FR" dirty="0">
                <a:solidFill>
                  <a:schemeClr val="tx1"/>
                </a:solidFill>
                <a:latin typeface="+mn-lt"/>
              </a:rPr>
              <a:t>Objectif : garantir une gestion efficace des entreprises tout en respectant les droits des salariés (sécurité, conditions de travail).</a:t>
            </a:r>
          </a:p>
          <a:p>
            <a:pPr marL="0" indent="0">
              <a:buNone/>
            </a:pPr>
            <a:r>
              <a:rPr lang="fr-FR" b="1" dirty="0">
                <a:solidFill>
                  <a:schemeClr val="accent2"/>
                </a:solidFill>
                <a:latin typeface="+mn-lt"/>
              </a:rPr>
              <a:t>Exemple concret :</a:t>
            </a:r>
          </a:p>
          <a:p>
            <a:r>
              <a:rPr lang="fr-FR" dirty="0">
                <a:solidFill>
                  <a:schemeClr val="tx1"/>
                </a:solidFill>
                <a:latin typeface="+mn-lt"/>
              </a:rPr>
              <a:t>Dans le secteur de la construction, une organisation patronale peut négocier pour améliorer la sécurité sur les chantiers et garantir que tous les employés disposent d'équipements de protection (casques, harnais, etc.).</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43</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organisations patronales</a:t>
            </a:r>
            <a:endParaRPr lang="en-US" dirty="0"/>
          </a:p>
        </p:txBody>
      </p:sp>
    </p:spTree>
    <p:extLst>
      <p:ext uri="{BB962C8B-B14F-4D97-AF65-F5344CB8AC3E}">
        <p14:creationId xmlns:p14="http://schemas.microsoft.com/office/powerpoint/2010/main" val="246414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92500"/>
          </a:bodyPr>
          <a:lstStyle/>
          <a:p>
            <a:pPr marL="0" indent="0">
              <a:buNone/>
            </a:pPr>
            <a:r>
              <a:rPr lang="fr-FR" b="1" dirty="0">
                <a:solidFill>
                  <a:schemeClr val="accent2"/>
                </a:solidFill>
                <a:latin typeface="+mn-lt"/>
              </a:rPr>
              <a:t>1. Équilibre entre les parties</a:t>
            </a:r>
          </a:p>
          <a:p>
            <a:r>
              <a:rPr lang="fr-FR" dirty="0">
                <a:solidFill>
                  <a:schemeClr val="tx1"/>
                </a:solidFill>
                <a:latin typeface="+mn-lt"/>
              </a:rPr>
              <a:t>Les syndicats défendent les salariés, les organisations patronales défendent les employeurs. Cela permet de garantir des négociations équilibrées et d'éviter les abus.</a:t>
            </a:r>
          </a:p>
          <a:p>
            <a:r>
              <a:rPr lang="fr-FR" dirty="0">
                <a:solidFill>
                  <a:schemeClr val="tx1"/>
                </a:solidFill>
                <a:latin typeface="+mn-lt"/>
              </a:rPr>
              <a:t>Exemple : Dans le secteur du transport routier, les syndicats et les organisations patronales négocient des limites sur les heures de conduite pour protéger à la fois les chauffeurs et les intérêts économiques des entreprises.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44</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L'importance du rôle des partenaires sociaux</a:t>
            </a:r>
            <a:endParaRPr lang="en-US" dirty="0"/>
          </a:p>
        </p:txBody>
      </p:sp>
    </p:spTree>
    <p:extLst>
      <p:ext uri="{BB962C8B-B14F-4D97-AF65-F5344CB8AC3E}">
        <p14:creationId xmlns:p14="http://schemas.microsoft.com/office/powerpoint/2010/main" val="30893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2. Prévention des conflits</a:t>
            </a:r>
          </a:p>
          <a:p>
            <a:r>
              <a:rPr lang="fr-FR" dirty="0">
                <a:solidFill>
                  <a:schemeClr val="tx1"/>
                </a:solidFill>
                <a:latin typeface="+mn-lt"/>
              </a:rPr>
              <a:t>Grâce aux négociations, il est possible de prévenir des grèves ou des licenciements massifs en cas de crise économique.</a:t>
            </a:r>
          </a:p>
          <a:p>
            <a:r>
              <a:rPr lang="fr-FR" dirty="0">
                <a:solidFill>
                  <a:schemeClr val="tx1"/>
                </a:solidFill>
                <a:latin typeface="+mn-lt"/>
              </a:rPr>
              <a:t>Exemple : En période de récession, des négociations sur le chômage partiel peuvent être organisées pour éviter des licenciements massifs.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45</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L'importance du rôle des partenaires sociaux</a:t>
            </a:r>
            <a:endParaRPr lang="en-US" dirty="0"/>
          </a:p>
        </p:txBody>
      </p:sp>
    </p:spTree>
    <p:extLst>
      <p:ext uri="{BB962C8B-B14F-4D97-AF65-F5344CB8AC3E}">
        <p14:creationId xmlns:p14="http://schemas.microsoft.com/office/powerpoint/2010/main" val="42058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a:bodyPr>
          <a:lstStyle/>
          <a:p>
            <a:pPr marL="0" indent="0">
              <a:buNone/>
            </a:pPr>
            <a:r>
              <a:rPr lang="fr-FR" b="1" dirty="0">
                <a:solidFill>
                  <a:schemeClr val="accent2"/>
                </a:solidFill>
                <a:latin typeface="+mn-lt"/>
              </a:rPr>
              <a:t>3. Flexibilité et adaptation</a:t>
            </a:r>
          </a:p>
          <a:p>
            <a:r>
              <a:rPr lang="fr-FR" dirty="0">
                <a:solidFill>
                  <a:schemeClr val="tx1"/>
                </a:solidFill>
                <a:latin typeface="+mn-lt"/>
              </a:rPr>
              <a:t>Les accords négociés permettent d’adapter les règles aux réalités économiques et sociales spécifiques à chaque secteur ou entreprise.</a:t>
            </a:r>
          </a:p>
          <a:p>
            <a:r>
              <a:rPr lang="fr-FR" dirty="0">
                <a:solidFill>
                  <a:schemeClr val="tx1"/>
                </a:solidFill>
                <a:latin typeface="+mn-lt"/>
              </a:rPr>
              <a:t>Exemple : Dans les entreprises de technologie, un accord peut prévoir une politique de télétravail flexible pour s'adapter aux nouvelles méthodes de travail </a:t>
            </a:r>
            <a:r>
              <a:rPr lang="fr-FR" dirty="0" err="1">
                <a:solidFill>
                  <a:schemeClr val="tx1"/>
                </a:solidFill>
                <a:latin typeface="+mn-lt"/>
              </a:rPr>
              <a:t>post-pandémie</a:t>
            </a:r>
            <a:r>
              <a:rPr lang="fr-FR" dirty="0">
                <a:solidFill>
                  <a:schemeClr val="tx1"/>
                </a:solidFill>
                <a:latin typeface="+mn-lt"/>
              </a:rPr>
              <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46</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L'importance du rôle des partenaires sociaux</a:t>
            </a:r>
            <a:endParaRPr lang="en-US" dirty="0"/>
          </a:p>
        </p:txBody>
      </p:sp>
    </p:spTree>
    <p:extLst>
      <p:ext uri="{BB962C8B-B14F-4D97-AF65-F5344CB8AC3E}">
        <p14:creationId xmlns:p14="http://schemas.microsoft.com/office/powerpoint/2010/main" val="415065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52" y="5517232"/>
            <a:ext cx="9865096" cy="1067644"/>
          </a:xfrm>
        </p:spPr>
        <p:txBody>
          <a:bodyPr/>
          <a:lstStyle/>
          <a:p>
            <a:r>
              <a:rPr lang="en-US" dirty="0"/>
              <a:t>POINTS CLES</a:t>
            </a:r>
          </a:p>
        </p:txBody>
      </p:sp>
      <p:sp>
        <p:nvSpPr>
          <p:cNvPr id="7" name="ZoneTexte 6">
            <a:extLst>
              <a:ext uri="{FF2B5EF4-FFF2-40B4-BE49-F238E27FC236}">
                <a16:creationId xmlns:a16="http://schemas.microsoft.com/office/drawing/2014/main" id="{D22CA426-988D-D3A9-F786-4F627AC9D817}"/>
              </a:ext>
            </a:extLst>
          </p:cNvPr>
          <p:cNvSpPr txBox="1"/>
          <p:nvPr/>
        </p:nvSpPr>
        <p:spPr>
          <a:xfrm>
            <a:off x="191344" y="260648"/>
            <a:ext cx="11809312" cy="4832092"/>
          </a:xfrm>
          <a:prstGeom prst="rect">
            <a:avLst/>
          </a:prstGeom>
          <a:noFill/>
        </p:spPr>
        <p:txBody>
          <a:bodyPr wrap="square" rtlCol="0">
            <a:spAutoFit/>
          </a:bodyPr>
          <a:lstStyle/>
          <a:p>
            <a:pPr marL="457200" indent="-457200">
              <a:buFont typeface="Arial" panose="020B0604020202020204" pitchFamily="34" charset="0"/>
              <a:buChar char="•"/>
            </a:pPr>
            <a:r>
              <a:rPr lang="fr-FR" sz="2800" dirty="0"/>
              <a:t>Les partenaires sociaux sont les syndicats de salariés et les organisations patronales, qui </a:t>
            </a:r>
            <a:r>
              <a:rPr lang="fr-FR" sz="2800" b="1" dirty="0">
                <a:solidFill>
                  <a:schemeClr val="accent2"/>
                </a:solidFill>
              </a:rPr>
              <a:t>représentent respectivement les travailleurs et les employeurs</a:t>
            </a:r>
            <a:r>
              <a:rPr lang="fr-FR" sz="2800" dirty="0"/>
              <a:t>.</a:t>
            </a:r>
          </a:p>
          <a:p>
            <a:pPr marL="457200" indent="-457200">
              <a:buFont typeface="Arial" panose="020B0604020202020204" pitchFamily="34" charset="0"/>
              <a:buChar char="•"/>
            </a:pPr>
            <a:r>
              <a:rPr lang="fr-FR" sz="2800" dirty="0"/>
              <a:t>Les syndicats </a:t>
            </a:r>
            <a:r>
              <a:rPr lang="fr-FR" sz="2800" b="1" dirty="0">
                <a:solidFill>
                  <a:schemeClr val="accent2"/>
                </a:solidFill>
              </a:rPr>
              <a:t>protègent les droits des travailleurs </a:t>
            </a:r>
            <a:r>
              <a:rPr lang="fr-FR" sz="2800" dirty="0"/>
              <a:t>et négocient des accords collectifs pour </a:t>
            </a:r>
            <a:r>
              <a:rPr lang="fr-FR" sz="2800" b="1" dirty="0">
                <a:solidFill>
                  <a:schemeClr val="accent2"/>
                </a:solidFill>
              </a:rPr>
              <a:t>améliorer les conditions de travail</a:t>
            </a:r>
            <a:r>
              <a:rPr lang="fr-FR" sz="2800" dirty="0"/>
              <a:t>.</a:t>
            </a:r>
          </a:p>
          <a:p>
            <a:pPr marL="457200" indent="-457200">
              <a:buFont typeface="Arial" panose="020B0604020202020204" pitchFamily="34" charset="0"/>
              <a:buChar char="•"/>
            </a:pPr>
            <a:r>
              <a:rPr lang="fr-FR" sz="2800" dirty="0"/>
              <a:t>Les organisations patronales </a:t>
            </a:r>
            <a:r>
              <a:rPr lang="fr-FR" sz="2800" b="1" dirty="0">
                <a:solidFill>
                  <a:schemeClr val="accent2"/>
                </a:solidFill>
              </a:rPr>
              <a:t>défendent les intérêts des employeurs</a:t>
            </a:r>
            <a:r>
              <a:rPr lang="fr-FR" sz="2800" dirty="0"/>
              <a:t>, notamment en ce qui concerne la </a:t>
            </a:r>
            <a:r>
              <a:rPr lang="fr-FR" sz="2800" b="1" dirty="0">
                <a:solidFill>
                  <a:schemeClr val="accent2"/>
                </a:solidFill>
              </a:rPr>
              <a:t>flexibilité</a:t>
            </a:r>
            <a:r>
              <a:rPr lang="fr-FR" sz="2800" dirty="0"/>
              <a:t>, la </a:t>
            </a:r>
            <a:r>
              <a:rPr lang="fr-FR" sz="2800" b="1" dirty="0">
                <a:solidFill>
                  <a:schemeClr val="accent2"/>
                </a:solidFill>
              </a:rPr>
              <a:t>productivité</a:t>
            </a:r>
            <a:r>
              <a:rPr lang="fr-FR" sz="2800" dirty="0"/>
              <a:t> et la </a:t>
            </a:r>
            <a:r>
              <a:rPr lang="fr-FR" sz="2800" b="1" dirty="0">
                <a:solidFill>
                  <a:schemeClr val="accent2"/>
                </a:solidFill>
              </a:rPr>
              <a:t>gestion des coûts</a:t>
            </a:r>
            <a:r>
              <a:rPr lang="fr-FR" sz="2800" dirty="0"/>
              <a:t>.</a:t>
            </a:r>
          </a:p>
          <a:p>
            <a:pPr marL="457200" indent="-457200">
              <a:buFont typeface="Arial" panose="020B0604020202020204" pitchFamily="34" charset="0"/>
              <a:buChar char="•"/>
            </a:pPr>
            <a:r>
              <a:rPr lang="fr-FR" sz="2800" dirty="0"/>
              <a:t>Le dialogue social entre ces deux partenaires est essentiel pour maintenir un </a:t>
            </a:r>
            <a:r>
              <a:rPr lang="fr-FR" sz="2800" b="1" dirty="0">
                <a:solidFill>
                  <a:schemeClr val="accent2"/>
                </a:solidFill>
              </a:rPr>
              <a:t>équilibre dans les relations de travail</a:t>
            </a:r>
            <a:r>
              <a:rPr lang="fr-FR" sz="2800" dirty="0"/>
              <a:t>, </a:t>
            </a:r>
            <a:r>
              <a:rPr lang="fr-FR" sz="2800" b="1" dirty="0">
                <a:solidFill>
                  <a:schemeClr val="accent2"/>
                </a:solidFill>
              </a:rPr>
              <a:t>prévenir les conflits </a:t>
            </a:r>
            <a:r>
              <a:rPr lang="fr-FR" sz="2800" dirty="0"/>
              <a:t>et permettre la </a:t>
            </a:r>
            <a:r>
              <a:rPr lang="fr-FR" sz="2800" b="1" dirty="0">
                <a:solidFill>
                  <a:schemeClr val="accent2"/>
                </a:solidFill>
              </a:rPr>
              <a:t>négociation d’accords adaptés </a:t>
            </a:r>
            <a:r>
              <a:rPr lang="fr-FR" sz="2800" dirty="0"/>
              <a:t>aux besoins des deux parties.</a:t>
            </a:r>
          </a:p>
        </p:txBody>
      </p:sp>
    </p:spTree>
    <p:extLst>
      <p:ext uri="{BB962C8B-B14F-4D97-AF65-F5344CB8AC3E}">
        <p14:creationId xmlns:p14="http://schemas.microsoft.com/office/powerpoint/2010/main" val="25690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mécanismes de dialogue social dans l’entreprise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218730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62500" lnSpcReduction="20000"/>
          </a:bodyPr>
          <a:lstStyle/>
          <a:p>
            <a:pPr marL="0" indent="0">
              <a:buNone/>
            </a:pPr>
            <a:r>
              <a:rPr lang="fr-FR" b="1" dirty="0">
                <a:solidFill>
                  <a:schemeClr val="accent2"/>
                </a:solidFill>
                <a:latin typeface="+mn-lt"/>
              </a:rPr>
              <a:t>Définition :</a:t>
            </a:r>
          </a:p>
          <a:p>
            <a:pPr marL="0" indent="0">
              <a:buNone/>
            </a:pPr>
            <a:r>
              <a:rPr lang="fr-FR" dirty="0">
                <a:solidFill>
                  <a:schemeClr val="tx1"/>
                </a:solidFill>
                <a:latin typeface="+mn-lt"/>
              </a:rPr>
              <a:t>Le dialogue social regroupe les mécanismes qui permettent aux employeurs et aux salariés de discuter et de négocier les conditions de travail, les salaires, le temps de travail, et bien d'autres aspects.</a:t>
            </a:r>
          </a:p>
          <a:p>
            <a:pPr marL="0" indent="0">
              <a:buNone/>
            </a:pPr>
            <a:r>
              <a:rPr lang="fr-FR" b="1" dirty="0">
                <a:solidFill>
                  <a:schemeClr val="accent2"/>
                </a:solidFill>
                <a:latin typeface="+mn-lt"/>
              </a:rPr>
              <a:t>Objectif :</a:t>
            </a:r>
          </a:p>
          <a:p>
            <a:pPr marL="0" indent="0">
              <a:buNone/>
            </a:pPr>
            <a:r>
              <a:rPr lang="fr-FR" dirty="0">
                <a:solidFill>
                  <a:schemeClr val="tx1"/>
                </a:solidFill>
                <a:latin typeface="+mn-lt"/>
              </a:rPr>
              <a:t>Prévenir les conflits et améliorer les conditions de travail à travers une communication constructive.</a:t>
            </a:r>
          </a:p>
          <a:p>
            <a:pPr marL="0" indent="0">
              <a:buNone/>
            </a:pPr>
            <a:r>
              <a:rPr lang="fr-FR" b="1" dirty="0">
                <a:solidFill>
                  <a:schemeClr val="accent2"/>
                </a:solidFill>
                <a:latin typeface="+mn-lt"/>
              </a:rPr>
              <a:t>Principaux outils :</a:t>
            </a:r>
          </a:p>
          <a:p>
            <a:r>
              <a:rPr lang="fr-FR" dirty="0">
                <a:solidFill>
                  <a:schemeClr val="tx1"/>
                </a:solidFill>
                <a:latin typeface="+mn-lt"/>
              </a:rPr>
              <a:t>Comités sociaux et économiques (CSE)</a:t>
            </a:r>
          </a:p>
          <a:p>
            <a:r>
              <a:rPr lang="fr-FR" dirty="0">
                <a:solidFill>
                  <a:schemeClr val="tx1"/>
                </a:solidFill>
                <a:latin typeface="+mn-lt"/>
              </a:rPr>
              <a:t>Négociations obligatoires</a:t>
            </a:r>
          </a:p>
          <a:p>
            <a:r>
              <a:rPr lang="fr-FR" dirty="0">
                <a:solidFill>
                  <a:schemeClr val="tx1"/>
                </a:solidFill>
                <a:latin typeface="+mn-lt"/>
              </a:rPr>
              <a:t>Accords de branche et d’entreprise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49</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 dialogue social</a:t>
            </a:r>
            <a:endParaRPr lang="en-US" dirty="0"/>
          </a:p>
        </p:txBody>
      </p:sp>
    </p:spTree>
    <p:extLst>
      <p:ext uri="{BB962C8B-B14F-4D97-AF65-F5344CB8AC3E}">
        <p14:creationId xmlns:p14="http://schemas.microsoft.com/office/powerpoint/2010/main" val="210344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737304" cy="5052219"/>
          </a:xfrm>
        </p:spPr>
        <p:txBody>
          <a:bodyPr/>
          <a:lstStyle/>
          <a:p>
            <a:pPr>
              <a:buFont typeface="Arial" panose="020B0604020202020204" pitchFamily="34" charset="0"/>
              <a:buChar char="•"/>
            </a:pPr>
            <a:r>
              <a:rPr lang="fr-FR" dirty="0">
                <a:latin typeface="+mn-lt"/>
              </a:rPr>
              <a:t>Le droit du travail </a:t>
            </a:r>
            <a:r>
              <a:rPr lang="fr-FR" b="1" dirty="0">
                <a:solidFill>
                  <a:schemeClr val="accent2"/>
                </a:solidFill>
                <a:latin typeface="+mn-lt"/>
              </a:rPr>
              <a:t>ne se limite pas </a:t>
            </a:r>
            <a:r>
              <a:rPr lang="fr-FR" dirty="0">
                <a:latin typeface="+mn-lt"/>
              </a:rPr>
              <a:t>à la législation nationale.</a:t>
            </a:r>
          </a:p>
          <a:p>
            <a:pPr>
              <a:buFont typeface="Arial" panose="020B0604020202020204" pitchFamily="34" charset="0"/>
              <a:buChar char="•"/>
            </a:pPr>
            <a:r>
              <a:rPr lang="fr-FR" dirty="0">
                <a:latin typeface="+mn-lt"/>
              </a:rPr>
              <a:t>Il est influencé par des </a:t>
            </a:r>
            <a:r>
              <a:rPr lang="fr-FR" b="1" dirty="0">
                <a:solidFill>
                  <a:schemeClr val="accent2"/>
                </a:solidFill>
                <a:latin typeface="+mn-lt"/>
              </a:rPr>
              <a:t>normes internationales </a:t>
            </a:r>
            <a:r>
              <a:rPr lang="fr-FR" dirty="0">
                <a:latin typeface="+mn-lt"/>
              </a:rPr>
              <a:t>et </a:t>
            </a:r>
            <a:r>
              <a:rPr lang="fr-FR" b="1" dirty="0">
                <a:solidFill>
                  <a:schemeClr val="accent2"/>
                </a:solidFill>
                <a:latin typeface="+mn-lt"/>
              </a:rPr>
              <a:t>européennes</a:t>
            </a:r>
            <a:r>
              <a:rPr lang="fr-FR" dirty="0">
                <a:latin typeface="+mn-lt"/>
              </a:rPr>
              <a:t>.</a:t>
            </a:r>
          </a:p>
          <a:p>
            <a:pPr>
              <a:buFont typeface="Arial" panose="020B0604020202020204" pitchFamily="34" charset="0"/>
              <a:buChar char="•"/>
            </a:pPr>
            <a:r>
              <a:rPr lang="fr-FR" dirty="0">
                <a:latin typeface="+mn-lt"/>
              </a:rPr>
              <a:t>Ces règles fixent des </a:t>
            </a:r>
            <a:r>
              <a:rPr lang="fr-FR" b="1" dirty="0">
                <a:solidFill>
                  <a:schemeClr val="accent2"/>
                </a:solidFill>
                <a:latin typeface="+mn-lt"/>
              </a:rPr>
              <a:t>standards minimaux </a:t>
            </a:r>
            <a:r>
              <a:rPr lang="fr-FR" dirty="0">
                <a:latin typeface="+mn-lt"/>
              </a:rPr>
              <a:t>que chaque pays doit respecter ou améliorer.</a:t>
            </a: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5</a:t>
            </a:fld>
            <a:endParaRPr lang="en-US"/>
          </a:p>
        </p:txBody>
      </p:sp>
      <p:sp>
        <p:nvSpPr>
          <p:cNvPr id="4" name="Title 3"/>
          <p:cNvSpPr>
            <a:spLocks noGrp="1"/>
          </p:cNvSpPr>
          <p:nvPr>
            <p:ph type="title"/>
          </p:nvPr>
        </p:nvSpPr>
        <p:spPr>
          <a:xfrm>
            <a:off x="119336" y="160337"/>
            <a:ext cx="10297144" cy="676375"/>
          </a:xfrm>
        </p:spPr>
        <p:txBody>
          <a:bodyPr>
            <a:normAutofit fontScale="90000"/>
          </a:bodyPr>
          <a:lstStyle/>
          <a:p>
            <a:r>
              <a:rPr lang="en-US" dirty="0"/>
              <a:t>Le cadre international du droit du travail</a:t>
            </a:r>
          </a:p>
        </p:txBody>
      </p:sp>
      <p:pic>
        <p:nvPicPr>
          <p:cNvPr id="3" name="Image 2">
            <a:extLst>
              <a:ext uri="{FF2B5EF4-FFF2-40B4-BE49-F238E27FC236}">
                <a16:creationId xmlns:a16="http://schemas.microsoft.com/office/drawing/2014/main" id="{BBC587AF-CD85-8224-4083-0F6DA97AD428}"/>
              </a:ext>
            </a:extLst>
          </p:cNvPr>
          <p:cNvPicPr>
            <a:picLocks noChangeAspect="1"/>
          </p:cNvPicPr>
          <p:nvPr/>
        </p:nvPicPr>
        <p:blipFill>
          <a:blip r:embed="rId3"/>
          <a:stretch>
            <a:fillRect/>
          </a:stretch>
        </p:blipFill>
        <p:spPr>
          <a:xfrm>
            <a:off x="9408368" y="4797152"/>
            <a:ext cx="1759124" cy="1172749"/>
          </a:xfrm>
          <a:prstGeom prst="rect">
            <a:avLst/>
          </a:prstGeom>
        </p:spPr>
      </p:pic>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55000" lnSpcReduction="20000"/>
          </a:bodyPr>
          <a:lstStyle/>
          <a:p>
            <a:pPr marL="0" indent="0">
              <a:buNone/>
            </a:pPr>
            <a:r>
              <a:rPr lang="fr-FR" b="1" dirty="0">
                <a:solidFill>
                  <a:schemeClr val="accent2"/>
                </a:solidFill>
                <a:latin typeface="+mn-lt"/>
              </a:rPr>
              <a:t>Qu’est-ce que le CSE ?</a:t>
            </a:r>
          </a:p>
          <a:p>
            <a:pPr marL="0" indent="0">
              <a:buNone/>
            </a:pPr>
            <a:r>
              <a:rPr lang="fr-FR" dirty="0">
                <a:solidFill>
                  <a:schemeClr val="tx1"/>
                </a:solidFill>
                <a:latin typeface="+mn-lt"/>
              </a:rPr>
              <a:t>Le CSE est l’instance représentative du personnel dans les entreprises. Il permet aux salariés de dialoguer avec la direction sur des questions essentielles comme les conditions de travail, les rémunérations, et les changements structurels.</a:t>
            </a:r>
          </a:p>
          <a:p>
            <a:pPr marL="0" indent="0">
              <a:buNone/>
            </a:pPr>
            <a:r>
              <a:rPr lang="fr-FR" b="1" dirty="0">
                <a:solidFill>
                  <a:schemeClr val="accent2"/>
                </a:solidFill>
                <a:latin typeface="+mn-lt"/>
              </a:rPr>
              <a:t>Rôle du CSE :</a:t>
            </a:r>
          </a:p>
          <a:p>
            <a:r>
              <a:rPr lang="fr-FR" dirty="0">
                <a:solidFill>
                  <a:schemeClr val="tx1"/>
                </a:solidFill>
                <a:latin typeface="+mn-lt"/>
              </a:rPr>
              <a:t>Conditions de travail : Santé, sécurité, organisation du travail.</a:t>
            </a:r>
          </a:p>
          <a:p>
            <a:r>
              <a:rPr lang="fr-FR" dirty="0">
                <a:solidFill>
                  <a:schemeClr val="tx1"/>
                </a:solidFill>
                <a:latin typeface="+mn-lt"/>
              </a:rPr>
              <a:t>Rémunérations : Discussion sur les salaires et les avantages sociaux.</a:t>
            </a:r>
          </a:p>
          <a:p>
            <a:r>
              <a:rPr lang="fr-FR" dirty="0">
                <a:solidFill>
                  <a:schemeClr val="tx1"/>
                </a:solidFill>
                <a:latin typeface="+mn-lt"/>
              </a:rPr>
              <a:t>Consultation sur les grandes décisions : Fusions, plans de licenciement, réorganisations.</a:t>
            </a:r>
          </a:p>
          <a:p>
            <a:pPr marL="0" indent="0">
              <a:buNone/>
            </a:pPr>
            <a:r>
              <a:rPr lang="fr-FR" b="1" dirty="0">
                <a:solidFill>
                  <a:schemeClr val="accent2"/>
                </a:solidFill>
                <a:latin typeface="+mn-lt"/>
              </a:rPr>
              <a:t>Exemple concret :</a:t>
            </a:r>
          </a:p>
          <a:p>
            <a:pPr marL="0" indent="0">
              <a:buNone/>
            </a:pPr>
            <a:r>
              <a:rPr lang="fr-FR" dirty="0">
                <a:solidFill>
                  <a:schemeClr val="tx1"/>
                </a:solidFill>
                <a:latin typeface="+mn-lt"/>
              </a:rPr>
              <a:t>Réorganisation industrielle : Si une entreprise prévoit une réorganisation majeure, le CSE peut proposer des solutions alternatives pour limiter les licenciements et garantir de meilleures conditions de travail.</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50</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Comités sociaux et économiques (CSE)</a:t>
            </a:r>
            <a:endParaRPr lang="en-US" dirty="0"/>
          </a:p>
        </p:txBody>
      </p:sp>
    </p:spTree>
    <p:extLst>
      <p:ext uri="{BB962C8B-B14F-4D97-AF65-F5344CB8AC3E}">
        <p14:creationId xmlns:p14="http://schemas.microsoft.com/office/powerpoint/2010/main" val="99788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47500" lnSpcReduction="20000"/>
          </a:bodyPr>
          <a:lstStyle/>
          <a:p>
            <a:pPr marL="0" indent="0">
              <a:buNone/>
            </a:pPr>
            <a:r>
              <a:rPr lang="fr-FR" b="1" dirty="0">
                <a:solidFill>
                  <a:schemeClr val="accent2"/>
                </a:solidFill>
                <a:latin typeface="+mn-lt"/>
              </a:rPr>
              <a:t>Définition :</a:t>
            </a:r>
          </a:p>
          <a:p>
            <a:pPr marL="0" indent="0">
              <a:buNone/>
            </a:pPr>
            <a:r>
              <a:rPr lang="fr-FR" dirty="0">
                <a:solidFill>
                  <a:schemeClr val="tx1"/>
                </a:solidFill>
                <a:latin typeface="+mn-lt"/>
              </a:rPr>
              <a:t>Les négociations obligatoires sont des discussions imposées par la loi entre la direction et les syndicats ou représentants des salariés. Elles concernent des sujets essentiels pour le bien-être des salariés.</a:t>
            </a:r>
          </a:p>
          <a:p>
            <a:pPr marL="0" indent="0">
              <a:buNone/>
            </a:pPr>
            <a:r>
              <a:rPr lang="fr-FR" b="1" dirty="0">
                <a:solidFill>
                  <a:schemeClr val="accent2"/>
                </a:solidFill>
                <a:latin typeface="+mn-lt"/>
              </a:rPr>
              <a:t>Sujets des négociations :</a:t>
            </a:r>
          </a:p>
          <a:p>
            <a:r>
              <a:rPr lang="fr-FR" dirty="0">
                <a:solidFill>
                  <a:schemeClr val="tx1"/>
                </a:solidFill>
                <a:latin typeface="+mn-lt"/>
              </a:rPr>
              <a:t>Salaires : Discussions annuelles sur les augmentations en fonction de l'inflation et des performances de l’entreprise.</a:t>
            </a:r>
          </a:p>
          <a:p>
            <a:r>
              <a:rPr lang="fr-FR" dirty="0">
                <a:solidFill>
                  <a:schemeClr val="tx1"/>
                </a:solidFill>
                <a:latin typeface="+mn-lt"/>
              </a:rPr>
              <a:t>Temps de travail : Aménagements des horaires, heures supplémentaires, etc.</a:t>
            </a:r>
          </a:p>
          <a:p>
            <a:r>
              <a:rPr lang="fr-FR" dirty="0">
                <a:solidFill>
                  <a:schemeClr val="tx1"/>
                </a:solidFill>
                <a:latin typeface="+mn-lt"/>
              </a:rPr>
              <a:t>Conditions de travail : Mesures pour améliorer la sécurité, réduire la pénibilité, introduire le télétravail.</a:t>
            </a:r>
          </a:p>
          <a:p>
            <a:pPr marL="0" indent="0">
              <a:buNone/>
            </a:pPr>
            <a:r>
              <a:rPr lang="fr-FR" b="1" dirty="0">
                <a:solidFill>
                  <a:schemeClr val="accent2"/>
                </a:solidFill>
                <a:latin typeface="+mn-lt"/>
              </a:rPr>
              <a:t>Exemple concret :</a:t>
            </a:r>
          </a:p>
          <a:p>
            <a:pPr marL="0" indent="0">
              <a:buNone/>
            </a:pPr>
            <a:r>
              <a:rPr lang="fr-FR" dirty="0">
                <a:solidFill>
                  <a:schemeClr val="tx1"/>
                </a:solidFill>
                <a:latin typeface="+mn-lt"/>
              </a:rPr>
              <a:t>Secteur bancaire : Les négociations obligatoires sur les augmentations salariales peuvent inclure une révision des grilles de salaires pour s'adapter à l'évolution du coût de la vie et à la performance de l’entreprise.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51</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négociations obligatoires</a:t>
            </a:r>
            <a:endParaRPr lang="en-US" dirty="0"/>
          </a:p>
        </p:txBody>
      </p:sp>
    </p:spTree>
    <p:extLst>
      <p:ext uri="{BB962C8B-B14F-4D97-AF65-F5344CB8AC3E}">
        <p14:creationId xmlns:p14="http://schemas.microsoft.com/office/powerpoint/2010/main" val="19880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77500" lnSpcReduction="20000"/>
          </a:bodyPr>
          <a:lstStyle/>
          <a:p>
            <a:pPr marL="0" indent="0">
              <a:buNone/>
            </a:pPr>
            <a:r>
              <a:rPr lang="fr-FR" b="1" dirty="0">
                <a:solidFill>
                  <a:schemeClr val="accent2"/>
                </a:solidFill>
                <a:latin typeface="+mn-lt"/>
              </a:rPr>
              <a:t>1. Les accords de branche</a:t>
            </a:r>
          </a:p>
          <a:p>
            <a:r>
              <a:rPr lang="fr-FR" dirty="0">
                <a:solidFill>
                  <a:schemeClr val="tx1"/>
                </a:solidFill>
                <a:latin typeface="+mn-lt"/>
              </a:rPr>
              <a:t>Négociés au niveau d’un secteur d’activité entre syndicats et organisations patronales.</a:t>
            </a:r>
          </a:p>
          <a:p>
            <a:r>
              <a:rPr lang="fr-FR" dirty="0">
                <a:solidFill>
                  <a:schemeClr val="tx1"/>
                </a:solidFill>
                <a:latin typeface="+mn-lt"/>
              </a:rPr>
              <a:t>Ils fixent des règles communes sur les conditions de travail, les salaires, et la formation professionnelle pour toutes les entreprises d’un secteur.</a:t>
            </a:r>
          </a:p>
          <a:p>
            <a:pPr marL="0" indent="0">
              <a:buNone/>
            </a:pPr>
            <a:r>
              <a:rPr lang="fr-FR" dirty="0">
                <a:solidFill>
                  <a:schemeClr val="tx1"/>
                </a:solidFill>
                <a:latin typeface="+mn-lt"/>
              </a:rPr>
              <a:t>Exemple concret :</a:t>
            </a:r>
          </a:p>
          <a:p>
            <a:pPr marL="0" indent="0">
              <a:buNone/>
            </a:pPr>
            <a:r>
              <a:rPr lang="fr-FR" dirty="0">
                <a:solidFill>
                  <a:schemeClr val="tx1"/>
                </a:solidFill>
                <a:latin typeface="+mn-lt"/>
              </a:rPr>
              <a:t>Branche du commerce : Un accord peut définir des règles spécifiques pour gérer les heures supplémentaires pendant les périodes de forte activité, comme les soldes ou la période des fêtes.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52</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accords de branche et d’entreprise</a:t>
            </a:r>
            <a:endParaRPr lang="en-US" dirty="0"/>
          </a:p>
        </p:txBody>
      </p:sp>
    </p:spTree>
    <p:extLst>
      <p:ext uri="{BB962C8B-B14F-4D97-AF65-F5344CB8AC3E}">
        <p14:creationId xmlns:p14="http://schemas.microsoft.com/office/powerpoint/2010/main" val="1778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52219"/>
          </a:xfrm>
        </p:spPr>
        <p:txBody>
          <a:bodyPr>
            <a:normAutofit fontScale="85000" lnSpcReduction="20000"/>
          </a:bodyPr>
          <a:lstStyle/>
          <a:p>
            <a:pPr marL="0" indent="0">
              <a:buNone/>
            </a:pPr>
            <a:r>
              <a:rPr lang="fr-FR" b="1" dirty="0">
                <a:solidFill>
                  <a:schemeClr val="accent2"/>
                </a:solidFill>
                <a:latin typeface="+mn-lt"/>
              </a:rPr>
              <a:t>2. Les accords d’entreprise</a:t>
            </a:r>
          </a:p>
          <a:p>
            <a:r>
              <a:rPr lang="fr-FR" dirty="0">
                <a:solidFill>
                  <a:schemeClr val="tx1"/>
                </a:solidFill>
                <a:latin typeface="+mn-lt"/>
              </a:rPr>
              <a:t>Négociés au sein d’une entreprise pour répondre à ses besoins spécifiques.</a:t>
            </a:r>
          </a:p>
          <a:p>
            <a:r>
              <a:rPr lang="fr-FR" dirty="0">
                <a:solidFill>
                  <a:schemeClr val="tx1"/>
                </a:solidFill>
                <a:latin typeface="+mn-lt"/>
              </a:rPr>
              <a:t>Ils permettent d’adapter les règles sur les horaires, les congés, ou les primes en fonction de la réalité de l’entreprise.</a:t>
            </a:r>
          </a:p>
          <a:p>
            <a:pPr marL="0" indent="0">
              <a:buNone/>
            </a:pPr>
            <a:r>
              <a:rPr lang="fr-FR" dirty="0">
                <a:solidFill>
                  <a:schemeClr val="tx1"/>
                </a:solidFill>
                <a:latin typeface="+mn-lt"/>
              </a:rPr>
              <a:t>Exemple concret :</a:t>
            </a:r>
          </a:p>
          <a:p>
            <a:pPr marL="0" indent="0">
              <a:buNone/>
            </a:pPr>
            <a:r>
              <a:rPr lang="fr-FR" dirty="0">
                <a:solidFill>
                  <a:schemeClr val="tx1"/>
                </a:solidFill>
                <a:latin typeface="+mn-lt"/>
              </a:rPr>
              <a:t>Entreprise de production : Un accord peut aménager le temps de travail pour faire plus d’heures en période de forte demande, avec des compensations en termes de primes ou de jours de repos pendant les périodes creuses.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53</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Les accords de branche et d’entreprise</a:t>
            </a:r>
            <a:endParaRPr lang="en-US" dirty="0"/>
          </a:p>
        </p:txBody>
      </p:sp>
    </p:spTree>
    <p:extLst>
      <p:ext uri="{BB962C8B-B14F-4D97-AF65-F5344CB8AC3E}">
        <p14:creationId xmlns:p14="http://schemas.microsoft.com/office/powerpoint/2010/main" val="234195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54</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Comparaison des accords collectifs</a:t>
            </a:r>
            <a:endParaRPr lang="en-US" dirty="0"/>
          </a:p>
        </p:txBody>
      </p:sp>
      <p:pic>
        <p:nvPicPr>
          <p:cNvPr id="6" name="Image 5">
            <a:extLst>
              <a:ext uri="{FF2B5EF4-FFF2-40B4-BE49-F238E27FC236}">
                <a16:creationId xmlns:a16="http://schemas.microsoft.com/office/drawing/2014/main" id="{A7D6A69B-54FF-619A-B41E-7138322FB139}"/>
              </a:ext>
            </a:extLst>
          </p:cNvPr>
          <p:cNvPicPr>
            <a:picLocks noChangeAspect="1"/>
          </p:cNvPicPr>
          <p:nvPr/>
        </p:nvPicPr>
        <p:blipFill>
          <a:blip r:embed="rId3"/>
          <a:stretch>
            <a:fillRect/>
          </a:stretch>
        </p:blipFill>
        <p:spPr>
          <a:xfrm>
            <a:off x="483369" y="1124744"/>
            <a:ext cx="10881523" cy="4464496"/>
          </a:xfrm>
          <a:prstGeom prst="rect">
            <a:avLst/>
          </a:prstGeom>
        </p:spPr>
      </p:pic>
    </p:spTree>
    <p:extLst>
      <p:ext uri="{BB962C8B-B14F-4D97-AF65-F5344CB8AC3E}">
        <p14:creationId xmlns:p14="http://schemas.microsoft.com/office/powerpoint/2010/main" val="3859000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52" y="5517232"/>
            <a:ext cx="9865096" cy="1067644"/>
          </a:xfrm>
        </p:spPr>
        <p:txBody>
          <a:bodyPr/>
          <a:lstStyle/>
          <a:p>
            <a:r>
              <a:rPr lang="en-US" dirty="0"/>
              <a:t>POINTS CLES</a:t>
            </a:r>
          </a:p>
        </p:txBody>
      </p:sp>
      <p:sp>
        <p:nvSpPr>
          <p:cNvPr id="7" name="ZoneTexte 6">
            <a:extLst>
              <a:ext uri="{FF2B5EF4-FFF2-40B4-BE49-F238E27FC236}">
                <a16:creationId xmlns:a16="http://schemas.microsoft.com/office/drawing/2014/main" id="{D22CA426-988D-D3A9-F786-4F627AC9D817}"/>
              </a:ext>
            </a:extLst>
          </p:cNvPr>
          <p:cNvSpPr txBox="1"/>
          <p:nvPr/>
        </p:nvSpPr>
        <p:spPr>
          <a:xfrm>
            <a:off x="191344" y="260648"/>
            <a:ext cx="11809312" cy="4031873"/>
          </a:xfrm>
          <a:prstGeom prst="rect">
            <a:avLst/>
          </a:prstGeom>
          <a:noFill/>
        </p:spPr>
        <p:txBody>
          <a:bodyPr wrap="square" rtlCol="0">
            <a:spAutoFit/>
          </a:bodyPr>
          <a:lstStyle/>
          <a:p>
            <a:pPr marL="457200" indent="-457200">
              <a:buFont typeface="Arial" panose="020B0604020202020204" pitchFamily="34" charset="0"/>
              <a:buChar char="•"/>
            </a:pPr>
            <a:r>
              <a:rPr lang="fr-FR" sz="3200" b="1" dirty="0">
                <a:solidFill>
                  <a:schemeClr val="accent2"/>
                </a:solidFill>
              </a:rPr>
              <a:t>CSE</a:t>
            </a:r>
            <a:r>
              <a:rPr lang="fr-FR" sz="3200" dirty="0"/>
              <a:t> : Instance représentative des salariés qui permet de dialoguer avec la direction sur les conditions de travail et les décisions majeures.</a:t>
            </a:r>
          </a:p>
          <a:p>
            <a:pPr marL="457200" indent="-457200">
              <a:buFont typeface="Arial" panose="020B0604020202020204" pitchFamily="34" charset="0"/>
              <a:buChar char="•"/>
            </a:pPr>
            <a:r>
              <a:rPr lang="fr-FR" sz="3200" b="1" dirty="0">
                <a:solidFill>
                  <a:schemeClr val="accent2"/>
                </a:solidFill>
              </a:rPr>
              <a:t>Négociations obligatoires </a:t>
            </a:r>
            <a:r>
              <a:rPr lang="fr-FR" sz="3200" dirty="0"/>
              <a:t>: Discussions formelles sur les salaires, le temps de travail, et les conditions de travail, imposées par la loi.</a:t>
            </a:r>
          </a:p>
          <a:p>
            <a:pPr marL="457200" indent="-457200">
              <a:buFont typeface="Arial" panose="020B0604020202020204" pitchFamily="34" charset="0"/>
              <a:buChar char="•"/>
            </a:pPr>
            <a:r>
              <a:rPr lang="fr-FR" sz="3200" b="1" dirty="0">
                <a:solidFill>
                  <a:schemeClr val="accent2"/>
                </a:solidFill>
              </a:rPr>
              <a:t>Accords de branche et d’entreprise </a:t>
            </a:r>
            <a:r>
              <a:rPr lang="fr-FR" sz="3200" dirty="0"/>
              <a:t>: Permettent de fixer des règles communes à un secteur ou d’adapter les règles à une entreprise spécifique.</a:t>
            </a:r>
          </a:p>
        </p:txBody>
      </p:sp>
    </p:spTree>
    <p:extLst>
      <p:ext uri="{BB962C8B-B14F-4D97-AF65-F5344CB8AC3E}">
        <p14:creationId xmlns:p14="http://schemas.microsoft.com/office/powerpoint/2010/main" val="17577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Exercices</a:t>
            </a:r>
          </a:p>
        </p:txBody>
      </p:sp>
      <p:sp>
        <p:nvSpPr>
          <p:cNvPr id="3" name="Subtitle 2"/>
          <p:cNvSpPr>
            <a:spLocks noGrp="1"/>
          </p:cNvSpPr>
          <p:nvPr>
            <p:ph type="subTitle" idx="1"/>
          </p:nvPr>
        </p:nvSpPr>
        <p:spPr/>
        <p:txBody>
          <a:bodyPr/>
          <a:lstStyle/>
          <a:p>
            <a:r>
              <a:rPr lang="en-US" dirty="0" err="1"/>
              <a:t>Exos</a:t>
            </a:r>
            <a:r>
              <a:rPr lang="en-US" dirty="0"/>
              <a:t>! </a:t>
            </a:r>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5"/>
          </p:nvPr>
        </p:nvSpPr>
        <p:spPr/>
        <p:txBody>
          <a:bodyPr/>
          <a:lstStyle/>
          <a:p>
            <a:fld id="{FC1CF07D-8B3F-4D32-B059-0039CEA46DB1}" type="slidenum">
              <a:rPr lang="en-US" smtClean="0"/>
              <a:pPr/>
              <a:t>56</a:t>
            </a:fld>
            <a:endParaRPr lang="en-US"/>
          </a:p>
        </p:txBody>
      </p:sp>
      <p:pic>
        <p:nvPicPr>
          <p:cNvPr id="9" name="Espace réservé pour une image  8">
            <a:extLst>
              <a:ext uri="{FF2B5EF4-FFF2-40B4-BE49-F238E27FC236}">
                <a16:creationId xmlns:a16="http://schemas.microsoft.com/office/drawing/2014/main" id="{6A65A2A7-70E1-834C-20A0-C2866F3F01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72" r="3272"/>
          <a:stretch>
            <a:fillRect/>
          </a:stretch>
        </p:blipFill>
        <p:spPr/>
      </p:pic>
    </p:spTree>
    <p:extLst>
      <p:ext uri="{BB962C8B-B14F-4D97-AF65-F5344CB8AC3E}">
        <p14:creationId xmlns:p14="http://schemas.microsoft.com/office/powerpoint/2010/main" val="281399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737304" cy="5052219"/>
          </a:xfrm>
        </p:spPr>
        <p:txBody>
          <a:bodyPr>
            <a:normAutofit fontScale="47500" lnSpcReduction="20000"/>
          </a:bodyPr>
          <a:lstStyle/>
          <a:p>
            <a:pPr marL="0" indent="0">
              <a:buNone/>
            </a:pPr>
            <a:r>
              <a:rPr lang="fr-FR" b="1" dirty="0">
                <a:solidFill>
                  <a:schemeClr val="accent2"/>
                </a:solidFill>
                <a:latin typeface="+mn-lt"/>
              </a:rPr>
              <a:t>Création et mission de l’OIT</a:t>
            </a:r>
          </a:p>
          <a:p>
            <a:r>
              <a:rPr lang="fr-FR" dirty="0">
                <a:latin typeface="+mn-lt"/>
              </a:rPr>
              <a:t>Fondée en 1919, l’OIT réunit des représentants des gouvernements, des employeurs et des travailleurs.</a:t>
            </a:r>
          </a:p>
          <a:p>
            <a:r>
              <a:rPr lang="fr-FR" dirty="0">
                <a:latin typeface="+mn-lt"/>
              </a:rPr>
              <a:t>Objectif : Élaborer des normes internationales pour promouvoir des conditions de travail justes et humaines.</a:t>
            </a:r>
          </a:p>
          <a:p>
            <a:pPr marL="0" indent="0">
              <a:buNone/>
            </a:pPr>
            <a:r>
              <a:rPr lang="fr-FR" b="1" dirty="0">
                <a:solidFill>
                  <a:schemeClr val="accent2"/>
                </a:solidFill>
                <a:latin typeface="+mn-lt"/>
              </a:rPr>
              <a:t>Les conventions de l’OIT</a:t>
            </a:r>
          </a:p>
          <a:p>
            <a:r>
              <a:rPr lang="fr-FR" dirty="0">
                <a:latin typeface="+mn-lt"/>
              </a:rPr>
              <a:t>Conventions : traités internationaux que les pays peuvent ratifier.</a:t>
            </a:r>
          </a:p>
          <a:p>
            <a:r>
              <a:rPr lang="fr-FR" dirty="0">
                <a:latin typeface="+mn-lt"/>
              </a:rPr>
              <a:t>Une fois ratifiées, les conventions sont contraignantes et doivent être transposées dans le droit national.</a:t>
            </a:r>
          </a:p>
          <a:p>
            <a:pPr marL="0" indent="0">
              <a:buNone/>
            </a:pPr>
            <a:r>
              <a:rPr lang="fr-FR" b="1" dirty="0">
                <a:solidFill>
                  <a:schemeClr val="accent2"/>
                </a:solidFill>
                <a:latin typeface="+mn-lt"/>
              </a:rPr>
              <a:t>Exemples de conventions importantes</a:t>
            </a:r>
          </a:p>
          <a:p>
            <a:r>
              <a:rPr lang="fr-FR" dirty="0">
                <a:latin typeface="+mn-lt"/>
              </a:rPr>
              <a:t>Convention n°111 : Interdiction de toute discrimination (race, sexe, religion, etc.).</a:t>
            </a:r>
          </a:p>
          <a:p>
            <a:r>
              <a:rPr lang="fr-FR" dirty="0">
                <a:latin typeface="+mn-lt"/>
              </a:rPr>
              <a:t>Convention n°1 : Limitation des heures de travail pour protéger les salariés contre l’exploitation.</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6</a:t>
            </a:fld>
            <a:endParaRPr lang="en-US"/>
          </a:p>
        </p:txBody>
      </p:sp>
      <p:sp>
        <p:nvSpPr>
          <p:cNvPr id="4" name="Title 3"/>
          <p:cNvSpPr>
            <a:spLocks noGrp="1"/>
          </p:cNvSpPr>
          <p:nvPr>
            <p:ph type="title"/>
          </p:nvPr>
        </p:nvSpPr>
        <p:spPr>
          <a:xfrm>
            <a:off x="119336" y="160337"/>
            <a:ext cx="10801200" cy="676375"/>
          </a:xfrm>
        </p:spPr>
        <p:txBody>
          <a:bodyPr>
            <a:normAutofit fontScale="90000"/>
          </a:bodyPr>
          <a:lstStyle/>
          <a:p>
            <a:r>
              <a:rPr lang="fr-FR" dirty="0"/>
              <a:t>L'Organisation Internationale du Travail (OIT)</a:t>
            </a:r>
            <a:endParaRPr lang="en-US" dirty="0"/>
          </a:p>
        </p:txBody>
      </p:sp>
    </p:spTree>
    <p:extLst>
      <p:ext uri="{BB962C8B-B14F-4D97-AF65-F5344CB8AC3E}">
        <p14:creationId xmlns:p14="http://schemas.microsoft.com/office/powerpoint/2010/main" val="2957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737304" cy="5052219"/>
          </a:xfrm>
        </p:spPr>
        <p:txBody>
          <a:bodyPr>
            <a:normAutofit fontScale="62500" lnSpcReduction="20000"/>
          </a:bodyPr>
          <a:lstStyle/>
          <a:p>
            <a:pPr marL="0" indent="0">
              <a:buNone/>
            </a:pPr>
            <a:r>
              <a:rPr lang="fr-FR" b="1" dirty="0">
                <a:solidFill>
                  <a:schemeClr val="accent2"/>
                </a:solidFill>
                <a:latin typeface="+mn-lt"/>
              </a:rPr>
              <a:t>Les Directives</a:t>
            </a:r>
          </a:p>
          <a:p>
            <a:r>
              <a:rPr lang="fr-FR" dirty="0">
                <a:latin typeface="+mn-lt"/>
              </a:rPr>
              <a:t>Objectifs à atteindre, mais chaque pays dispose de la liberté pour déterminer comment les transposer.</a:t>
            </a:r>
          </a:p>
          <a:p>
            <a:r>
              <a:rPr lang="fr-FR" dirty="0">
                <a:latin typeface="+mn-lt"/>
              </a:rPr>
              <a:t>Les directives doivent être adaptées au droit national, mais respectent toujours un cadre commun.</a:t>
            </a:r>
          </a:p>
          <a:p>
            <a:pPr marL="0" indent="0">
              <a:buNone/>
            </a:pPr>
            <a:r>
              <a:rPr lang="fr-FR" b="1" dirty="0">
                <a:solidFill>
                  <a:schemeClr val="accent2"/>
                </a:solidFill>
                <a:latin typeface="+mn-lt"/>
              </a:rPr>
              <a:t>Les Règlements</a:t>
            </a:r>
          </a:p>
          <a:p>
            <a:r>
              <a:rPr lang="fr-FR" dirty="0">
                <a:latin typeface="+mn-lt"/>
              </a:rPr>
              <a:t>Les règlements européens s'appliquent directement et uniformément dans tous les États membres de l'UE.</a:t>
            </a:r>
          </a:p>
          <a:p>
            <a:r>
              <a:rPr lang="fr-FR" dirty="0">
                <a:latin typeface="+mn-lt"/>
              </a:rPr>
              <a:t>Pas besoin de transposition : ils sont immédiatement exécutoires et doivent être respectés.</a:t>
            </a:r>
          </a:p>
          <a:p>
            <a:pPr marL="0" indent="0">
              <a:buNone/>
            </a:pPr>
            <a:r>
              <a:rPr lang="fr-FR" b="1" dirty="0">
                <a:solidFill>
                  <a:schemeClr val="accent2"/>
                </a:solidFill>
                <a:latin typeface="+mn-lt"/>
              </a:rPr>
              <a:t>Exemples : </a:t>
            </a:r>
            <a:r>
              <a:rPr lang="fr-FR" dirty="0">
                <a:latin typeface="+mn-lt"/>
              </a:rPr>
              <a:t>Directive sur le temps de travail </a:t>
            </a:r>
            <a:r>
              <a:rPr lang="fr-FR" dirty="0">
                <a:latin typeface="+mn-lt"/>
                <a:sym typeface="Wingdings" panose="05000000000000000000" pitchFamily="2" charset="2"/>
              </a:rPr>
              <a:t></a:t>
            </a:r>
            <a:r>
              <a:rPr lang="fr-FR" dirty="0">
                <a:latin typeface="+mn-lt"/>
              </a:rPr>
              <a:t> limite à 48 heures par semaine et garantit 11 heures consécutives de repos par jour.</a:t>
            </a:r>
          </a:p>
        </p:txBody>
      </p:sp>
      <p:sp>
        <p:nvSpPr>
          <p:cNvPr id="7" name="Slide Number Placeholder 6"/>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p:cNvSpPr>
            <a:spLocks noGrp="1"/>
          </p:cNvSpPr>
          <p:nvPr>
            <p:ph type="title"/>
          </p:nvPr>
        </p:nvSpPr>
        <p:spPr>
          <a:xfrm>
            <a:off x="119336" y="160337"/>
            <a:ext cx="10801200" cy="676375"/>
          </a:xfrm>
        </p:spPr>
        <p:txBody>
          <a:bodyPr>
            <a:normAutofit fontScale="90000"/>
          </a:bodyPr>
          <a:lstStyle/>
          <a:p>
            <a:r>
              <a:rPr lang="fr-FR" dirty="0"/>
              <a:t>Les normes européennes : directives et règlements</a:t>
            </a:r>
            <a:endParaRPr lang="en-US" dirty="0"/>
          </a:p>
        </p:txBody>
      </p:sp>
    </p:spTree>
    <p:extLst>
      <p:ext uri="{BB962C8B-B14F-4D97-AF65-F5344CB8AC3E}">
        <p14:creationId xmlns:p14="http://schemas.microsoft.com/office/powerpoint/2010/main" val="282420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737304" cy="5052219"/>
          </a:xfrm>
        </p:spPr>
        <p:txBody>
          <a:bodyPr>
            <a:normAutofit fontScale="85000" lnSpcReduction="20000"/>
          </a:bodyPr>
          <a:lstStyle/>
          <a:p>
            <a:pPr marL="0" indent="0">
              <a:buNone/>
            </a:pPr>
            <a:r>
              <a:rPr lang="fr-FR" b="1" dirty="0">
                <a:solidFill>
                  <a:schemeClr val="accent2"/>
                </a:solidFill>
                <a:latin typeface="+mn-lt"/>
              </a:rPr>
              <a:t>Processus de ratification et application</a:t>
            </a:r>
          </a:p>
          <a:p>
            <a:r>
              <a:rPr lang="fr-FR" dirty="0">
                <a:latin typeface="+mn-lt"/>
              </a:rPr>
              <a:t>Lorsqu’un pays ratifie une convention de l’OIT ou adopte une directive européenne, il doit modifier son droit national pour respecter ces nouvelles normes.</a:t>
            </a:r>
          </a:p>
          <a:p>
            <a:pPr marL="0" indent="0">
              <a:buNone/>
            </a:pPr>
            <a:r>
              <a:rPr lang="fr-FR" b="1" dirty="0">
                <a:solidFill>
                  <a:schemeClr val="accent2"/>
                </a:solidFill>
                <a:latin typeface="+mn-lt"/>
              </a:rPr>
              <a:t>Exemples concrets : temps de travail</a:t>
            </a:r>
          </a:p>
          <a:p>
            <a:r>
              <a:rPr lang="fr-FR" b="1" dirty="0">
                <a:latin typeface="+mn-lt"/>
              </a:rPr>
              <a:t>Norme européenne</a:t>
            </a:r>
            <a:r>
              <a:rPr lang="fr-FR" dirty="0">
                <a:latin typeface="+mn-lt"/>
              </a:rPr>
              <a:t> : 48 heures de travail maximum par semaine.</a:t>
            </a:r>
          </a:p>
          <a:p>
            <a:r>
              <a:rPr lang="fr-FR" b="1" dirty="0">
                <a:latin typeface="+mn-lt"/>
              </a:rPr>
              <a:t>France</a:t>
            </a:r>
            <a:r>
              <a:rPr lang="fr-FR" dirty="0">
                <a:latin typeface="+mn-lt"/>
              </a:rPr>
              <a:t> : La règle des </a:t>
            </a:r>
            <a:r>
              <a:rPr lang="fr-FR" b="1" dirty="0">
                <a:latin typeface="+mn-lt"/>
              </a:rPr>
              <a:t>35 heures par semaine</a:t>
            </a:r>
            <a:r>
              <a:rPr lang="fr-FR" dirty="0">
                <a:latin typeface="+mn-lt"/>
              </a:rPr>
              <a:t> va au-delà de cette norme européenne, garantissant des conditions plus protectrices pour les travailleurs.</a:t>
            </a:r>
          </a:p>
          <a:p>
            <a:pPr marL="0" indent="0">
              <a:buNone/>
            </a:pPr>
            <a:endParaRPr lang="fr-FR"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p:cNvSpPr>
            <a:spLocks noGrp="1"/>
          </p:cNvSpPr>
          <p:nvPr>
            <p:ph type="title"/>
          </p:nvPr>
        </p:nvSpPr>
        <p:spPr>
          <a:xfrm>
            <a:off x="119336" y="160337"/>
            <a:ext cx="11665296" cy="676375"/>
          </a:xfrm>
        </p:spPr>
        <p:txBody>
          <a:bodyPr>
            <a:normAutofit fontScale="90000"/>
          </a:bodyPr>
          <a:lstStyle/>
          <a:p>
            <a:r>
              <a:rPr lang="fr-FR" dirty="0"/>
              <a:t>Interaction entre normes internationales et nationales</a:t>
            </a:r>
            <a:endParaRPr lang="en-US" dirty="0"/>
          </a:p>
        </p:txBody>
      </p:sp>
    </p:spTree>
    <p:extLst>
      <p:ext uri="{BB962C8B-B14F-4D97-AF65-F5344CB8AC3E}">
        <p14:creationId xmlns:p14="http://schemas.microsoft.com/office/powerpoint/2010/main" val="30004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52" y="5517232"/>
            <a:ext cx="9865096" cy="1067644"/>
          </a:xfrm>
        </p:spPr>
        <p:txBody>
          <a:bodyPr/>
          <a:lstStyle/>
          <a:p>
            <a:r>
              <a:rPr lang="en-US" dirty="0"/>
              <a:t>POINTS CLES</a:t>
            </a:r>
          </a:p>
        </p:txBody>
      </p:sp>
      <p:sp>
        <p:nvSpPr>
          <p:cNvPr id="7" name="ZoneTexte 6">
            <a:extLst>
              <a:ext uri="{FF2B5EF4-FFF2-40B4-BE49-F238E27FC236}">
                <a16:creationId xmlns:a16="http://schemas.microsoft.com/office/drawing/2014/main" id="{D22CA426-988D-D3A9-F786-4F627AC9D817}"/>
              </a:ext>
            </a:extLst>
          </p:cNvPr>
          <p:cNvSpPr txBox="1"/>
          <p:nvPr/>
        </p:nvSpPr>
        <p:spPr>
          <a:xfrm>
            <a:off x="191344" y="260648"/>
            <a:ext cx="11809312" cy="4801314"/>
          </a:xfrm>
          <a:prstGeom prst="rect">
            <a:avLst/>
          </a:prstGeom>
          <a:noFill/>
        </p:spPr>
        <p:txBody>
          <a:bodyPr wrap="square" rtlCol="0">
            <a:spAutoFit/>
          </a:bodyPr>
          <a:lstStyle/>
          <a:p>
            <a:r>
              <a:rPr lang="fr-FR" sz="2400" b="1" dirty="0">
                <a:solidFill>
                  <a:schemeClr val="accent2"/>
                </a:solidFill>
              </a:rPr>
              <a:t>Rôle des conventions internationales (OIT)</a:t>
            </a:r>
          </a:p>
          <a:p>
            <a:pPr>
              <a:buFont typeface="Arial" panose="020B0604020202020204" pitchFamily="34" charset="0"/>
              <a:buChar char="•"/>
            </a:pPr>
            <a:r>
              <a:rPr lang="fr-FR" sz="2400" dirty="0"/>
              <a:t>Les conventions de l’OIT fixent des </a:t>
            </a:r>
            <a:r>
              <a:rPr lang="fr-FR" sz="2400" b="1" dirty="0"/>
              <a:t>règles minimales</a:t>
            </a:r>
            <a:r>
              <a:rPr lang="fr-FR" sz="2400" dirty="0"/>
              <a:t> pour protéger les travailleurs à l’échelle mondiale.</a:t>
            </a:r>
          </a:p>
          <a:p>
            <a:pPr>
              <a:buFont typeface="Arial" panose="020B0604020202020204" pitchFamily="34" charset="0"/>
              <a:buChar char="•"/>
            </a:pPr>
            <a:r>
              <a:rPr lang="fr-FR" sz="2400" dirty="0"/>
              <a:t>Une fois ratifiées, elles doivent être transposées dans le droit national.</a:t>
            </a:r>
          </a:p>
          <a:p>
            <a:endParaRPr lang="fr-FR" sz="2400" b="1" dirty="0"/>
          </a:p>
          <a:p>
            <a:r>
              <a:rPr lang="fr-FR" sz="2400" b="1" dirty="0">
                <a:solidFill>
                  <a:schemeClr val="accent2"/>
                </a:solidFill>
              </a:rPr>
              <a:t>Rôle des normes européennes</a:t>
            </a:r>
          </a:p>
          <a:p>
            <a:pPr>
              <a:buFont typeface="Arial" panose="020B0604020202020204" pitchFamily="34" charset="0"/>
              <a:buChar char="•"/>
            </a:pPr>
            <a:r>
              <a:rPr lang="fr-FR" sz="2400" dirty="0"/>
              <a:t>Les </a:t>
            </a:r>
            <a:r>
              <a:rPr lang="fr-FR" sz="2400" b="1" dirty="0"/>
              <a:t>directives</a:t>
            </a:r>
            <a:r>
              <a:rPr lang="fr-FR" sz="2400" dirty="0"/>
              <a:t> fixent des objectifs à transposer dans le droit national.</a:t>
            </a:r>
          </a:p>
          <a:p>
            <a:pPr>
              <a:buFont typeface="Arial" panose="020B0604020202020204" pitchFamily="34" charset="0"/>
              <a:buChar char="•"/>
            </a:pPr>
            <a:r>
              <a:rPr lang="fr-FR" sz="2400" dirty="0"/>
              <a:t>Les </a:t>
            </a:r>
            <a:r>
              <a:rPr lang="fr-FR" sz="2400" b="1" dirty="0"/>
              <a:t>règlements</a:t>
            </a:r>
            <a:r>
              <a:rPr lang="fr-FR" sz="2400" dirty="0"/>
              <a:t> s’appliquent directement et uniformément dans tous les États membres.</a:t>
            </a:r>
          </a:p>
          <a:p>
            <a:endParaRPr lang="fr-FR" sz="2400" b="1" dirty="0"/>
          </a:p>
          <a:p>
            <a:r>
              <a:rPr lang="fr-FR" sz="2400" b="1" dirty="0">
                <a:solidFill>
                  <a:schemeClr val="accent2"/>
                </a:solidFill>
              </a:rPr>
              <a:t>Flexibilité des États</a:t>
            </a:r>
          </a:p>
          <a:p>
            <a:pPr>
              <a:buFont typeface="Arial" panose="020B0604020202020204" pitchFamily="34" charset="0"/>
              <a:buChar char="•"/>
            </a:pPr>
            <a:r>
              <a:rPr lang="fr-FR" sz="2400" dirty="0"/>
              <a:t>Les pays peuvent </a:t>
            </a:r>
            <a:r>
              <a:rPr lang="fr-FR" sz="2400" b="1" dirty="0"/>
              <a:t>aller au-delà</a:t>
            </a:r>
            <a:r>
              <a:rPr lang="fr-FR" sz="2400" dirty="0"/>
              <a:t> des standards minimaux fixés par les conventions internationales ou les directives européennes pour mieux protéger les salariés.</a:t>
            </a:r>
          </a:p>
          <a:p>
            <a:endParaRPr lang="fr-FR" dirty="0"/>
          </a:p>
        </p:txBody>
      </p:sp>
    </p:spTree>
    <p:extLst>
      <p:ext uri="{BB962C8B-B14F-4D97-AF65-F5344CB8AC3E}">
        <p14:creationId xmlns:p14="http://schemas.microsoft.com/office/powerpoint/2010/main" val="201821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65524</TotalTime>
  <Words>4150</Words>
  <Application>Microsoft Office PowerPoint</Application>
  <PresentationFormat>Grand écran</PresentationFormat>
  <Paragraphs>445</Paragraphs>
  <Slides>56</Slides>
  <Notes>56</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56</vt:i4>
      </vt:variant>
    </vt:vector>
  </HeadingPairs>
  <TitlesOfParts>
    <vt:vector size="64" baseType="lpstr">
      <vt:lpstr>Arial</vt:lpstr>
      <vt:lpstr>Calibri</vt:lpstr>
      <vt:lpstr>Calibri Light</vt:lpstr>
      <vt:lpstr>Open Sans</vt:lpstr>
      <vt:lpstr>Roboto</vt:lpstr>
      <vt:lpstr>Custom Design - Showeet</vt:lpstr>
      <vt:lpstr>Showeet theme</vt:lpstr>
      <vt:lpstr>showeet</vt:lpstr>
      <vt:lpstr>Le droit negocie et le role des partenaires sociaux</vt:lpstr>
      <vt:lpstr>PLAN DE COURS</vt:lpstr>
      <vt:lpstr>Les différentes sources du droit du travail</vt:lpstr>
      <vt:lpstr>Le cadre international du droit du travail</vt:lpstr>
      <vt:lpstr>Le cadre international du droit du travail</vt:lpstr>
      <vt:lpstr>L'Organisation Internationale du Travail (OIT)</vt:lpstr>
      <vt:lpstr>Les normes européennes : directives et règlements</vt:lpstr>
      <vt:lpstr>Interaction entre normes internationales et nationales</vt:lpstr>
      <vt:lpstr>POINTS CLES</vt:lpstr>
      <vt:lpstr>Les sources nationales du droit du travail </vt:lpstr>
      <vt:lpstr>La Constitution et le Préambule de 1946</vt:lpstr>
      <vt:lpstr>La Constitution et le Préambule de 1946</vt:lpstr>
      <vt:lpstr>La Constitution et le Préambule de 1946</vt:lpstr>
      <vt:lpstr>Influence du Préambule de 1946 sur le droit du travail</vt:lpstr>
      <vt:lpstr>Les lois et règlements : Le Code du travail</vt:lpstr>
      <vt:lpstr>Les règlements : Textes d’application</vt:lpstr>
      <vt:lpstr>La jurisprudence : Interprétation par les juges</vt:lpstr>
      <vt:lpstr>Évolution du droit grâce à la jurisprudence</vt:lpstr>
      <vt:lpstr>POINTS CLES</vt:lpstr>
      <vt:lpstr>Les différentes sources du droit du travail</vt:lpstr>
      <vt:lpstr>Le droit négocié : Définition et importance</vt:lpstr>
      <vt:lpstr>Définition du droit négocié</vt:lpstr>
      <vt:lpstr> Exemples d'accord collectif</vt:lpstr>
      <vt:lpstr>Importance du droit négocié</vt:lpstr>
      <vt:lpstr>Importance du droit négocié</vt:lpstr>
      <vt:lpstr>Importance du droit négocié</vt:lpstr>
      <vt:lpstr> Exemples concrets d’application du droit négocié</vt:lpstr>
      <vt:lpstr> Exemples concrets d’application du droit négocié</vt:lpstr>
      <vt:lpstr>POINTS CLES</vt:lpstr>
      <vt:lpstr>Les différents types d'accords collectifs</vt:lpstr>
      <vt:lpstr>Qu'est-ce qu'un accord collectif ?</vt:lpstr>
      <vt:lpstr>Les conventions collectives</vt:lpstr>
      <vt:lpstr>Les conventions collectives</vt:lpstr>
      <vt:lpstr>Les accords d’entreprise</vt:lpstr>
      <vt:lpstr>Les accords d’entreprise</vt:lpstr>
      <vt:lpstr>Les accords de branche</vt:lpstr>
      <vt:lpstr>Les accords de branche</vt:lpstr>
      <vt:lpstr>Comparaison des différents types d’accords collectifs</vt:lpstr>
      <vt:lpstr>Le rôle des partenaires sociaux</vt:lpstr>
      <vt:lpstr>Les partenaires sociaux dans le monde du travail</vt:lpstr>
      <vt:lpstr>Définition des partenaires sociaux</vt:lpstr>
      <vt:lpstr>Les syndicats de salariés</vt:lpstr>
      <vt:lpstr>Les organisations patronales</vt:lpstr>
      <vt:lpstr>L'importance du rôle des partenaires sociaux</vt:lpstr>
      <vt:lpstr>L'importance du rôle des partenaires sociaux</vt:lpstr>
      <vt:lpstr>L'importance du rôle des partenaires sociaux</vt:lpstr>
      <vt:lpstr>POINTS CLES</vt:lpstr>
      <vt:lpstr>Les mécanismes de dialogue social dans l’entreprise</vt:lpstr>
      <vt:lpstr>Le dialogue social</vt:lpstr>
      <vt:lpstr>Les Comités sociaux et économiques (CSE)</vt:lpstr>
      <vt:lpstr>Les négociations obligatoires</vt:lpstr>
      <vt:lpstr>Les accords de branche et d’entreprise</vt:lpstr>
      <vt:lpstr>Les accords de branche et d’entreprise</vt:lpstr>
      <vt:lpstr>Comparaison des accords collectifs</vt:lpstr>
      <vt:lpstr>POINTS CLES</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5</cp:revision>
  <dcterms:created xsi:type="dcterms:W3CDTF">2011-05-09T14:18:21Z</dcterms:created>
  <dcterms:modified xsi:type="dcterms:W3CDTF">2024-10-17T15:36:07Z</dcterms:modified>
  <cp:category>Templates</cp:category>
</cp:coreProperties>
</file>