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 id="2147483698" r:id="rId2"/>
    <p:sldMasterId id="2147483753" r:id="rId3"/>
  </p:sldMasterIdLst>
  <p:notesMasterIdLst>
    <p:notesMasterId r:id="rId83"/>
  </p:notesMasterIdLst>
  <p:handoutMasterIdLst>
    <p:handoutMasterId r:id="rId84"/>
  </p:handoutMasterIdLst>
  <p:sldIdLst>
    <p:sldId id="815" r:id="rId4"/>
    <p:sldId id="840" r:id="rId5"/>
    <p:sldId id="830" r:id="rId6"/>
    <p:sldId id="819" r:id="rId7"/>
    <p:sldId id="832" r:id="rId8"/>
    <p:sldId id="867" r:id="rId9"/>
    <p:sldId id="868" r:id="rId10"/>
    <p:sldId id="869" r:id="rId11"/>
    <p:sldId id="846" r:id="rId12"/>
    <p:sldId id="870" r:id="rId13"/>
    <p:sldId id="871" r:id="rId14"/>
    <p:sldId id="847" r:id="rId15"/>
    <p:sldId id="872" r:id="rId16"/>
    <p:sldId id="873" r:id="rId17"/>
    <p:sldId id="848" r:id="rId18"/>
    <p:sldId id="874" r:id="rId19"/>
    <p:sldId id="849" r:id="rId20"/>
    <p:sldId id="875" r:id="rId21"/>
    <p:sldId id="876" r:id="rId22"/>
    <p:sldId id="878" r:id="rId23"/>
    <p:sldId id="879" r:id="rId24"/>
    <p:sldId id="850" r:id="rId25"/>
    <p:sldId id="877" r:id="rId26"/>
    <p:sldId id="881" r:id="rId27"/>
    <p:sldId id="880" r:id="rId28"/>
    <p:sldId id="882" r:id="rId29"/>
    <p:sldId id="851" r:id="rId30"/>
    <p:sldId id="883" r:id="rId31"/>
    <p:sldId id="884" r:id="rId32"/>
    <p:sldId id="885" r:id="rId33"/>
    <p:sldId id="886" r:id="rId34"/>
    <p:sldId id="887" r:id="rId35"/>
    <p:sldId id="888" r:id="rId36"/>
    <p:sldId id="853" r:id="rId37"/>
    <p:sldId id="889" r:id="rId38"/>
    <p:sldId id="854" r:id="rId39"/>
    <p:sldId id="890" r:id="rId40"/>
    <p:sldId id="891" r:id="rId41"/>
    <p:sldId id="892" r:id="rId42"/>
    <p:sldId id="893" r:id="rId43"/>
    <p:sldId id="894" r:id="rId44"/>
    <p:sldId id="895" r:id="rId45"/>
    <p:sldId id="896" r:id="rId46"/>
    <p:sldId id="855" r:id="rId47"/>
    <p:sldId id="897" r:id="rId48"/>
    <p:sldId id="898" r:id="rId49"/>
    <p:sldId id="899" r:id="rId50"/>
    <p:sldId id="900" r:id="rId51"/>
    <p:sldId id="901" r:id="rId52"/>
    <p:sldId id="902" r:id="rId53"/>
    <p:sldId id="857" r:id="rId54"/>
    <p:sldId id="858" r:id="rId55"/>
    <p:sldId id="904" r:id="rId56"/>
    <p:sldId id="903" r:id="rId57"/>
    <p:sldId id="859" r:id="rId58"/>
    <p:sldId id="905" r:id="rId59"/>
    <p:sldId id="906" r:id="rId60"/>
    <p:sldId id="860" r:id="rId61"/>
    <p:sldId id="907" r:id="rId62"/>
    <p:sldId id="908" r:id="rId63"/>
    <p:sldId id="909" r:id="rId64"/>
    <p:sldId id="910" r:id="rId65"/>
    <p:sldId id="911" r:id="rId66"/>
    <p:sldId id="912" r:id="rId67"/>
    <p:sldId id="862" r:id="rId68"/>
    <p:sldId id="863" r:id="rId69"/>
    <p:sldId id="913" r:id="rId70"/>
    <p:sldId id="914" r:id="rId71"/>
    <p:sldId id="915" r:id="rId72"/>
    <p:sldId id="916" r:id="rId73"/>
    <p:sldId id="864" r:id="rId74"/>
    <p:sldId id="917" r:id="rId75"/>
    <p:sldId id="918" r:id="rId76"/>
    <p:sldId id="865" r:id="rId77"/>
    <p:sldId id="919" r:id="rId78"/>
    <p:sldId id="920" r:id="rId79"/>
    <p:sldId id="921" r:id="rId80"/>
    <p:sldId id="922" r:id="rId81"/>
    <p:sldId id="923" r:id="rId82"/>
  </p:sldIdLst>
  <p:sldSz cx="12192000" cy="6858000"/>
  <p:notesSz cx="6858000" cy="9144000"/>
  <p:defaultText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HOWEET" id="{D34E524A-D6EF-4CBC-A13A-51C3740B0549}">
          <p14:sldIdLst>
            <p14:sldId id="815"/>
            <p14:sldId id="840"/>
            <p14:sldId id="830"/>
            <p14:sldId id="819"/>
            <p14:sldId id="832"/>
            <p14:sldId id="867"/>
            <p14:sldId id="868"/>
            <p14:sldId id="869"/>
            <p14:sldId id="846"/>
            <p14:sldId id="870"/>
            <p14:sldId id="871"/>
            <p14:sldId id="847"/>
            <p14:sldId id="872"/>
            <p14:sldId id="873"/>
            <p14:sldId id="848"/>
            <p14:sldId id="874"/>
            <p14:sldId id="849"/>
            <p14:sldId id="875"/>
            <p14:sldId id="876"/>
            <p14:sldId id="878"/>
            <p14:sldId id="879"/>
            <p14:sldId id="850"/>
            <p14:sldId id="877"/>
            <p14:sldId id="881"/>
            <p14:sldId id="880"/>
            <p14:sldId id="882"/>
            <p14:sldId id="851"/>
            <p14:sldId id="883"/>
            <p14:sldId id="884"/>
            <p14:sldId id="885"/>
            <p14:sldId id="886"/>
            <p14:sldId id="887"/>
            <p14:sldId id="888"/>
            <p14:sldId id="853"/>
            <p14:sldId id="889"/>
            <p14:sldId id="854"/>
            <p14:sldId id="890"/>
            <p14:sldId id="891"/>
            <p14:sldId id="892"/>
            <p14:sldId id="893"/>
            <p14:sldId id="894"/>
            <p14:sldId id="895"/>
            <p14:sldId id="896"/>
            <p14:sldId id="855"/>
            <p14:sldId id="897"/>
            <p14:sldId id="898"/>
            <p14:sldId id="899"/>
            <p14:sldId id="900"/>
            <p14:sldId id="901"/>
            <p14:sldId id="902"/>
            <p14:sldId id="857"/>
            <p14:sldId id="858"/>
            <p14:sldId id="904"/>
            <p14:sldId id="903"/>
            <p14:sldId id="859"/>
            <p14:sldId id="905"/>
            <p14:sldId id="906"/>
            <p14:sldId id="860"/>
            <p14:sldId id="907"/>
            <p14:sldId id="908"/>
            <p14:sldId id="909"/>
            <p14:sldId id="910"/>
            <p14:sldId id="911"/>
            <p14:sldId id="912"/>
            <p14:sldId id="862"/>
            <p14:sldId id="863"/>
            <p14:sldId id="913"/>
            <p14:sldId id="914"/>
            <p14:sldId id="915"/>
            <p14:sldId id="916"/>
            <p14:sldId id="864"/>
            <p14:sldId id="917"/>
            <p14:sldId id="918"/>
            <p14:sldId id="865"/>
            <p14:sldId id="919"/>
            <p14:sldId id="920"/>
            <p14:sldId id="921"/>
            <p14:sldId id="922"/>
            <p14:sldId id="923"/>
          </p14:sldIdLst>
        </p14:section>
        <p14:section name="CREDITS &amp; COPYRIGHTS" id="{96A22112-93F8-4FC4-92DC-51B794962ED1}">
          <p14:sldIdLst/>
        </p14:section>
      </p14:sectionLst>
    </p:ext>
    <p:ext uri="{EFAFB233-063F-42B5-8137-9DF3F51BA10A}">
      <p15:sldGuideLst xmlns:p15="http://schemas.microsoft.com/office/powerpoint/2012/main">
        <p15:guide id="1" orient="horz" pos="2251" userDrawn="1">
          <p15:clr>
            <a:srgbClr val="A4A3A4"/>
          </p15:clr>
        </p15:guide>
        <p15:guide id="3" orient="horz" pos="3159" userDrawn="1">
          <p15:clr>
            <a:srgbClr val="A4A3A4"/>
          </p15:clr>
        </p15:guide>
        <p15:guide id="5" orient="horz" pos="981" userDrawn="1">
          <p15:clr>
            <a:srgbClr val="A4A3A4"/>
          </p15:clr>
        </p15:guide>
        <p15:guide id="6" pos="3840" userDrawn="1">
          <p15:clr>
            <a:srgbClr val="A4A3A4"/>
          </p15:clr>
        </p15:guide>
        <p15:guide id="7" pos="575" userDrawn="1">
          <p15:clr>
            <a:srgbClr val="A4A3A4"/>
          </p15:clr>
        </p15:guide>
        <p15:guide id="8" pos="7105" userDrawn="1">
          <p15:clr>
            <a:srgbClr val="A4A3A4"/>
          </p15:clr>
        </p15:guide>
        <p15:guide id="9" pos="7408" userDrawn="1">
          <p15:clr>
            <a:srgbClr val="A4A3A4"/>
          </p15:clr>
        </p15:guide>
        <p15:guide id="10" pos="303" userDrawn="1">
          <p15:clr>
            <a:srgbClr val="A4A3A4"/>
          </p15:clr>
        </p15:guide>
        <p15:guide id="11" pos="1965" userDrawn="1">
          <p15:clr>
            <a:srgbClr val="A4A3A4"/>
          </p15:clr>
        </p15:guide>
        <p15:guide id="12" pos="5715" userDrawn="1">
          <p15:clr>
            <a:srgbClr val="A4A3A4"/>
          </p15:clr>
        </p15:guide>
        <p15:guide id="13" pos="4384" userDrawn="1">
          <p15:clr>
            <a:srgbClr val="A4A3A4"/>
          </p15:clr>
        </p15:guide>
        <p15:guide id="14" orient="horz" pos="3295" userDrawn="1">
          <p15:clr>
            <a:srgbClr val="A4A3A4"/>
          </p15:clr>
        </p15:guide>
        <p15:guide id="15"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3C36"/>
    <a:srgbClr val="3A4446"/>
    <a:srgbClr val="24221F"/>
    <a:srgbClr val="DDDAD8"/>
    <a:srgbClr val="FBDED1"/>
    <a:srgbClr val="CAE8F2"/>
    <a:srgbClr val="40A8F1"/>
    <a:srgbClr val="0B5C93"/>
    <a:srgbClr val="ADE2B5"/>
    <a:srgbClr val="63ED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Style foncé 1 - Accentuation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Style foncé 1 - Accentuation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Style foncé 1 - Accentuation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Style foncé 1 - Accentuation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Style foncé 1 - Accentuation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yle foncé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65" autoAdjust="0"/>
    <p:restoredTop sz="94848" autoAdjust="0"/>
  </p:normalViewPr>
  <p:slideViewPr>
    <p:cSldViewPr>
      <p:cViewPr varScale="1">
        <p:scale>
          <a:sx n="60" d="100"/>
          <a:sy n="60" d="100"/>
        </p:scale>
        <p:origin x="536" y="56"/>
      </p:cViewPr>
      <p:guideLst>
        <p:guide orient="horz" pos="2251"/>
        <p:guide orient="horz" pos="3159"/>
        <p:guide orient="horz" pos="981"/>
        <p:guide pos="3840"/>
        <p:guide pos="575"/>
        <p:guide pos="7105"/>
        <p:guide pos="7408"/>
        <p:guide pos="303"/>
        <p:guide pos="1965"/>
        <p:guide pos="5715"/>
        <p:guide pos="4384"/>
        <p:guide orient="horz" pos="3295"/>
        <p:guide orient="horz" pos="2160"/>
      </p:guideLst>
    </p:cSldViewPr>
  </p:slideViewPr>
  <p:outlineViewPr>
    <p:cViewPr>
      <p:scale>
        <a:sx n="33" d="100"/>
        <a:sy n="33" d="100"/>
      </p:scale>
      <p:origin x="0" y="-5466"/>
    </p:cViewPr>
  </p:outlineViewPr>
  <p:notesTextViewPr>
    <p:cViewPr>
      <p:scale>
        <a:sx n="150" d="100"/>
        <a:sy n="150" d="100"/>
      </p:scale>
      <p:origin x="0" y="0"/>
    </p:cViewPr>
  </p:notesTextViewPr>
  <p:notesViewPr>
    <p:cSldViewPr>
      <p:cViewPr varScale="1">
        <p:scale>
          <a:sx n="84" d="100"/>
          <a:sy n="84" d="100"/>
        </p:scale>
        <p:origin x="297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handoutMaster" Target="handoutMasters/handoutMaster1.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theme" Target="theme/theme1.xml"/><Relationship Id="rId61" Type="http://schemas.openxmlformats.org/officeDocument/2006/relationships/slide" Target="slides/slide58.xml"/><Relationship Id="rId82" Type="http://schemas.openxmlformats.org/officeDocument/2006/relationships/slide" Target="slides/slide7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A33B4B9-AFB0-43EB-82AF-ED70AC262E4F}" type="datetimeFigureOut">
              <a:rPr lang="en-US" smtClean="0"/>
              <a:pPr/>
              <a:t>11/14/2024</a:t>
            </a:fld>
            <a:endParaRPr lang="en-US"/>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6472C8F-9949-4688-BFEB-F813D79CFC0A}" type="slidenum">
              <a:rPr lang="en-US" smtClean="0"/>
              <a:pPr/>
              <a:t>‹N°›</a:t>
            </a:fld>
            <a:endParaRPr lang="en-US"/>
          </a:p>
        </p:txBody>
      </p:sp>
    </p:spTree>
    <p:extLst>
      <p:ext uri="{BB962C8B-B14F-4D97-AF65-F5344CB8AC3E}">
        <p14:creationId xmlns:p14="http://schemas.microsoft.com/office/powerpoint/2010/main" val="1792992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31E77A-DD07-4A76-801D-B4BF4990C412}" type="datetimeFigureOut">
              <a:rPr lang="en-US" smtClean="0"/>
              <a:pPr/>
              <a:t>11/14/2024</a:t>
            </a:fld>
            <a:endParaRPr lang="en-US"/>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3AB2B-189A-4C92-A457-C6A3833631A7}" type="slidenum">
              <a:rPr lang="en-US" smtClean="0"/>
              <a:pPr/>
              <a:t>‹N°›</a:t>
            </a:fld>
            <a:endParaRPr lang="en-US"/>
          </a:p>
        </p:txBody>
      </p:sp>
    </p:spTree>
    <p:extLst>
      <p:ext uri="{BB962C8B-B14F-4D97-AF65-F5344CB8AC3E}">
        <p14:creationId xmlns:p14="http://schemas.microsoft.com/office/powerpoint/2010/main" val="2753898374"/>
      </p:ext>
    </p:extLst>
  </p:cSld>
  <p:clrMap bg1="lt1" tx1="dk1" bg2="lt2" tx2="dk2" accent1="accent1" accent2="accent2" accent3="accent3" accent4="accent4" accent5="accent5" accent6="accent6" hlink="hlink" folHlink="folHlink"/>
  <p:hf hdr="0" ftr="0" dt="0"/>
  <p:notesStyle>
    <a:lvl1pPr marL="0" algn="l" defTabSz="914354" rtl="0" eaLnBrk="1" latinLnBrk="0" hangingPunct="1">
      <a:defRPr sz="1200" kern="1200">
        <a:solidFill>
          <a:schemeClr val="tx1"/>
        </a:solidFill>
        <a:latin typeface="+mn-lt"/>
        <a:ea typeface="+mn-ea"/>
        <a:cs typeface="+mn-cs"/>
      </a:defRPr>
    </a:lvl1pPr>
    <a:lvl2pPr marL="457178" algn="l" defTabSz="914354" rtl="0" eaLnBrk="1" latinLnBrk="0" hangingPunct="1">
      <a:defRPr sz="1200" kern="1200">
        <a:solidFill>
          <a:schemeClr val="tx1"/>
        </a:solidFill>
        <a:latin typeface="+mn-lt"/>
        <a:ea typeface="+mn-ea"/>
        <a:cs typeface="+mn-cs"/>
      </a:defRPr>
    </a:lvl2pPr>
    <a:lvl3pPr marL="914354" algn="l" defTabSz="914354" rtl="0" eaLnBrk="1" latinLnBrk="0" hangingPunct="1">
      <a:defRPr sz="1200" kern="1200">
        <a:solidFill>
          <a:schemeClr val="tx1"/>
        </a:solidFill>
        <a:latin typeface="+mn-lt"/>
        <a:ea typeface="+mn-ea"/>
        <a:cs typeface="+mn-cs"/>
      </a:defRPr>
    </a:lvl3pPr>
    <a:lvl4pPr marL="1371532" algn="l" defTabSz="914354" rtl="0" eaLnBrk="1" latinLnBrk="0" hangingPunct="1">
      <a:defRPr sz="1200" kern="1200">
        <a:solidFill>
          <a:schemeClr val="tx1"/>
        </a:solidFill>
        <a:latin typeface="+mn-lt"/>
        <a:ea typeface="+mn-ea"/>
        <a:cs typeface="+mn-cs"/>
      </a:defRPr>
    </a:lvl4pPr>
    <a:lvl5pPr marL="1828709" algn="l" defTabSz="914354" rtl="0" eaLnBrk="1" latinLnBrk="0" hangingPunct="1">
      <a:defRPr sz="1200" kern="1200">
        <a:solidFill>
          <a:schemeClr val="tx1"/>
        </a:solidFill>
        <a:latin typeface="+mn-lt"/>
        <a:ea typeface="+mn-ea"/>
        <a:cs typeface="+mn-cs"/>
      </a:defRPr>
    </a:lvl5pPr>
    <a:lvl6pPr marL="2285886" algn="l" defTabSz="914354" rtl="0" eaLnBrk="1" latinLnBrk="0" hangingPunct="1">
      <a:defRPr sz="1200" kern="1200">
        <a:solidFill>
          <a:schemeClr val="tx1"/>
        </a:solidFill>
        <a:latin typeface="+mn-lt"/>
        <a:ea typeface="+mn-ea"/>
        <a:cs typeface="+mn-cs"/>
      </a:defRPr>
    </a:lvl6pPr>
    <a:lvl7pPr marL="2743062" algn="l" defTabSz="914354" rtl="0" eaLnBrk="1" latinLnBrk="0" hangingPunct="1">
      <a:defRPr sz="1200" kern="1200">
        <a:solidFill>
          <a:schemeClr val="tx1"/>
        </a:solidFill>
        <a:latin typeface="+mn-lt"/>
        <a:ea typeface="+mn-ea"/>
        <a:cs typeface="+mn-cs"/>
      </a:defRPr>
    </a:lvl7pPr>
    <a:lvl8pPr marL="3200240" algn="l" defTabSz="914354" rtl="0" eaLnBrk="1" latinLnBrk="0" hangingPunct="1">
      <a:defRPr sz="1200" kern="1200">
        <a:solidFill>
          <a:schemeClr val="tx1"/>
        </a:solidFill>
        <a:latin typeface="+mn-lt"/>
        <a:ea typeface="+mn-ea"/>
        <a:cs typeface="+mn-cs"/>
      </a:defRPr>
    </a:lvl8pPr>
    <a:lvl9pPr marL="3657418" algn="l" defTabSz="9143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1</a:t>
            </a:fld>
            <a:endParaRPr lang="en-US"/>
          </a:p>
        </p:txBody>
      </p:sp>
    </p:spTree>
    <p:extLst>
      <p:ext uri="{BB962C8B-B14F-4D97-AF65-F5344CB8AC3E}">
        <p14:creationId xmlns:p14="http://schemas.microsoft.com/office/powerpoint/2010/main" val="105636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4089F8-C885-CF1B-446D-E6A94ABE38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2422FB-751F-FCD8-6CEB-2884455C85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177CB8-2603-DDCB-8631-26E2E500E7FF}"/>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C293AEC7-9602-597F-55CA-BE2E8915083B}"/>
              </a:ext>
            </a:extLst>
          </p:cNvPr>
          <p:cNvSpPr>
            <a:spLocks noGrp="1"/>
          </p:cNvSpPr>
          <p:nvPr>
            <p:ph type="sldNum" sz="quarter" idx="10"/>
          </p:nvPr>
        </p:nvSpPr>
        <p:spPr/>
        <p:txBody>
          <a:bodyPr/>
          <a:lstStyle/>
          <a:p>
            <a:fld id="{2CA3AB2B-189A-4C92-A457-C6A3833631A7}" type="slidenum">
              <a:rPr lang="en-US" smtClean="0"/>
              <a:pPr/>
              <a:t>10</a:t>
            </a:fld>
            <a:endParaRPr lang="en-US"/>
          </a:p>
        </p:txBody>
      </p:sp>
    </p:spTree>
    <p:extLst>
      <p:ext uri="{BB962C8B-B14F-4D97-AF65-F5344CB8AC3E}">
        <p14:creationId xmlns:p14="http://schemas.microsoft.com/office/powerpoint/2010/main" val="15020103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90CF7-3BE6-B035-0F77-E444AC1C43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F4074D-EDE2-3E95-0593-F0D01584A0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0FE469-DF59-D429-F4B8-F6AD51466BE2}"/>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F97B8F54-7400-5E98-BB84-2FA7867D4CB8}"/>
              </a:ext>
            </a:extLst>
          </p:cNvPr>
          <p:cNvSpPr>
            <a:spLocks noGrp="1"/>
          </p:cNvSpPr>
          <p:nvPr>
            <p:ph type="sldNum" sz="quarter" idx="10"/>
          </p:nvPr>
        </p:nvSpPr>
        <p:spPr/>
        <p:txBody>
          <a:bodyPr/>
          <a:lstStyle/>
          <a:p>
            <a:fld id="{2CA3AB2B-189A-4C92-A457-C6A3833631A7}" type="slidenum">
              <a:rPr lang="en-US" smtClean="0"/>
              <a:pPr/>
              <a:t>11</a:t>
            </a:fld>
            <a:endParaRPr lang="en-US"/>
          </a:p>
        </p:txBody>
      </p:sp>
    </p:spTree>
    <p:extLst>
      <p:ext uri="{BB962C8B-B14F-4D97-AF65-F5344CB8AC3E}">
        <p14:creationId xmlns:p14="http://schemas.microsoft.com/office/powerpoint/2010/main" val="2671216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D226C-0DA6-2BC7-4868-794E5FE4A6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57B691-6177-BE74-2AAC-A3EFDFC789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3EDB34-AD47-0A69-2B9A-6E1049B016D1}"/>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30AF747F-5C21-BB1E-32AD-AE75B9F90881}"/>
              </a:ext>
            </a:extLst>
          </p:cNvPr>
          <p:cNvSpPr>
            <a:spLocks noGrp="1"/>
          </p:cNvSpPr>
          <p:nvPr>
            <p:ph type="sldNum" sz="quarter" idx="10"/>
          </p:nvPr>
        </p:nvSpPr>
        <p:spPr/>
        <p:txBody>
          <a:bodyPr/>
          <a:lstStyle/>
          <a:p>
            <a:fld id="{2CA3AB2B-189A-4C92-A457-C6A3833631A7}" type="slidenum">
              <a:rPr lang="en-US" smtClean="0"/>
              <a:pPr/>
              <a:t>12</a:t>
            </a:fld>
            <a:endParaRPr lang="en-US"/>
          </a:p>
        </p:txBody>
      </p:sp>
    </p:spTree>
    <p:extLst>
      <p:ext uri="{BB962C8B-B14F-4D97-AF65-F5344CB8AC3E}">
        <p14:creationId xmlns:p14="http://schemas.microsoft.com/office/powerpoint/2010/main" val="4199522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0E5B6-745B-25A8-6D9F-BDB0BB54EF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2D0AAE-8A60-F6C9-C4BF-27D1201A00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0F6BF7-D9FC-8786-9046-18C76F77843B}"/>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2C29D7F0-FF0E-DF79-F6CE-A41401107B19}"/>
              </a:ext>
            </a:extLst>
          </p:cNvPr>
          <p:cNvSpPr>
            <a:spLocks noGrp="1"/>
          </p:cNvSpPr>
          <p:nvPr>
            <p:ph type="sldNum" sz="quarter" idx="10"/>
          </p:nvPr>
        </p:nvSpPr>
        <p:spPr/>
        <p:txBody>
          <a:bodyPr/>
          <a:lstStyle/>
          <a:p>
            <a:fld id="{2CA3AB2B-189A-4C92-A457-C6A3833631A7}" type="slidenum">
              <a:rPr lang="en-US" smtClean="0"/>
              <a:pPr/>
              <a:t>13</a:t>
            </a:fld>
            <a:endParaRPr lang="en-US"/>
          </a:p>
        </p:txBody>
      </p:sp>
    </p:spTree>
    <p:extLst>
      <p:ext uri="{BB962C8B-B14F-4D97-AF65-F5344CB8AC3E}">
        <p14:creationId xmlns:p14="http://schemas.microsoft.com/office/powerpoint/2010/main" val="2252436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7EAF6E-0A25-EA9F-4649-C92968BD57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61B609-C209-C325-E2BD-3AB8AD8A76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1CE9E4-D0DD-F97C-125C-0E0B68EF4BF7}"/>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29B345A1-0E32-46F4-1D9B-75F54CB47FCC}"/>
              </a:ext>
            </a:extLst>
          </p:cNvPr>
          <p:cNvSpPr>
            <a:spLocks noGrp="1"/>
          </p:cNvSpPr>
          <p:nvPr>
            <p:ph type="sldNum" sz="quarter" idx="10"/>
          </p:nvPr>
        </p:nvSpPr>
        <p:spPr/>
        <p:txBody>
          <a:bodyPr/>
          <a:lstStyle/>
          <a:p>
            <a:fld id="{2CA3AB2B-189A-4C92-A457-C6A3833631A7}" type="slidenum">
              <a:rPr lang="en-US" smtClean="0"/>
              <a:pPr/>
              <a:t>14</a:t>
            </a:fld>
            <a:endParaRPr lang="en-US"/>
          </a:p>
        </p:txBody>
      </p:sp>
    </p:spTree>
    <p:extLst>
      <p:ext uri="{BB962C8B-B14F-4D97-AF65-F5344CB8AC3E}">
        <p14:creationId xmlns:p14="http://schemas.microsoft.com/office/powerpoint/2010/main" val="1680663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E9B2D-E698-DA33-AAC2-B8FFC18213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47F6BF-362C-5B0E-B83F-A49D339DCE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5C438B-383C-DAE1-F2E2-07742A59C9A4}"/>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AF0CE8C4-2344-9566-9931-DBF7AF3A4E48}"/>
              </a:ext>
            </a:extLst>
          </p:cNvPr>
          <p:cNvSpPr>
            <a:spLocks noGrp="1"/>
          </p:cNvSpPr>
          <p:nvPr>
            <p:ph type="sldNum" sz="quarter" idx="10"/>
          </p:nvPr>
        </p:nvSpPr>
        <p:spPr/>
        <p:txBody>
          <a:bodyPr/>
          <a:lstStyle/>
          <a:p>
            <a:fld id="{2CA3AB2B-189A-4C92-A457-C6A3833631A7}" type="slidenum">
              <a:rPr lang="en-US" smtClean="0"/>
              <a:pPr/>
              <a:t>15</a:t>
            </a:fld>
            <a:endParaRPr lang="en-US"/>
          </a:p>
        </p:txBody>
      </p:sp>
    </p:spTree>
    <p:extLst>
      <p:ext uri="{BB962C8B-B14F-4D97-AF65-F5344CB8AC3E}">
        <p14:creationId xmlns:p14="http://schemas.microsoft.com/office/powerpoint/2010/main" val="2170461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B2E47A-1D18-FF59-8475-4E62A68DD5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3B4F2B-C094-1CEE-14FA-228A78561F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84DC8F-A335-57CE-2A7F-E328D35439B9}"/>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3B9F67CE-4F71-FBF3-C132-CF35203398B6}"/>
              </a:ext>
            </a:extLst>
          </p:cNvPr>
          <p:cNvSpPr>
            <a:spLocks noGrp="1"/>
          </p:cNvSpPr>
          <p:nvPr>
            <p:ph type="sldNum" sz="quarter" idx="10"/>
          </p:nvPr>
        </p:nvSpPr>
        <p:spPr/>
        <p:txBody>
          <a:bodyPr/>
          <a:lstStyle/>
          <a:p>
            <a:fld id="{2CA3AB2B-189A-4C92-A457-C6A3833631A7}" type="slidenum">
              <a:rPr lang="en-US" smtClean="0"/>
              <a:pPr/>
              <a:t>16</a:t>
            </a:fld>
            <a:endParaRPr lang="en-US"/>
          </a:p>
        </p:txBody>
      </p:sp>
    </p:spTree>
    <p:extLst>
      <p:ext uri="{BB962C8B-B14F-4D97-AF65-F5344CB8AC3E}">
        <p14:creationId xmlns:p14="http://schemas.microsoft.com/office/powerpoint/2010/main" val="41674685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0674E-185D-1716-2FAD-18E1D5BB70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28A0B8-FD3A-3A37-5BB6-DAC8F65EAF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D52D88-ABAB-BDEC-147C-BB2FBD8B37CE}"/>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757BE0AA-AC15-EA81-F90E-FFC0CC34D9F3}"/>
              </a:ext>
            </a:extLst>
          </p:cNvPr>
          <p:cNvSpPr>
            <a:spLocks noGrp="1"/>
          </p:cNvSpPr>
          <p:nvPr>
            <p:ph type="sldNum" sz="quarter" idx="10"/>
          </p:nvPr>
        </p:nvSpPr>
        <p:spPr/>
        <p:txBody>
          <a:bodyPr/>
          <a:lstStyle/>
          <a:p>
            <a:fld id="{2CA3AB2B-189A-4C92-A457-C6A3833631A7}" type="slidenum">
              <a:rPr lang="en-US" smtClean="0"/>
              <a:pPr/>
              <a:t>17</a:t>
            </a:fld>
            <a:endParaRPr lang="en-US"/>
          </a:p>
        </p:txBody>
      </p:sp>
    </p:spTree>
    <p:extLst>
      <p:ext uri="{BB962C8B-B14F-4D97-AF65-F5344CB8AC3E}">
        <p14:creationId xmlns:p14="http://schemas.microsoft.com/office/powerpoint/2010/main" val="2587573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AC048-956A-4ABF-DF90-6C04AF15DC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D009D0-0484-E95C-A773-5351A8F7A9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95CC76-ED46-F787-DA8A-A398D5ACFC5B}"/>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78867426-4AF5-7317-0601-D01D234B0A39}"/>
              </a:ext>
            </a:extLst>
          </p:cNvPr>
          <p:cNvSpPr>
            <a:spLocks noGrp="1"/>
          </p:cNvSpPr>
          <p:nvPr>
            <p:ph type="sldNum" sz="quarter" idx="10"/>
          </p:nvPr>
        </p:nvSpPr>
        <p:spPr/>
        <p:txBody>
          <a:bodyPr/>
          <a:lstStyle/>
          <a:p>
            <a:fld id="{2CA3AB2B-189A-4C92-A457-C6A3833631A7}" type="slidenum">
              <a:rPr lang="en-US" smtClean="0"/>
              <a:pPr/>
              <a:t>18</a:t>
            </a:fld>
            <a:endParaRPr lang="en-US"/>
          </a:p>
        </p:txBody>
      </p:sp>
    </p:spTree>
    <p:extLst>
      <p:ext uri="{BB962C8B-B14F-4D97-AF65-F5344CB8AC3E}">
        <p14:creationId xmlns:p14="http://schemas.microsoft.com/office/powerpoint/2010/main" val="769228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02EFF-5C20-D09D-F632-D1D16B582C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502B85-72C7-5CB9-691C-74C58409C5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458338-786E-6313-F7AC-93523317AA74}"/>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4D351EF4-FCAB-58BB-5C4D-953972DD1D20}"/>
              </a:ext>
            </a:extLst>
          </p:cNvPr>
          <p:cNvSpPr>
            <a:spLocks noGrp="1"/>
          </p:cNvSpPr>
          <p:nvPr>
            <p:ph type="sldNum" sz="quarter" idx="10"/>
          </p:nvPr>
        </p:nvSpPr>
        <p:spPr/>
        <p:txBody>
          <a:bodyPr/>
          <a:lstStyle/>
          <a:p>
            <a:fld id="{2CA3AB2B-189A-4C92-A457-C6A3833631A7}" type="slidenum">
              <a:rPr lang="en-US" smtClean="0"/>
              <a:pPr/>
              <a:t>19</a:t>
            </a:fld>
            <a:endParaRPr lang="en-US"/>
          </a:p>
        </p:txBody>
      </p:sp>
    </p:spTree>
    <p:extLst>
      <p:ext uri="{BB962C8B-B14F-4D97-AF65-F5344CB8AC3E}">
        <p14:creationId xmlns:p14="http://schemas.microsoft.com/office/powerpoint/2010/main" val="841241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2</a:t>
            </a:fld>
            <a:endParaRPr lang="en-US"/>
          </a:p>
        </p:txBody>
      </p:sp>
    </p:spTree>
    <p:extLst>
      <p:ext uri="{BB962C8B-B14F-4D97-AF65-F5344CB8AC3E}">
        <p14:creationId xmlns:p14="http://schemas.microsoft.com/office/powerpoint/2010/main" val="752890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582EB-F734-416A-F80B-E96671EAEC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6071C0-40DD-5773-7AEC-945E3D9163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BFD8C9-C9EA-F200-3CD8-DC3F6A9C97A4}"/>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08426BCF-FF49-0171-77AC-1D2671C11B4A}"/>
              </a:ext>
            </a:extLst>
          </p:cNvPr>
          <p:cNvSpPr>
            <a:spLocks noGrp="1"/>
          </p:cNvSpPr>
          <p:nvPr>
            <p:ph type="sldNum" sz="quarter" idx="10"/>
          </p:nvPr>
        </p:nvSpPr>
        <p:spPr/>
        <p:txBody>
          <a:bodyPr/>
          <a:lstStyle/>
          <a:p>
            <a:fld id="{2CA3AB2B-189A-4C92-A457-C6A3833631A7}" type="slidenum">
              <a:rPr lang="en-US" smtClean="0"/>
              <a:pPr/>
              <a:t>20</a:t>
            </a:fld>
            <a:endParaRPr lang="en-US"/>
          </a:p>
        </p:txBody>
      </p:sp>
    </p:spTree>
    <p:extLst>
      <p:ext uri="{BB962C8B-B14F-4D97-AF65-F5344CB8AC3E}">
        <p14:creationId xmlns:p14="http://schemas.microsoft.com/office/powerpoint/2010/main" val="33723022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C9043-8DC8-6175-CD3E-E8965ACC12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56B4D4-1C7B-0D92-96A5-17D21B5E24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3281B1-2AD6-F702-15C7-ED11DF020EC2}"/>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23F45E15-02A2-AF90-62D8-EF1104C3D00A}"/>
              </a:ext>
            </a:extLst>
          </p:cNvPr>
          <p:cNvSpPr>
            <a:spLocks noGrp="1"/>
          </p:cNvSpPr>
          <p:nvPr>
            <p:ph type="sldNum" sz="quarter" idx="10"/>
          </p:nvPr>
        </p:nvSpPr>
        <p:spPr/>
        <p:txBody>
          <a:bodyPr/>
          <a:lstStyle/>
          <a:p>
            <a:fld id="{2CA3AB2B-189A-4C92-A457-C6A3833631A7}" type="slidenum">
              <a:rPr lang="en-US" smtClean="0"/>
              <a:pPr/>
              <a:t>21</a:t>
            </a:fld>
            <a:endParaRPr lang="en-US"/>
          </a:p>
        </p:txBody>
      </p:sp>
    </p:spTree>
    <p:extLst>
      <p:ext uri="{BB962C8B-B14F-4D97-AF65-F5344CB8AC3E}">
        <p14:creationId xmlns:p14="http://schemas.microsoft.com/office/powerpoint/2010/main" val="2060329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B5AA4-5725-4601-8F48-A51FA5BE6A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B42857-95B8-1964-DBC3-763A25706E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A9A066-32AA-4574-8104-8B4E58926D71}"/>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B241C06A-99FD-BA09-4958-A062E0A2CACC}"/>
              </a:ext>
            </a:extLst>
          </p:cNvPr>
          <p:cNvSpPr>
            <a:spLocks noGrp="1"/>
          </p:cNvSpPr>
          <p:nvPr>
            <p:ph type="sldNum" sz="quarter" idx="10"/>
          </p:nvPr>
        </p:nvSpPr>
        <p:spPr/>
        <p:txBody>
          <a:bodyPr/>
          <a:lstStyle/>
          <a:p>
            <a:fld id="{2CA3AB2B-189A-4C92-A457-C6A3833631A7}" type="slidenum">
              <a:rPr lang="en-US" smtClean="0"/>
              <a:pPr/>
              <a:t>22</a:t>
            </a:fld>
            <a:endParaRPr lang="en-US"/>
          </a:p>
        </p:txBody>
      </p:sp>
    </p:spTree>
    <p:extLst>
      <p:ext uri="{BB962C8B-B14F-4D97-AF65-F5344CB8AC3E}">
        <p14:creationId xmlns:p14="http://schemas.microsoft.com/office/powerpoint/2010/main" val="1407001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9389F-D025-A2D4-0052-47274A8C19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56C4A6-91CE-0AB2-EDE7-0DC742A854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B9CFFD-E503-5AF7-9266-09EF054E98DA}"/>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E08C1886-5126-F665-A101-F7B21BA7AA9B}"/>
              </a:ext>
            </a:extLst>
          </p:cNvPr>
          <p:cNvSpPr>
            <a:spLocks noGrp="1"/>
          </p:cNvSpPr>
          <p:nvPr>
            <p:ph type="sldNum" sz="quarter" idx="10"/>
          </p:nvPr>
        </p:nvSpPr>
        <p:spPr/>
        <p:txBody>
          <a:bodyPr/>
          <a:lstStyle/>
          <a:p>
            <a:fld id="{2CA3AB2B-189A-4C92-A457-C6A3833631A7}" type="slidenum">
              <a:rPr lang="en-US" smtClean="0"/>
              <a:pPr/>
              <a:t>23</a:t>
            </a:fld>
            <a:endParaRPr lang="en-US"/>
          </a:p>
        </p:txBody>
      </p:sp>
    </p:spTree>
    <p:extLst>
      <p:ext uri="{BB962C8B-B14F-4D97-AF65-F5344CB8AC3E}">
        <p14:creationId xmlns:p14="http://schemas.microsoft.com/office/powerpoint/2010/main" val="730404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F2CF9-4839-DFF0-A22A-4612DB42D3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B9A137-509E-8812-2ADF-70F0E27647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F593B7-62F6-7F16-3550-BD378E109107}"/>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DE367BE3-02B5-021E-4CEE-F6A3F696C5DB}"/>
              </a:ext>
            </a:extLst>
          </p:cNvPr>
          <p:cNvSpPr>
            <a:spLocks noGrp="1"/>
          </p:cNvSpPr>
          <p:nvPr>
            <p:ph type="sldNum" sz="quarter" idx="10"/>
          </p:nvPr>
        </p:nvSpPr>
        <p:spPr/>
        <p:txBody>
          <a:bodyPr/>
          <a:lstStyle/>
          <a:p>
            <a:fld id="{2CA3AB2B-189A-4C92-A457-C6A3833631A7}" type="slidenum">
              <a:rPr lang="en-US" smtClean="0"/>
              <a:pPr/>
              <a:t>24</a:t>
            </a:fld>
            <a:endParaRPr lang="en-US"/>
          </a:p>
        </p:txBody>
      </p:sp>
    </p:spTree>
    <p:extLst>
      <p:ext uri="{BB962C8B-B14F-4D97-AF65-F5344CB8AC3E}">
        <p14:creationId xmlns:p14="http://schemas.microsoft.com/office/powerpoint/2010/main" val="3152738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FC9C3-68BB-FBD4-C526-9B89812C3F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E49C23-25C6-F80A-C0DF-52DBEAD962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F3CF94-2918-081B-5F42-3838BD9C26AB}"/>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A2150628-931D-1AFB-2B31-111A47792EB9}"/>
              </a:ext>
            </a:extLst>
          </p:cNvPr>
          <p:cNvSpPr>
            <a:spLocks noGrp="1"/>
          </p:cNvSpPr>
          <p:nvPr>
            <p:ph type="sldNum" sz="quarter" idx="10"/>
          </p:nvPr>
        </p:nvSpPr>
        <p:spPr/>
        <p:txBody>
          <a:bodyPr/>
          <a:lstStyle/>
          <a:p>
            <a:fld id="{2CA3AB2B-189A-4C92-A457-C6A3833631A7}" type="slidenum">
              <a:rPr lang="en-US" smtClean="0"/>
              <a:pPr/>
              <a:t>25</a:t>
            </a:fld>
            <a:endParaRPr lang="en-US"/>
          </a:p>
        </p:txBody>
      </p:sp>
    </p:spTree>
    <p:extLst>
      <p:ext uri="{BB962C8B-B14F-4D97-AF65-F5344CB8AC3E}">
        <p14:creationId xmlns:p14="http://schemas.microsoft.com/office/powerpoint/2010/main" val="1450688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9F6EC-5C65-34BA-9400-36309CD478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DD5721-42B4-5A4E-8129-8AEAA75F68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08045E-19AD-51BD-7BF9-C98220143075}"/>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46C7D631-773C-1E26-1B19-460D79AF614D}"/>
              </a:ext>
            </a:extLst>
          </p:cNvPr>
          <p:cNvSpPr>
            <a:spLocks noGrp="1"/>
          </p:cNvSpPr>
          <p:nvPr>
            <p:ph type="sldNum" sz="quarter" idx="10"/>
          </p:nvPr>
        </p:nvSpPr>
        <p:spPr/>
        <p:txBody>
          <a:bodyPr/>
          <a:lstStyle/>
          <a:p>
            <a:fld id="{2CA3AB2B-189A-4C92-A457-C6A3833631A7}" type="slidenum">
              <a:rPr lang="en-US" smtClean="0"/>
              <a:pPr/>
              <a:t>26</a:t>
            </a:fld>
            <a:endParaRPr lang="en-US"/>
          </a:p>
        </p:txBody>
      </p:sp>
    </p:spTree>
    <p:extLst>
      <p:ext uri="{BB962C8B-B14F-4D97-AF65-F5344CB8AC3E}">
        <p14:creationId xmlns:p14="http://schemas.microsoft.com/office/powerpoint/2010/main" val="17127410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E5244-09D8-3174-DE1E-41B1293718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B4686-D2E2-0E88-5A37-B81DB05EDE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A633AC-3298-D0ED-7D17-B00CAD7BED83}"/>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D170ACBA-18A7-7A49-AF2D-968867EDC395}"/>
              </a:ext>
            </a:extLst>
          </p:cNvPr>
          <p:cNvSpPr>
            <a:spLocks noGrp="1"/>
          </p:cNvSpPr>
          <p:nvPr>
            <p:ph type="sldNum" sz="quarter" idx="10"/>
          </p:nvPr>
        </p:nvSpPr>
        <p:spPr/>
        <p:txBody>
          <a:bodyPr/>
          <a:lstStyle/>
          <a:p>
            <a:fld id="{2CA3AB2B-189A-4C92-A457-C6A3833631A7}" type="slidenum">
              <a:rPr lang="en-US" smtClean="0"/>
              <a:pPr/>
              <a:t>27</a:t>
            </a:fld>
            <a:endParaRPr lang="en-US"/>
          </a:p>
        </p:txBody>
      </p:sp>
    </p:spTree>
    <p:extLst>
      <p:ext uri="{BB962C8B-B14F-4D97-AF65-F5344CB8AC3E}">
        <p14:creationId xmlns:p14="http://schemas.microsoft.com/office/powerpoint/2010/main" val="25985421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ADC6F-9365-DA06-7766-FBD853A5D6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3F88BE-0C3C-0111-E605-B196CF53B0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74DB54-C69C-513E-2532-8E6D1AF71E48}"/>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B4DE9D92-B147-FD5C-B966-C51465609F68}"/>
              </a:ext>
            </a:extLst>
          </p:cNvPr>
          <p:cNvSpPr>
            <a:spLocks noGrp="1"/>
          </p:cNvSpPr>
          <p:nvPr>
            <p:ph type="sldNum" sz="quarter" idx="10"/>
          </p:nvPr>
        </p:nvSpPr>
        <p:spPr/>
        <p:txBody>
          <a:bodyPr/>
          <a:lstStyle/>
          <a:p>
            <a:fld id="{2CA3AB2B-189A-4C92-A457-C6A3833631A7}" type="slidenum">
              <a:rPr lang="en-US" smtClean="0"/>
              <a:pPr/>
              <a:t>28</a:t>
            </a:fld>
            <a:endParaRPr lang="en-US"/>
          </a:p>
        </p:txBody>
      </p:sp>
    </p:spTree>
    <p:extLst>
      <p:ext uri="{BB962C8B-B14F-4D97-AF65-F5344CB8AC3E}">
        <p14:creationId xmlns:p14="http://schemas.microsoft.com/office/powerpoint/2010/main" val="19480568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AED40-95CA-057B-1F6E-FE7548B2F6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519EA8-0084-0413-0C95-EE7C7E718C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A9D720-CF23-3224-C671-A147E50605B3}"/>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59F7A56D-593D-E191-03B7-0E77C41C68BC}"/>
              </a:ext>
            </a:extLst>
          </p:cNvPr>
          <p:cNvSpPr>
            <a:spLocks noGrp="1"/>
          </p:cNvSpPr>
          <p:nvPr>
            <p:ph type="sldNum" sz="quarter" idx="10"/>
          </p:nvPr>
        </p:nvSpPr>
        <p:spPr/>
        <p:txBody>
          <a:bodyPr/>
          <a:lstStyle/>
          <a:p>
            <a:fld id="{2CA3AB2B-189A-4C92-A457-C6A3833631A7}" type="slidenum">
              <a:rPr lang="en-US" smtClean="0"/>
              <a:pPr/>
              <a:t>29</a:t>
            </a:fld>
            <a:endParaRPr lang="en-US"/>
          </a:p>
        </p:txBody>
      </p:sp>
    </p:spTree>
    <p:extLst>
      <p:ext uri="{BB962C8B-B14F-4D97-AF65-F5344CB8AC3E}">
        <p14:creationId xmlns:p14="http://schemas.microsoft.com/office/powerpoint/2010/main" val="1518747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3</a:t>
            </a:fld>
            <a:endParaRPr lang="en-US"/>
          </a:p>
        </p:txBody>
      </p:sp>
    </p:spTree>
    <p:extLst>
      <p:ext uri="{BB962C8B-B14F-4D97-AF65-F5344CB8AC3E}">
        <p14:creationId xmlns:p14="http://schemas.microsoft.com/office/powerpoint/2010/main" val="5433007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90E9B-3D0D-0DDF-7D4D-AA21EBFD55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A40C02-FAE2-4F55-1673-7792B6FE34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B40EDA-2DAF-9E7E-4ACD-1C6A5201FD53}"/>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ADC756D7-A06B-0F02-BB86-B38937DB78A2}"/>
              </a:ext>
            </a:extLst>
          </p:cNvPr>
          <p:cNvSpPr>
            <a:spLocks noGrp="1"/>
          </p:cNvSpPr>
          <p:nvPr>
            <p:ph type="sldNum" sz="quarter" idx="10"/>
          </p:nvPr>
        </p:nvSpPr>
        <p:spPr/>
        <p:txBody>
          <a:bodyPr/>
          <a:lstStyle/>
          <a:p>
            <a:fld id="{2CA3AB2B-189A-4C92-A457-C6A3833631A7}" type="slidenum">
              <a:rPr lang="en-US" smtClean="0"/>
              <a:pPr/>
              <a:t>30</a:t>
            </a:fld>
            <a:endParaRPr lang="en-US"/>
          </a:p>
        </p:txBody>
      </p:sp>
    </p:spTree>
    <p:extLst>
      <p:ext uri="{BB962C8B-B14F-4D97-AF65-F5344CB8AC3E}">
        <p14:creationId xmlns:p14="http://schemas.microsoft.com/office/powerpoint/2010/main" val="18136216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0D325-5AE5-BF88-3DE0-AE19609CBD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96A292-AEDC-8F16-1572-755A533D12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55024-DE97-DBA9-012E-CFE2DE954B43}"/>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D3807BA4-F7AA-614D-1BF3-33DCCC23F771}"/>
              </a:ext>
            </a:extLst>
          </p:cNvPr>
          <p:cNvSpPr>
            <a:spLocks noGrp="1"/>
          </p:cNvSpPr>
          <p:nvPr>
            <p:ph type="sldNum" sz="quarter" idx="10"/>
          </p:nvPr>
        </p:nvSpPr>
        <p:spPr/>
        <p:txBody>
          <a:bodyPr/>
          <a:lstStyle/>
          <a:p>
            <a:fld id="{2CA3AB2B-189A-4C92-A457-C6A3833631A7}" type="slidenum">
              <a:rPr lang="en-US" smtClean="0"/>
              <a:pPr/>
              <a:t>31</a:t>
            </a:fld>
            <a:endParaRPr lang="en-US"/>
          </a:p>
        </p:txBody>
      </p:sp>
    </p:spTree>
    <p:extLst>
      <p:ext uri="{BB962C8B-B14F-4D97-AF65-F5344CB8AC3E}">
        <p14:creationId xmlns:p14="http://schemas.microsoft.com/office/powerpoint/2010/main" val="14816193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5D4AF-9695-5736-9ACB-B29671CCE7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6425EA-63DC-67E8-6B48-D74DE973B0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57BB2E-9B8F-FDEB-DBD4-79093D31F6B6}"/>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80550234-B054-8EAC-003D-321583E61B8F}"/>
              </a:ext>
            </a:extLst>
          </p:cNvPr>
          <p:cNvSpPr>
            <a:spLocks noGrp="1"/>
          </p:cNvSpPr>
          <p:nvPr>
            <p:ph type="sldNum" sz="quarter" idx="10"/>
          </p:nvPr>
        </p:nvSpPr>
        <p:spPr/>
        <p:txBody>
          <a:bodyPr/>
          <a:lstStyle/>
          <a:p>
            <a:fld id="{2CA3AB2B-189A-4C92-A457-C6A3833631A7}" type="slidenum">
              <a:rPr lang="en-US" smtClean="0"/>
              <a:pPr/>
              <a:t>32</a:t>
            </a:fld>
            <a:endParaRPr lang="en-US"/>
          </a:p>
        </p:txBody>
      </p:sp>
    </p:spTree>
    <p:extLst>
      <p:ext uri="{BB962C8B-B14F-4D97-AF65-F5344CB8AC3E}">
        <p14:creationId xmlns:p14="http://schemas.microsoft.com/office/powerpoint/2010/main" val="35376223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5DA1C-E0F6-594E-39A8-E65BCB4039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864B5D-3AC0-DC35-226F-B3B73E7F44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485FB6-044F-6520-33C5-06DB8BE5A99F}"/>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10A120C9-0AFC-923D-5790-833B6E255823}"/>
              </a:ext>
            </a:extLst>
          </p:cNvPr>
          <p:cNvSpPr>
            <a:spLocks noGrp="1"/>
          </p:cNvSpPr>
          <p:nvPr>
            <p:ph type="sldNum" sz="quarter" idx="10"/>
          </p:nvPr>
        </p:nvSpPr>
        <p:spPr/>
        <p:txBody>
          <a:bodyPr/>
          <a:lstStyle/>
          <a:p>
            <a:fld id="{2CA3AB2B-189A-4C92-A457-C6A3833631A7}" type="slidenum">
              <a:rPr lang="en-US" smtClean="0"/>
              <a:pPr/>
              <a:t>33</a:t>
            </a:fld>
            <a:endParaRPr lang="en-US"/>
          </a:p>
        </p:txBody>
      </p:sp>
    </p:spTree>
    <p:extLst>
      <p:ext uri="{BB962C8B-B14F-4D97-AF65-F5344CB8AC3E}">
        <p14:creationId xmlns:p14="http://schemas.microsoft.com/office/powerpoint/2010/main" val="16218742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D0B13-2699-7109-A19E-09EFCA944B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4E2401-8427-F4AE-A3C3-B4155636C5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8C6409-DD1D-77AC-1BF7-CC5B48125D8B}"/>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2485B28B-5DCA-8CE6-BE5C-06D802218326}"/>
              </a:ext>
            </a:extLst>
          </p:cNvPr>
          <p:cNvSpPr>
            <a:spLocks noGrp="1"/>
          </p:cNvSpPr>
          <p:nvPr>
            <p:ph type="sldNum" sz="quarter" idx="10"/>
          </p:nvPr>
        </p:nvSpPr>
        <p:spPr/>
        <p:txBody>
          <a:bodyPr/>
          <a:lstStyle/>
          <a:p>
            <a:fld id="{2CA3AB2B-189A-4C92-A457-C6A3833631A7}" type="slidenum">
              <a:rPr lang="en-US" smtClean="0"/>
              <a:pPr/>
              <a:t>34</a:t>
            </a:fld>
            <a:endParaRPr lang="en-US"/>
          </a:p>
        </p:txBody>
      </p:sp>
    </p:spTree>
    <p:extLst>
      <p:ext uri="{BB962C8B-B14F-4D97-AF65-F5344CB8AC3E}">
        <p14:creationId xmlns:p14="http://schemas.microsoft.com/office/powerpoint/2010/main" val="20784854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4BAE0-BBD4-8F1A-D7D5-122CF3EA2F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4FF25C-6440-F1CD-1D4D-608DE07791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43F4C0-BDEA-8E03-52CA-A3DFCB644DAA}"/>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CF4ADD30-983A-1FA9-0CFF-2FF227F83633}"/>
              </a:ext>
            </a:extLst>
          </p:cNvPr>
          <p:cNvSpPr>
            <a:spLocks noGrp="1"/>
          </p:cNvSpPr>
          <p:nvPr>
            <p:ph type="sldNum" sz="quarter" idx="10"/>
          </p:nvPr>
        </p:nvSpPr>
        <p:spPr/>
        <p:txBody>
          <a:bodyPr/>
          <a:lstStyle/>
          <a:p>
            <a:fld id="{2CA3AB2B-189A-4C92-A457-C6A3833631A7}" type="slidenum">
              <a:rPr lang="en-US" smtClean="0"/>
              <a:pPr/>
              <a:t>35</a:t>
            </a:fld>
            <a:endParaRPr lang="en-US"/>
          </a:p>
        </p:txBody>
      </p:sp>
    </p:spTree>
    <p:extLst>
      <p:ext uri="{BB962C8B-B14F-4D97-AF65-F5344CB8AC3E}">
        <p14:creationId xmlns:p14="http://schemas.microsoft.com/office/powerpoint/2010/main" val="8279614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88E9B-8F4B-3AA6-82C0-8538A0321D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A3925D-32C4-136E-7E35-17BB721BAD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724E89-61FF-370F-BA7D-205112B1175D}"/>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9472973B-0D7A-7167-7511-DF66A94BE591}"/>
              </a:ext>
            </a:extLst>
          </p:cNvPr>
          <p:cNvSpPr>
            <a:spLocks noGrp="1"/>
          </p:cNvSpPr>
          <p:nvPr>
            <p:ph type="sldNum" sz="quarter" idx="10"/>
          </p:nvPr>
        </p:nvSpPr>
        <p:spPr/>
        <p:txBody>
          <a:bodyPr/>
          <a:lstStyle/>
          <a:p>
            <a:fld id="{2CA3AB2B-189A-4C92-A457-C6A3833631A7}" type="slidenum">
              <a:rPr lang="en-US" smtClean="0"/>
              <a:pPr/>
              <a:t>36</a:t>
            </a:fld>
            <a:endParaRPr lang="en-US"/>
          </a:p>
        </p:txBody>
      </p:sp>
    </p:spTree>
    <p:extLst>
      <p:ext uri="{BB962C8B-B14F-4D97-AF65-F5344CB8AC3E}">
        <p14:creationId xmlns:p14="http://schemas.microsoft.com/office/powerpoint/2010/main" val="12756304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14C84-7230-8FAD-92E9-4EB802A1BC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240CD3-6E3E-04C6-0A05-2B33AD245E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D62268-12DD-F123-EDC4-1278E20117E0}"/>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21B3905E-F50B-CB94-4F48-F329EA0372A2}"/>
              </a:ext>
            </a:extLst>
          </p:cNvPr>
          <p:cNvSpPr>
            <a:spLocks noGrp="1"/>
          </p:cNvSpPr>
          <p:nvPr>
            <p:ph type="sldNum" sz="quarter" idx="10"/>
          </p:nvPr>
        </p:nvSpPr>
        <p:spPr/>
        <p:txBody>
          <a:bodyPr/>
          <a:lstStyle/>
          <a:p>
            <a:fld id="{2CA3AB2B-189A-4C92-A457-C6A3833631A7}" type="slidenum">
              <a:rPr lang="en-US" smtClean="0"/>
              <a:pPr/>
              <a:t>37</a:t>
            </a:fld>
            <a:endParaRPr lang="en-US"/>
          </a:p>
        </p:txBody>
      </p:sp>
    </p:spTree>
    <p:extLst>
      <p:ext uri="{BB962C8B-B14F-4D97-AF65-F5344CB8AC3E}">
        <p14:creationId xmlns:p14="http://schemas.microsoft.com/office/powerpoint/2010/main" val="22758155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FC08D-4A83-86E3-4C99-0761B74C69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968945-9071-890D-5B30-0516C99BF41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7AA820-0C58-CE65-BEE9-43E77EAC33CD}"/>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089555B5-546B-B3FA-15B9-9A6C4E7785BD}"/>
              </a:ext>
            </a:extLst>
          </p:cNvPr>
          <p:cNvSpPr>
            <a:spLocks noGrp="1"/>
          </p:cNvSpPr>
          <p:nvPr>
            <p:ph type="sldNum" sz="quarter" idx="10"/>
          </p:nvPr>
        </p:nvSpPr>
        <p:spPr/>
        <p:txBody>
          <a:bodyPr/>
          <a:lstStyle/>
          <a:p>
            <a:fld id="{2CA3AB2B-189A-4C92-A457-C6A3833631A7}" type="slidenum">
              <a:rPr lang="en-US" smtClean="0"/>
              <a:pPr/>
              <a:t>38</a:t>
            </a:fld>
            <a:endParaRPr lang="en-US"/>
          </a:p>
        </p:txBody>
      </p:sp>
    </p:spTree>
    <p:extLst>
      <p:ext uri="{BB962C8B-B14F-4D97-AF65-F5344CB8AC3E}">
        <p14:creationId xmlns:p14="http://schemas.microsoft.com/office/powerpoint/2010/main" val="6328602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4E7BB-EE4B-E70D-2BFD-8FB3CA1126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A136D6-E78F-68D7-7368-5ED5FB5594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16CBB2-B0BB-E6AE-A126-A8075CA96B2F}"/>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0604B8E9-43A6-C316-DD5F-D582770B7ECD}"/>
              </a:ext>
            </a:extLst>
          </p:cNvPr>
          <p:cNvSpPr>
            <a:spLocks noGrp="1"/>
          </p:cNvSpPr>
          <p:nvPr>
            <p:ph type="sldNum" sz="quarter" idx="10"/>
          </p:nvPr>
        </p:nvSpPr>
        <p:spPr/>
        <p:txBody>
          <a:bodyPr/>
          <a:lstStyle/>
          <a:p>
            <a:fld id="{2CA3AB2B-189A-4C92-A457-C6A3833631A7}" type="slidenum">
              <a:rPr lang="en-US" smtClean="0"/>
              <a:pPr/>
              <a:t>39</a:t>
            </a:fld>
            <a:endParaRPr lang="en-US"/>
          </a:p>
        </p:txBody>
      </p:sp>
    </p:spTree>
    <p:extLst>
      <p:ext uri="{BB962C8B-B14F-4D97-AF65-F5344CB8AC3E}">
        <p14:creationId xmlns:p14="http://schemas.microsoft.com/office/powerpoint/2010/main" val="1072520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fld id="{2CA3AB2B-189A-4C92-A457-C6A3833631A7}" type="slidenum">
              <a:rPr lang="en-US" smtClean="0"/>
              <a:pPr/>
              <a:t>4</a:t>
            </a:fld>
            <a:endParaRPr lang="en-US"/>
          </a:p>
        </p:txBody>
      </p:sp>
    </p:spTree>
    <p:extLst>
      <p:ext uri="{BB962C8B-B14F-4D97-AF65-F5344CB8AC3E}">
        <p14:creationId xmlns:p14="http://schemas.microsoft.com/office/powerpoint/2010/main" val="2439212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7F11A7-6E17-8570-7CCA-CBA9FD794D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E2CD00-38A9-0AE9-5ED4-6F6B837E00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3FC0C7-6D40-7427-5A6F-D358465DC591}"/>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81631CC6-646D-860A-51B6-2FB56105483E}"/>
              </a:ext>
            </a:extLst>
          </p:cNvPr>
          <p:cNvSpPr>
            <a:spLocks noGrp="1"/>
          </p:cNvSpPr>
          <p:nvPr>
            <p:ph type="sldNum" sz="quarter" idx="10"/>
          </p:nvPr>
        </p:nvSpPr>
        <p:spPr/>
        <p:txBody>
          <a:bodyPr/>
          <a:lstStyle/>
          <a:p>
            <a:fld id="{2CA3AB2B-189A-4C92-A457-C6A3833631A7}" type="slidenum">
              <a:rPr lang="en-US" smtClean="0"/>
              <a:pPr/>
              <a:t>40</a:t>
            </a:fld>
            <a:endParaRPr lang="en-US"/>
          </a:p>
        </p:txBody>
      </p:sp>
    </p:spTree>
    <p:extLst>
      <p:ext uri="{BB962C8B-B14F-4D97-AF65-F5344CB8AC3E}">
        <p14:creationId xmlns:p14="http://schemas.microsoft.com/office/powerpoint/2010/main" val="9616774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DC897-632F-429F-09F2-995EAB14D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423FA1-3738-A643-E2FA-17B3F6FEA7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114281-66D0-A697-9FC3-C23C8EDED034}"/>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D5D0A815-E37A-F867-6171-BD2FA7C78E7E}"/>
              </a:ext>
            </a:extLst>
          </p:cNvPr>
          <p:cNvSpPr>
            <a:spLocks noGrp="1"/>
          </p:cNvSpPr>
          <p:nvPr>
            <p:ph type="sldNum" sz="quarter" idx="10"/>
          </p:nvPr>
        </p:nvSpPr>
        <p:spPr/>
        <p:txBody>
          <a:bodyPr/>
          <a:lstStyle/>
          <a:p>
            <a:fld id="{2CA3AB2B-189A-4C92-A457-C6A3833631A7}" type="slidenum">
              <a:rPr lang="en-US" smtClean="0"/>
              <a:pPr/>
              <a:t>41</a:t>
            </a:fld>
            <a:endParaRPr lang="en-US"/>
          </a:p>
        </p:txBody>
      </p:sp>
    </p:spTree>
    <p:extLst>
      <p:ext uri="{BB962C8B-B14F-4D97-AF65-F5344CB8AC3E}">
        <p14:creationId xmlns:p14="http://schemas.microsoft.com/office/powerpoint/2010/main" val="224574749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9069F-795E-23DF-C4A2-400C276A50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15CC6F-AC69-B9C6-C513-FDA0927F89B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FF8510-5463-6B7A-098A-8745A3EE8584}"/>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FAEC4437-BDD8-6F38-2E4D-F35036C825A4}"/>
              </a:ext>
            </a:extLst>
          </p:cNvPr>
          <p:cNvSpPr>
            <a:spLocks noGrp="1"/>
          </p:cNvSpPr>
          <p:nvPr>
            <p:ph type="sldNum" sz="quarter" idx="10"/>
          </p:nvPr>
        </p:nvSpPr>
        <p:spPr/>
        <p:txBody>
          <a:bodyPr/>
          <a:lstStyle/>
          <a:p>
            <a:fld id="{2CA3AB2B-189A-4C92-A457-C6A3833631A7}" type="slidenum">
              <a:rPr lang="en-US" smtClean="0"/>
              <a:pPr/>
              <a:t>42</a:t>
            </a:fld>
            <a:endParaRPr lang="en-US"/>
          </a:p>
        </p:txBody>
      </p:sp>
    </p:spTree>
    <p:extLst>
      <p:ext uri="{BB962C8B-B14F-4D97-AF65-F5344CB8AC3E}">
        <p14:creationId xmlns:p14="http://schemas.microsoft.com/office/powerpoint/2010/main" val="27071075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BCB1E-833F-51E8-6ABF-8F440EC084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389D73-7B54-306E-0370-C62F01F460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96F11D-04BA-66CB-E3B5-1D33E0D8E508}"/>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56FF16D0-513D-259A-4DBD-E9E33DD075D8}"/>
              </a:ext>
            </a:extLst>
          </p:cNvPr>
          <p:cNvSpPr>
            <a:spLocks noGrp="1"/>
          </p:cNvSpPr>
          <p:nvPr>
            <p:ph type="sldNum" sz="quarter" idx="10"/>
          </p:nvPr>
        </p:nvSpPr>
        <p:spPr/>
        <p:txBody>
          <a:bodyPr/>
          <a:lstStyle/>
          <a:p>
            <a:fld id="{2CA3AB2B-189A-4C92-A457-C6A3833631A7}" type="slidenum">
              <a:rPr lang="en-US" smtClean="0"/>
              <a:pPr/>
              <a:t>43</a:t>
            </a:fld>
            <a:endParaRPr lang="en-US"/>
          </a:p>
        </p:txBody>
      </p:sp>
    </p:spTree>
    <p:extLst>
      <p:ext uri="{BB962C8B-B14F-4D97-AF65-F5344CB8AC3E}">
        <p14:creationId xmlns:p14="http://schemas.microsoft.com/office/powerpoint/2010/main" val="38121830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9F231-29F3-5553-7E90-14B6588E20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5E0945-C86A-789A-9F6E-7A08343BF0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EFAA95-62BF-02C4-10E5-FE4AC8E1D210}"/>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3FCC2816-6787-F491-B8B2-65DB7B844F46}"/>
              </a:ext>
            </a:extLst>
          </p:cNvPr>
          <p:cNvSpPr>
            <a:spLocks noGrp="1"/>
          </p:cNvSpPr>
          <p:nvPr>
            <p:ph type="sldNum" sz="quarter" idx="10"/>
          </p:nvPr>
        </p:nvSpPr>
        <p:spPr/>
        <p:txBody>
          <a:bodyPr/>
          <a:lstStyle/>
          <a:p>
            <a:fld id="{2CA3AB2B-189A-4C92-A457-C6A3833631A7}" type="slidenum">
              <a:rPr lang="en-US" smtClean="0"/>
              <a:pPr/>
              <a:t>44</a:t>
            </a:fld>
            <a:endParaRPr lang="en-US"/>
          </a:p>
        </p:txBody>
      </p:sp>
    </p:spTree>
    <p:extLst>
      <p:ext uri="{BB962C8B-B14F-4D97-AF65-F5344CB8AC3E}">
        <p14:creationId xmlns:p14="http://schemas.microsoft.com/office/powerpoint/2010/main" val="16836475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3465A-1360-72A3-B930-FC2BC4E1B2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AFC4DE-C726-36BA-BE7A-9314469E06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764B46-03E3-FAD0-F0E8-B8728DE329B5}"/>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6248C35D-21C9-B797-5CC0-79F5047F10F3}"/>
              </a:ext>
            </a:extLst>
          </p:cNvPr>
          <p:cNvSpPr>
            <a:spLocks noGrp="1"/>
          </p:cNvSpPr>
          <p:nvPr>
            <p:ph type="sldNum" sz="quarter" idx="10"/>
          </p:nvPr>
        </p:nvSpPr>
        <p:spPr/>
        <p:txBody>
          <a:bodyPr/>
          <a:lstStyle/>
          <a:p>
            <a:fld id="{2CA3AB2B-189A-4C92-A457-C6A3833631A7}" type="slidenum">
              <a:rPr lang="en-US" smtClean="0"/>
              <a:pPr/>
              <a:t>45</a:t>
            </a:fld>
            <a:endParaRPr lang="en-US"/>
          </a:p>
        </p:txBody>
      </p:sp>
    </p:spTree>
    <p:extLst>
      <p:ext uri="{BB962C8B-B14F-4D97-AF65-F5344CB8AC3E}">
        <p14:creationId xmlns:p14="http://schemas.microsoft.com/office/powerpoint/2010/main" val="14031900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BA684-A489-6542-9D26-46B4A5FB07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53AA48-1C09-15B8-A488-173AC07ABA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75300A-1631-6B8A-17A7-851724AA54FA}"/>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287067ED-29A2-9D4E-2567-BB1574047378}"/>
              </a:ext>
            </a:extLst>
          </p:cNvPr>
          <p:cNvSpPr>
            <a:spLocks noGrp="1"/>
          </p:cNvSpPr>
          <p:nvPr>
            <p:ph type="sldNum" sz="quarter" idx="10"/>
          </p:nvPr>
        </p:nvSpPr>
        <p:spPr/>
        <p:txBody>
          <a:bodyPr/>
          <a:lstStyle/>
          <a:p>
            <a:fld id="{2CA3AB2B-189A-4C92-A457-C6A3833631A7}" type="slidenum">
              <a:rPr lang="en-US" smtClean="0"/>
              <a:pPr/>
              <a:t>46</a:t>
            </a:fld>
            <a:endParaRPr lang="en-US"/>
          </a:p>
        </p:txBody>
      </p:sp>
    </p:spTree>
    <p:extLst>
      <p:ext uri="{BB962C8B-B14F-4D97-AF65-F5344CB8AC3E}">
        <p14:creationId xmlns:p14="http://schemas.microsoft.com/office/powerpoint/2010/main" val="26313301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F077E-D364-B3B0-18B7-E8E1E6D4EC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366944-3E01-F567-37D1-ED67181172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A29060-51AD-4E09-F4FB-C46DB4BD6611}"/>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BBABB278-98AF-F060-5139-35C632FB5FF6}"/>
              </a:ext>
            </a:extLst>
          </p:cNvPr>
          <p:cNvSpPr>
            <a:spLocks noGrp="1"/>
          </p:cNvSpPr>
          <p:nvPr>
            <p:ph type="sldNum" sz="quarter" idx="10"/>
          </p:nvPr>
        </p:nvSpPr>
        <p:spPr/>
        <p:txBody>
          <a:bodyPr/>
          <a:lstStyle/>
          <a:p>
            <a:fld id="{2CA3AB2B-189A-4C92-A457-C6A3833631A7}" type="slidenum">
              <a:rPr lang="en-US" smtClean="0"/>
              <a:pPr/>
              <a:t>47</a:t>
            </a:fld>
            <a:endParaRPr lang="en-US"/>
          </a:p>
        </p:txBody>
      </p:sp>
    </p:spTree>
    <p:extLst>
      <p:ext uri="{BB962C8B-B14F-4D97-AF65-F5344CB8AC3E}">
        <p14:creationId xmlns:p14="http://schemas.microsoft.com/office/powerpoint/2010/main" val="27581592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38AE3B-0D69-F390-F0F7-3577FB4BD8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A8EE81-9548-50D7-C665-1D4B94764D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D96B1A-A810-9B61-D848-7E014FFA8C73}"/>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6F58DA1A-7B97-356B-9F6D-A3CD54B13220}"/>
              </a:ext>
            </a:extLst>
          </p:cNvPr>
          <p:cNvSpPr>
            <a:spLocks noGrp="1"/>
          </p:cNvSpPr>
          <p:nvPr>
            <p:ph type="sldNum" sz="quarter" idx="10"/>
          </p:nvPr>
        </p:nvSpPr>
        <p:spPr/>
        <p:txBody>
          <a:bodyPr/>
          <a:lstStyle/>
          <a:p>
            <a:fld id="{2CA3AB2B-189A-4C92-A457-C6A3833631A7}" type="slidenum">
              <a:rPr lang="en-US" smtClean="0"/>
              <a:pPr/>
              <a:t>48</a:t>
            </a:fld>
            <a:endParaRPr lang="en-US"/>
          </a:p>
        </p:txBody>
      </p:sp>
    </p:spTree>
    <p:extLst>
      <p:ext uri="{BB962C8B-B14F-4D97-AF65-F5344CB8AC3E}">
        <p14:creationId xmlns:p14="http://schemas.microsoft.com/office/powerpoint/2010/main" val="29013406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A21E8-0F1D-B677-B912-E840EE220F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F68CB3-F59E-A2F3-B919-67A25AB4AC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0C82AB-0A3E-4EAF-C042-B3EF8F15F8CF}"/>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EB9EEA62-DC87-5277-1C9D-16D06BB90882}"/>
              </a:ext>
            </a:extLst>
          </p:cNvPr>
          <p:cNvSpPr>
            <a:spLocks noGrp="1"/>
          </p:cNvSpPr>
          <p:nvPr>
            <p:ph type="sldNum" sz="quarter" idx="10"/>
          </p:nvPr>
        </p:nvSpPr>
        <p:spPr/>
        <p:txBody>
          <a:bodyPr/>
          <a:lstStyle/>
          <a:p>
            <a:fld id="{2CA3AB2B-189A-4C92-A457-C6A3833631A7}" type="slidenum">
              <a:rPr lang="en-US" smtClean="0"/>
              <a:pPr/>
              <a:t>49</a:t>
            </a:fld>
            <a:endParaRPr lang="en-US"/>
          </a:p>
        </p:txBody>
      </p:sp>
    </p:spTree>
    <p:extLst>
      <p:ext uri="{BB962C8B-B14F-4D97-AF65-F5344CB8AC3E}">
        <p14:creationId xmlns:p14="http://schemas.microsoft.com/office/powerpoint/2010/main" val="1927824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p:cNvSpPr>
            <a:spLocks noGrp="1"/>
          </p:cNvSpPr>
          <p:nvPr>
            <p:ph type="sldNum" sz="quarter" idx="10"/>
          </p:nvPr>
        </p:nvSpPr>
        <p:spPr/>
        <p:txBody>
          <a:bodyPr/>
          <a:lstStyle/>
          <a:p>
            <a:fld id="{2CA3AB2B-189A-4C92-A457-C6A3833631A7}" type="slidenum">
              <a:rPr lang="en-US" smtClean="0"/>
              <a:pPr/>
              <a:t>5</a:t>
            </a:fld>
            <a:endParaRPr lang="en-US"/>
          </a:p>
        </p:txBody>
      </p:sp>
    </p:spTree>
    <p:extLst>
      <p:ext uri="{BB962C8B-B14F-4D97-AF65-F5344CB8AC3E}">
        <p14:creationId xmlns:p14="http://schemas.microsoft.com/office/powerpoint/2010/main" val="30804005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7F971-A9CA-27A8-61A5-393DA298A5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BF59AE-AC71-BD78-39BF-DF59BBF5B6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8E3625-BFC4-29ED-1AA4-B6EAE26B445C}"/>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EFC98C71-A15D-5838-8B17-C489D9C343ED}"/>
              </a:ext>
            </a:extLst>
          </p:cNvPr>
          <p:cNvSpPr>
            <a:spLocks noGrp="1"/>
          </p:cNvSpPr>
          <p:nvPr>
            <p:ph type="sldNum" sz="quarter" idx="10"/>
          </p:nvPr>
        </p:nvSpPr>
        <p:spPr/>
        <p:txBody>
          <a:bodyPr/>
          <a:lstStyle/>
          <a:p>
            <a:fld id="{2CA3AB2B-189A-4C92-A457-C6A3833631A7}" type="slidenum">
              <a:rPr lang="en-US" smtClean="0"/>
              <a:pPr/>
              <a:t>50</a:t>
            </a:fld>
            <a:endParaRPr lang="en-US"/>
          </a:p>
        </p:txBody>
      </p:sp>
    </p:spTree>
    <p:extLst>
      <p:ext uri="{BB962C8B-B14F-4D97-AF65-F5344CB8AC3E}">
        <p14:creationId xmlns:p14="http://schemas.microsoft.com/office/powerpoint/2010/main" val="260615201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29328-2353-ED0A-F624-21636A428A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FBD6AF-4D08-6344-FAF7-E428C4FCE2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42D5BC-FB55-E6F6-FFC1-8402607C5751}"/>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CBFA7A07-3FEA-37A1-5B13-B5BB6D9F7B14}"/>
              </a:ext>
            </a:extLst>
          </p:cNvPr>
          <p:cNvSpPr>
            <a:spLocks noGrp="1"/>
          </p:cNvSpPr>
          <p:nvPr>
            <p:ph type="sldNum" sz="quarter" idx="10"/>
          </p:nvPr>
        </p:nvSpPr>
        <p:spPr/>
        <p:txBody>
          <a:bodyPr/>
          <a:lstStyle/>
          <a:p>
            <a:fld id="{2CA3AB2B-189A-4C92-A457-C6A3833631A7}" type="slidenum">
              <a:rPr lang="en-US" smtClean="0"/>
              <a:pPr/>
              <a:t>51</a:t>
            </a:fld>
            <a:endParaRPr lang="en-US"/>
          </a:p>
        </p:txBody>
      </p:sp>
    </p:spTree>
    <p:extLst>
      <p:ext uri="{BB962C8B-B14F-4D97-AF65-F5344CB8AC3E}">
        <p14:creationId xmlns:p14="http://schemas.microsoft.com/office/powerpoint/2010/main" val="289228823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B596A-8E84-5B70-B5C5-D19907FCF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7248E2-4733-DC4F-06B0-CF6E6C989F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74D751-2F31-54D3-CF74-F19D9A13AE3B}"/>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C67A9DFC-AFBC-4928-27B6-A91560555389}"/>
              </a:ext>
            </a:extLst>
          </p:cNvPr>
          <p:cNvSpPr>
            <a:spLocks noGrp="1"/>
          </p:cNvSpPr>
          <p:nvPr>
            <p:ph type="sldNum" sz="quarter" idx="10"/>
          </p:nvPr>
        </p:nvSpPr>
        <p:spPr/>
        <p:txBody>
          <a:bodyPr/>
          <a:lstStyle/>
          <a:p>
            <a:fld id="{2CA3AB2B-189A-4C92-A457-C6A3833631A7}" type="slidenum">
              <a:rPr lang="en-US" smtClean="0"/>
              <a:pPr/>
              <a:t>52</a:t>
            </a:fld>
            <a:endParaRPr lang="en-US"/>
          </a:p>
        </p:txBody>
      </p:sp>
    </p:spTree>
    <p:extLst>
      <p:ext uri="{BB962C8B-B14F-4D97-AF65-F5344CB8AC3E}">
        <p14:creationId xmlns:p14="http://schemas.microsoft.com/office/powerpoint/2010/main" val="32740122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3C016-ADEF-C1F9-9EFB-774E74CB12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CC1F2A-CD8B-5E21-D1EB-616870BBE7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E0E4C1-CDF0-0EAA-52B0-B78E6B5DA5AA}"/>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B8F4CEBB-155E-CC63-2F9B-52C4F71B0B0B}"/>
              </a:ext>
            </a:extLst>
          </p:cNvPr>
          <p:cNvSpPr>
            <a:spLocks noGrp="1"/>
          </p:cNvSpPr>
          <p:nvPr>
            <p:ph type="sldNum" sz="quarter" idx="10"/>
          </p:nvPr>
        </p:nvSpPr>
        <p:spPr/>
        <p:txBody>
          <a:bodyPr/>
          <a:lstStyle/>
          <a:p>
            <a:fld id="{2CA3AB2B-189A-4C92-A457-C6A3833631A7}" type="slidenum">
              <a:rPr lang="en-US" smtClean="0"/>
              <a:pPr/>
              <a:t>53</a:t>
            </a:fld>
            <a:endParaRPr lang="en-US"/>
          </a:p>
        </p:txBody>
      </p:sp>
    </p:spTree>
    <p:extLst>
      <p:ext uri="{BB962C8B-B14F-4D97-AF65-F5344CB8AC3E}">
        <p14:creationId xmlns:p14="http://schemas.microsoft.com/office/powerpoint/2010/main" val="36664427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45F12-CA0A-30AD-CC52-6B86CFF8EF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64CE6E-33EE-A98C-664A-18DD42712F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4F78E4-0CE5-FE12-F600-685B7F9055BC}"/>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23B824B7-49EC-3D75-367A-C1583CED00DE}"/>
              </a:ext>
            </a:extLst>
          </p:cNvPr>
          <p:cNvSpPr>
            <a:spLocks noGrp="1"/>
          </p:cNvSpPr>
          <p:nvPr>
            <p:ph type="sldNum" sz="quarter" idx="10"/>
          </p:nvPr>
        </p:nvSpPr>
        <p:spPr/>
        <p:txBody>
          <a:bodyPr/>
          <a:lstStyle/>
          <a:p>
            <a:fld id="{2CA3AB2B-189A-4C92-A457-C6A3833631A7}" type="slidenum">
              <a:rPr lang="en-US" smtClean="0"/>
              <a:pPr/>
              <a:t>54</a:t>
            </a:fld>
            <a:endParaRPr lang="en-US"/>
          </a:p>
        </p:txBody>
      </p:sp>
    </p:spTree>
    <p:extLst>
      <p:ext uri="{BB962C8B-B14F-4D97-AF65-F5344CB8AC3E}">
        <p14:creationId xmlns:p14="http://schemas.microsoft.com/office/powerpoint/2010/main" val="2500054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E171F-80CA-F83F-1FE6-1F1BFC2FC9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2F0095-DD12-4FD4-2E66-9B46F2A97F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CA624A-5B77-6342-5FF1-341AC8A04ED5}"/>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CFBD4355-FF6E-8F8F-2181-81D34B05DD2A}"/>
              </a:ext>
            </a:extLst>
          </p:cNvPr>
          <p:cNvSpPr>
            <a:spLocks noGrp="1"/>
          </p:cNvSpPr>
          <p:nvPr>
            <p:ph type="sldNum" sz="quarter" idx="10"/>
          </p:nvPr>
        </p:nvSpPr>
        <p:spPr/>
        <p:txBody>
          <a:bodyPr/>
          <a:lstStyle/>
          <a:p>
            <a:fld id="{2CA3AB2B-189A-4C92-A457-C6A3833631A7}" type="slidenum">
              <a:rPr lang="en-US" smtClean="0"/>
              <a:pPr/>
              <a:t>55</a:t>
            </a:fld>
            <a:endParaRPr lang="en-US"/>
          </a:p>
        </p:txBody>
      </p:sp>
    </p:spTree>
    <p:extLst>
      <p:ext uri="{BB962C8B-B14F-4D97-AF65-F5344CB8AC3E}">
        <p14:creationId xmlns:p14="http://schemas.microsoft.com/office/powerpoint/2010/main" val="32316553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ACACD-DAD1-374A-91AF-56EF0F7222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B0C8BA-E7E9-4BE5-4F42-A8474C282F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CDFF5E-0D53-AAFD-55D8-48FDD92E591A}"/>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9C67B7CF-476A-A115-913F-86C62D711A2D}"/>
              </a:ext>
            </a:extLst>
          </p:cNvPr>
          <p:cNvSpPr>
            <a:spLocks noGrp="1"/>
          </p:cNvSpPr>
          <p:nvPr>
            <p:ph type="sldNum" sz="quarter" idx="10"/>
          </p:nvPr>
        </p:nvSpPr>
        <p:spPr/>
        <p:txBody>
          <a:bodyPr/>
          <a:lstStyle/>
          <a:p>
            <a:fld id="{2CA3AB2B-189A-4C92-A457-C6A3833631A7}" type="slidenum">
              <a:rPr lang="en-US" smtClean="0"/>
              <a:pPr/>
              <a:t>56</a:t>
            </a:fld>
            <a:endParaRPr lang="en-US"/>
          </a:p>
        </p:txBody>
      </p:sp>
    </p:spTree>
    <p:extLst>
      <p:ext uri="{BB962C8B-B14F-4D97-AF65-F5344CB8AC3E}">
        <p14:creationId xmlns:p14="http://schemas.microsoft.com/office/powerpoint/2010/main" val="19105752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08F85-FCF1-FA2F-B8A7-E9BBF63091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0F6E9A-376F-79A9-8E48-B01F20804E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FDB865-ED14-B88E-8371-C435E99DC6F5}"/>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6AA24F20-E860-F969-F6A8-D22F24C75FCA}"/>
              </a:ext>
            </a:extLst>
          </p:cNvPr>
          <p:cNvSpPr>
            <a:spLocks noGrp="1"/>
          </p:cNvSpPr>
          <p:nvPr>
            <p:ph type="sldNum" sz="quarter" idx="10"/>
          </p:nvPr>
        </p:nvSpPr>
        <p:spPr/>
        <p:txBody>
          <a:bodyPr/>
          <a:lstStyle/>
          <a:p>
            <a:fld id="{2CA3AB2B-189A-4C92-A457-C6A3833631A7}" type="slidenum">
              <a:rPr lang="en-US" smtClean="0"/>
              <a:pPr/>
              <a:t>57</a:t>
            </a:fld>
            <a:endParaRPr lang="en-US"/>
          </a:p>
        </p:txBody>
      </p:sp>
    </p:spTree>
    <p:extLst>
      <p:ext uri="{BB962C8B-B14F-4D97-AF65-F5344CB8AC3E}">
        <p14:creationId xmlns:p14="http://schemas.microsoft.com/office/powerpoint/2010/main" val="16008195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72831-9417-5115-3C3B-6CE464136D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F2B26-FA88-1387-D115-B1927BCABB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29DB7C-D83B-718D-F2CB-A2B8F5EAD5A7}"/>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C0C5D628-0C33-A656-BB24-ACA39D7A71C6}"/>
              </a:ext>
            </a:extLst>
          </p:cNvPr>
          <p:cNvSpPr>
            <a:spLocks noGrp="1"/>
          </p:cNvSpPr>
          <p:nvPr>
            <p:ph type="sldNum" sz="quarter" idx="10"/>
          </p:nvPr>
        </p:nvSpPr>
        <p:spPr/>
        <p:txBody>
          <a:bodyPr/>
          <a:lstStyle/>
          <a:p>
            <a:fld id="{2CA3AB2B-189A-4C92-A457-C6A3833631A7}" type="slidenum">
              <a:rPr lang="en-US" smtClean="0"/>
              <a:pPr/>
              <a:t>58</a:t>
            </a:fld>
            <a:endParaRPr lang="en-US"/>
          </a:p>
        </p:txBody>
      </p:sp>
    </p:spTree>
    <p:extLst>
      <p:ext uri="{BB962C8B-B14F-4D97-AF65-F5344CB8AC3E}">
        <p14:creationId xmlns:p14="http://schemas.microsoft.com/office/powerpoint/2010/main" val="6682804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A31C3-8DF3-F2AF-2C0B-1A84B3048A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638215-D899-4F94-D95E-6658E1D3EE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3D6140-DECB-3BDD-95D5-4F01D7A57BB0}"/>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E0EB1DB8-593F-7EC6-F014-DA553DD86CD8}"/>
              </a:ext>
            </a:extLst>
          </p:cNvPr>
          <p:cNvSpPr>
            <a:spLocks noGrp="1"/>
          </p:cNvSpPr>
          <p:nvPr>
            <p:ph type="sldNum" sz="quarter" idx="10"/>
          </p:nvPr>
        </p:nvSpPr>
        <p:spPr/>
        <p:txBody>
          <a:bodyPr/>
          <a:lstStyle/>
          <a:p>
            <a:fld id="{2CA3AB2B-189A-4C92-A457-C6A3833631A7}" type="slidenum">
              <a:rPr lang="en-US" smtClean="0"/>
              <a:pPr/>
              <a:t>59</a:t>
            </a:fld>
            <a:endParaRPr lang="en-US"/>
          </a:p>
        </p:txBody>
      </p:sp>
    </p:spTree>
    <p:extLst>
      <p:ext uri="{BB962C8B-B14F-4D97-AF65-F5344CB8AC3E}">
        <p14:creationId xmlns:p14="http://schemas.microsoft.com/office/powerpoint/2010/main" val="3618070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6F66B-0EEA-83C7-83FC-AD848CCFE5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FA0390-A937-797A-5395-16A0699424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9345C0-EA58-353E-6A09-4A1E79FB7D4B}"/>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C4C60F3D-181F-EE2F-D7D6-8EDCAECEBAD4}"/>
              </a:ext>
            </a:extLst>
          </p:cNvPr>
          <p:cNvSpPr>
            <a:spLocks noGrp="1"/>
          </p:cNvSpPr>
          <p:nvPr>
            <p:ph type="sldNum" sz="quarter" idx="10"/>
          </p:nvPr>
        </p:nvSpPr>
        <p:spPr/>
        <p:txBody>
          <a:bodyPr/>
          <a:lstStyle/>
          <a:p>
            <a:fld id="{2CA3AB2B-189A-4C92-A457-C6A3833631A7}" type="slidenum">
              <a:rPr lang="en-US" smtClean="0"/>
              <a:pPr/>
              <a:t>6</a:t>
            </a:fld>
            <a:endParaRPr lang="en-US"/>
          </a:p>
        </p:txBody>
      </p:sp>
    </p:spTree>
    <p:extLst>
      <p:ext uri="{BB962C8B-B14F-4D97-AF65-F5344CB8AC3E}">
        <p14:creationId xmlns:p14="http://schemas.microsoft.com/office/powerpoint/2010/main" val="24394619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FB59A-CC80-3BE8-D981-FCEF948B82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10ACD4-64E1-FDF0-B472-AE9B3FFC4B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79D33D0-2734-4526-99C6-FEBD6F7B3054}"/>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FB5C5903-949B-1B25-8424-FD162A7FC858}"/>
              </a:ext>
            </a:extLst>
          </p:cNvPr>
          <p:cNvSpPr>
            <a:spLocks noGrp="1"/>
          </p:cNvSpPr>
          <p:nvPr>
            <p:ph type="sldNum" sz="quarter" idx="10"/>
          </p:nvPr>
        </p:nvSpPr>
        <p:spPr/>
        <p:txBody>
          <a:bodyPr/>
          <a:lstStyle/>
          <a:p>
            <a:fld id="{2CA3AB2B-189A-4C92-A457-C6A3833631A7}" type="slidenum">
              <a:rPr lang="en-US" smtClean="0"/>
              <a:pPr/>
              <a:t>60</a:t>
            </a:fld>
            <a:endParaRPr lang="en-US"/>
          </a:p>
        </p:txBody>
      </p:sp>
    </p:spTree>
    <p:extLst>
      <p:ext uri="{BB962C8B-B14F-4D97-AF65-F5344CB8AC3E}">
        <p14:creationId xmlns:p14="http://schemas.microsoft.com/office/powerpoint/2010/main" val="37703097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B43DB-9AA5-02B8-F3DB-BC96FE986D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69ADC6-AAEF-781E-B075-D609326C91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9E816B-CF01-530A-E633-919D32AD49C1}"/>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1D3ABF91-ADFD-A9AA-EFB4-3BE51E940F7E}"/>
              </a:ext>
            </a:extLst>
          </p:cNvPr>
          <p:cNvSpPr>
            <a:spLocks noGrp="1"/>
          </p:cNvSpPr>
          <p:nvPr>
            <p:ph type="sldNum" sz="quarter" idx="10"/>
          </p:nvPr>
        </p:nvSpPr>
        <p:spPr/>
        <p:txBody>
          <a:bodyPr/>
          <a:lstStyle/>
          <a:p>
            <a:fld id="{2CA3AB2B-189A-4C92-A457-C6A3833631A7}" type="slidenum">
              <a:rPr lang="en-US" smtClean="0"/>
              <a:pPr/>
              <a:t>61</a:t>
            </a:fld>
            <a:endParaRPr lang="en-US"/>
          </a:p>
        </p:txBody>
      </p:sp>
    </p:spTree>
    <p:extLst>
      <p:ext uri="{BB962C8B-B14F-4D97-AF65-F5344CB8AC3E}">
        <p14:creationId xmlns:p14="http://schemas.microsoft.com/office/powerpoint/2010/main" val="27069004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2054-6A53-D9B6-B19E-426C874496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DF915C-2485-8E9F-E02B-30EFD8A274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5DD24C-C091-03BC-362E-616B4386EB5A}"/>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488BC72D-EB94-8288-50CD-63E28EDCA923}"/>
              </a:ext>
            </a:extLst>
          </p:cNvPr>
          <p:cNvSpPr>
            <a:spLocks noGrp="1"/>
          </p:cNvSpPr>
          <p:nvPr>
            <p:ph type="sldNum" sz="quarter" idx="10"/>
          </p:nvPr>
        </p:nvSpPr>
        <p:spPr/>
        <p:txBody>
          <a:bodyPr/>
          <a:lstStyle/>
          <a:p>
            <a:fld id="{2CA3AB2B-189A-4C92-A457-C6A3833631A7}" type="slidenum">
              <a:rPr lang="en-US" smtClean="0"/>
              <a:pPr/>
              <a:t>62</a:t>
            </a:fld>
            <a:endParaRPr lang="en-US"/>
          </a:p>
        </p:txBody>
      </p:sp>
    </p:spTree>
    <p:extLst>
      <p:ext uri="{BB962C8B-B14F-4D97-AF65-F5344CB8AC3E}">
        <p14:creationId xmlns:p14="http://schemas.microsoft.com/office/powerpoint/2010/main" val="42323848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1405E-253A-0622-218B-2F364E19FD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B846FD-CADA-7A5C-87EA-ABD3D98C2A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6D5C4C-ABC3-F554-28F3-E3107CE3D76E}"/>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A1E1CC5E-8D8F-CA95-1870-1694430CD93B}"/>
              </a:ext>
            </a:extLst>
          </p:cNvPr>
          <p:cNvSpPr>
            <a:spLocks noGrp="1"/>
          </p:cNvSpPr>
          <p:nvPr>
            <p:ph type="sldNum" sz="quarter" idx="10"/>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2CA3AB2B-189A-4C92-A457-C6A3833631A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873660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A8002-5ADB-A354-9715-FE6B1D176F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84F4BD-F548-A38B-4FB6-6F60621353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B74AA5-B396-6871-FAAC-832682461EC3}"/>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B484BA30-C211-8167-1E30-CEE56B48C76B}"/>
              </a:ext>
            </a:extLst>
          </p:cNvPr>
          <p:cNvSpPr>
            <a:spLocks noGrp="1"/>
          </p:cNvSpPr>
          <p:nvPr>
            <p:ph type="sldNum" sz="quarter" idx="10"/>
          </p:nvPr>
        </p:nvSpPr>
        <p:spPr/>
        <p:txBody>
          <a:bodyPr/>
          <a:lstStyle/>
          <a:p>
            <a:fld id="{2CA3AB2B-189A-4C92-A457-C6A3833631A7}" type="slidenum">
              <a:rPr lang="en-US" smtClean="0"/>
              <a:pPr/>
              <a:t>64</a:t>
            </a:fld>
            <a:endParaRPr lang="en-US"/>
          </a:p>
        </p:txBody>
      </p:sp>
    </p:spTree>
    <p:extLst>
      <p:ext uri="{BB962C8B-B14F-4D97-AF65-F5344CB8AC3E}">
        <p14:creationId xmlns:p14="http://schemas.microsoft.com/office/powerpoint/2010/main" val="11661617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12F967-468F-260B-8A6D-25A9A51110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D998BF-3136-2CC7-6E61-8FDCB6EFAA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461225-2D11-DF67-1557-ABD251E18BD2}"/>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4A04501E-1A49-0C36-6F54-F666AF1239F9}"/>
              </a:ext>
            </a:extLst>
          </p:cNvPr>
          <p:cNvSpPr>
            <a:spLocks noGrp="1"/>
          </p:cNvSpPr>
          <p:nvPr>
            <p:ph type="sldNum" sz="quarter" idx="10"/>
          </p:nvPr>
        </p:nvSpPr>
        <p:spPr/>
        <p:txBody>
          <a:bodyPr/>
          <a:lstStyle/>
          <a:p>
            <a:fld id="{2CA3AB2B-189A-4C92-A457-C6A3833631A7}" type="slidenum">
              <a:rPr lang="en-US" smtClean="0"/>
              <a:pPr/>
              <a:t>65</a:t>
            </a:fld>
            <a:endParaRPr lang="en-US"/>
          </a:p>
        </p:txBody>
      </p:sp>
    </p:spTree>
    <p:extLst>
      <p:ext uri="{BB962C8B-B14F-4D97-AF65-F5344CB8AC3E}">
        <p14:creationId xmlns:p14="http://schemas.microsoft.com/office/powerpoint/2010/main" val="36600320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04F7B1-FDEB-C672-51AC-2799FA4D0F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25CD3F-6CCD-BD3A-AADD-FA3606BBE0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9AF3E7-C80C-FB7B-FB1E-B5687F53BA0C}"/>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F73F4322-1404-5440-02BB-2AA88211B83C}"/>
              </a:ext>
            </a:extLst>
          </p:cNvPr>
          <p:cNvSpPr>
            <a:spLocks noGrp="1"/>
          </p:cNvSpPr>
          <p:nvPr>
            <p:ph type="sldNum" sz="quarter" idx="10"/>
          </p:nvPr>
        </p:nvSpPr>
        <p:spPr/>
        <p:txBody>
          <a:bodyPr/>
          <a:lstStyle/>
          <a:p>
            <a:fld id="{2CA3AB2B-189A-4C92-A457-C6A3833631A7}" type="slidenum">
              <a:rPr lang="en-US" smtClean="0"/>
              <a:pPr/>
              <a:t>66</a:t>
            </a:fld>
            <a:endParaRPr lang="en-US"/>
          </a:p>
        </p:txBody>
      </p:sp>
    </p:spTree>
    <p:extLst>
      <p:ext uri="{BB962C8B-B14F-4D97-AF65-F5344CB8AC3E}">
        <p14:creationId xmlns:p14="http://schemas.microsoft.com/office/powerpoint/2010/main" val="37621258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C1AAD2-0861-2EB6-9218-68FAC43E38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25D78F-41B6-9B90-E8FD-F2F479CF45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76B1A1-3D0D-A963-01D2-271E403DF21E}"/>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BFB3C11A-D036-366C-5FC7-2A9C2327705B}"/>
              </a:ext>
            </a:extLst>
          </p:cNvPr>
          <p:cNvSpPr>
            <a:spLocks noGrp="1"/>
          </p:cNvSpPr>
          <p:nvPr>
            <p:ph type="sldNum" sz="quarter" idx="10"/>
          </p:nvPr>
        </p:nvSpPr>
        <p:spPr/>
        <p:txBody>
          <a:bodyPr/>
          <a:lstStyle/>
          <a:p>
            <a:fld id="{2CA3AB2B-189A-4C92-A457-C6A3833631A7}" type="slidenum">
              <a:rPr lang="en-US" smtClean="0"/>
              <a:pPr/>
              <a:t>67</a:t>
            </a:fld>
            <a:endParaRPr lang="en-US"/>
          </a:p>
        </p:txBody>
      </p:sp>
    </p:spTree>
    <p:extLst>
      <p:ext uri="{BB962C8B-B14F-4D97-AF65-F5344CB8AC3E}">
        <p14:creationId xmlns:p14="http://schemas.microsoft.com/office/powerpoint/2010/main" val="11390727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F9E69-EACE-AB61-6485-003804A6688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C34584-C21D-EAA3-64EA-99D90DF824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26EB99-E527-B608-9718-BE8A9B975FB7}"/>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252C96FF-6377-CA29-B57E-D68E9DA21D8A}"/>
              </a:ext>
            </a:extLst>
          </p:cNvPr>
          <p:cNvSpPr>
            <a:spLocks noGrp="1"/>
          </p:cNvSpPr>
          <p:nvPr>
            <p:ph type="sldNum" sz="quarter" idx="10"/>
          </p:nvPr>
        </p:nvSpPr>
        <p:spPr/>
        <p:txBody>
          <a:bodyPr/>
          <a:lstStyle/>
          <a:p>
            <a:fld id="{2CA3AB2B-189A-4C92-A457-C6A3833631A7}" type="slidenum">
              <a:rPr lang="en-US" smtClean="0"/>
              <a:pPr/>
              <a:t>68</a:t>
            </a:fld>
            <a:endParaRPr lang="en-US"/>
          </a:p>
        </p:txBody>
      </p:sp>
    </p:spTree>
    <p:extLst>
      <p:ext uri="{BB962C8B-B14F-4D97-AF65-F5344CB8AC3E}">
        <p14:creationId xmlns:p14="http://schemas.microsoft.com/office/powerpoint/2010/main" val="243944203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6079F2-4997-DDEE-7B52-D724756F4C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717E9-4270-4601-CF14-FC718FB973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243605-172D-23E1-1F12-FFB8D580D50C}"/>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8B369CDC-C5D5-E177-20F0-04AE614BE4F5}"/>
              </a:ext>
            </a:extLst>
          </p:cNvPr>
          <p:cNvSpPr>
            <a:spLocks noGrp="1"/>
          </p:cNvSpPr>
          <p:nvPr>
            <p:ph type="sldNum" sz="quarter" idx="10"/>
          </p:nvPr>
        </p:nvSpPr>
        <p:spPr/>
        <p:txBody>
          <a:bodyPr/>
          <a:lstStyle/>
          <a:p>
            <a:fld id="{2CA3AB2B-189A-4C92-A457-C6A3833631A7}" type="slidenum">
              <a:rPr lang="en-US" smtClean="0"/>
              <a:pPr/>
              <a:t>69</a:t>
            </a:fld>
            <a:endParaRPr lang="en-US"/>
          </a:p>
        </p:txBody>
      </p:sp>
    </p:spTree>
    <p:extLst>
      <p:ext uri="{BB962C8B-B14F-4D97-AF65-F5344CB8AC3E}">
        <p14:creationId xmlns:p14="http://schemas.microsoft.com/office/powerpoint/2010/main" val="1221040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AA2DF-A5C3-FE57-8CC7-E17ED176BA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9C5FDF-C3C4-B8F1-2427-CE9C37443B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051F85-6801-C0A0-8C3D-6E0D046607A0}"/>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FF93B923-577E-A087-AC6F-CE0B359A1B3C}"/>
              </a:ext>
            </a:extLst>
          </p:cNvPr>
          <p:cNvSpPr>
            <a:spLocks noGrp="1"/>
          </p:cNvSpPr>
          <p:nvPr>
            <p:ph type="sldNum" sz="quarter" idx="10"/>
          </p:nvPr>
        </p:nvSpPr>
        <p:spPr/>
        <p:txBody>
          <a:bodyPr/>
          <a:lstStyle/>
          <a:p>
            <a:fld id="{2CA3AB2B-189A-4C92-A457-C6A3833631A7}" type="slidenum">
              <a:rPr lang="en-US" smtClean="0"/>
              <a:pPr/>
              <a:t>7</a:t>
            </a:fld>
            <a:endParaRPr lang="en-US"/>
          </a:p>
        </p:txBody>
      </p:sp>
    </p:spTree>
    <p:extLst>
      <p:ext uri="{BB962C8B-B14F-4D97-AF65-F5344CB8AC3E}">
        <p14:creationId xmlns:p14="http://schemas.microsoft.com/office/powerpoint/2010/main" val="280869631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D3547-A89C-3387-7BC3-A8807ADCD7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227C68-9452-26EF-67B6-6BD6A34AD1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7AE7C4-2E50-F800-26AC-62AC5ECBC5B8}"/>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7F9DE17D-DA20-EBDA-86B6-12CFDD987022}"/>
              </a:ext>
            </a:extLst>
          </p:cNvPr>
          <p:cNvSpPr>
            <a:spLocks noGrp="1"/>
          </p:cNvSpPr>
          <p:nvPr>
            <p:ph type="sldNum" sz="quarter" idx="10"/>
          </p:nvPr>
        </p:nvSpPr>
        <p:spPr/>
        <p:txBody>
          <a:bodyPr/>
          <a:lstStyle/>
          <a:p>
            <a:fld id="{2CA3AB2B-189A-4C92-A457-C6A3833631A7}" type="slidenum">
              <a:rPr lang="en-US" smtClean="0"/>
              <a:pPr/>
              <a:t>70</a:t>
            </a:fld>
            <a:endParaRPr lang="en-US"/>
          </a:p>
        </p:txBody>
      </p:sp>
    </p:spTree>
    <p:extLst>
      <p:ext uri="{BB962C8B-B14F-4D97-AF65-F5344CB8AC3E}">
        <p14:creationId xmlns:p14="http://schemas.microsoft.com/office/powerpoint/2010/main" val="46367444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1FBD25-8DF3-E0CA-087C-DC5C1D5897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A3A595-B835-E45D-7EF4-F802E0A643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2D03AB-A15E-7E73-03C6-EE630D6C23B3}"/>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B9809EA1-3551-5534-DA69-5CF6B2B05A6D}"/>
              </a:ext>
            </a:extLst>
          </p:cNvPr>
          <p:cNvSpPr>
            <a:spLocks noGrp="1"/>
          </p:cNvSpPr>
          <p:nvPr>
            <p:ph type="sldNum" sz="quarter" idx="10"/>
          </p:nvPr>
        </p:nvSpPr>
        <p:spPr/>
        <p:txBody>
          <a:bodyPr/>
          <a:lstStyle/>
          <a:p>
            <a:fld id="{2CA3AB2B-189A-4C92-A457-C6A3833631A7}" type="slidenum">
              <a:rPr lang="en-US" smtClean="0"/>
              <a:pPr/>
              <a:t>71</a:t>
            </a:fld>
            <a:endParaRPr lang="en-US"/>
          </a:p>
        </p:txBody>
      </p:sp>
    </p:spTree>
    <p:extLst>
      <p:ext uri="{BB962C8B-B14F-4D97-AF65-F5344CB8AC3E}">
        <p14:creationId xmlns:p14="http://schemas.microsoft.com/office/powerpoint/2010/main" val="225659175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F1DDA-1811-DEA2-3A16-8D2BF309B6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98472B-A4BD-3A63-2AFD-352C6BF25A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38EFCF-D353-0CCA-0783-73F40460A811}"/>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F76DF3D7-92CF-17AB-57B0-002C1852F2DB}"/>
              </a:ext>
            </a:extLst>
          </p:cNvPr>
          <p:cNvSpPr>
            <a:spLocks noGrp="1"/>
          </p:cNvSpPr>
          <p:nvPr>
            <p:ph type="sldNum" sz="quarter" idx="10"/>
          </p:nvPr>
        </p:nvSpPr>
        <p:spPr/>
        <p:txBody>
          <a:bodyPr/>
          <a:lstStyle/>
          <a:p>
            <a:fld id="{2CA3AB2B-189A-4C92-A457-C6A3833631A7}" type="slidenum">
              <a:rPr lang="en-US" smtClean="0"/>
              <a:pPr/>
              <a:t>72</a:t>
            </a:fld>
            <a:endParaRPr lang="en-US"/>
          </a:p>
        </p:txBody>
      </p:sp>
    </p:spTree>
    <p:extLst>
      <p:ext uri="{BB962C8B-B14F-4D97-AF65-F5344CB8AC3E}">
        <p14:creationId xmlns:p14="http://schemas.microsoft.com/office/powerpoint/2010/main" val="4798757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93E1B-2175-38E5-88B4-F7DEEB89D6C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B6DC31-3F6F-3C45-1204-1BE3330F71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399B74-316C-A2A2-88C2-8FC0E89E795E}"/>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DBFBBBED-C909-DDB4-2D29-F03576FE3FFF}"/>
              </a:ext>
            </a:extLst>
          </p:cNvPr>
          <p:cNvSpPr>
            <a:spLocks noGrp="1"/>
          </p:cNvSpPr>
          <p:nvPr>
            <p:ph type="sldNum" sz="quarter" idx="10"/>
          </p:nvPr>
        </p:nvSpPr>
        <p:spPr/>
        <p:txBody>
          <a:bodyPr/>
          <a:lstStyle/>
          <a:p>
            <a:fld id="{2CA3AB2B-189A-4C92-A457-C6A3833631A7}" type="slidenum">
              <a:rPr lang="en-US" smtClean="0"/>
              <a:pPr/>
              <a:t>73</a:t>
            </a:fld>
            <a:endParaRPr lang="en-US"/>
          </a:p>
        </p:txBody>
      </p:sp>
    </p:spTree>
    <p:extLst>
      <p:ext uri="{BB962C8B-B14F-4D97-AF65-F5344CB8AC3E}">
        <p14:creationId xmlns:p14="http://schemas.microsoft.com/office/powerpoint/2010/main" val="156726642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CD0483-42EC-D364-42B5-610DD788C2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B443CA-4243-813D-221D-3F628532D7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F02536-931B-C510-6055-B73AF6997E19}"/>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CD613505-912F-9C14-156F-83C7B48A4636}"/>
              </a:ext>
            </a:extLst>
          </p:cNvPr>
          <p:cNvSpPr>
            <a:spLocks noGrp="1"/>
          </p:cNvSpPr>
          <p:nvPr>
            <p:ph type="sldNum" sz="quarter" idx="10"/>
          </p:nvPr>
        </p:nvSpPr>
        <p:spPr/>
        <p:txBody>
          <a:bodyPr/>
          <a:lstStyle/>
          <a:p>
            <a:fld id="{2CA3AB2B-189A-4C92-A457-C6A3833631A7}" type="slidenum">
              <a:rPr lang="en-US" smtClean="0"/>
              <a:pPr/>
              <a:t>74</a:t>
            </a:fld>
            <a:endParaRPr lang="en-US"/>
          </a:p>
        </p:txBody>
      </p:sp>
    </p:spTree>
    <p:extLst>
      <p:ext uri="{BB962C8B-B14F-4D97-AF65-F5344CB8AC3E}">
        <p14:creationId xmlns:p14="http://schemas.microsoft.com/office/powerpoint/2010/main" val="208819366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CA183-0CF6-DB8B-1B34-6425BD885D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47345A-4764-E351-3BAA-EC2C24CAD2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4FFDBA0-9F47-EE5E-4E52-FEDC8BBA5C76}"/>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D5AAD16E-9BEE-C60A-85F2-0AB2BBC82BAB}"/>
              </a:ext>
            </a:extLst>
          </p:cNvPr>
          <p:cNvSpPr>
            <a:spLocks noGrp="1"/>
          </p:cNvSpPr>
          <p:nvPr>
            <p:ph type="sldNum" sz="quarter" idx="10"/>
          </p:nvPr>
        </p:nvSpPr>
        <p:spPr/>
        <p:txBody>
          <a:bodyPr/>
          <a:lstStyle/>
          <a:p>
            <a:fld id="{2CA3AB2B-189A-4C92-A457-C6A3833631A7}" type="slidenum">
              <a:rPr lang="en-US" smtClean="0"/>
              <a:pPr/>
              <a:t>75</a:t>
            </a:fld>
            <a:endParaRPr lang="en-US"/>
          </a:p>
        </p:txBody>
      </p:sp>
    </p:spTree>
    <p:extLst>
      <p:ext uri="{BB962C8B-B14F-4D97-AF65-F5344CB8AC3E}">
        <p14:creationId xmlns:p14="http://schemas.microsoft.com/office/powerpoint/2010/main" val="204888587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E3B5B-96E7-9A29-8E36-2BE5CD3C0C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FB0556-367A-A7F7-E976-4E42CA8B8C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2D0801-EF69-5BE0-7E9A-FBF0BCA19E16}"/>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ABEE7E7E-1B9A-9FF5-D36D-CC904BCC12C9}"/>
              </a:ext>
            </a:extLst>
          </p:cNvPr>
          <p:cNvSpPr>
            <a:spLocks noGrp="1"/>
          </p:cNvSpPr>
          <p:nvPr>
            <p:ph type="sldNum" sz="quarter" idx="10"/>
          </p:nvPr>
        </p:nvSpPr>
        <p:spPr/>
        <p:txBody>
          <a:bodyPr/>
          <a:lstStyle/>
          <a:p>
            <a:fld id="{2CA3AB2B-189A-4C92-A457-C6A3833631A7}" type="slidenum">
              <a:rPr lang="en-US" smtClean="0"/>
              <a:pPr/>
              <a:t>76</a:t>
            </a:fld>
            <a:endParaRPr lang="en-US"/>
          </a:p>
        </p:txBody>
      </p:sp>
    </p:spTree>
    <p:extLst>
      <p:ext uri="{BB962C8B-B14F-4D97-AF65-F5344CB8AC3E}">
        <p14:creationId xmlns:p14="http://schemas.microsoft.com/office/powerpoint/2010/main" val="305095394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9D3F3-D36A-390D-0197-7B9198B68A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BF3B04-7938-E6D7-697E-EF556231AD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D947AF-9D6F-4615-9AFB-16226272D382}"/>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808C972E-073C-629F-EFB2-D7879E5C71AB}"/>
              </a:ext>
            </a:extLst>
          </p:cNvPr>
          <p:cNvSpPr>
            <a:spLocks noGrp="1"/>
          </p:cNvSpPr>
          <p:nvPr>
            <p:ph type="sldNum" sz="quarter" idx="10"/>
          </p:nvPr>
        </p:nvSpPr>
        <p:spPr/>
        <p:txBody>
          <a:bodyPr/>
          <a:lstStyle/>
          <a:p>
            <a:fld id="{2CA3AB2B-189A-4C92-A457-C6A3833631A7}" type="slidenum">
              <a:rPr lang="en-US" smtClean="0"/>
              <a:pPr/>
              <a:t>77</a:t>
            </a:fld>
            <a:endParaRPr lang="en-US"/>
          </a:p>
        </p:txBody>
      </p:sp>
    </p:spTree>
    <p:extLst>
      <p:ext uri="{BB962C8B-B14F-4D97-AF65-F5344CB8AC3E}">
        <p14:creationId xmlns:p14="http://schemas.microsoft.com/office/powerpoint/2010/main" val="377822144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CE778-5804-641F-E05A-05AB5BEB5B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95F682-F6FF-7091-B970-39206B8BA9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C0A1AB-3DA3-AB97-CFCB-B623BA9DC19B}"/>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F885F49E-A01C-3016-701F-CDC32BB933C9}"/>
              </a:ext>
            </a:extLst>
          </p:cNvPr>
          <p:cNvSpPr>
            <a:spLocks noGrp="1"/>
          </p:cNvSpPr>
          <p:nvPr>
            <p:ph type="sldNum" sz="quarter" idx="10"/>
          </p:nvPr>
        </p:nvSpPr>
        <p:spPr/>
        <p:txBody>
          <a:bodyPr/>
          <a:lstStyle/>
          <a:p>
            <a:fld id="{2CA3AB2B-189A-4C92-A457-C6A3833631A7}" type="slidenum">
              <a:rPr lang="en-US" smtClean="0"/>
              <a:pPr/>
              <a:t>78</a:t>
            </a:fld>
            <a:endParaRPr lang="en-US"/>
          </a:p>
        </p:txBody>
      </p:sp>
    </p:spTree>
    <p:extLst>
      <p:ext uri="{BB962C8B-B14F-4D97-AF65-F5344CB8AC3E}">
        <p14:creationId xmlns:p14="http://schemas.microsoft.com/office/powerpoint/2010/main" val="7011805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1F85E-3845-D439-8E90-15BACD31F5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7E7CF9-4494-6F70-955E-0BF6ECC93A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A66439-6A3E-FB8F-AADE-5D3DE5987CEB}"/>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3BB6DAE2-2146-2632-82DA-4A0785C3283B}"/>
              </a:ext>
            </a:extLst>
          </p:cNvPr>
          <p:cNvSpPr>
            <a:spLocks noGrp="1"/>
          </p:cNvSpPr>
          <p:nvPr>
            <p:ph type="sldNum" sz="quarter" idx="10"/>
          </p:nvPr>
        </p:nvSpPr>
        <p:spPr/>
        <p:txBody>
          <a:bodyPr/>
          <a:lstStyle/>
          <a:p>
            <a:fld id="{2CA3AB2B-189A-4C92-A457-C6A3833631A7}" type="slidenum">
              <a:rPr lang="en-US" smtClean="0"/>
              <a:pPr/>
              <a:t>79</a:t>
            </a:fld>
            <a:endParaRPr lang="en-US"/>
          </a:p>
        </p:txBody>
      </p:sp>
    </p:spTree>
    <p:extLst>
      <p:ext uri="{BB962C8B-B14F-4D97-AF65-F5344CB8AC3E}">
        <p14:creationId xmlns:p14="http://schemas.microsoft.com/office/powerpoint/2010/main" val="3851880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0B392-1784-73AF-B7B8-C52D10AF0A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2FAC59-0323-816A-6449-42EFAE25AB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3D274F-7FFD-50FC-79BA-4C11F49960A8}"/>
              </a:ext>
            </a:extLst>
          </p:cNvPr>
          <p:cNvSpPr>
            <a:spLocks noGrp="1"/>
          </p:cNvSpPr>
          <p:nvPr>
            <p:ph type="body" idx="1"/>
          </p:nvPr>
        </p:nvSpPr>
        <p:spPr/>
        <p:txBody>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a:extLst>
              <a:ext uri="{FF2B5EF4-FFF2-40B4-BE49-F238E27FC236}">
                <a16:creationId xmlns:a16="http://schemas.microsoft.com/office/drawing/2014/main" id="{81FE9230-52BD-2956-CAA9-E9DB2EEAB929}"/>
              </a:ext>
            </a:extLst>
          </p:cNvPr>
          <p:cNvSpPr>
            <a:spLocks noGrp="1"/>
          </p:cNvSpPr>
          <p:nvPr>
            <p:ph type="sldNum" sz="quarter" idx="10"/>
          </p:nvPr>
        </p:nvSpPr>
        <p:spPr/>
        <p:txBody>
          <a:bodyPr/>
          <a:lstStyle/>
          <a:p>
            <a:fld id="{2CA3AB2B-189A-4C92-A457-C6A3833631A7}" type="slidenum">
              <a:rPr lang="en-US" smtClean="0"/>
              <a:pPr/>
              <a:t>8</a:t>
            </a:fld>
            <a:endParaRPr lang="en-US"/>
          </a:p>
        </p:txBody>
      </p:sp>
    </p:spTree>
    <p:extLst>
      <p:ext uri="{BB962C8B-B14F-4D97-AF65-F5344CB8AC3E}">
        <p14:creationId xmlns:p14="http://schemas.microsoft.com/office/powerpoint/2010/main" val="2652147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44300-E7B7-B7CC-7E04-E668A8DF6E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4A8D45-EB78-91E0-015F-2BE27866F9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85E672-4413-62FA-4947-E8C4A01E4787}"/>
              </a:ext>
            </a:extLst>
          </p:cNvPr>
          <p:cNvSpPr>
            <a:spLocks noGrp="1"/>
          </p:cNvSpPr>
          <p:nvPr>
            <p:ph type="body" idx="1"/>
          </p:nvPr>
        </p:nvSpPr>
        <p:spPr/>
        <p:txBody>
          <a:bodyPr/>
          <a:lstStyle/>
          <a:p>
            <a:r>
              <a:rPr lang="en-US" sz="1200">
                <a:solidFill>
                  <a:prstClr val="black"/>
                </a:solidFill>
              </a:rPr>
              <a:t>© Copyright Showeet.com – Free PowerPoint Templates</a:t>
            </a:r>
            <a:endParaRPr lang="en-US"/>
          </a:p>
        </p:txBody>
      </p:sp>
      <p:sp>
        <p:nvSpPr>
          <p:cNvPr id="4" name="Slide Number Placeholder 3">
            <a:extLst>
              <a:ext uri="{FF2B5EF4-FFF2-40B4-BE49-F238E27FC236}">
                <a16:creationId xmlns:a16="http://schemas.microsoft.com/office/drawing/2014/main" id="{23B47BBD-6DA6-342E-CFDA-23CB0500DB61}"/>
              </a:ext>
            </a:extLst>
          </p:cNvPr>
          <p:cNvSpPr>
            <a:spLocks noGrp="1"/>
          </p:cNvSpPr>
          <p:nvPr>
            <p:ph type="sldNum" sz="quarter" idx="10"/>
          </p:nvPr>
        </p:nvSpPr>
        <p:spPr/>
        <p:txBody>
          <a:bodyPr/>
          <a:lstStyle/>
          <a:p>
            <a:fld id="{2CA3AB2B-189A-4C92-A457-C6A3833631A7}" type="slidenum">
              <a:rPr lang="en-US" smtClean="0"/>
              <a:pPr/>
              <a:t>9</a:t>
            </a:fld>
            <a:endParaRPr lang="en-US"/>
          </a:p>
        </p:txBody>
      </p:sp>
    </p:spTree>
    <p:extLst>
      <p:ext uri="{BB962C8B-B14F-4D97-AF65-F5344CB8AC3E}">
        <p14:creationId xmlns:p14="http://schemas.microsoft.com/office/powerpoint/2010/main" val="311635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37" name="Freeform: Shape 36"/>
          <p:cNvSpPr/>
          <p:nvPr userDrawn="1"/>
        </p:nvSpPr>
        <p:spPr>
          <a:xfrm>
            <a:off x="4064000" y="3200400"/>
            <a:ext cx="8128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064000" y="5029200"/>
            <a:ext cx="4064000" cy="18288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8128000" y="5029200"/>
            <a:ext cx="406400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64000" y="3225452"/>
            <a:ext cx="8128000" cy="1067644"/>
          </a:xfrm>
          <a:prstGeom prst="rect">
            <a:avLst/>
          </a:prstGeom>
        </p:spPr>
        <p:txBody>
          <a:bodyPr lIns="274320" rIns="457200" anchor="b">
            <a:noAutofit/>
          </a:bodyPr>
          <a:lstStyle>
            <a:lvl1pPr algn="l">
              <a:defRPr sz="4400" b="1">
                <a:solidFill>
                  <a:schemeClr val="bg1"/>
                </a:solidFill>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ct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bg2">
                    <a:lumMod val="50000"/>
                  </a:schemeClr>
                </a:solidFill>
              </a:defRPr>
            </a:lvl1pPr>
          </a:lstStyle>
          <a:p>
            <a:fld id="{FC1CF07D-8B3F-4D32-B059-0039CEA46DB1}" type="slidenum">
              <a:rPr lang="en-US" smtClean="0"/>
              <a:pPr/>
              <a:t>‹N°›</a:t>
            </a:fld>
            <a:endParaRPr lang="en-US"/>
          </a:p>
        </p:txBody>
      </p:sp>
      <p:sp>
        <p:nvSpPr>
          <p:cNvPr id="3" name="Subtitle 2"/>
          <p:cNvSpPr>
            <a:spLocks noGrp="1"/>
          </p:cNvSpPr>
          <p:nvPr>
            <p:ph type="subTitle" idx="1"/>
          </p:nvPr>
        </p:nvSpPr>
        <p:spPr>
          <a:xfrm>
            <a:off x="4064000" y="4323604"/>
            <a:ext cx="8128000" cy="407890"/>
          </a:xfrm>
          <a:prstGeom prst="rect">
            <a:avLst/>
          </a:prstGeom>
        </p:spPr>
        <p:txBody>
          <a:bodyPr lIns="274320"/>
          <a:lstStyle>
            <a:lvl1pPr marL="0" indent="0" algn="l">
              <a:buNone/>
              <a:defRPr sz="24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08015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8">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20835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ansition Slide 9">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0578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ansition Slide 10">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3">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77901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ansition Slide 11">
    <p:bg>
      <p:bgPr>
        <a:solidFill>
          <a:schemeClr val="tx2"/>
        </a:solidFill>
        <a:effectLst/>
      </p:bgPr>
    </p:bg>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pPr/>
              <a:t>‹N°›</a:t>
            </a:fld>
            <a:endParaRPr lang="en-US"/>
          </a:p>
        </p:txBody>
      </p:sp>
    </p:spTree>
    <p:extLst>
      <p:ext uri="{BB962C8B-B14F-4D97-AF65-F5344CB8AC3E}">
        <p14:creationId xmlns:p14="http://schemas.microsoft.com/office/powerpoint/2010/main" val="738131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accent3"/>
                </a:solidFill>
                <a:latin typeface="+mj-lt"/>
              </a:defRPr>
            </a:lvl1pPr>
            <a:lvl2pPr>
              <a:spcAft>
                <a:spcPts val="1200"/>
              </a:spcAft>
              <a:defRPr sz="3600">
                <a:solidFill>
                  <a:schemeClr val="accent3"/>
                </a:solidFill>
                <a:latin typeface="+mj-lt"/>
              </a:defRPr>
            </a:lvl2pPr>
            <a:lvl3pPr>
              <a:spcAft>
                <a:spcPts val="1200"/>
              </a:spcAft>
              <a:defRPr sz="3200">
                <a:solidFill>
                  <a:schemeClr val="accent3"/>
                </a:solidFill>
                <a:latin typeface="+mj-lt"/>
              </a:defRPr>
            </a:lvl3pPr>
            <a:lvl4pPr>
              <a:spcAft>
                <a:spcPts val="1200"/>
              </a:spcAft>
              <a:defRPr sz="2800">
                <a:solidFill>
                  <a:schemeClr val="accent3"/>
                </a:solidFill>
                <a:latin typeface="+mj-lt"/>
              </a:defRPr>
            </a:lvl4pPr>
            <a:lvl5pPr>
              <a:spcAft>
                <a:spcPts val="1200"/>
              </a:spcAft>
              <a:defRPr sz="28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779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4633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Description">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3" hasCustomPrompt="1"/>
          </p:nvPr>
        </p:nvSpPr>
        <p:spPr>
          <a:xfrm>
            <a:off x="838200" y="5589240"/>
            <a:ext cx="10515600" cy="626368"/>
          </a:xfrm>
          <a:prstGeom prst="rect">
            <a:avLst/>
          </a:prstGeom>
        </p:spPr>
        <p:txBody>
          <a:bodyPr anchor="b"/>
          <a:lstStyle>
            <a:lvl1pPr>
              <a:defRPr>
                <a:solidFill>
                  <a:schemeClr val="accent1"/>
                </a:solidFill>
              </a:defRPr>
            </a:lvl1pPr>
            <a:lvl2pPr>
              <a:defRPr>
                <a:solidFill>
                  <a:schemeClr val="tx1">
                    <a:lumMod val="65000"/>
                    <a:lumOff val="35000"/>
                  </a:schemeClr>
                </a:solidFill>
              </a:defRPr>
            </a:lvl2pPr>
            <a:lvl3pPr marL="1143000" marR="0"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spcBef>
                <a:spcPts val="1200"/>
              </a:spcBef>
            </a:pPr>
            <a:r>
              <a:rPr lang="en-US"/>
              <a:t>Insert a short description here</a:t>
            </a:r>
          </a:p>
        </p:txBody>
      </p:sp>
    </p:spTree>
    <p:extLst>
      <p:ext uri="{BB962C8B-B14F-4D97-AF65-F5344CB8AC3E}">
        <p14:creationId xmlns:p14="http://schemas.microsoft.com/office/powerpoint/2010/main" val="32430842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tx2"/>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bg2">
                    <a:lumMod val="7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accent2"/>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sz="half" idx="1"/>
          </p:nvPr>
        </p:nvSpPr>
        <p:spPr>
          <a:xfrm>
            <a:off x="838200"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p:cNvSpPr>
            <a:spLocks noGrp="1"/>
          </p:cNvSpPr>
          <p:nvPr>
            <p:ph sz="half" idx="2"/>
          </p:nvPr>
        </p:nvSpPr>
        <p:spPr>
          <a:xfrm>
            <a:off x="6312024" y="1825625"/>
            <a:ext cx="5041776" cy="4351338"/>
          </a:xfrm>
          <a:prstGeom prst="rect">
            <a:avLst/>
          </a:prstGeom>
        </p:spPr>
        <p:txBody>
          <a:bodyPr vert="horz" lIns="0" tIns="45720" rIns="91440" bIns="45720" rtlCol="0">
            <a:normAutofit/>
          </a:bodyPr>
          <a:lstStyle>
            <a:lvl1pPr>
              <a:spcAft>
                <a:spcPts val="1800"/>
              </a:spcAft>
              <a:defRPr lang="en-US" sz="3200">
                <a:solidFill>
                  <a:schemeClr val="accent3"/>
                </a:solidFill>
                <a:latin typeface="+mj-lt"/>
              </a:defRPr>
            </a:lvl1pPr>
            <a:lvl2pPr>
              <a:spcAft>
                <a:spcPts val="1800"/>
              </a:spcAft>
              <a:defRPr lang="en-US" sz="2800">
                <a:solidFill>
                  <a:schemeClr val="accent3"/>
                </a:solidFill>
                <a:latin typeface="+mj-lt"/>
              </a:defRPr>
            </a:lvl2pPr>
            <a:lvl3pPr>
              <a:spcAft>
                <a:spcPts val="1800"/>
              </a:spcAft>
              <a:defRPr lang="en-US" sz="2400">
                <a:solidFill>
                  <a:schemeClr val="accent3"/>
                </a:solidFill>
                <a:latin typeface="+mj-lt"/>
              </a:defRPr>
            </a:lvl3pPr>
            <a:lvl4pPr>
              <a:spcAft>
                <a:spcPts val="1800"/>
              </a:spcAft>
              <a:defRPr lang="en-US" sz="2000">
                <a:solidFill>
                  <a:schemeClr val="accent3"/>
                </a:solidFill>
                <a:latin typeface="+mj-lt"/>
              </a:defRPr>
            </a:lvl4pPr>
            <a:lvl5pPr>
              <a:spcAft>
                <a:spcPts val="1800"/>
              </a:spcAft>
              <a:defRPr lang="en-US" sz="2000">
                <a:solidFill>
                  <a:schemeClr val="accent3"/>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0095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Dark">
    <p:bg>
      <p:bgPr>
        <a:solidFill>
          <a:schemeClr val="tx2"/>
        </a:solidFill>
        <a:effectLst/>
      </p:bgPr>
    </p:bg>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lIns="0">
            <a:normAutofit/>
          </a:bodyPr>
          <a:lstStyle>
            <a:lvl1pPr>
              <a:spcAft>
                <a:spcPts val="1200"/>
              </a:spcAft>
              <a:defRPr sz="4000">
                <a:solidFill>
                  <a:schemeClr val="bg1"/>
                </a:solidFill>
                <a:latin typeface="+mj-lt"/>
              </a:defRPr>
            </a:lvl1pPr>
            <a:lvl2pPr>
              <a:spcAft>
                <a:spcPts val="1200"/>
              </a:spcAft>
              <a:defRPr sz="3600">
                <a:solidFill>
                  <a:schemeClr val="bg1"/>
                </a:solidFill>
                <a:latin typeface="+mj-lt"/>
              </a:defRPr>
            </a:lvl2pPr>
            <a:lvl3pPr>
              <a:spcAft>
                <a:spcPts val="1200"/>
              </a:spcAft>
              <a:defRPr sz="3200">
                <a:solidFill>
                  <a:schemeClr val="bg1"/>
                </a:solidFill>
                <a:latin typeface="+mj-lt"/>
              </a:defRPr>
            </a:lvl3pPr>
            <a:lvl4pPr>
              <a:spcAft>
                <a:spcPts val="1200"/>
              </a:spcAft>
              <a:defRPr sz="2800">
                <a:solidFill>
                  <a:schemeClr val="bg1"/>
                </a:solidFill>
                <a:latin typeface="+mj-lt"/>
              </a:defRPr>
            </a:lvl4pPr>
            <a:lvl5pPr>
              <a:spcAft>
                <a:spcPts val="1200"/>
              </a:spcAft>
              <a:defRPr sz="280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2549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Dark">
    <p:bg>
      <p:bgPr>
        <a:solidFill>
          <a:schemeClr val="tx2"/>
        </a:solidFill>
        <a:effectLst/>
      </p:bgPr>
    </p:bg>
    <p:spTree>
      <p:nvGrpSpPr>
        <p:cNvPr id="1" name=""/>
        <p:cNvGrpSpPr/>
        <p:nvPr/>
      </p:nvGrpSpPr>
      <p:grpSpPr>
        <a:xfrm>
          <a:off x="0" y="0"/>
          <a:ext cx="0" cy="0"/>
          <a:chOff x="0" y="0"/>
          <a:chExt cx="0" cy="0"/>
        </a:xfrm>
      </p:grpSpPr>
      <p:cxnSp>
        <p:nvCxnSpPr>
          <p:cNvPr id="15" name="Straight Connector 14"/>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200" y="160337"/>
            <a:ext cx="9578280" cy="1325563"/>
          </a:xfrm>
          <a:prstGeom prst="rect">
            <a:avLst/>
          </a:prstGeom>
        </p:spPr>
        <p:txBody>
          <a:bodyPr lIns="0"/>
          <a:lstStyle>
            <a:lvl1pPr>
              <a:defRPr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13" name="Straight Connector 12"/>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076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8" name="Title 1"/>
          <p:cNvSpPr>
            <a:spLocks noGrp="1"/>
          </p:cNvSpPr>
          <p:nvPr>
            <p:ph type="ctrTitle"/>
          </p:nvPr>
        </p:nvSpPr>
        <p:spPr>
          <a:xfrm>
            <a:off x="4757682" y="4074661"/>
            <a:ext cx="6964465" cy="1067644"/>
          </a:xfrm>
          <a:prstGeom prst="rect">
            <a:avLst/>
          </a:prstGeom>
        </p:spPr>
        <p:txBody>
          <a:bodyPr lIns="274320" rIns="0" anchor="b">
            <a:noAutofit/>
          </a:bodyPr>
          <a:lstStyle>
            <a:lvl1pPr algn="l">
              <a:defRPr sz="32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4757682" y="5172813"/>
            <a:ext cx="6964465" cy="407890"/>
          </a:xfrm>
          <a:prstGeom prst="rect">
            <a:avLst/>
          </a:prstGeom>
        </p:spPr>
        <p:txBody>
          <a:bodyPr lIns="274320" rIns="0"/>
          <a:lstStyle>
            <a:lvl1pPr marL="0" indent="0" algn="l">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1" name="Freeform: Shape 30"/>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24"/>
          <p:cNvSpPr>
            <a:spLocks noGrp="1"/>
          </p:cNvSpPr>
          <p:nvPr>
            <p:ph type="pic" sz="quarter" idx="13"/>
          </p:nvPr>
        </p:nvSpPr>
        <p:spPr>
          <a:xfrm>
            <a:off x="0" y="0"/>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p:spPr>
        <p:txBody>
          <a:bodyPr wrap="square">
            <a:noAutofit/>
          </a:bodyPr>
          <a:lstStyle/>
          <a:p>
            <a:endParaRPr lang="en-US"/>
          </a:p>
        </p:txBody>
      </p:sp>
      <p:sp>
        <p:nvSpPr>
          <p:cNvPr id="35" name="Freeform: Shape 3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2825806" y="6356349"/>
            <a:ext cx="1931877" cy="365125"/>
          </a:xfrm>
          <a:prstGeom prst="rect">
            <a:avLst/>
          </a:prstGeom>
        </p:spPr>
        <p:txBody>
          <a:bodyPr lIns="0" rIns="0"/>
          <a:lstStyle>
            <a:lvl1pPr algn="ctr">
              <a:defRPr>
                <a:solidFill>
                  <a:schemeClr val="bg2">
                    <a:lumMod val="75000"/>
                  </a:schemeClr>
                </a:solidFill>
              </a:defRPr>
            </a:lvl1pPr>
          </a:lstStyle>
          <a:p>
            <a:r>
              <a:rPr lang="en-US"/>
              <a:t>Your Date Here</a:t>
            </a:r>
          </a:p>
        </p:txBody>
      </p:sp>
      <p:sp>
        <p:nvSpPr>
          <p:cNvPr id="41" name="Footer Placeholder 4"/>
          <p:cNvSpPr>
            <a:spLocks noGrp="1"/>
          </p:cNvSpPr>
          <p:nvPr>
            <p:ph type="ftr" sz="quarter" idx="12"/>
          </p:nvPr>
        </p:nvSpPr>
        <p:spPr>
          <a:xfrm>
            <a:off x="6074434"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Tree>
    <p:extLst>
      <p:ext uri="{BB962C8B-B14F-4D97-AF65-F5344CB8AC3E}">
        <p14:creationId xmlns:p14="http://schemas.microsoft.com/office/powerpoint/2010/main" val="4174063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 Dark">
    <p:bg>
      <p:bgPr>
        <a:solidFill>
          <a:schemeClr val="tx2"/>
        </a:solidFill>
        <a:effectLst/>
      </p:bgPr>
    </p:bg>
    <p:spTree>
      <p:nvGrpSpPr>
        <p:cNvPr id="1" name=""/>
        <p:cNvGrpSpPr/>
        <p:nvPr/>
      </p:nvGrpSpPr>
      <p:grpSpPr>
        <a:xfrm>
          <a:off x="0" y="0"/>
          <a:ext cx="0" cy="0"/>
          <a:chOff x="0" y="0"/>
          <a:chExt cx="0" cy="0"/>
        </a:xfrm>
      </p:grpSpPr>
      <p:sp>
        <p:nvSpPr>
          <p:cNvPr id="9" name="Freeform: Shape 8"/>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p:cNvSpPr>
            <a:spLocks noGrp="1"/>
          </p:cNvSpPr>
          <p:nvPr>
            <p:ph idx="1" hasCustomPrompt="1"/>
          </p:nvPr>
        </p:nvSpPr>
        <p:spPr>
          <a:xfrm>
            <a:off x="838200" y="2036486"/>
            <a:ext cx="10515600" cy="3379551"/>
          </a:xfrm>
          <a:prstGeom prst="rect">
            <a:avLst/>
          </a:prstGeom>
        </p:spPr>
        <p:txBody>
          <a:bodyPr lIns="0" tIns="274320" rIns="0" bIns="0" anchor="ctr">
            <a:normAutofit/>
          </a:bodyPr>
          <a:lstStyle>
            <a:lvl1pPr marL="0" indent="0" algn="r">
              <a:spcBef>
                <a:spcPts val="1200"/>
              </a:spcBef>
              <a:buNone/>
              <a:defRPr sz="7200">
                <a:solidFill>
                  <a:schemeClr val="bg1"/>
                </a:solidFill>
                <a:latin typeface="+mn-lt"/>
                <a:ea typeface="Roboto" panose="02000000000000000000" pitchFamily="2" charset="0"/>
              </a:defRPr>
            </a:lvl1pPr>
            <a:lvl2pPr marL="457200" indent="0" algn="ctr">
              <a:spcBef>
                <a:spcPts val="1200"/>
              </a:spcBef>
              <a:buNone/>
              <a:defRPr sz="2800">
                <a:solidFill>
                  <a:schemeClr val="bg1"/>
                </a:solidFill>
                <a:latin typeface="Roboto" panose="02000000000000000000" pitchFamily="2" charset="0"/>
                <a:ea typeface="Roboto" panose="02000000000000000000" pitchFamily="2" charset="0"/>
              </a:defRPr>
            </a:lvl2pPr>
            <a:lvl3pPr marL="914400" indent="0" algn="ctr">
              <a:spcBef>
                <a:spcPts val="1200"/>
              </a:spcBef>
              <a:buNone/>
              <a:defRPr sz="2400">
                <a:solidFill>
                  <a:schemeClr val="bg1"/>
                </a:solidFill>
                <a:latin typeface="Roboto" panose="02000000000000000000" pitchFamily="2" charset="0"/>
                <a:ea typeface="Roboto" panose="02000000000000000000" pitchFamily="2" charset="0"/>
              </a:defRPr>
            </a:lvl3pPr>
            <a:lvl4pPr marL="1371600" indent="0" algn="ctr">
              <a:spcBef>
                <a:spcPts val="1200"/>
              </a:spcBef>
              <a:buNone/>
              <a:defRPr sz="2000">
                <a:solidFill>
                  <a:schemeClr val="bg1"/>
                </a:solidFill>
                <a:latin typeface="Roboto" panose="02000000000000000000" pitchFamily="2" charset="0"/>
                <a:ea typeface="Roboto" panose="02000000000000000000" pitchFamily="2" charset="0"/>
              </a:defRPr>
            </a:lvl4pPr>
            <a:lvl5pPr marL="1828800" indent="0" algn="ctr">
              <a:spcBef>
                <a:spcPts val="1200"/>
              </a:spcBef>
              <a:buNone/>
              <a:defRPr sz="2000">
                <a:solidFill>
                  <a:schemeClr val="bg1"/>
                </a:solidFill>
                <a:latin typeface="Roboto" panose="02000000000000000000" pitchFamily="2" charset="0"/>
                <a:ea typeface="Roboto" panose="02000000000000000000" pitchFamily="2" charset="0"/>
              </a:defRPr>
            </a:lvl5pPr>
          </a:lstStyle>
          <a:p>
            <a:pPr lvl="0"/>
            <a:r>
              <a:rPr lang="en-US"/>
              <a:t>Your Quote Goes Here</a:t>
            </a:r>
          </a:p>
        </p:txBody>
      </p:sp>
      <p:sp>
        <p:nvSpPr>
          <p:cNvPr id="7" name="Text Placeholder 8"/>
          <p:cNvSpPr>
            <a:spLocks noGrp="1"/>
          </p:cNvSpPr>
          <p:nvPr>
            <p:ph type="body" sz="quarter" idx="13" hasCustomPrompt="1"/>
          </p:nvPr>
        </p:nvSpPr>
        <p:spPr>
          <a:xfrm>
            <a:off x="838200" y="5416037"/>
            <a:ext cx="10515599" cy="504849"/>
          </a:xfrm>
          <a:prstGeom prst="rect">
            <a:avLst/>
          </a:prstGeom>
        </p:spPr>
        <p:txBody>
          <a:bodyPr anchor="b"/>
          <a:lstStyle>
            <a:lvl1pPr marL="0" indent="0" algn="r">
              <a:buNone/>
              <a:defRPr i="1">
                <a:solidFill>
                  <a:schemeClr val="tx1">
                    <a:lumMod val="50000"/>
                    <a:lumOff val="50000"/>
                  </a:schemeClr>
                </a:solidFill>
              </a:defRPr>
            </a:lvl1pPr>
          </a:lstStyle>
          <a:p>
            <a:pPr lvl="0"/>
            <a:r>
              <a:rPr lang="en-US"/>
              <a:t>Author</a:t>
            </a:r>
          </a:p>
        </p:txBody>
      </p:sp>
      <p:sp>
        <p:nvSpPr>
          <p:cNvPr id="14" name="Freeform: Shape 13"/>
          <p:cNvSpPr/>
          <p:nvPr userDrawn="1"/>
        </p:nvSpPr>
        <p:spPr>
          <a:xfrm>
            <a:off x="8820597" y="548680"/>
            <a:ext cx="2533203" cy="1745300"/>
          </a:xfrm>
          <a:custGeom>
            <a:avLst/>
            <a:gdLst>
              <a:gd name="connsiteX0" fmla="*/ 850180 w 1028774"/>
              <a:gd name="connsiteY0" fmla="*/ 0 h 708794"/>
              <a:gd name="connsiteX1" fmla="*/ 958081 w 1028774"/>
              <a:gd name="connsiteY1" fmla="*/ 89297 h 708794"/>
              <a:gd name="connsiteX2" fmla="*/ 820415 w 1028774"/>
              <a:gd name="connsiteY2" fmla="*/ 319981 h 708794"/>
              <a:gd name="connsiteX3" fmla="*/ 1028774 w 1028774"/>
              <a:gd name="connsiteY3" fmla="*/ 319981 h 708794"/>
              <a:gd name="connsiteX4" fmla="*/ 1028774 w 1028774"/>
              <a:gd name="connsiteY4" fmla="*/ 708794 h 708794"/>
              <a:gd name="connsiteX5" fmla="*/ 545083 w 1028774"/>
              <a:gd name="connsiteY5" fmla="*/ 708794 h 708794"/>
              <a:gd name="connsiteX6" fmla="*/ 545083 w 1028774"/>
              <a:gd name="connsiteY6" fmla="*/ 442764 h 708794"/>
              <a:gd name="connsiteX7" fmla="*/ 850180 w 1028774"/>
              <a:gd name="connsiteY7" fmla="*/ 0 h 708794"/>
              <a:gd name="connsiteX8" fmla="*/ 303731 w 1028774"/>
              <a:gd name="connsiteY8" fmla="*/ 0 h 708794"/>
              <a:gd name="connsiteX9" fmla="*/ 411137 w 1028774"/>
              <a:gd name="connsiteY9" fmla="*/ 89297 h 708794"/>
              <a:gd name="connsiteX10" fmla="*/ 275332 w 1028774"/>
              <a:gd name="connsiteY10" fmla="*/ 319981 h 708794"/>
              <a:gd name="connsiteX11" fmla="*/ 483691 w 1028774"/>
              <a:gd name="connsiteY11" fmla="*/ 319981 h 708794"/>
              <a:gd name="connsiteX12" fmla="*/ 483691 w 1028774"/>
              <a:gd name="connsiteY12" fmla="*/ 708794 h 708794"/>
              <a:gd name="connsiteX13" fmla="*/ 0 w 1028774"/>
              <a:gd name="connsiteY13" fmla="*/ 708794 h 708794"/>
              <a:gd name="connsiteX14" fmla="*/ 0 w 1028774"/>
              <a:gd name="connsiteY14" fmla="*/ 442764 h 708794"/>
              <a:gd name="connsiteX15" fmla="*/ 303731 w 1028774"/>
              <a:gd name="connsiteY15" fmla="*/ 0 h 70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8774" h="708794">
                <a:moveTo>
                  <a:pt x="850180" y="0"/>
                </a:moveTo>
                <a:lnTo>
                  <a:pt x="958081" y="89297"/>
                </a:lnTo>
                <a:cubicBezTo>
                  <a:pt x="873745" y="173633"/>
                  <a:pt x="827856" y="250527"/>
                  <a:pt x="820415" y="319981"/>
                </a:cubicBezTo>
                <a:lnTo>
                  <a:pt x="1028774" y="319981"/>
                </a:lnTo>
                <a:lnTo>
                  <a:pt x="1028774" y="708794"/>
                </a:lnTo>
                <a:lnTo>
                  <a:pt x="545083" y="708794"/>
                </a:lnTo>
                <a:lnTo>
                  <a:pt x="545083" y="442764"/>
                </a:lnTo>
                <a:cubicBezTo>
                  <a:pt x="545083" y="281533"/>
                  <a:pt x="646782" y="133945"/>
                  <a:pt x="850180" y="0"/>
                </a:cubicBezTo>
                <a:close/>
                <a:moveTo>
                  <a:pt x="303731" y="0"/>
                </a:moveTo>
                <a:lnTo>
                  <a:pt x="411137" y="89297"/>
                </a:lnTo>
                <a:cubicBezTo>
                  <a:pt x="327945" y="173633"/>
                  <a:pt x="282676" y="250527"/>
                  <a:pt x="275332" y="319981"/>
                </a:cubicBezTo>
                <a:lnTo>
                  <a:pt x="483691" y="319981"/>
                </a:lnTo>
                <a:lnTo>
                  <a:pt x="483691" y="708794"/>
                </a:lnTo>
                <a:lnTo>
                  <a:pt x="0" y="708794"/>
                </a:lnTo>
                <a:lnTo>
                  <a:pt x="0" y="442764"/>
                </a:lnTo>
                <a:cubicBezTo>
                  <a:pt x="0" y="281533"/>
                  <a:pt x="101244" y="133945"/>
                  <a:pt x="30373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3"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15"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16"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17" name="Straight Connector 16"/>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831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g - Dark">
    <p:bg>
      <p:bgPr>
        <a:solidFill>
          <a:schemeClr val="tx2"/>
        </a:solidFill>
        <a:effectLst/>
      </p:bgPr>
    </p:bg>
    <p:spTree>
      <p:nvGrpSpPr>
        <p:cNvPr id="1" name=""/>
        <p:cNvGrpSpPr/>
        <p:nvPr/>
      </p:nvGrpSpPr>
      <p:grpSpPr>
        <a:xfrm>
          <a:off x="0" y="0"/>
          <a:ext cx="0" cy="0"/>
          <a:chOff x="0" y="0"/>
          <a:chExt cx="0" cy="0"/>
        </a:xfrm>
      </p:grpSpPr>
      <p:sp>
        <p:nvSpPr>
          <p:cNvPr id="12" name="Freeform: Shape 11"/>
          <p:cNvSpPr/>
          <p:nvPr userDrawn="1"/>
        </p:nvSpPr>
        <p:spPr>
          <a:xfrm>
            <a:off x="0" y="1"/>
            <a:ext cx="9962166" cy="4723331"/>
          </a:xfrm>
          <a:custGeom>
            <a:avLst/>
            <a:gdLst>
              <a:gd name="connsiteX0" fmla="*/ 0 w 9962166"/>
              <a:gd name="connsiteY0" fmla="*/ 0 h 4723331"/>
              <a:gd name="connsiteX1" fmla="*/ 9962166 w 9962166"/>
              <a:gd name="connsiteY1" fmla="*/ 0 h 4723331"/>
              <a:gd name="connsiteX2" fmla="*/ 3628293 w 9962166"/>
              <a:gd name="connsiteY2" fmla="*/ 4723331 h 4723331"/>
              <a:gd name="connsiteX3" fmla="*/ 0 w 9962166"/>
              <a:gd name="connsiteY3" fmla="*/ 2098805 h 4723331"/>
            </a:gdLst>
            <a:ahLst/>
            <a:cxnLst>
              <a:cxn ang="0">
                <a:pos x="connsiteX0" y="connsiteY0"/>
              </a:cxn>
              <a:cxn ang="0">
                <a:pos x="connsiteX1" y="connsiteY1"/>
              </a:cxn>
              <a:cxn ang="0">
                <a:pos x="connsiteX2" y="connsiteY2"/>
              </a:cxn>
              <a:cxn ang="0">
                <a:pos x="connsiteX3" y="connsiteY3"/>
              </a:cxn>
            </a:cxnLst>
            <a:rect l="l" t="t" r="r" b="b"/>
            <a:pathLst>
              <a:path w="9962166" h="4723331">
                <a:moveTo>
                  <a:pt x="0" y="0"/>
                </a:moveTo>
                <a:lnTo>
                  <a:pt x="9962166" y="0"/>
                </a:lnTo>
                <a:lnTo>
                  <a:pt x="3628293" y="4723331"/>
                </a:lnTo>
                <a:lnTo>
                  <a:pt x="0" y="2098805"/>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p:cNvSpPr/>
          <p:nvPr userDrawn="1"/>
        </p:nvSpPr>
        <p:spPr>
          <a:xfrm rot="5400000">
            <a:off x="-487322" y="3075509"/>
            <a:ext cx="4269815" cy="3295170"/>
          </a:xfrm>
          <a:custGeom>
            <a:avLst/>
            <a:gdLst>
              <a:gd name="connsiteX0" fmla="*/ 0 w 4269815"/>
              <a:gd name="connsiteY0" fmla="*/ 3295170 h 3295170"/>
              <a:gd name="connsiteX1" fmla="*/ 2383562 w 4269815"/>
              <a:gd name="connsiteY1" fmla="*/ 0 h 3295170"/>
              <a:gd name="connsiteX2" fmla="*/ 4269815 w 4269815"/>
              <a:gd name="connsiteY2" fmla="*/ 2529419 h 3295170"/>
              <a:gd name="connsiteX3" fmla="*/ 4269815 w 4269815"/>
              <a:gd name="connsiteY3" fmla="*/ 3295170 h 3295170"/>
            </a:gdLst>
            <a:ahLst/>
            <a:cxnLst>
              <a:cxn ang="0">
                <a:pos x="connsiteX0" y="connsiteY0"/>
              </a:cxn>
              <a:cxn ang="0">
                <a:pos x="connsiteX1" y="connsiteY1"/>
              </a:cxn>
              <a:cxn ang="0">
                <a:pos x="connsiteX2" y="connsiteY2"/>
              </a:cxn>
              <a:cxn ang="0">
                <a:pos x="connsiteX3" y="connsiteY3"/>
              </a:cxn>
            </a:cxnLst>
            <a:rect l="l" t="t" r="r" b="b"/>
            <a:pathLst>
              <a:path w="4269815" h="3295170">
                <a:moveTo>
                  <a:pt x="0" y="3295170"/>
                </a:moveTo>
                <a:lnTo>
                  <a:pt x="2383562" y="0"/>
                </a:lnTo>
                <a:lnTo>
                  <a:pt x="4269815" y="2529419"/>
                </a:lnTo>
                <a:lnTo>
                  <a:pt x="4269815" y="3295170"/>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userDrawn="1"/>
        </p:nvSpPr>
        <p:spPr>
          <a:xfrm rot="10800000" flipV="1">
            <a:off x="1423477" y="5213253"/>
            <a:ext cx="4479354" cy="1644747"/>
          </a:xfrm>
          <a:custGeom>
            <a:avLst/>
            <a:gdLst>
              <a:gd name="connsiteX0" fmla="*/ 2273790 w 4479354"/>
              <a:gd name="connsiteY0" fmla="*/ 0 h 1644747"/>
              <a:gd name="connsiteX1" fmla="*/ 0 w 4479354"/>
              <a:gd name="connsiteY1" fmla="*/ 1644747 h 1644747"/>
              <a:gd name="connsiteX2" fmla="*/ 4479354 w 4479354"/>
              <a:gd name="connsiteY2" fmla="*/ 1644747 h 1644747"/>
            </a:gdLst>
            <a:ahLst/>
            <a:cxnLst>
              <a:cxn ang="0">
                <a:pos x="connsiteX0" y="connsiteY0"/>
              </a:cxn>
              <a:cxn ang="0">
                <a:pos x="connsiteX1" y="connsiteY1"/>
              </a:cxn>
              <a:cxn ang="0">
                <a:pos x="connsiteX2" y="connsiteY2"/>
              </a:cxn>
            </a:cxnLst>
            <a:rect l="l" t="t" r="r" b="b"/>
            <a:pathLst>
              <a:path w="4479354" h="1644747">
                <a:moveTo>
                  <a:pt x="2273790" y="0"/>
                </a:moveTo>
                <a:lnTo>
                  <a:pt x="0" y="1644747"/>
                </a:lnTo>
                <a:lnTo>
                  <a:pt x="4479354" y="1644747"/>
                </a:lnTo>
                <a:close/>
              </a:path>
            </a:pathLst>
          </a:custGeom>
          <a:solidFill>
            <a:schemeClr val="bg1">
              <a:lumMod val="95000"/>
              <a:alpha val="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hasCustomPrompt="1"/>
          </p:nvPr>
        </p:nvSpPr>
        <p:spPr>
          <a:xfrm>
            <a:off x="2511525" y="2580"/>
            <a:ext cx="7168950" cy="5244513"/>
          </a:xfrm>
          <a:prstGeom prst="rect">
            <a:avLst/>
          </a:prstGeom>
          <a:noFill/>
        </p:spPr>
        <p:txBody>
          <a:bodyPr vert="horz" wrap="none" lIns="91440" tIns="45720" rIns="91440" bIns="45720" rtlCol="0" anchor="ctr">
            <a:spAutoFit/>
          </a:bodyPr>
          <a:lstStyle>
            <a:lvl1pPr>
              <a:defRPr lang="en-US" sz="37200" b="1">
                <a:solidFill>
                  <a:schemeClr val="bg1"/>
                </a:solidFill>
                <a:latin typeface="+mn-lt"/>
                <a:ea typeface="+mn-ea"/>
                <a:cs typeface="+mn-cs"/>
              </a:defRPr>
            </a:lvl1pPr>
          </a:lstStyle>
          <a:p>
            <a:pPr marL="0" lvl="0" algn="ctr" defTabSz="914354"/>
            <a:r>
              <a:rPr lang="en-US"/>
              <a:t>BIG</a:t>
            </a:r>
          </a:p>
        </p:txBody>
      </p:sp>
      <p:sp>
        <p:nvSpPr>
          <p:cNvPr id="10" name="Text Placeholder 2"/>
          <p:cNvSpPr>
            <a:spLocks noGrp="1"/>
          </p:cNvSpPr>
          <p:nvPr>
            <p:ph type="body" idx="1"/>
          </p:nvPr>
        </p:nvSpPr>
        <p:spPr>
          <a:xfrm>
            <a:off x="2809875" y="5565922"/>
            <a:ext cx="6572251" cy="790428"/>
          </a:xfrm>
          <a:prstGeom prst="rect">
            <a:avLst/>
          </a:prstGeom>
        </p:spPr>
        <p:txBody>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1" name="Text Placeholder 4"/>
          <p:cNvSpPr>
            <a:spLocks noGrp="1"/>
          </p:cNvSpPr>
          <p:nvPr>
            <p:ph type="body" sz="quarter" idx="13" hasCustomPrompt="1"/>
          </p:nvPr>
        </p:nvSpPr>
        <p:spPr>
          <a:xfrm>
            <a:off x="4032250" y="4381100"/>
            <a:ext cx="4127500" cy="977900"/>
          </a:xfrm>
          <a:prstGeom prst="rect">
            <a:avLst/>
          </a:prstGeom>
        </p:spPr>
        <p:txBody>
          <a:bodyPr>
            <a:noAutofit/>
          </a:bodyPr>
          <a:lstStyle>
            <a:lvl1pPr marL="0" indent="0" algn="ctr">
              <a:buNone/>
              <a:defRPr sz="5400" b="1">
                <a:solidFill>
                  <a:schemeClr val="accent1"/>
                </a:solidFill>
              </a:defRPr>
            </a:lvl1pPr>
            <a:lvl2pPr marL="457200" indent="0" algn="ctr">
              <a:buNone/>
              <a:defRPr sz="4800" b="1">
                <a:solidFill>
                  <a:schemeClr val="accent3"/>
                </a:solidFill>
              </a:defRPr>
            </a:lvl2pPr>
            <a:lvl3pPr marL="914400" indent="0" algn="ctr">
              <a:buNone/>
              <a:defRPr sz="4400" b="1">
                <a:solidFill>
                  <a:schemeClr val="accent3"/>
                </a:solidFill>
              </a:defRPr>
            </a:lvl3pPr>
            <a:lvl4pPr marL="1371600" indent="0" algn="ctr">
              <a:buNone/>
              <a:defRPr sz="4000" b="1">
                <a:solidFill>
                  <a:schemeClr val="accent3"/>
                </a:solidFill>
              </a:defRPr>
            </a:lvl4pPr>
            <a:lvl5pPr marL="1828800" indent="0" algn="ctr">
              <a:buNone/>
              <a:defRPr sz="4000" b="1">
                <a:solidFill>
                  <a:schemeClr val="accent3"/>
                </a:solidFill>
              </a:defRPr>
            </a:lvl5pPr>
          </a:lstStyle>
          <a:p>
            <a:pPr lvl="0"/>
            <a:r>
              <a:rPr lang="en-US"/>
              <a:t>…is beautiful</a:t>
            </a:r>
          </a:p>
        </p:txBody>
      </p:sp>
      <p:cxnSp>
        <p:nvCxnSpPr>
          <p:cNvPr id="16" name="Straight Connector 15"/>
          <p:cNvCxnSpPr/>
          <p:nvPr userDrawn="1"/>
        </p:nvCxnSpPr>
        <p:spPr>
          <a:xfrm>
            <a:off x="838200" y="6268542"/>
            <a:ext cx="10515600" cy="0"/>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
        <p:nvSpPr>
          <p:cNvPr id="17" name="Date Placeholder 3"/>
          <p:cNvSpPr>
            <a:spLocks noGrp="1"/>
          </p:cNvSpPr>
          <p:nvPr>
            <p:ph type="dt" sz="half" idx="10"/>
          </p:nvPr>
        </p:nvSpPr>
        <p:spPr>
          <a:xfrm>
            <a:off x="838200" y="6356350"/>
            <a:ext cx="1297360" cy="365125"/>
          </a:xfrm>
          <a:prstGeom prst="rect">
            <a:avLst/>
          </a:prstGeom>
        </p:spPr>
        <p:txBody>
          <a:bodyPr lIns="0" rIns="0"/>
          <a:lstStyle>
            <a:lvl1pPr>
              <a:defRPr>
                <a:solidFill>
                  <a:schemeClr val="tx2">
                    <a:lumMod val="75000"/>
                    <a:lumOff val="25000"/>
                  </a:schemeClr>
                </a:solidFill>
              </a:defRPr>
            </a:lvl1pPr>
          </a:lstStyle>
          <a:p>
            <a:r>
              <a:rPr lang="en-US"/>
              <a:t>Your Date Here</a:t>
            </a:r>
          </a:p>
        </p:txBody>
      </p:sp>
      <p:sp>
        <p:nvSpPr>
          <p:cNvPr id="22" name="Footer Placeholder 4"/>
          <p:cNvSpPr>
            <a:spLocks noGrp="1"/>
          </p:cNvSpPr>
          <p:nvPr>
            <p:ph type="ftr" sz="quarter" idx="11"/>
          </p:nvPr>
        </p:nvSpPr>
        <p:spPr>
          <a:xfrm>
            <a:off x="2638638" y="6356350"/>
            <a:ext cx="6914724" cy="365125"/>
          </a:xfrm>
          <a:prstGeom prst="rect">
            <a:avLst/>
          </a:prstGeom>
        </p:spPr>
        <p:txBody>
          <a:bodyPr rIns="365760"/>
          <a:lstStyle>
            <a:lvl1pPr algn="ctr">
              <a:defRPr>
                <a:solidFill>
                  <a:schemeClr val="tx2">
                    <a:lumMod val="75000"/>
                    <a:lumOff val="25000"/>
                  </a:schemeClr>
                </a:solidFill>
              </a:defRPr>
            </a:lvl1pPr>
          </a:lstStyle>
          <a:p>
            <a:r>
              <a:rPr lang="en-US"/>
              <a:t>Your Footer Here</a:t>
            </a:r>
          </a:p>
        </p:txBody>
      </p:sp>
      <p:sp>
        <p:nvSpPr>
          <p:cNvPr id="23" name="Slide Number Placeholder 5"/>
          <p:cNvSpPr>
            <a:spLocks noGrp="1"/>
          </p:cNvSpPr>
          <p:nvPr>
            <p:ph type="sldNum" sz="quarter" idx="12"/>
          </p:nvPr>
        </p:nvSpPr>
        <p:spPr>
          <a:xfrm>
            <a:off x="10488488" y="6356350"/>
            <a:ext cx="865312" cy="365125"/>
          </a:xfrm>
          <a:prstGeom prst="rect">
            <a:avLst/>
          </a:prstGeom>
        </p:spPr>
        <p:txBody>
          <a:bodyPr vert="horz" lIns="0" tIns="45720" rIns="0" bIns="45720" rtlCol="0" anchor="ctr"/>
          <a:lstStyle>
            <a:lvl1pPr>
              <a:defRPr lang="en-US" smtClean="0">
                <a:solidFill>
                  <a:schemeClr val="tx2">
                    <a:lumMod val="75000"/>
                    <a:lumOff val="25000"/>
                  </a:schemeClr>
                </a:solidFill>
              </a:defRPr>
            </a:lvl1pPr>
          </a:lstStyle>
          <a:p>
            <a:fld id="{FC1CF07D-8B3F-4D32-B059-0039CEA46DB1}" type="slidenum">
              <a:rPr lang="en-US" smtClean="0"/>
              <a:pPr/>
              <a:t>‹N°›</a:t>
            </a:fld>
            <a:endParaRPr lang="en-US"/>
          </a:p>
        </p:txBody>
      </p:sp>
      <p:cxnSp>
        <p:nvCxnSpPr>
          <p:cNvPr id="24" name="Straight Connector 23"/>
          <p:cNvCxnSpPr>
            <a:cxnSpLocks/>
          </p:cNvCxnSpPr>
          <p:nvPr userDrawn="1"/>
        </p:nvCxnSpPr>
        <p:spPr>
          <a:xfrm>
            <a:off x="10374766" y="6356350"/>
            <a:ext cx="0" cy="365125"/>
          </a:xfrm>
          <a:prstGeom prst="line">
            <a:avLst/>
          </a:prstGeom>
          <a:ln>
            <a:solidFill>
              <a:schemeClr val="tx2">
                <a:lumMod val="90000"/>
                <a:lumOff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43641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Picture">
    <p:spTree>
      <p:nvGrpSpPr>
        <p:cNvPr id="1" name=""/>
        <p:cNvGrpSpPr/>
        <p:nvPr/>
      </p:nvGrpSpPr>
      <p:grpSpPr>
        <a:xfrm>
          <a:off x="0" y="0"/>
          <a:ext cx="0" cy="0"/>
          <a:chOff x="0" y="0"/>
          <a:chExt cx="0" cy="0"/>
        </a:xfrm>
      </p:grpSpPr>
      <p:sp>
        <p:nvSpPr>
          <p:cNvPr id="24" name="Picture Placeholder 23"/>
          <p:cNvSpPr>
            <a:spLocks noGrp="1"/>
          </p:cNvSpPr>
          <p:nvPr>
            <p:ph type="pic" sz="quarter" idx="13"/>
          </p:nvPr>
        </p:nvSpPr>
        <p:spPr>
          <a:xfrm>
            <a:off x="1" y="-1"/>
            <a:ext cx="12191999" cy="6858003"/>
          </a:xfrm>
          <a:custGeom>
            <a:avLst/>
            <a:gdLst>
              <a:gd name="connsiteX0" fmla="*/ 3629041 w 12191999"/>
              <a:gd name="connsiteY0" fmla="*/ 5213254 h 6858003"/>
              <a:gd name="connsiteX1" fmla="*/ 5902830 w 12191999"/>
              <a:gd name="connsiteY1" fmla="*/ 6858001 h 6858003"/>
              <a:gd name="connsiteX2" fmla="*/ 1423476 w 12191999"/>
              <a:gd name="connsiteY2" fmla="*/ 6858001 h 6858003"/>
              <a:gd name="connsiteX3" fmla="*/ 0 w 12191999"/>
              <a:gd name="connsiteY3" fmla="*/ 2588188 h 6858003"/>
              <a:gd name="connsiteX4" fmla="*/ 3295170 w 12191999"/>
              <a:gd name="connsiteY4" fmla="*/ 4971750 h 6858003"/>
              <a:gd name="connsiteX5" fmla="*/ 765751 w 12191999"/>
              <a:gd name="connsiteY5" fmla="*/ 6858003 h 6858003"/>
              <a:gd name="connsiteX6" fmla="*/ 0 w 12191999"/>
              <a:gd name="connsiteY6" fmla="*/ 6858003 h 6858003"/>
              <a:gd name="connsiteX7" fmla="*/ 0 w 12191999"/>
              <a:gd name="connsiteY7" fmla="*/ 1 h 6858003"/>
              <a:gd name="connsiteX8" fmla="*/ 9962165 w 12191999"/>
              <a:gd name="connsiteY8" fmla="*/ 1 h 6858003"/>
              <a:gd name="connsiteX9" fmla="*/ 3628293 w 12191999"/>
              <a:gd name="connsiteY9" fmla="*/ 4723332 h 6858003"/>
              <a:gd name="connsiteX10" fmla="*/ 0 w 12191999"/>
              <a:gd name="connsiteY10" fmla="*/ 2098807 h 6858003"/>
              <a:gd name="connsiteX11" fmla="*/ 10628317 w 12191999"/>
              <a:gd name="connsiteY11" fmla="*/ 0 h 6858003"/>
              <a:gd name="connsiteX12" fmla="*/ 12191999 w 12191999"/>
              <a:gd name="connsiteY12" fmla="*/ 0 h 6858003"/>
              <a:gd name="connsiteX13" fmla="*/ 12191999 w 12191999"/>
              <a:gd name="connsiteY13" fmla="*/ 6858002 h 6858003"/>
              <a:gd name="connsiteX14" fmla="*/ 6601008 w 12191999"/>
              <a:gd name="connsiteY14" fmla="*/ 6858002 h 6858003"/>
              <a:gd name="connsiteX15" fmla="*/ 3959920 w 12191999"/>
              <a:gd name="connsiteY15" fmla="*/ 4953147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9" h="6858003">
                <a:moveTo>
                  <a:pt x="3629041" y="5213254"/>
                </a:moveTo>
                <a:lnTo>
                  <a:pt x="5902830" y="6858001"/>
                </a:lnTo>
                <a:lnTo>
                  <a:pt x="1423476" y="6858001"/>
                </a:lnTo>
                <a:close/>
                <a:moveTo>
                  <a:pt x="0" y="2588188"/>
                </a:moveTo>
                <a:lnTo>
                  <a:pt x="3295170" y="4971750"/>
                </a:lnTo>
                <a:lnTo>
                  <a:pt x="765751" y="6858003"/>
                </a:lnTo>
                <a:lnTo>
                  <a:pt x="0" y="6858003"/>
                </a:lnTo>
                <a:close/>
                <a:moveTo>
                  <a:pt x="0" y="1"/>
                </a:moveTo>
                <a:lnTo>
                  <a:pt x="9962165" y="1"/>
                </a:lnTo>
                <a:lnTo>
                  <a:pt x="3628293" y="4723332"/>
                </a:lnTo>
                <a:lnTo>
                  <a:pt x="0" y="2098807"/>
                </a:lnTo>
                <a:close/>
                <a:moveTo>
                  <a:pt x="10628317" y="0"/>
                </a:moveTo>
                <a:lnTo>
                  <a:pt x="12191999" y="0"/>
                </a:lnTo>
                <a:lnTo>
                  <a:pt x="12191999" y="6858002"/>
                </a:lnTo>
                <a:lnTo>
                  <a:pt x="6601008" y="6858002"/>
                </a:lnTo>
                <a:lnTo>
                  <a:pt x="3959920" y="4953147"/>
                </a:lnTo>
                <a:close/>
              </a:path>
            </a:pathLst>
          </a:custGeom>
        </p:spPr>
        <p:txBody>
          <a:bodyPr wrap="square">
            <a:noAutofit/>
          </a:bodyPr>
          <a:lstStyle/>
          <a:p>
            <a:endParaRPr lang="en-US"/>
          </a:p>
        </p:txBody>
      </p:sp>
      <p:sp>
        <p:nvSpPr>
          <p:cNvPr id="25" name="Title 1"/>
          <p:cNvSpPr>
            <a:spLocks noGrp="1"/>
          </p:cNvSpPr>
          <p:nvPr>
            <p:ph type="ctrTitle"/>
          </p:nvPr>
        </p:nvSpPr>
        <p:spPr>
          <a:xfrm>
            <a:off x="5879976" y="4851128"/>
            <a:ext cx="5842171"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26" name="Subtitle 2"/>
          <p:cNvSpPr>
            <a:spLocks noGrp="1"/>
          </p:cNvSpPr>
          <p:nvPr>
            <p:ph type="subTitle" idx="1"/>
          </p:nvPr>
        </p:nvSpPr>
        <p:spPr>
          <a:xfrm>
            <a:off x="5879976" y="5949280"/>
            <a:ext cx="5842171"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29140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and Title">
    <p:spTree>
      <p:nvGrpSpPr>
        <p:cNvPr id="1" name=""/>
        <p:cNvGrpSpPr/>
        <p:nvPr/>
      </p:nvGrpSpPr>
      <p:grpSpPr>
        <a:xfrm>
          <a:off x="0" y="0"/>
          <a:ext cx="0" cy="0"/>
          <a:chOff x="0" y="0"/>
          <a:chExt cx="0" cy="0"/>
        </a:xfrm>
      </p:grpSpPr>
      <p:sp>
        <p:nvSpPr>
          <p:cNvPr id="37" name="Freeform: Shape 36"/>
          <p:cNvSpPr/>
          <p:nvPr userDrawn="1"/>
        </p:nvSpPr>
        <p:spPr>
          <a:xfrm>
            <a:off x="0" y="4293096"/>
            <a:ext cx="12192000" cy="2564904"/>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a:off x="0" y="0"/>
            <a:ext cx="12192000" cy="5029201"/>
          </a:xfrm>
          <a:custGeom>
            <a:avLst/>
            <a:gdLst>
              <a:gd name="connsiteX0" fmla="*/ 0 w 12192000"/>
              <a:gd name="connsiteY0" fmla="*/ 0 h 5029201"/>
              <a:gd name="connsiteX1" fmla="*/ 12192000 w 12192000"/>
              <a:gd name="connsiteY1" fmla="*/ 0 h 5029201"/>
              <a:gd name="connsiteX2" fmla="*/ 12192000 w 12192000"/>
              <a:gd name="connsiteY2" fmla="*/ 2514601 h 5029201"/>
              <a:gd name="connsiteX3" fmla="*/ 12192000 w 12192000"/>
              <a:gd name="connsiteY3" fmla="*/ 5029201 h 5029201"/>
              <a:gd name="connsiteX4" fmla="*/ 6614601 w 12192000"/>
              <a:gd name="connsiteY4" fmla="*/ 5029201 h 5029201"/>
              <a:gd name="connsiteX5" fmla="*/ 6096000 w 12192000"/>
              <a:gd name="connsiteY5" fmla="*/ 4524815 h 5029201"/>
              <a:gd name="connsiteX6" fmla="*/ 5577400 w 12192000"/>
              <a:gd name="connsiteY6" fmla="*/ 5029201 h 5029201"/>
              <a:gd name="connsiteX7" fmla="*/ 0 w 12192000"/>
              <a:gd name="connsiteY7" fmla="*/ 5029201 h 5029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029201">
                <a:moveTo>
                  <a:pt x="0" y="0"/>
                </a:moveTo>
                <a:lnTo>
                  <a:pt x="12192000" y="0"/>
                </a:lnTo>
                <a:lnTo>
                  <a:pt x="12192000" y="2514601"/>
                </a:lnTo>
                <a:lnTo>
                  <a:pt x="12192000" y="5029201"/>
                </a:lnTo>
                <a:lnTo>
                  <a:pt x="6614601" y="5029201"/>
                </a:lnTo>
                <a:lnTo>
                  <a:pt x="6096000" y="4524815"/>
                </a:lnTo>
                <a:lnTo>
                  <a:pt x="5577400" y="5029201"/>
                </a:lnTo>
                <a:lnTo>
                  <a:pt x="0" y="5029201"/>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407368" y="5207650"/>
            <a:ext cx="11377264" cy="1533717"/>
          </a:xfrm>
          <a:prstGeom prst="rect">
            <a:avLst/>
          </a:prstGeom>
        </p:spPr>
        <p:txBody>
          <a:bodyPr lIns="274320" rIns="274320" anchor="ctr">
            <a:noAutofit/>
          </a:bodyPr>
          <a:lstStyle>
            <a:lvl1pPr algn="ctr">
              <a:defRPr sz="4800" b="1" cap="all" baseline="0">
                <a:solidFill>
                  <a:schemeClr val="bg1"/>
                </a:solidFill>
                <a:latin typeface="+mn-lt"/>
              </a:defRPr>
            </a:lvl1pPr>
          </a:lstStyle>
          <a:p>
            <a:r>
              <a:rPr lang="en-US"/>
              <a:t>Click to edit Master title style</a:t>
            </a:r>
          </a:p>
        </p:txBody>
      </p:sp>
    </p:spTree>
    <p:extLst>
      <p:ext uri="{BB962C8B-B14F-4D97-AF65-F5344CB8AC3E}">
        <p14:creationId xmlns:p14="http://schemas.microsoft.com/office/powerpoint/2010/main" val="584991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howee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6512" y="5774480"/>
            <a:ext cx="1095488" cy="1083520"/>
          </a:xfrm>
          <a:prstGeom prst="rect">
            <a:avLst/>
          </a:prstGeom>
        </p:spPr>
      </p:pic>
    </p:spTree>
    <p:extLst>
      <p:ext uri="{BB962C8B-B14F-4D97-AF65-F5344CB8AC3E}">
        <p14:creationId xmlns:p14="http://schemas.microsoft.com/office/powerpoint/2010/main" val="1578135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1">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4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accent3"/>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pPr/>
              <a:t>‹N°›</a:t>
            </a:fld>
            <a:endParaRPr lang="en-US"/>
          </a:p>
        </p:txBody>
      </p:sp>
    </p:spTree>
    <p:extLst>
      <p:ext uri="{BB962C8B-B14F-4D97-AF65-F5344CB8AC3E}">
        <p14:creationId xmlns:p14="http://schemas.microsoft.com/office/powerpoint/2010/main" val="1368349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ransition Slide 2">
    <p:spTree>
      <p:nvGrpSpPr>
        <p:cNvPr id="1" name=""/>
        <p:cNvGrpSpPr/>
        <p:nvPr/>
      </p:nvGrpSpPr>
      <p:grpSpPr>
        <a:xfrm>
          <a:off x="0" y="0"/>
          <a:ext cx="0" cy="0"/>
          <a:chOff x="0" y="0"/>
          <a:chExt cx="0" cy="0"/>
        </a:xfrm>
      </p:grpSpPr>
      <p:sp>
        <p:nvSpPr>
          <p:cNvPr id="37" name="Freeform: Shape 36"/>
          <p:cNvSpPr/>
          <p:nvPr userDrawn="1"/>
        </p:nvSpPr>
        <p:spPr>
          <a:xfrm>
            <a:off x="4064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icture Placeholder 35"/>
          <p:cNvSpPr>
            <a:spLocks noGrp="1"/>
          </p:cNvSpPr>
          <p:nvPr>
            <p:ph type="pic" sz="quarter" idx="13"/>
          </p:nvPr>
        </p:nvSpPr>
        <p:spPr>
          <a:xfrm>
            <a:off x="0" y="1371600"/>
            <a:ext cx="8129016"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8000 w 8129016"/>
              <a:gd name="connsiteY3" fmla="*/ 1828800 h 3657600"/>
              <a:gd name="connsiteX4" fmla="*/ 4064000 w 8129016"/>
              <a:gd name="connsiteY4" fmla="*/ 1828800 h 3657600"/>
              <a:gd name="connsiteX5" fmla="*/ 4064000 w 8129016"/>
              <a:gd name="connsiteY5" fmla="*/ 3657600 h 3657600"/>
              <a:gd name="connsiteX6" fmla="*/ 0 w 8129016"/>
              <a:gd name="connsiteY6"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9016" h="3657600">
                <a:moveTo>
                  <a:pt x="0" y="0"/>
                </a:moveTo>
                <a:lnTo>
                  <a:pt x="8129016" y="0"/>
                </a:lnTo>
                <a:lnTo>
                  <a:pt x="8129016" y="1828800"/>
                </a:lnTo>
                <a:lnTo>
                  <a:pt x="8128000" y="1828800"/>
                </a:lnTo>
                <a:lnTo>
                  <a:pt x="4064000" y="18288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9" name="Rectangle 8"/>
          <p:cNvSpPr/>
          <p:nvPr userDrawn="1"/>
        </p:nvSpPr>
        <p:spPr>
          <a:xfrm>
            <a:off x="8128000" y="1371600"/>
            <a:ext cx="40640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064000" y="3975732"/>
            <a:ext cx="8128000" cy="1067644"/>
          </a:xfrm>
          <a:prstGeom prst="rect">
            <a:avLst/>
          </a:prstGeom>
        </p:spPr>
        <p:txBody>
          <a:bodyPr lIns="274320" rIns="274320" anchor="b">
            <a:noAutofit/>
          </a:bodyPr>
          <a:lstStyle>
            <a:lvl1pPr algn="ctr">
              <a:defRPr sz="4400" b="1" cap="all" baseline="0">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accent1">
                    <a:lumMod val="75000"/>
                  </a:schemeClr>
                </a:solidFill>
              </a:defRPr>
            </a:lvl1pPr>
          </a:lstStyle>
          <a:p>
            <a:r>
              <a:rPr lang="en-US"/>
              <a:t>Your Date Here</a:t>
            </a:r>
          </a:p>
        </p:txBody>
      </p:sp>
      <p:sp>
        <p:nvSpPr>
          <p:cNvPr id="5" name="Footer Placeholder 4"/>
          <p:cNvSpPr>
            <a:spLocks noGrp="1"/>
          </p:cNvSpPr>
          <p:nvPr>
            <p:ph type="ftr" sz="quarter" idx="11"/>
          </p:nvPr>
        </p:nvSpPr>
        <p:spPr>
          <a:xfrm>
            <a:off x="0" y="6356350"/>
            <a:ext cx="4064000" cy="365125"/>
          </a:xfrm>
          <a:prstGeom prst="rect">
            <a:avLst/>
          </a:prstGeom>
        </p:spPr>
        <p:txBody>
          <a:bodyPr/>
          <a:lstStyle>
            <a:lvl1pPr>
              <a:defRPr cap="none" baseline="0">
                <a:solidFill>
                  <a:schemeClr val="bg2">
                    <a:lumMod val="75000"/>
                  </a:schemeClr>
                </a:solidFill>
              </a:defRPr>
            </a:lvl1pPr>
          </a:lstStyle>
          <a:p>
            <a:r>
              <a:rPr lang="en-US"/>
              <a:t>Your Footer Here</a:t>
            </a:r>
          </a:p>
        </p:txBody>
      </p:sp>
      <p:sp>
        <p:nvSpPr>
          <p:cNvPr id="6" name="Slide Number Placeholder 5"/>
          <p:cNvSpPr>
            <a:spLocks noGrp="1"/>
          </p:cNvSpPr>
          <p:nvPr>
            <p:ph type="sldNum" sz="quarter" idx="12"/>
          </p:nvPr>
        </p:nvSpPr>
        <p:spPr>
          <a:xfrm>
            <a:off x="4064000" y="6356350"/>
            <a:ext cx="4064000" cy="365125"/>
          </a:xfrm>
          <a:prstGeom prst="rect">
            <a:avLst/>
          </a:prstGeom>
        </p:spPr>
        <p:txBody>
          <a:bodyPr/>
          <a:lstStyle>
            <a:lvl1pPr algn="ctr">
              <a:defRPr>
                <a:solidFill>
                  <a:schemeClr val="accent1">
                    <a:lumMod val="75000"/>
                  </a:schemeClr>
                </a:solidFill>
              </a:defRPr>
            </a:lvl1pPr>
          </a:lstStyle>
          <a:p>
            <a:fld id="{FC1CF07D-8B3F-4D32-B059-0039CEA46DB1}" type="slidenum">
              <a:rPr lang="en-US" smtClean="0"/>
              <a:pPr/>
              <a:t>‹N°›</a:t>
            </a:fld>
            <a:endParaRPr lang="en-US"/>
          </a:p>
        </p:txBody>
      </p:sp>
      <p:sp>
        <p:nvSpPr>
          <p:cNvPr id="3" name="Subtitle 2"/>
          <p:cNvSpPr>
            <a:spLocks noGrp="1"/>
          </p:cNvSpPr>
          <p:nvPr>
            <p:ph type="subTitle" idx="1"/>
          </p:nvPr>
        </p:nvSpPr>
        <p:spPr>
          <a:xfrm>
            <a:off x="4064000" y="5296049"/>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8396312" y="1673729"/>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3818461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3">
    <p:spTree>
      <p:nvGrpSpPr>
        <p:cNvPr id="1" name=""/>
        <p:cNvGrpSpPr/>
        <p:nvPr/>
      </p:nvGrpSpPr>
      <p:grpSpPr>
        <a:xfrm>
          <a:off x="0" y="0"/>
          <a:ext cx="0" cy="0"/>
          <a:chOff x="0" y="0"/>
          <a:chExt cx="0" cy="0"/>
        </a:xfrm>
      </p:grpSpPr>
      <p:sp>
        <p:nvSpPr>
          <p:cNvPr id="10" name="Picture Placeholder 9"/>
          <p:cNvSpPr>
            <a:spLocks noGrp="1"/>
          </p:cNvSpPr>
          <p:nvPr>
            <p:ph type="pic" sz="quarter" idx="15"/>
          </p:nvPr>
        </p:nvSpPr>
        <p:spPr>
          <a:xfrm>
            <a:off x="0" y="0"/>
            <a:ext cx="12192000" cy="6858000"/>
          </a:xfrm>
          <a:prstGeom prst="rect">
            <a:avLst/>
          </a:prstGeom>
        </p:spPr>
        <p:txBody>
          <a:bodyPr/>
          <a:lstStyle/>
          <a:p>
            <a:endParaRPr lang="en-US"/>
          </a:p>
        </p:txBody>
      </p:sp>
      <p:sp>
        <p:nvSpPr>
          <p:cNvPr id="2" name="Title 1"/>
          <p:cNvSpPr>
            <a:spLocks noGrp="1"/>
          </p:cNvSpPr>
          <p:nvPr>
            <p:ph type="ctrTitle"/>
          </p:nvPr>
        </p:nvSpPr>
        <p:spPr>
          <a:xfrm>
            <a:off x="2032000" y="4397394"/>
            <a:ext cx="8128000" cy="1067644"/>
          </a:xfrm>
          <a:prstGeom prst="rect">
            <a:avLst/>
          </a:prstGeom>
        </p:spPr>
        <p:txBody>
          <a:bodyPr lIns="274320" rIns="274320" anchor="b">
            <a:noAutofit/>
          </a:bodyPr>
          <a:lstStyle>
            <a:lvl1pPr algn="ctr">
              <a:defRPr sz="4400" b="1">
                <a:solidFill>
                  <a:schemeClr val="bg1"/>
                </a:solidFill>
                <a:latin typeface="+mn-lt"/>
              </a:defRPr>
            </a:lvl1pPr>
          </a:lstStyle>
          <a:p>
            <a:r>
              <a:rPr lang="en-US"/>
              <a:t>Click to edit Master title style</a:t>
            </a:r>
          </a:p>
        </p:txBody>
      </p:sp>
      <p:sp>
        <p:nvSpPr>
          <p:cNvPr id="4" name="Date Placeholder 3"/>
          <p:cNvSpPr>
            <a:spLocks noGrp="1"/>
          </p:cNvSpPr>
          <p:nvPr>
            <p:ph type="dt" sz="half" idx="10"/>
          </p:nvPr>
        </p:nvSpPr>
        <p:spPr>
          <a:xfrm>
            <a:off x="8128000" y="6356349"/>
            <a:ext cx="4064000" cy="365125"/>
          </a:xfrm>
          <a:prstGeom prst="rect">
            <a:avLst/>
          </a:prstGeom>
        </p:spPr>
        <p:txBody>
          <a:bodyPr rIns="457200"/>
          <a:lstStyle>
            <a:lvl1pPr algn="r">
              <a:defRPr>
                <a:solidFill>
                  <a:schemeClr val="bg2">
                    <a:lumMod val="90000"/>
                  </a:schemeClr>
                </a:solidFill>
              </a:defRPr>
            </a:lvl1pPr>
          </a:lstStyle>
          <a:p>
            <a:r>
              <a:rPr lang="en-US"/>
              <a:t>Your Date Here</a:t>
            </a:r>
          </a:p>
        </p:txBody>
      </p:sp>
      <p:sp>
        <p:nvSpPr>
          <p:cNvPr id="5" name="Footer Placeholder 4"/>
          <p:cNvSpPr>
            <a:spLocks noGrp="1"/>
          </p:cNvSpPr>
          <p:nvPr>
            <p:ph type="ftr" sz="quarter" idx="11"/>
          </p:nvPr>
        </p:nvSpPr>
        <p:spPr>
          <a:xfrm>
            <a:off x="4064000" y="6356350"/>
            <a:ext cx="4064000" cy="365125"/>
          </a:xfrm>
          <a:prstGeom prst="rect">
            <a:avLst/>
          </a:prstGeom>
        </p:spPr>
        <p:txBody>
          <a:bodyPr/>
          <a:lstStyle>
            <a:lvl1pPr>
              <a:defRPr cap="none" baseline="0">
                <a:solidFill>
                  <a:schemeClr val="bg2">
                    <a:lumMod val="90000"/>
                  </a:schemeClr>
                </a:solidFill>
              </a:defRPr>
            </a:lvl1pPr>
          </a:lstStyle>
          <a:p>
            <a:r>
              <a:rPr lang="en-US"/>
              <a:t>Your Footer Here</a:t>
            </a:r>
          </a:p>
        </p:txBody>
      </p:sp>
      <p:sp>
        <p:nvSpPr>
          <p:cNvPr id="6" name="Slide Number Placeholder 5"/>
          <p:cNvSpPr>
            <a:spLocks noGrp="1"/>
          </p:cNvSpPr>
          <p:nvPr>
            <p:ph type="sldNum" sz="quarter" idx="12"/>
          </p:nvPr>
        </p:nvSpPr>
        <p:spPr>
          <a:xfrm>
            <a:off x="0" y="6356350"/>
            <a:ext cx="4064000" cy="365125"/>
          </a:xfrm>
          <a:prstGeom prst="rect">
            <a:avLst/>
          </a:prstGeom>
        </p:spPr>
        <p:txBody>
          <a:bodyPr vert="horz" lIns="91440" tIns="45720" rIns="91440" bIns="45720" rtlCol="0" anchor="ctr"/>
          <a:lstStyle>
            <a:lvl1pPr algn="l">
              <a:defRPr lang="en-US" cap="none" baseline="0" smtClean="0">
                <a:solidFill>
                  <a:schemeClr val="bg2">
                    <a:lumMod val="90000"/>
                  </a:schemeClr>
                </a:solidFill>
              </a:defRPr>
            </a:lvl1pPr>
          </a:lstStyle>
          <a:p>
            <a:fld id="{FC1CF07D-8B3F-4D32-B059-0039CEA46DB1}" type="slidenum">
              <a:rPr lang="en-US" smtClean="0"/>
              <a:pPr/>
              <a:t>‹N°›</a:t>
            </a:fld>
            <a:endParaRPr lang="en-US"/>
          </a:p>
        </p:txBody>
      </p:sp>
      <p:sp>
        <p:nvSpPr>
          <p:cNvPr id="3" name="Subtitle 2"/>
          <p:cNvSpPr>
            <a:spLocks noGrp="1"/>
          </p:cNvSpPr>
          <p:nvPr>
            <p:ph type="subTitle" idx="1"/>
          </p:nvPr>
        </p:nvSpPr>
        <p:spPr>
          <a:xfrm>
            <a:off x="2032000" y="5717711"/>
            <a:ext cx="8128000" cy="480131"/>
          </a:xfrm>
          <a:prstGeom prst="rect">
            <a:avLst/>
          </a:prstGeom>
        </p:spPr>
        <p:txBody>
          <a:bodyPr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7"/>
          <p:cNvSpPr>
            <a:spLocks noGrp="1"/>
          </p:cNvSpPr>
          <p:nvPr>
            <p:ph type="body" sz="quarter" idx="14" hasCustomPrompt="1"/>
          </p:nvPr>
        </p:nvSpPr>
        <p:spPr>
          <a:xfrm>
            <a:off x="4331804" y="3345071"/>
            <a:ext cx="3528392" cy="1223963"/>
          </a:xfrm>
          <a:prstGeom prst="rect">
            <a:avLst/>
          </a:prstGeom>
        </p:spPr>
        <p:txBody>
          <a:bodyPr anchor="ctr">
            <a:noAutofit/>
          </a:bodyPr>
          <a:lstStyle>
            <a:lvl1pPr marL="0" indent="0" algn="ctr">
              <a:buNone/>
              <a:defRPr sz="8800" cap="all" baseline="0">
                <a:solidFill>
                  <a:schemeClr val="bg1">
                    <a:lumMod val="95000"/>
                  </a:schemeClr>
                </a:solidFill>
              </a:defRPr>
            </a:lvl1pPr>
          </a:lstStyle>
          <a:p>
            <a:pPr lvl="0"/>
            <a:r>
              <a:rPr lang="en-US"/>
              <a:t>#00</a:t>
            </a:r>
          </a:p>
        </p:txBody>
      </p:sp>
    </p:spTree>
    <p:extLst>
      <p:ext uri="{BB962C8B-B14F-4D97-AF65-F5344CB8AC3E}">
        <p14:creationId xmlns:p14="http://schemas.microsoft.com/office/powerpoint/2010/main" val="3200473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4">
    <p:bg>
      <p:bgPr>
        <a:solidFill>
          <a:schemeClr val="tx2"/>
        </a:solidFill>
        <a:effectLst/>
      </p:bgPr>
    </p:bg>
    <p:spTree>
      <p:nvGrpSpPr>
        <p:cNvPr id="1" name=""/>
        <p:cNvGrpSpPr/>
        <p:nvPr/>
      </p:nvGrpSpPr>
      <p:grpSpPr>
        <a:xfrm>
          <a:off x="0" y="0"/>
          <a:ext cx="0" cy="0"/>
          <a:chOff x="0" y="0"/>
          <a:chExt cx="0" cy="0"/>
        </a:xfrm>
      </p:grpSpPr>
      <p:sp>
        <p:nvSpPr>
          <p:cNvPr id="38" name="Title 1"/>
          <p:cNvSpPr>
            <a:spLocks noGrp="1"/>
          </p:cNvSpPr>
          <p:nvPr>
            <p:ph type="ctrTitle"/>
          </p:nvPr>
        </p:nvSpPr>
        <p:spPr>
          <a:xfrm>
            <a:off x="3287688" y="4074661"/>
            <a:ext cx="8434459" cy="1067644"/>
          </a:xfrm>
          <a:prstGeom prst="rect">
            <a:avLst/>
          </a:prstGeom>
        </p:spPr>
        <p:txBody>
          <a:bodyPr lIns="274320" rIns="0" anchor="b">
            <a:noAutofit/>
          </a:bodyPr>
          <a:lstStyle>
            <a:lvl1pPr algn="l">
              <a:defRPr sz="5400" b="1" cap="all" baseline="0">
                <a:solidFill>
                  <a:schemeClr val="accent2"/>
                </a:solidFill>
                <a:latin typeface="+mn-lt"/>
              </a:defRPr>
            </a:lvl1pPr>
          </a:lstStyle>
          <a:p>
            <a:r>
              <a:rPr lang="en-US"/>
              <a:t>Click to edit Master title style</a:t>
            </a:r>
          </a:p>
        </p:txBody>
      </p:sp>
      <p:sp>
        <p:nvSpPr>
          <p:cNvPr id="39" name="Subtitle 2"/>
          <p:cNvSpPr>
            <a:spLocks noGrp="1"/>
          </p:cNvSpPr>
          <p:nvPr>
            <p:ph type="subTitle" idx="1"/>
          </p:nvPr>
        </p:nvSpPr>
        <p:spPr>
          <a:xfrm>
            <a:off x="3287688" y="5172813"/>
            <a:ext cx="8434459" cy="480131"/>
          </a:xfrm>
          <a:prstGeom prst="rect">
            <a:avLst/>
          </a:prstGeom>
        </p:spPr>
        <p:txBody>
          <a:bodyPr wrap="square" lIns="274320" rIns="0">
            <a:spAutoFit/>
          </a:bodyPr>
          <a:lstStyle>
            <a:lvl1pPr marL="0" indent="0" algn="l">
              <a:buNone/>
              <a:defRPr sz="2800">
                <a:solidFill>
                  <a:schemeClr val="tx2">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Freeform: Shape 11"/>
          <p:cNvSpPr/>
          <p:nvPr userDrawn="1"/>
        </p:nvSpPr>
        <p:spPr>
          <a:xfrm rot="5400000">
            <a:off x="-267349" y="4414555"/>
            <a:ext cx="1674590" cy="1139894"/>
          </a:xfrm>
          <a:custGeom>
            <a:avLst/>
            <a:gdLst>
              <a:gd name="connsiteX0" fmla="*/ 0 w 1674590"/>
              <a:gd name="connsiteY0" fmla="*/ 1139893 h 1139894"/>
              <a:gd name="connsiteX1" fmla="*/ 824542 w 1674590"/>
              <a:gd name="connsiteY1" fmla="*/ 0 h 1139894"/>
              <a:gd name="connsiteX2" fmla="*/ 1674590 w 1674590"/>
              <a:gd name="connsiteY2" fmla="*/ 1139894 h 1139894"/>
            </a:gdLst>
            <a:ahLst/>
            <a:cxnLst>
              <a:cxn ang="0">
                <a:pos x="connsiteX0" y="connsiteY0"/>
              </a:cxn>
              <a:cxn ang="0">
                <a:pos x="connsiteX1" y="connsiteY1"/>
              </a:cxn>
              <a:cxn ang="0">
                <a:pos x="connsiteX2" y="connsiteY2"/>
              </a:cxn>
            </a:cxnLst>
            <a:rect l="l" t="t" r="r" b="b"/>
            <a:pathLst>
              <a:path w="1674590" h="1139894">
                <a:moveTo>
                  <a:pt x="0" y="1139893"/>
                </a:moveTo>
                <a:lnTo>
                  <a:pt x="824542" y="0"/>
                </a:lnTo>
                <a:lnTo>
                  <a:pt x="1674590" y="113989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9"/>
          <p:cNvSpPr>
            <a:spLocks noGrp="1"/>
          </p:cNvSpPr>
          <p:nvPr>
            <p:ph type="pic" sz="quarter" idx="13"/>
          </p:nvPr>
        </p:nvSpPr>
        <p:spPr>
          <a:xfrm>
            <a:off x="1" y="0"/>
            <a:ext cx="7806889" cy="4723331"/>
          </a:xfrm>
          <a:custGeom>
            <a:avLst/>
            <a:gdLst>
              <a:gd name="connsiteX0" fmla="*/ 0 w 7806889"/>
              <a:gd name="connsiteY0" fmla="*/ 0 h 4723331"/>
              <a:gd name="connsiteX1" fmla="*/ 7806889 w 7806889"/>
              <a:gd name="connsiteY1" fmla="*/ 0 h 4723331"/>
              <a:gd name="connsiteX2" fmla="*/ 1473016 w 7806889"/>
              <a:gd name="connsiteY2" fmla="*/ 4723331 h 4723331"/>
              <a:gd name="connsiteX3" fmla="*/ 0 w 7806889"/>
              <a:gd name="connsiteY3" fmla="*/ 3657825 h 4723331"/>
            </a:gdLst>
            <a:ahLst/>
            <a:cxnLst>
              <a:cxn ang="0">
                <a:pos x="connsiteX0" y="connsiteY0"/>
              </a:cxn>
              <a:cxn ang="0">
                <a:pos x="connsiteX1" y="connsiteY1"/>
              </a:cxn>
              <a:cxn ang="0">
                <a:pos x="connsiteX2" y="connsiteY2"/>
              </a:cxn>
              <a:cxn ang="0">
                <a:pos x="connsiteX3" y="connsiteY3"/>
              </a:cxn>
            </a:cxnLst>
            <a:rect l="l" t="t" r="r" b="b"/>
            <a:pathLst>
              <a:path w="7806889" h="4723331">
                <a:moveTo>
                  <a:pt x="0" y="0"/>
                </a:moveTo>
                <a:lnTo>
                  <a:pt x="7806889" y="0"/>
                </a:lnTo>
                <a:lnTo>
                  <a:pt x="1473016" y="4723331"/>
                </a:lnTo>
                <a:lnTo>
                  <a:pt x="0" y="3657825"/>
                </a:lnTo>
                <a:close/>
              </a:path>
            </a:pathLst>
          </a:custGeom>
        </p:spPr>
        <p:txBody>
          <a:bodyPr wrap="square">
            <a:noAutofit/>
          </a:bodyPr>
          <a:lstStyle/>
          <a:p>
            <a:endParaRPr lang="en-US"/>
          </a:p>
        </p:txBody>
      </p:sp>
      <p:sp>
        <p:nvSpPr>
          <p:cNvPr id="14" name="Freeform: Shape 13"/>
          <p:cNvSpPr/>
          <p:nvPr userDrawn="1"/>
        </p:nvSpPr>
        <p:spPr>
          <a:xfrm rot="10800000" flipV="1">
            <a:off x="0" y="5213253"/>
            <a:ext cx="3747554" cy="1644747"/>
          </a:xfrm>
          <a:custGeom>
            <a:avLst/>
            <a:gdLst>
              <a:gd name="connsiteX0" fmla="*/ 2273790 w 3747554"/>
              <a:gd name="connsiteY0" fmla="*/ 0 h 1644747"/>
              <a:gd name="connsiteX1" fmla="*/ 0 w 3747554"/>
              <a:gd name="connsiteY1" fmla="*/ 1644747 h 1644747"/>
              <a:gd name="connsiteX2" fmla="*/ 3747554 w 3747554"/>
              <a:gd name="connsiteY2" fmla="*/ 1644747 h 1644747"/>
              <a:gd name="connsiteX3" fmla="*/ 3747554 w 3747554"/>
              <a:gd name="connsiteY3" fmla="*/ 1099025 h 1644747"/>
            </a:gdLst>
            <a:ahLst/>
            <a:cxnLst>
              <a:cxn ang="0">
                <a:pos x="connsiteX0" y="connsiteY0"/>
              </a:cxn>
              <a:cxn ang="0">
                <a:pos x="connsiteX1" y="connsiteY1"/>
              </a:cxn>
              <a:cxn ang="0">
                <a:pos x="connsiteX2" y="connsiteY2"/>
              </a:cxn>
              <a:cxn ang="0">
                <a:pos x="connsiteX3" y="connsiteY3"/>
              </a:cxn>
            </a:cxnLst>
            <a:rect l="l" t="t" r="r" b="b"/>
            <a:pathLst>
              <a:path w="3747554" h="1644747">
                <a:moveTo>
                  <a:pt x="2273790" y="0"/>
                </a:moveTo>
                <a:lnTo>
                  <a:pt x="0" y="1644747"/>
                </a:lnTo>
                <a:lnTo>
                  <a:pt x="3747554" y="1644747"/>
                </a:lnTo>
                <a:lnTo>
                  <a:pt x="3747554" y="1099025"/>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ate Placeholder 3"/>
          <p:cNvSpPr>
            <a:spLocks noGrp="1"/>
          </p:cNvSpPr>
          <p:nvPr>
            <p:ph type="dt" sz="half" idx="11"/>
          </p:nvPr>
        </p:nvSpPr>
        <p:spPr>
          <a:xfrm>
            <a:off x="569946" y="6356349"/>
            <a:ext cx="1931877" cy="365125"/>
          </a:xfrm>
          <a:prstGeom prst="rect">
            <a:avLst/>
          </a:prstGeom>
        </p:spPr>
        <p:txBody>
          <a:bodyPr lIns="0" rIns="0"/>
          <a:lstStyle>
            <a:lvl1pPr algn="ctr">
              <a:defRPr>
                <a:solidFill>
                  <a:schemeClr val="bg2">
                    <a:lumMod val="50000"/>
                  </a:schemeClr>
                </a:solidFill>
              </a:defRPr>
            </a:lvl1pPr>
          </a:lstStyle>
          <a:p>
            <a:r>
              <a:rPr lang="en-US"/>
              <a:t>Your Date Here</a:t>
            </a:r>
          </a:p>
        </p:txBody>
      </p:sp>
      <p:sp>
        <p:nvSpPr>
          <p:cNvPr id="41" name="Footer Placeholder 4"/>
          <p:cNvSpPr>
            <a:spLocks noGrp="1"/>
          </p:cNvSpPr>
          <p:nvPr>
            <p:ph type="ftr" sz="quarter" idx="12"/>
          </p:nvPr>
        </p:nvSpPr>
        <p:spPr>
          <a:xfrm>
            <a:off x="3747555" y="6356350"/>
            <a:ext cx="5647713" cy="365125"/>
          </a:xfrm>
          <a:prstGeom prst="rect">
            <a:avLst/>
          </a:prstGeom>
        </p:spPr>
        <p:txBody>
          <a:bodyPr/>
          <a:lstStyle>
            <a:lvl1pPr algn="l">
              <a:defRPr cap="none" baseline="0">
                <a:solidFill>
                  <a:schemeClr val="bg2">
                    <a:lumMod val="75000"/>
                  </a:schemeClr>
                </a:solidFill>
              </a:defRPr>
            </a:lvl1pPr>
          </a:lstStyle>
          <a:p>
            <a:r>
              <a:rPr lang="en-US"/>
              <a:t>Your Footer Here</a:t>
            </a:r>
          </a:p>
        </p:txBody>
      </p:sp>
      <p:sp>
        <p:nvSpPr>
          <p:cNvPr id="19" name="Freeform: Shape 18"/>
          <p:cNvSpPr/>
          <p:nvPr userDrawn="1"/>
        </p:nvSpPr>
        <p:spPr>
          <a:xfrm flipV="1">
            <a:off x="7333860" y="-1"/>
            <a:ext cx="4858141" cy="2684911"/>
          </a:xfrm>
          <a:custGeom>
            <a:avLst/>
            <a:gdLst>
              <a:gd name="connsiteX0" fmla="*/ 1229424 w 4858141"/>
              <a:gd name="connsiteY0" fmla="*/ 2684911 h 2684911"/>
              <a:gd name="connsiteX1" fmla="*/ 4858141 w 4858141"/>
              <a:gd name="connsiteY1" fmla="*/ 2684911 h 2684911"/>
              <a:gd name="connsiteX2" fmla="*/ 4858141 w 4858141"/>
              <a:gd name="connsiteY2" fmla="*/ 1794066 h 2684911"/>
              <a:gd name="connsiteX3" fmla="*/ 2452345 w 4858141"/>
              <a:gd name="connsiteY3" fmla="*/ 0 h 2684911"/>
              <a:gd name="connsiteX4" fmla="*/ 0 w 4858141"/>
              <a:gd name="connsiteY4" fmla="*/ 1773905 h 2684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8141" h="2684911">
                <a:moveTo>
                  <a:pt x="1229424" y="2684911"/>
                </a:moveTo>
                <a:lnTo>
                  <a:pt x="4858141" y="2684911"/>
                </a:lnTo>
                <a:lnTo>
                  <a:pt x="4858141" y="1794066"/>
                </a:lnTo>
                <a:lnTo>
                  <a:pt x="2452345" y="0"/>
                </a:lnTo>
                <a:lnTo>
                  <a:pt x="0" y="177390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7"/>
          <p:cNvSpPr>
            <a:spLocks noGrp="1"/>
          </p:cNvSpPr>
          <p:nvPr>
            <p:ph type="body" sz="quarter" idx="14" hasCustomPrompt="1"/>
          </p:nvPr>
        </p:nvSpPr>
        <p:spPr>
          <a:xfrm>
            <a:off x="8000322" y="235007"/>
            <a:ext cx="3528392" cy="1643438"/>
          </a:xfrm>
          <a:prstGeom prst="rect">
            <a:avLst/>
          </a:prstGeom>
        </p:spPr>
        <p:txBody>
          <a:bodyPr anchor="ctr">
            <a:noAutofit/>
          </a:bodyPr>
          <a:lstStyle>
            <a:lvl1pPr marL="0" indent="0" algn="ctr">
              <a:buNone/>
              <a:defRPr sz="8800" cap="all" baseline="0">
                <a:solidFill>
                  <a:schemeClr val="tx2"/>
                </a:solidFill>
              </a:defRPr>
            </a:lvl1pPr>
          </a:lstStyle>
          <a:p>
            <a:pPr lvl="0"/>
            <a:r>
              <a:rPr lang="en-US"/>
              <a:t>#00</a:t>
            </a:r>
          </a:p>
        </p:txBody>
      </p:sp>
      <p:sp>
        <p:nvSpPr>
          <p:cNvPr id="17" name="Slide Number Placeholder 5"/>
          <p:cNvSpPr>
            <a:spLocks noGrp="1"/>
          </p:cNvSpPr>
          <p:nvPr>
            <p:ph type="sldNum" sz="quarter" idx="15"/>
          </p:nvPr>
        </p:nvSpPr>
        <p:spPr>
          <a:xfrm>
            <a:off x="10856835" y="6356350"/>
            <a:ext cx="865312" cy="365125"/>
          </a:xfrm>
          <a:prstGeom prst="rect">
            <a:avLst/>
          </a:prstGeom>
        </p:spPr>
        <p:txBody>
          <a:bodyPr/>
          <a:lstStyle>
            <a:lvl1pPr>
              <a:defRPr>
                <a:solidFill>
                  <a:schemeClr val="bg2">
                    <a:lumMod val="75000"/>
                  </a:schemeClr>
                </a:solidFill>
              </a:defRPr>
            </a:lvl1pPr>
          </a:lstStyle>
          <a:p>
            <a:fld id="{FC1CF07D-8B3F-4D32-B059-0039CEA46DB1}" type="slidenum">
              <a:rPr lang="en-US" smtClean="0"/>
              <a:pPr/>
              <a:t>‹N°›</a:t>
            </a:fld>
            <a:endParaRPr lang="en-US"/>
          </a:p>
        </p:txBody>
      </p:sp>
    </p:spTree>
    <p:extLst>
      <p:ext uri="{BB962C8B-B14F-4D97-AF65-F5344CB8AC3E}">
        <p14:creationId xmlns:p14="http://schemas.microsoft.com/office/powerpoint/2010/main" val="2612550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Slide 5">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86312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ansition Slide 6">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6">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122796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ansition Slide 7">
    <p:spTree>
      <p:nvGrpSpPr>
        <p:cNvPr id="1" name=""/>
        <p:cNvGrpSpPr/>
        <p:nvPr/>
      </p:nvGrpSpPr>
      <p:grpSpPr>
        <a:xfrm>
          <a:off x="0" y="0"/>
          <a:ext cx="0" cy="0"/>
          <a:chOff x="0" y="0"/>
          <a:chExt cx="0" cy="0"/>
        </a:xfrm>
      </p:grpSpPr>
      <p:sp>
        <p:nvSpPr>
          <p:cNvPr id="37" name="Freeform: Shape 36"/>
          <p:cNvSpPr/>
          <p:nvPr userDrawn="1"/>
        </p:nvSpPr>
        <p:spPr>
          <a:xfrm>
            <a:off x="0" y="5029200"/>
            <a:ext cx="12192000" cy="18288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0" y="1371601"/>
            <a:ext cx="12192000" cy="3657600"/>
          </a:xfrm>
          <a:custGeom>
            <a:avLst/>
            <a:gdLst>
              <a:gd name="connsiteX0" fmla="*/ 0 w 8129016"/>
              <a:gd name="connsiteY0" fmla="*/ 0 h 3657600"/>
              <a:gd name="connsiteX1" fmla="*/ 8129016 w 8129016"/>
              <a:gd name="connsiteY1" fmla="*/ 0 h 3657600"/>
              <a:gd name="connsiteX2" fmla="*/ 8129016 w 8129016"/>
              <a:gd name="connsiteY2" fmla="*/ 1828800 h 3657600"/>
              <a:gd name="connsiteX3" fmla="*/ 8129016 w 8129016"/>
              <a:gd name="connsiteY3" fmla="*/ 3657600 h 3657600"/>
              <a:gd name="connsiteX4" fmla="*/ 4064000 w 8129016"/>
              <a:gd name="connsiteY4" fmla="*/ 3657600 h 3657600"/>
              <a:gd name="connsiteX5" fmla="*/ 0 w 8129016"/>
              <a:gd name="connsiteY5" fmla="*/ 365760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9016" h="3657600">
                <a:moveTo>
                  <a:pt x="0" y="0"/>
                </a:moveTo>
                <a:lnTo>
                  <a:pt x="8129016" y="0"/>
                </a:lnTo>
                <a:lnTo>
                  <a:pt x="8129016" y="1828800"/>
                </a:lnTo>
                <a:lnTo>
                  <a:pt x="8129016" y="3657600"/>
                </a:lnTo>
                <a:lnTo>
                  <a:pt x="4064000" y="3657600"/>
                </a:lnTo>
                <a:lnTo>
                  <a:pt x="0" y="3657600"/>
                </a:lnTo>
                <a:close/>
              </a:path>
            </a:pathLst>
          </a:custGeom>
          <a:solidFill>
            <a:schemeClr val="bg1">
              <a:lumMod val="50000"/>
            </a:schemeClr>
          </a:solidFill>
        </p:spPr>
        <p:txBody>
          <a:bodyPr wrap="square">
            <a:noAutofit/>
          </a:bodyPr>
          <a:lstStyle/>
          <a:p>
            <a:endParaRPr lang="en-US"/>
          </a:p>
        </p:txBody>
      </p:sp>
      <p:sp>
        <p:nvSpPr>
          <p:cNvPr id="2" name="Title 1"/>
          <p:cNvSpPr>
            <a:spLocks noGrp="1"/>
          </p:cNvSpPr>
          <p:nvPr>
            <p:ph type="ctrTitle"/>
          </p:nvPr>
        </p:nvSpPr>
        <p:spPr>
          <a:xfrm>
            <a:off x="1163452" y="5207651"/>
            <a:ext cx="9865096" cy="1067644"/>
          </a:xfrm>
          <a:prstGeom prst="rect">
            <a:avLst/>
          </a:prstGeom>
        </p:spPr>
        <p:txBody>
          <a:bodyPr lIns="274320" rIns="274320" anchor="ctr">
            <a:noAutofit/>
          </a:bodyPr>
          <a:lstStyle>
            <a:lvl1pPr algn="ctr">
              <a:defRPr sz="5400" b="1" cap="all"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1163452" y="6165304"/>
            <a:ext cx="9865096" cy="480131"/>
          </a:xfrm>
          <a:prstGeom prst="rect">
            <a:avLst/>
          </a:prstGeom>
        </p:spPr>
        <p:txBody>
          <a:bodyPr wrap="square" lIns="274320" rIns="274320">
            <a:spAutoFit/>
          </a:bodyPr>
          <a:lstStyle>
            <a:lvl1pPr marL="0" indent="0" algn="ctr">
              <a:buNone/>
              <a:defRPr sz="2800">
                <a:solidFill>
                  <a:schemeClr val="accent4">
                    <a:lumMod val="20000"/>
                    <a:lumOff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90445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Your Date Here</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Your Footer Here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CF07D-8B3F-4D32-B059-0039CEA46DB1}" type="slidenum">
              <a:rPr lang="en-US" smtClean="0"/>
              <a:t>‹N°›</a:t>
            </a:fld>
            <a:endParaRPr lang="en-US"/>
          </a:p>
        </p:txBody>
      </p:sp>
      <p:sp>
        <p:nvSpPr>
          <p:cNvPr id="14" name="Rectangle 13"/>
          <p:cNvSpPr/>
          <p:nvPr userDrawn="1"/>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009425401"/>
      </p:ext>
    </p:extLst>
  </p:cSld>
  <p:clrMap bg1="lt1" tx1="dk1" bg2="lt2" tx2="dk2" accent1="accent1" accent2="accent2" accent3="accent3" accent4="accent4" accent5="accent5" accent6="accent6" hlink="hlink" folHlink="folHlink"/>
  <p:sldLayoutIdLst>
    <p:sldLayoutId id="2147483852" r:id="rId1"/>
    <p:sldLayoutId id="2147483857" r:id="rId2"/>
    <p:sldLayoutId id="2147483861" r:id="rId3"/>
    <p:sldLayoutId id="2147483858" r:id="rId4"/>
    <p:sldLayoutId id="2147483860" r:id="rId5"/>
    <p:sldLayoutId id="2147483859" r:id="rId6"/>
    <p:sldLayoutId id="2147483862" r:id="rId7"/>
    <p:sldLayoutId id="2147483864" r:id="rId8"/>
    <p:sldLayoutId id="2147483863" r:id="rId9"/>
    <p:sldLayoutId id="2147483865" r:id="rId10"/>
    <p:sldLayoutId id="2147483866" r:id="rId11"/>
    <p:sldLayoutId id="2147483883" r:id="rId12"/>
    <p:sldLayoutId id="2147483874" r:id="rId13"/>
    <p:sldLayoutId id="2147483875" r:id="rId14"/>
    <p:sldLayoutId id="2147483877" r:id="rId15"/>
    <p:sldLayoutId id="2147483882" r:id="rId16"/>
    <p:sldLayoutId id="2147483876" r:id="rId17"/>
    <p:sldLayoutId id="2147483872" r:id="rId18"/>
    <p:sldLayoutId id="2147483878" r:id="rId19"/>
    <p:sldLayoutId id="2147483856" r:id="rId20"/>
    <p:sldLayoutId id="2147483880" r:id="rId21"/>
    <p:sldLayoutId id="2147483879" r:id="rId22"/>
    <p:sldLayoutId id="2147483881" r:id="rId2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137160"/>
            <a:ext cx="10972800" cy="707886"/>
          </a:xfrm>
          <a:prstGeom prst="rect">
            <a:avLst/>
          </a:prstGeom>
        </p:spPr>
        <p:txBody>
          <a:bodyPr vert="horz" lIns="91440" tIns="45720" rIns="91440" bIns="45720" rtlCol="0" anchor="ctr">
            <a:spAutoFit/>
          </a:bodyPr>
          <a:lstStyle/>
          <a:p>
            <a:pPr lvl="0"/>
            <a:r>
              <a:rPr lang="en-US"/>
              <a:t>Click to edit Master title style</a:t>
            </a:r>
            <a:endParaRPr lang="en-US" dirty="0"/>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rot="5400000">
            <a:off x="11604686" y="5799924"/>
            <a:ext cx="1839158" cy="276999"/>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3974763103"/>
      </p:ext>
    </p:extLst>
  </p:cSld>
  <p:clrMap bg1="lt1" tx1="dk1" bg2="lt2" tx2="dk2" accent1="accent1" accent2="accent2" accent3="accent3" accent4="accent4" accent5="accent5" accent6="accent6" hlink="hlink" folHlink="folHlink"/>
  <p:hf hdr="0"/>
  <p:txStyles>
    <p:titleStyle>
      <a:lvl1pPr algn="r" defTabSz="914354" rtl="0" eaLnBrk="1" latinLnBrk="0" hangingPunct="1">
        <a:spcBef>
          <a:spcPct val="0"/>
        </a:spcBef>
        <a:buNone/>
        <a:defRPr lang="en-US" sz="4000" b="1" kern="1200" cap="all" normalizeH="0" baseline="0" dirty="0">
          <a:solidFill>
            <a:srgbClr val="2F3A4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882" indent="-342882" algn="l" defTabSz="914354" rtl="0" eaLnBrk="1" latinLnBrk="0" hangingPunct="1">
        <a:spcBef>
          <a:spcPct val="20000"/>
        </a:spcBef>
        <a:buFont typeface="Arial" pitchFamily="34" charset="0"/>
        <a:buChar char="•"/>
        <a:defRPr sz="32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742913" indent="-285737" algn="l" defTabSz="914354" rtl="0" eaLnBrk="1" latinLnBrk="0" hangingPunct="1">
        <a:spcBef>
          <a:spcPct val="20000"/>
        </a:spcBef>
        <a:buFont typeface="Arial" pitchFamily="34" charset="0"/>
        <a:buChar char="–"/>
        <a:defRPr sz="2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1142942" indent="-228589" algn="l" defTabSz="914354" rtl="0" eaLnBrk="1" latinLnBrk="0" hangingPunct="1">
        <a:spcBef>
          <a:spcPct val="20000"/>
        </a:spcBef>
        <a:buFont typeface="Arial" pitchFamily="34" charset="0"/>
        <a:buChar char="•"/>
        <a:defRPr sz="24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600120"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298" indent="-228589" algn="l" defTabSz="914354"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474"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E2631"/>
        </a:solidFill>
        <a:effectLst/>
      </p:bgPr>
    </p:bg>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3"/>
          <a:stretch>
            <a:fillRect/>
          </a:stretch>
        </p:blipFill>
        <p:spPr>
          <a:xfrm>
            <a:off x="4638930" y="341031"/>
            <a:ext cx="2914141" cy="804743"/>
          </a:xfrm>
          <a:prstGeom prst="rect">
            <a:avLst/>
          </a:prstGeom>
        </p:spPr>
      </p:pic>
      <p:sp>
        <p:nvSpPr>
          <p:cNvPr id="5" name="Rectangle 4"/>
          <p:cNvSpPr/>
          <p:nvPr userDrawn="1"/>
        </p:nvSpPr>
        <p:spPr>
          <a:xfrm>
            <a:off x="2185947" y="2158991"/>
            <a:ext cx="7820106" cy="3416320"/>
          </a:xfrm>
          <a:prstGeom prst="rect">
            <a:avLst/>
          </a:prstGeom>
        </p:spPr>
        <p:txBody>
          <a:bodyPr wrap="square" anchor="ctr">
            <a:spAutoFit/>
          </a:bodyPr>
          <a:lstStyle/>
          <a:p>
            <a:pPr algn="ctr" defTabSz="914354"/>
            <a:r>
              <a:rPr lang="en-US" sz="5400" dirty="0">
                <a:solidFill>
                  <a:schemeClr val="bg1"/>
                </a:solidFill>
                <a:latin typeface="Calibri Light" panose="020F0302020204030204" pitchFamily="34" charset="0"/>
              </a:rPr>
              <a:t>Free </a:t>
            </a:r>
            <a:r>
              <a:rPr lang="en-US" sz="5400">
                <a:solidFill>
                  <a:schemeClr val="bg1"/>
                </a:solidFill>
                <a:latin typeface="Calibri Light" panose="020F0302020204030204" pitchFamily="34" charset="0"/>
              </a:rPr>
              <a:t>creative templates</a:t>
            </a:r>
            <a:r>
              <a:rPr lang="en-US" sz="5400" dirty="0">
                <a:solidFill>
                  <a:schemeClr val="bg1"/>
                </a:solidFill>
                <a:latin typeface="Calibri Light" panose="020F0302020204030204" pitchFamily="34" charset="0"/>
              </a:rPr>
              <a:t>, charts, diagrams and maps for your outstanding presentations</a:t>
            </a:r>
          </a:p>
        </p:txBody>
      </p:sp>
    </p:spTree>
    <p:extLst>
      <p:ext uri="{BB962C8B-B14F-4D97-AF65-F5344CB8AC3E}">
        <p14:creationId xmlns:p14="http://schemas.microsoft.com/office/powerpoint/2010/main" val="3800825972"/>
      </p:ext>
    </p:extLst>
  </p:cSld>
  <p:clrMap bg1="lt1" tx1="dk1" bg2="lt2" tx2="dk2" accent1="accent1" accent2="accent2" accent3="accent3" accent4="accent4" accent5="accent5" accent6="accent6" hlink="hlink" folHlink="folHlink"/>
  <p:sldLayoutIdLst>
    <p:sldLayoutId id="2147483754" r:id="rId1"/>
  </p:sldLayoutIdLst>
  <p:hf hdr="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0.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3.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8.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336" y="5207651"/>
            <a:ext cx="11953328" cy="1067644"/>
          </a:xfrm>
        </p:spPr>
        <p:txBody>
          <a:bodyPr/>
          <a:lstStyle/>
          <a:p>
            <a:r>
              <a:rPr lang="fr-FR" sz="4400" dirty="0"/>
              <a:t>CHAPITRE 7 : QUEL EST LE RÔLE DE L’ETAT DANS LA REGULATION ECONOMIQUE ?</a:t>
            </a:r>
            <a:endParaRPr lang="en-US" sz="4400" dirty="0"/>
          </a:p>
        </p:txBody>
      </p:sp>
      <p:pic>
        <p:nvPicPr>
          <p:cNvPr id="7" name="Espace réservé pour une image  6">
            <a:extLst>
              <a:ext uri="{FF2B5EF4-FFF2-40B4-BE49-F238E27FC236}">
                <a16:creationId xmlns:a16="http://schemas.microsoft.com/office/drawing/2014/main" id="{8C6D1038-D14D-7A2A-A802-74BEE34601DF}"/>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8750" b="8750"/>
          <a:stretch>
            <a:fillRect/>
          </a:stretch>
        </p:blipFill>
        <p:spPr>
          <a:xfrm>
            <a:off x="0" y="0"/>
            <a:ext cx="12192000" cy="5029200"/>
          </a:xfrm>
        </p:spPr>
      </p:pic>
    </p:spTree>
    <p:extLst>
      <p:ext uri="{BB962C8B-B14F-4D97-AF65-F5344CB8AC3E}">
        <p14:creationId xmlns:p14="http://schemas.microsoft.com/office/powerpoint/2010/main" val="1386057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881F2-D56F-E0B4-CEBC-9957FF9FBC23}"/>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CF68CB-EE5F-F9CE-1A5D-3DBBF7E1B618}"/>
              </a:ext>
            </a:extLst>
          </p:cNvPr>
          <p:cNvSpPr>
            <a:spLocks noGrp="1"/>
          </p:cNvSpPr>
          <p:nvPr>
            <p:ph type="sldNum" sz="quarter" idx="12"/>
          </p:nvPr>
        </p:nvSpPr>
        <p:spPr/>
        <p:txBody>
          <a:bodyPr/>
          <a:lstStyle/>
          <a:p>
            <a:fld id="{51F02384-994A-4C3C-8656-0CE2B6A3B91B}" type="slidenum">
              <a:rPr lang="en-US" smtClean="0"/>
              <a:pPr/>
              <a:t>10</a:t>
            </a:fld>
            <a:endParaRPr lang="en-US"/>
          </a:p>
        </p:txBody>
      </p:sp>
      <p:sp>
        <p:nvSpPr>
          <p:cNvPr id="4" name="Title 3">
            <a:extLst>
              <a:ext uri="{FF2B5EF4-FFF2-40B4-BE49-F238E27FC236}">
                <a16:creationId xmlns:a16="http://schemas.microsoft.com/office/drawing/2014/main" id="{86E8E633-6EA1-415B-5CEB-4D60A6077608}"/>
              </a:ext>
            </a:extLst>
          </p:cNvPr>
          <p:cNvSpPr>
            <a:spLocks noGrp="1"/>
          </p:cNvSpPr>
          <p:nvPr>
            <p:ph type="title"/>
          </p:nvPr>
        </p:nvSpPr>
        <p:spPr>
          <a:xfrm>
            <a:off x="191344" y="160337"/>
            <a:ext cx="11809312" cy="520700"/>
          </a:xfrm>
        </p:spPr>
        <p:txBody>
          <a:bodyPr>
            <a:normAutofit fontScale="90000"/>
          </a:bodyPr>
          <a:lstStyle/>
          <a:p>
            <a:r>
              <a:rPr lang="fr-FR" dirty="0"/>
              <a:t>La fonction de redistribution des richesses</a:t>
            </a:r>
            <a:endParaRPr lang="en-US" dirty="0"/>
          </a:p>
        </p:txBody>
      </p:sp>
      <p:sp>
        <p:nvSpPr>
          <p:cNvPr id="5" name="ZoneTexte 4">
            <a:extLst>
              <a:ext uri="{FF2B5EF4-FFF2-40B4-BE49-F238E27FC236}">
                <a16:creationId xmlns:a16="http://schemas.microsoft.com/office/drawing/2014/main" id="{6F9A0D02-3D4B-F4B0-A689-9011FEA99156}"/>
              </a:ext>
            </a:extLst>
          </p:cNvPr>
          <p:cNvSpPr txBox="1"/>
          <p:nvPr/>
        </p:nvSpPr>
        <p:spPr>
          <a:xfrm>
            <a:off x="191344" y="1052736"/>
            <a:ext cx="11809312" cy="5632311"/>
          </a:xfrm>
          <a:prstGeom prst="rect">
            <a:avLst/>
          </a:prstGeom>
          <a:noFill/>
        </p:spPr>
        <p:txBody>
          <a:bodyPr wrap="square" rtlCol="0">
            <a:spAutoFit/>
          </a:bodyPr>
          <a:lstStyle/>
          <a:p>
            <a:r>
              <a:rPr lang="fr-FR" sz="2400" dirty="0"/>
              <a:t>L’État redistribue les richesses pour réduire les inégalités économiques, en utilisant des mécanismes fiscaux et des transferts sociaux.</a:t>
            </a:r>
          </a:p>
          <a:p>
            <a:endParaRPr lang="fr-FR" sz="2400" b="1" dirty="0"/>
          </a:p>
          <a:p>
            <a:r>
              <a:rPr lang="fr-FR" sz="2400" b="1" dirty="0"/>
              <a:t>Pourquoi redistribuer ?</a:t>
            </a:r>
          </a:p>
          <a:p>
            <a:r>
              <a:rPr lang="fr-FR" sz="2400" dirty="0"/>
              <a:t>Dans une économie de marché, les richesses sont souvent concentrées, laissant une partie de la population dans des conditions précaires. La redistribution favorise l’égalité des chances.</a:t>
            </a:r>
          </a:p>
          <a:p>
            <a:endParaRPr lang="fr-FR" sz="2400" b="1" dirty="0"/>
          </a:p>
          <a:p>
            <a:r>
              <a:rPr lang="fr-FR" sz="2400" b="1" dirty="0"/>
              <a:t>Outils de redistribution</a:t>
            </a:r>
          </a:p>
          <a:p>
            <a:pPr marL="342900" indent="-342900">
              <a:buFont typeface="Arial" panose="020B0604020202020204" pitchFamily="34" charset="0"/>
              <a:buChar char="•"/>
            </a:pPr>
            <a:r>
              <a:rPr lang="fr-FR" sz="2400" b="1" dirty="0">
                <a:solidFill>
                  <a:srgbClr val="C00000"/>
                </a:solidFill>
              </a:rPr>
              <a:t>Fiscalité</a:t>
            </a:r>
            <a:r>
              <a:rPr lang="fr-FR" sz="2400" dirty="0"/>
              <a:t> : Impôts progressifs pour que les plus riches contribuent proportionnellement davantage.</a:t>
            </a:r>
          </a:p>
          <a:p>
            <a:pPr marL="342900" indent="-342900">
              <a:buFont typeface="Arial" panose="020B0604020202020204" pitchFamily="34" charset="0"/>
              <a:buChar char="•"/>
            </a:pPr>
            <a:r>
              <a:rPr lang="fr-FR" sz="2400" b="1" dirty="0">
                <a:solidFill>
                  <a:srgbClr val="C00000"/>
                </a:solidFill>
              </a:rPr>
              <a:t>Transferts sociaux</a:t>
            </a:r>
            <a:r>
              <a:rPr lang="fr-FR" sz="2400" dirty="0">
                <a:solidFill>
                  <a:srgbClr val="C00000"/>
                </a:solidFill>
              </a:rPr>
              <a:t> </a:t>
            </a:r>
            <a:r>
              <a:rPr lang="fr-FR" sz="2400" dirty="0"/>
              <a:t>: Aides directes aux familles modestes, aux chômeurs, etc.</a:t>
            </a:r>
          </a:p>
          <a:p>
            <a:endParaRPr lang="fr-FR" sz="2400" b="1" dirty="0"/>
          </a:p>
          <a:p>
            <a:r>
              <a:rPr lang="fr-FR" sz="2400" b="1" dirty="0"/>
              <a:t>Exemple :</a:t>
            </a:r>
            <a:r>
              <a:rPr lang="fr-FR" sz="2400" dirty="0"/>
              <a:t> Les allocations familiales ou les aides au logement, qui permettent de soutenir les revenus des plus démunis.</a:t>
            </a:r>
          </a:p>
          <a:p>
            <a:endParaRPr lang="fr-FR" sz="2400" dirty="0"/>
          </a:p>
        </p:txBody>
      </p:sp>
    </p:spTree>
    <p:extLst>
      <p:ext uri="{BB962C8B-B14F-4D97-AF65-F5344CB8AC3E}">
        <p14:creationId xmlns:p14="http://schemas.microsoft.com/office/powerpoint/2010/main" val="259418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Effect transition="in" filter="fade">
                                      <p:cBhvr>
                                        <p:cTn id="3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9C1D2-B80F-FA2F-7F31-C70D345DC426}"/>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D876940-E159-D4BF-C15F-AC1FBC40DFC3}"/>
              </a:ext>
            </a:extLst>
          </p:cNvPr>
          <p:cNvSpPr>
            <a:spLocks noGrp="1"/>
          </p:cNvSpPr>
          <p:nvPr>
            <p:ph type="sldNum" sz="quarter" idx="12"/>
          </p:nvPr>
        </p:nvSpPr>
        <p:spPr/>
        <p:txBody>
          <a:bodyPr/>
          <a:lstStyle/>
          <a:p>
            <a:fld id="{51F02384-994A-4C3C-8656-0CE2B6A3B91B}" type="slidenum">
              <a:rPr lang="en-US" smtClean="0"/>
              <a:pPr/>
              <a:t>11</a:t>
            </a:fld>
            <a:endParaRPr lang="en-US"/>
          </a:p>
        </p:txBody>
      </p:sp>
      <p:sp>
        <p:nvSpPr>
          <p:cNvPr id="4" name="Title 3">
            <a:extLst>
              <a:ext uri="{FF2B5EF4-FFF2-40B4-BE49-F238E27FC236}">
                <a16:creationId xmlns:a16="http://schemas.microsoft.com/office/drawing/2014/main" id="{B8A0EA42-12FC-D1D6-C9A2-D3E88AD45C52}"/>
              </a:ext>
            </a:extLst>
          </p:cNvPr>
          <p:cNvSpPr>
            <a:spLocks noGrp="1"/>
          </p:cNvSpPr>
          <p:nvPr>
            <p:ph type="title"/>
          </p:nvPr>
        </p:nvSpPr>
        <p:spPr>
          <a:xfrm>
            <a:off x="191344" y="160337"/>
            <a:ext cx="11809312" cy="520700"/>
          </a:xfrm>
        </p:spPr>
        <p:txBody>
          <a:bodyPr>
            <a:normAutofit fontScale="90000"/>
          </a:bodyPr>
          <a:lstStyle/>
          <a:p>
            <a:r>
              <a:rPr lang="fr-FR" dirty="0"/>
              <a:t>La fiscalité comme outil de redistribution</a:t>
            </a:r>
            <a:endParaRPr lang="en-US" dirty="0"/>
          </a:p>
        </p:txBody>
      </p:sp>
      <p:sp>
        <p:nvSpPr>
          <p:cNvPr id="5" name="ZoneTexte 4">
            <a:extLst>
              <a:ext uri="{FF2B5EF4-FFF2-40B4-BE49-F238E27FC236}">
                <a16:creationId xmlns:a16="http://schemas.microsoft.com/office/drawing/2014/main" id="{23E960B5-DA13-F390-B2CC-344B71B0FB13}"/>
              </a:ext>
            </a:extLst>
          </p:cNvPr>
          <p:cNvSpPr txBox="1"/>
          <p:nvPr/>
        </p:nvSpPr>
        <p:spPr>
          <a:xfrm>
            <a:off x="191344" y="1052736"/>
            <a:ext cx="11809312" cy="5632311"/>
          </a:xfrm>
          <a:prstGeom prst="rect">
            <a:avLst/>
          </a:prstGeom>
          <a:noFill/>
        </p:spPr>
        <p:txBody>
          <a:bodyPr wrap="square" rtlCol="0">
            <a:spAutoFit/>
          </a:bodyPr>
          <a:lstStyle/>
          <a:p>
            <a:r>
              <a:rPr lang="fr-FR" sz="2400" dirty="0"/>
              <a:t>La fiscalité est un instrument clé pour redistribuer les revenus. Elle permet de financer les services publics et les aides sociales.</a:t>
            </a:r>
          </a:p>
          <a:p>
            <a:endParaRPr lang="fr-FR" sz="2400" dirty="0"/>
          </a:p>
          <a:p>
            <a:r>
              <a:rPr lang="fr-FR" sz="2400" b="1" dirty="0"/>
              <a:t>Caractéristiques de la fiscalité</a:t>
            </a:r>
          </a:p>
          <a:p>
            <a:pPr marL="342900" indent="-342900">
              <a:buFont typeface="Arial" panose="020B0604020202020204" pitchFamily="34" charset="0"/>
              <a:buChar char="•"/>
            </a:pPr>
            <a:r>
              <a:rPr lang="fr-FR" sz="2400" b="1" dirty="0">
                <a:solidFill>
                  <a:srgbClr val="C00000"/>
                </a:solidFill>
              </a:rPr>
              <a:t>Impôt progressif</a:t>
            </a:r>
            <a:r>
              <a:rPr lang="fr-FR" sz="2400" dirty="0">
                <a:solidFill>
                  <a:srgbClr val="C00000"/>
                </a:solidFill>
              </a:rPr>
              <a:t> </a:t>
            </a:r>
            <a:r>
              <a:rPr lang="fr-FR" sz="2400" dirty="0"/>
              <a:t>: Plus le revenu est élevé, plus le pourcentage d’impôt est important.</a:t>
            </a:r>
          </a:p>
          <a:p>
            <a:pPr marL="342900" indent="-342900">
              <a:buFont typeface="Arial" panose="020B0604020202020204" pitchFamily="34" charset="0"/>
              <a:buChar char="•"/>
            </a:pPr>
            <a:r>
              <a:rPr lang="fr-FR" sz="2400" b="1" dirty="0">
                <a:solidFill>
                  <a:srgbClr val="C00000"/>
                </a:solidFill>
              </a:rPr>
              <a:t>Taxes</a:t>
            </a:r>
            <a:r>
              <a:rPr lang="fr-FR" sz="2400" dirty="0"/>
              <a:t> : Prélevées sur la consommation et certains biens spécifiques.</a:t>
            </a:r>
          </a:p>
          <a:p>
            <a:endParaRPr lang="fr-FR" sz="2400" b="1" dirty="0"/>
          </a:p>
          <a:p>
            <a:r>
              <a:rPr lang="fr-FR" sz="2400" b="1" dirty="0"/>
              <a:t>Rôle de la fiscalité</a:t>
            </a:r>
          </a:p>
          <a:p>
            <a:pPr marL="342900" indent="-342900">
              <a:buFont typeface="Arial" panose="020B0604020202020204" pitchFamily="34" charset="0"/>
              <a:buChar char="•"/>
            </a:pPr>
            <a:r>
              <a:rPr lang="fr-FR" sz="2400" b="1" dirty="0">
                <a:solidFill>
                  <a:srgbClr val="C00000"/>
                </a:solidFill>
              </a:rPr>
              <a:t>Réduire les inégalités</a:t>
            </a:r>
            <a:r>
              <a:rPr lang="fr-FR" sz="2400" dirty="0">
                <a:solidFill>
                  <a:srgbClr val="C00000"/>
                </a:solidFill>
              </a:rPr>
              <a:t> </a:t>
            </a:r>
            <a:r>
              <a:rPr lang="fr-FR" sz="2400" dirty="0"/>
              <a:t>: Collecter des fonds auprès des plus riches pour financer des services profitant à tous.</a:t>
            </a:r>
          </a:p>
          <a:p>
            <a:pPr marL="342900" indent="-342900">
              <a:buFont typeface="Arial" panose="020B0604020202020204" pitchFamily="34" charset="0"/>
              <a:buChar char="•"/>
            </a:pPr>
            <a:r>
              <a:rPr lang="fr-FR" sz="2400" b="1" dirty="0">
                <a:solidFill>
                  <a:srgbClr val="C00000"/>
                </a:solidFill>
              </a:rPr>
              <a:t>Soutenir les services publics</a:t>
            </a:r>
            <a:r>
              <a:rPr lang="fr-FR" sz="2400" dirty="0">
                <a:solidFill>
                  <a:srgbClr val="C00000"/>
                </a:solidFill>
              </a:rPr>
              <a:t> </a:t>
            </a:r>
            <a:r>
              <a:rPr lang="fr-FR" sz="2400" dirty="0"/>
              <a:t>: Assurer l’accès à des services comme la santé et l’éducation.</a:t>
            </a:r>
          </a:p>
          <a:p>
            <a:endParaRPr lang="fr-FR" sz="2400" b="1" dirty="0"/>
          </a:p>
          <a:p>
            <a:r>
              <a:rPr lang="fr-FR" sz="2400" b="1" dirty="0"/>
              <a:t>Exemple </a:t>
            </a:r>
            <a:r>
              <a:rPr lang="fr-FR" sz="2400" dirty="0"/>
              <a:t>: L’impôt sur le revenu en France est progressif, permettant de financer la sécurité sociale et les aides aux plus modestes.</a:t>
            </a:r>
          </a:p>
          <a:p>
            <a:endParaRPr lang="fr-FR" sz="2400" dirty="0"/>
          </a:p>
        </p:txBody>
      </p:sp>
    </p:spTree>
    <p:extLst>
      <p:ext uri="{BB962C8B-B14F-4D97-AF65-F5344CB8AC3E}">
        <p14:creationId xmlns:p14="http://schemas.microsoft.com/office/powerpoint/2010/main" val="71485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500"/>
                                        <p:tgtEl>
                                          <p:spTgt spid="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10" end="10"/>
                                            </p:txEl>
                                          </p:spTgt>
                                        </p:tgtEl>
                                        <p:attrNameLst>
                                          <p:attrName>style.visibility</p:attrName>
                                        </p:attrNameLst>
                                      </p:cBhvr>
                                      <p:to>
                                        <p:strVal val="visible"/>
                                      </p:to>
                                    </p:set>
                                    <p:animEffect transition="in" filter="fade">
                                      <p:cBhvr>
                                        <p:cTn id="4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0F2DC-7565-E22D-7579-5C4F41FD3EFE}"/>
            </a:ext>
          </a:extLst>
        </p:cNvPr>
        <p:cNvGrpSpPr/>
        <p:nvPr/>
      </p:nvGrpSpPr>
      <p:grpSpPr>
        <a:xfrm>
          <a:off x="0" y="0"/>
          <a:ext cx="0" cy="0"/>
          <a:chOff x="0" y="0"/>
          <a:chExt cx="0" cy="0"/>
        </a:xfrm>
      </p:grpSpPr>
      <p:sp>
        <p:nvSpPr>
          <p:cNvPr id="13" name="Freeform: Shape 12">
            <a:extLst>
              <a:ext uri="{FF2B5EF4-FFF2-40B4-BE49-F238E27FC236}">
                <a16:creationId xmlns:a16="http://schemas.microsoft.com/office/drawing/2014/main" id="{443234ED-54D3-A9A1-02FE-50F7A7CEB4A0}"/>
              </a:ext>
            </a:extLst>
          </p:cNvPr>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921E4D-4746-645C-DEFF-86DC022E308C}"/>
              </a:ext>
            </a:extLst>
          </p:cNvPr>
          <p:cNvSpPr>
            <a:spLocks noGrp="1"/>
          </p:cNvSpPr>
          <p:nvPr>
            <p:ph type="ctrTitle"/>
          </p:nvPr>
        </p:nvSpPr>
        <p:spPr>
          <a:xfrm>
            <a:off x="2135560" y="4294345"/>
            <a:ext cx="8128000" cy="1067644"/>
          </a:xfrm>
        </p:spPr>
        <p:txBody>
          <a:bodyPr/>
          <a:lstStyle/>
          <a:p>
            <a:r>
              <a:rPr lang="fr-FR" dirty="0"/>
              <a:t>La fonction de stabilisation</a:t>
            </a:r>
            <a:endParaRPr lang="en-US" dirty="0"/>
          </a:p>
        </p:txBody>
      </p:sp>
      <p:sp>
        <p:nvSpPr>
          <p:cNvPr id="5" name="Text Placeholder 4">
            <a:extLst>
              <a:ext uri="{FF2B5EF4-FFF2-40B4-BE49-F238E27FC236}">
                <a16:creationId xmlns:a16="http://schemas.microsoft.com/office/drawing/2014/main" id="{64630F7C-914F-703C-3ED2-619E1B8591CF}"/>
              </a:ext>
            </a:extLst>
          </p:cNvPr>
          <p:cNvSpPr>
            <a:spLocks noGrp="1"/>
          </p:cNvSpPr>
          <p:nvPr>
            <p:ph type="body" sz="quarter" idx="14"/>
          </p:nvPr>
        </p:nvSpPr>
        <p:spPr/>
        <p:txBody>
          <a:bodyPr/>
          <a:lstStyle/>
          <a:p>
            <a:r>
              <a:rPr lang="en-US" dirty="0"/>
              <a:t>03</a:t>
            </a:r>
          </a:p>
        </p:txBody>
      </p:sp>
      <p:sp>
        <p:nvSpPr>
          <p:cNvPr id="7" name="Sous-titre 6">
            <a:extLst>
              <a:ext uri="{FF2B5EF4-FFF2-40B4-BE49-F238E27FC236}">
                <a16:creationId xmlns:a16="http://schemas.microsoft.com/office/drawing/2014/main" id="{0CEDB2F9-FB20-9941-A503-8FF8AA166B1C}"/>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241396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953B2-1523-D224-85E9-C3AA7FAB3145}"/>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90EFFB8-D3D9-B628-58E9-196B2F9E6515}"/>
              </a:ext>
            </a:extLst>
          </p:cNvPr>
          <p:cNvSpPr>
            <a:spLocks noGrp="1"/>
          </p:cNvSpPr>
          <p:nvPr>
            <p:ph type="sldNum" sz="quarter" idx="12"/>
          </p:nvPr>
        </p:nvSpPr>
        <p:spPr/>
        <p:txBody>
          <a:bodyPr/>
          <a:lstStyle/>
          <a:p>
            <a:fld id="{51F02384-994A-4C3C-8656-0CE2B6A3B91B}" type="slidenum">
              <a:rPr lang="en-US" smtClean="0"/>
              <a:pPr/>
              <a:t>13</a:t>
            </a:fld>
            <a:endParaRPr lang="en-US"/>
          </a:p>
        </p:txBody>
      </p:sp>
      <p:sp>
        <p:nvSpPr>
          <p:cNvPr id="4" name="Title 3">
            <a:extLst>
              <a:ext uri="{FF2B5EF4-FFF2-40B4-BE49-F238E27FC236}">
                <a16:creationId xmlns:a16="http://schemas.microsoft.com/office/drawing/2014/main" id="{BABF565A-7C1E-5983-ED16-4B31A237EE02}"/>
              </a:ext>
            </a:extLst>
          </p:cNvPr>
          <p:cNvSpPr>
            <a:spLocks noGrp="1"/>
          </p:cNvSpPr>
          <p:nvPr>
            <p:ph type="title"/>
          </p:nvPr>
        </p:nvSpPr>
        <p:spPr>
          <a:xfrm>
            <a:off x="191344" y="160337"/>
            <a:ext cx="11809312" cy="520700"/>
          </a:xfrm>
        </p:spPr>
        <p:txBody>
          <a:bodyPr>
            <a:normAutofit fontScale="90000"/>
          </a:bodyPr>
          <a:lstStyle/>
          <a:p>
            <a:r>
              <a:rPr lang="fr-FR" dirty="0"/>
              <a:t>La fonction de stabilisation économique</a:t>
            </a:r>
            <a:endParaRPr lang="en-US" dirty="0"/>
          </a:p>
        </p:txBody>
      </p:sp>
      <p:sp>
        <p:nvSpPr>
          <p:cNvPr id="5" name="ZoneTexte 4">
            <a:extLst>
              <a:ext uri="{FF2B5EF4-FFF2-40B4-BE49-F238E27FC236}">
                <a16:creationId xmlns:a16="http://schemas.microsoft.com/office/drawing/2014/main" id="{E82C6FFF-07C7-3B37-F55F-40B9EECD3CD1}"/>
              </a:ext>
            </a:extLst>
          </p:cNvPr>
          <p:cNvSpPr txBox="1"/>
          <p:nvPr/>
        </p:nvSpPr>
        <p:spPr>
          <a:xfrm>
            <a:off x="191344" y="1052736"/>
            <a:ext cx="11809312" cy="5832366"/>
          </a:xfrm>
          <a:prstGeom prst="rect">
            <a:avLst/>
          </a:prstGeom>
          <a:noFill/>
        </p:spPr>
        <p:txBody>
          <a:bodyPr wrap="square" rtlCol="0">
            <a:spAutoFit/>
          </a:bodyPr>
          <a:lstStyle/>
          <a:p>
            <a:r>
              <a:rPr lang="fr-FR" sz="2500" dirty="0"/>
              <a:t>La stabilisation vise à atténuer les fluctuations de l’économie en périodes de crise ou de croissance excessive pour maintenir un équilibre.</a:t>
            </a:r>
          </a:p>
          <a:p>
            <a:endParaRPr lang="fr-FR" sz="2500" b="1" dirty="0"/>
          </a:p>
          <a:p>
            <a:r>
              <a:rPr lang="fr-FR" sz="2500" b="1" dirty="0"/>
              <a:t>Phases économiques</a:t>
            </a:r>
          </a:p>
          <a:p>
            <a:pPr marL="342900" indent="-342900">
              <a:buFont typeface="Arial" panose="020B0604020202020204" pitchFamily="34" charset="0"/>
              <a:buChar char="•"/>
            </a:pPr>
            <a:r>
              <a:rPr lang="fr-FR" sz="2500" b="1" dirty="0">
                <a:solidFill>
                  <a:srgbClr val="C00000"/>
                </a:solidFill>
              </a:rPr>
              <a:t>Croissance</a:t>
            </a:r>
            <a:r>
              <a:rPr lang="fr-FR" sz="2500" dirty="0"/>
              <a:t> : Période d’expansion économique.</a:t>
            </a:r>
          </a:p>
          <a:p>
            <a:pPr marL="342900" indent="-342900">
              <a:buFont typeface="Arial" panose="020B0604020202020204" pitchFamily="34" charset="0"/>
              <a:buChar char="•"/>
            </a:pPr>
            <a:r>
              <a:rPr lang="fr-FR" sz="2500" b="1" dirty="0">
                <a:solidFill>
                  <a:srgbClr val="C00000"/>
                </a:solidFill>
              </a:rPr>
              <a:t>Récession</a:t>
            </a:r>
            <a:r>
              <a:rPr lang="fr-FR" sz="2500" dirty="0"/>
              <a:t> : Période de ralentissement, où l’État intervient pour éviter la montée du chômage et la baisse de production.</a:t>
            </a:r>
          </a:p>
          <a:p>
            <a:endParaRPr lang="fr-FR" sz="2500" b="1" dirty="0"/>
          </a:p>
          <a:p>
            <a:r>
              <a:rPr lang="fr-FR" sz="2500" b="1" dirty="0"/>
              <a:t>Outils de stabilisation</a:t>
            </a:r>
          </a:p>
          <a:p>
            <a:pPr marL="342900" indent="-342900">
              <a:buFont typeface="Arial" panose="020B0604020202020204" pitchFamily="34" charset="0"/>
              <a:buChar char="•"/>
            </a:pPr>
            <a:r>
              <a:rPr lang="fr-FR" sz="2500" b="1" dirty="0">
                <a:solidFill>
                  <a:srgbClr val="C00000"/>
                </a:solidFill>
              </a:rPr>
              <a:t>Politiques conjoncturelles </a:t>
            </a:r>
            <a:r>
              <a:rPr lang="fr-FR" sz="2500" dirty="0"/>
              <a:t>: Interventions à court terme, comme augmenter les dépenses publiques en période de crise.</a:t>
            </a:r>
          </a:p>
          <a:p>
            <a:pPr marL="342900" indent="-342900">
              <a:buFont typeface="Arial" panose="020B0604020202020204" pitchFamily="34" charset="0"/>
              <a:buChar char="•"/>
            </a:pPr>
            <a:r>
              <a:rPr lang="fr-FR" sz="2500" b="1" dirty="0">
                <a:solidFill>
                  <a:srgbClr val="C00000"/>
                </a:solidFill>
              </a:rPr>
              <a:t>Politiques structurelles </a:t>
            </a:r>
            <a:r>
              <a:rPr lang="fr-FR" sz="2500" dirty="0"/>
              <a:t>: Mesures à long terme pour renforcer la résilience de l’économie.</a:t>
            </a:r>
          </a:p>
          <a:p>
            <a:endParaRPr lang="fr-FR" sz="2400" b="1" dirty="0"/>
          </a:p>
          <a:p>
            <a:endParaRPr lang="fr-FR" sz="2400" dirty="0"/>
          </a:p>
        </p:txBody>
      </p:sp>
    </p:spTree>
    <p:extLst>
      <p:ext uri="{BB962C8B-B14F-4D97-AF65-F5344CB8AC3E}">
        <p14:creationId xmlns:p14="http://schemas.microsoft.com/office/powerpoint/2010/main" val="17472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9B1DFE-71AA-E204-5327-705BDE1CF8C4}"/>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AF71B85-2259-6772-8EBC-90E1F0B543B1}"/>
              </a:ext>
            </a:extLst>
          </p:cNvPr>
          <p:cNvSpPr>
            <a:spLocks noGrp="1"/>
          </p:cNvSpPr>
          <p:nvPr>
            <p:ph type="sldNum" sz="quarter" idx="12"/>
          </p:nvPr>
        </p:nvSpPr>
        <p:spPr/>
        <p:txBody>
          <a:bodyPr/>
          <a:lstStyle/>
          <a:p>
            <a:fld id="{51F02384-994A-4C3C-8656-0CE2B6A3B91B}" type="slidenum">
              <a:rPr lang="en-US" smtClean="0"/>
              <a:pPr/>
              <a:t>14</a:t>
            </a:fld>
            <a:endParaRPr lang="en-US"/>
          </a:p>
        </p:txBody>
      </p:sp>
      <p:sp>
        <p:nvSpPr>
          <p:cNvPr id="4" name="Title 3">
            <a:extLst>
              <a:ext uri="{FF2B5EF4-FFF2-40B4-BE49-F238E27FC236}">
                <a16:creationId xmlns:a16="http://schemas.microsoft.com/office/drawing/2014/main" id="{5B9F46FF-557A-F3D7-43B8-FF8ED2B7FD7D}"/>
              </a:ext>
            </a:extLst>
          </p:cNvPr>
          <p:cNvSpPr>
            <a:spLocks noGrp="1"/>
          </p:cNvSpPr>
          <p:nvPr>
            <p:ph type="title"/>
          </p:nvPr>
        </p:nvSpPr>
        <p:spPr>
          <a:xfrm>
            <a:off x="191344" y="160337"/>
            <a:ext cx="11809312" cy="520700"/>
          </a:xfrm>
        </p:spPr>
        <p:txBody>
          <a:bodyPr>
            <a:normAutofit fontScale="90000"/>
          </a:bodyPr>
          <a:lstStyle/>
          <a:p>
            <a:r>
              <a:rPr lang="fr-FR" dirty="0"/>
              <a:t>Les politiques conjoncturelles et structurelles</a:t>
            </a:r>
            <a:endParaRPr lang="en-US" dirty="0"/>
          </a:p>
        </p:txBody>
      </p:sp>
      <p:sp>
        <p:nvSpPr>
          <p:cNvPr id="5" name="ZoneTexte 4">
            <a:extLst>
              <a:ext uri="{FF2B5EF4-FFF2-40B4-BE49-F238E27FC236}">
                <a16:creationId xmlns:a16="http://schemas.microsoft.com/office/drawing/2014/main" id="{DD46EEAE-0D49-3B1B-9F55-BE3ABAE0B405}"/>
              </a:ext>
            </a:extLst>
          </p:cNvPr>
          <p:cNvSpPr txBox="1"/>
          <p:nvPr/>
        </p:nvSpPr>
        <p:spPr>
          <a:xfrm>
            <a:off x="191344" y="1052736"/>
            <a:ext cx="11809312" cy="6001643"/>
          </a:xfrm>
          <a:prstGeom prst="rect">
            <a:avLst/>
          </a:prstGeom>
          <a:noFill/>
        </p:spPr>
        <p:txBody>
          <a:bodyPr wrap="square" rtlCol="0">
            <a:spAutoFit/>
          </a:bodyPr>
          <a:lstStyle/>
          <a:p>
            <a:r>
              <a:rPr lang="fr-FR" sz="2400" dirty="0"/>
              <a:t>Les politiques conjoncturelles répondent aux fluctuations immédiates de l’économie, tandis que les politiques structurelles visent un développement économique à long terme.</a:t>
            </a:r>
          </a:p>
          <a:p>
            <a:endParaRPr lang="fr-FR" sz="2400" b="1" dirty="0"/>
          </a:p>
          <a:p>
            <a:r>
              <a:rPr lang="fr-FR" sz="2400" b="1" dirty="0"/>
              <a:t>Politiques conjoncturelles</a:t>
            </a:r>
          </a:p>
          <a:p>
            <a:pPr marL="342900" indent="-342900">
              <a:buFont typeface="Arial" panose="020B0604020202020204" pitchFamily="34" charset="0"/>
              <a:buChar char="•"/>
            </a:pPr>
            <a:r>
              <a:rPr lang="fr-FR" sz="2400" b="1" dirty="0">
                <a:solidFill>
                  <a:srgbClr val="C00000"/>
                </a:solidFill>
              </a:rPr>
              <a:t>Mesures de relance</a:t>
            </a:r>
            <a:r>
              <a:rPr lang="fr-FR" sz="2400" dirty="0">
                <a:solidFill>
                  <a:srgbClr val="C00000"/>
                </a:solidFill>
              </a:rPr>
              <a:t> </a:t>
            </a:r>
            <a:r>
              <a:rPr lang="fr-FR" sz="2400" dirty="0"/>
              <a:t>: Augmenter les dépenses publiques ou baisser les taux d’intérêt pour stimuler la demande.</a:t>
            </a:r>
          </a:p>
          <a:p>
            <a:pPr marL="342900" indent="-342900">
              <a:buFont typeface="Arial" panose="020B0604020202020204" pitchFamily="34" charset="0"/>
              <a:buChar char="•"/>
            </a:pPr>
            <a:r>
              <a:rPr lang="fr-FR" sz="2400" b="1" dirty="0">
                <a:solidFill>
                  <a:srgbClr val="C00000"/>
                </a:solidFill>
              </a:rPr>
              <a:t>Réduction de la demande </a:t>
            </a:r>
            <a:r>
              <a:rPr lang="fr-FR" sz="2400" dirty="0"/>
              <a:t>: En période d’inflation, l’État peut augmenter les impôts pour réduire la consommation.</a:t>
            </a:r>
          </a:p>
          <a:p>
            <a:endParaRPr lang="fr-FR" sz="2400" b="1" dirty="0"/>
          </a:p>
          <a:p>
            <a:r>
              <a:rPr lang="fr-FR" sz="2400" b="1" dirty="0"/>
              <a:t>Politiques structurelles</a:t>
            </a:r>
          </a:p>
          <a:p>
            <a:pPr marL="342900" indent="-342900">
              <a:buFont typeface="Arial" panose="020B0604020202020204" pitchFamily="34" charset="0"/>
              <a:buChar char="•"/>
            </a:pPr>
            <a:r>
              <a:rPr lang="fr-FR" sz="2400" b="1" dirty="0">
                <a:solidFill>
                  <a:srgbClr val="C00000"/>
                </a:solidFill>
              </a:rPr>
              <a:t>Investissement en éducation et recherche</a:t>
            </a:r>
            <a:r>
              <a:rPr lang="fr-FR" sz="2400" dirty="0"/>
              <a:t> : Améliore la compétitivité et la productivité sur le long terme.</a:t>
            </a:r>
          </a:p>
          <a:p>
            <a:pPr marL="342900" indent="-342900">
              <a:buFont typeface="Arial" panose="020B0604020202020204" pitchFamily="34" charset="0"/>
              <a:buChar char="•"/>
            </a:pPr>
            <a:r>
              <a:rPr lang="fr-FR" sz="2400" b="1" dirty="0">
                <a:solidFill>
                  <a:srgbClr val="C00000"/>
                </a:solidFill>
              </a:rPr>
              <a:t>Réformes sectorielles </a:t>
            </a:r>
            <a:r>
              <a:rPr lang="fr-FR" sz="2400" dirty="0"/>
              <a:t>: Modernisation de secteurs comme l’énergie pour des pratiques durables.</a:t>
            </a:r>
          </a:p>
          <a:p>
            <a:endParaRPr lang="fr-FR" sz="2400" b="1" dirty="0"/>
          </a:p>
          <a:p>
            <a:endParaRPr lang="fr-FR" sz="2400" dirty="0"/>
          </a:p>
        </p:txBody>
      </p:sp>
    </p:spTree>
    <p:extLst>
      <p:ext uri="{BB962C8B-B14F-4D97-AF65-F5344CB8AC3E}">
        <p14:creationId xmlns:p14="http://schemas.microsoft.com/office/powerpoint/2010/main" val="92061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1B7FA-716B-E7E1-2C73-BA1E287AB2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34E28E-1743-2A0B-9434-58CF4A7218D8}"/>
              </a:ext>
            </a:extLst>
          </p:cNvPr>
          <p:cNvSpPr>
            <a:spLocks noGrp="1"/>
          </p:cNvSpPr>
          <p:nvPr>
            <p:ph type="ctrTitle"/>
          </p:nvPr>
        </p:nvSpPr>
        <p:spPr/>
        <p:txBody>
          <a:bodyPr/>
          <a:lstStyle/>
          <a:p>
            <a:r>
              <a:rPr lang="fr-FR" dirty="0"/>
              <a:t>L’État face aux déséquilibres économiques</a:t>
            </a:r>
            <a:endParaRPr lang="en-US" dirty="0"/>
          </a:p>
        </p:txBody>
      </p:sp>
      <p:sp>
        <p:nvSpPr>
          <p:cNvPr id="5" name="Text Placeholder 4">
            <a:extLst>
              <a:ext uri="{FF2B5EF4-FFF2-40B4-BE49-F238E27FC236}">
                <a16:creationId xmlns:a16="http://schemas.microsoft.com/office/drawing/2014/main" id="{D2592488-5246-E3E0-432C-44CE822D0798}"/>
              </a:ext>
            </a:extLst>
          </p:cNvPr>
          <p:cNvSpPr>
            <a:spLocks noGrp="1"/>
          </p:cNvSpPr>
          <p:nvPr>
            <p:ph type="body" sz="quarter" idx="14"/>
          </p:nvPr>
        </p:nvSpPr>
        <p:spPr/>
        <p:txBody>
          <a:bodyPr/>
          <a:lstStyle/>
          <a:p>
            <a:r>
              <a:rPr lang="en-US" dirty="0"/>
              <a:t>02</a:t>
            </a:r>
          </a:p>
        </p:txBody>
      </p:sp>
      <p:sp>
        <p:nvSpPr>
          <p:cNvPr id="4" name="Slide Number Placeholder 3">
            <a:extLst>
              <a:ext uri="{FF2B5EF4-FFF2-40B4-BE49-F238E27FC236}">
                <a16:creationId xmlns:a16="http://schemas.microsoft.com/office/drawing/2014/main" id="{120C528B-162D-22C8-76E0-1F7D458B2466}"/>
              </a:ext>
            </a:extLst>
          </p:cNvPr>
          <p:cNvSpPr>
            <a:spLocks noGrp="1"/>
          </p:cNvSpPr>
          <p:nvPr>
            <p:ph type="sldNum" sz="quarter" idx="15"/>
          </p:nvPr>
        </p:nvSpPr>
        <p:spPr/>
        <p:txBody>
          <a:bodyPr/>
          <a:lstStyle/>
          <a:p>
            <a:fld id="{FC1CF07D-8B3F-4D32-B059-0039CEA46DB1}" type="slidenum">
              <a:rPr lang="en-US" smtClean="0"/>
              <a:pPr/>
              <a:t>15</a:t>
            </a:fld>
            <a:endParaRPr lang="en-US"/>
          </a:p>
        </p:txBody>
      </p:sp>
      <p:pic>
        <p:nvPicPr>
          <p:cNvPr id="10" name="Espace réservé pour une image  9">
            <a:extLst>
              <a:ext uri="{FF2B5EF4-FFF2-40B4-BE49-F238E27FC236}">
                <a16:creationId xmlns:a16="http://schemas.microsoft.com/office/drawing/2014/main" id="{C30469EF-6686-3A17-7190-070BE837BB0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676" b="4676"/>
          <a:stretch>
            <a:fillRect/>
          </a:stretch>
        </p:blipFill>
        <p:spPr/>
      </p:pic>
      <p:sp>
        <p:nvSpPr>
          <p:cNvPr id="7" name="Sous-titre 6">
            <a:extLst>
              <a:ext uri="{FF2B5EF4-FFF2-40B4-BE49-F238E27FC236}">
                <a16:creationId xmlns:a16="http://schemas.microsoft.com/office/drawing/2014/main" id="{649E45EA-C55C-3012-D4A9-212CE975032D}"/>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2564039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8DD5D-3D0B-4E1F-2A0E-9422E5DF3CAF}"/>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7803140-0B44-323D-3268-89B466F6A666}"/>
              </a:ext>
            </a:extLst>
          </p:cNvPr>
          <p:cNvSpPr>
            <a:spLocks noGrp="1"/>
          </p:cNvSpPr>
          <p:nvPr>
            <p:ph type="sldNum" sz="quarter" idx="12"/>
          </p:nvPr>
        </p:nvSpPr>
        <p:spPr/>
        <p:txBody>
          <a:bodyPr/>
          <a:lstStyle/>
          <a:p>
            <a:fld id="{51F02384-994A-4C3C-8656-0CE2B6A3B91B}" type="slidenum">
              <a:rPr lang="en-US" smtClean="0"/>
              <a:pPr/>
              <a:t>16</a:t>
            </a:fld>
            <a:endParaRPr lang="en-US"/>
          </a:p>
        </p:txBody>
      </p:sp>
      <p:sp>
        <p:nvSpPr>
          <p:cNvPr id="4" name="Title 3">
            <a:extLst>
              <a:ext uri="{FF2B5EF4-FFF2-40B4-BE49-F238E27FC236}">
                <a16:creationId xmlns:a16="http://schemas.microsoft.com/office/drawing/2014/main" id="{8109DCB0-4D6A-77AD-CE30-FF1816D3431D}"/>
              </a:ext>
            </a:extLst>
          </p:cNvPr>
          <p:cNvSpPr>
            <a:spLocks noGrp="1"/>
          </p:cNvSpPr>
          <p:nvPr>
            <p:ph type="title"/>
          </p:nvPr>
        </p:nvSpPr>
        <p:spPr>
          <a:xfrm>
            <a:off x="191344" y="160337"/>
            <a:ext cx="11809312" cy="520700"/>
          </a:xfrm>
        </p:spPr>
        <p:txBody>
          <a:bodyPr>
            <a:normAutofit fontScale="90000"/>
          </a:bodyPr>
          <a:lstStyle/>
          <a:p>
            <a:r>
              <a:rPr lang="fr-FR" dirty="0"/>
              <a:t>L’État face aux déséquilibres économiques</a:t>
            </a:r>
            <a:endParaRPr lang="en-US" dirty="0"/>
          </a:p>
        </p:txBody>
      </p:sp>
      <p:sp>
        <p:nvSpPr>
          <p:cNvPr id="5" name="ZoneTexte 4">
            <a:extLst>
              <a:ext uri="{FF2B5EF4-FFF2-40B4-BE49-F238E27FC236}">
                <a16:creationId xmlns:a16="http://schemas.microsoft.com/office/drawing/2014/main" id="{E74F9890-C7AE-A4CF-F960-D5FB16E31BD6}"/>
              </a:ext>
            </a:extLst>
          </p:cNvPr>
          <p:cNvSpPr txBox="1"/>
          <p:nvPr/>
        </p:nvSpPr>
        <p:spPr>
          <a:xfrm>
            <a:off x="191344" y="1052736"/>
            <a:ext cx="11809312" cy="5632311"/>
          </a:xfrm>
          <a:prstGeom prst="rect">
            <a:avLst/>
          </a:prstGeom>
          <a:noFill/>
        </p:spPr>
        <p:txBody>
          <a:bodyPr wrap="square" rtlCol="0">
            <a:spAutoFit/>
          </a:bodyPr>
          <a:lstStyle/>
          <a:p>
            <a:r>
              <a:rPr lang="fr-FR" sz="2400" dirty="0"/>
              <a:t>L’État intervient pour atténuer les déséquilibres économiques tels que la récession, l’inflation excessive et le chômage. </a:t>
            </a:r>
          </a:p>
          <a:p>
            <a:endParaRPr lang="fr-FR" sz="2400" b="1" dirty="0"/>
          </a:p>
          <a:p>
            <a:r>
              <a:rPr lang="fr-FR" sz="2400" b="1" dirty="0"/>
              <a:t>Rôles de l’État dans les déséquilibres</a:t>
            </a:r>
          </a:p>
          <a:p>
            <a:pPr marL="342900" indent="-342900">
              <a:buFont typeface="Arial" panose="020B0604020202020204" pitchFamily="34" charset="0"/>
              <a:buChar char="•"/>
            </a:pPr>
            <a:r>
              <a:rPr lang="fr-FR" sz="2400" b="1" dirty="0">
                <a:solidFill>
                  <a:srgbClr val="C00000"/>
                </a:solidFill>
              </a:rPr>
              <a:t>Stabilisation de la croissance</a:t>
            </a:r>
            <a:r>
              <a:rPr lang="fr-FR" sz="2400" dirty="0">
                <a:solidFill>
                  <a:srgbClr val="C00000"/>
                </a:solidFill>
              </a:rPr>
              <a:t> </a:t>
            </a:r>
            <a:r>
              <a:rPr lang="fr-FR" sz="2400" dirty="0"/>
              <a:t>: Soutenir une croissance stable et durable.</a:t>
            </a:r>
          </a:p>
          <a:p>
            <a:pPr marL="342900" indent="-342900">
              <a:buFont typeface="Arial" panose="020B0604020202020204" pitchFamily="34" charset="0"/>
              <a:buChar char="•"/>
            </a:pPr>
            <a:r>
              <a:rPr lang="fr-FR" sz="2400" b="1" dirty="0">
                <a:solidFill>
                  <a:srgbClr val="C00000"/>
                </a:solidFill>
              </a:rPr>
              <a:t>Contrôle de l’inflation </a:t>
            </a:r>
            <a:r>
              <a:rPr lang="fr-FR" sz="2400" dirty="0"/>
              <a:t>: Maintenir le pouvoir d’achat en évitant la montée excessive des prix.</a:t>
            </a:r>
          </a:p>
          <a:p>
            <a:pPr marL="342900" indent="-342900">
              <a:buFont typeface="Arial" panose="020B0604020202020204" pitchFamily="34" charset="0"/>
              <a:buChar char="•"/>
            </a:pPr>
            <a:r>
              <a:rPr lang="fr-FR" sz="2400" b="1" dirty="0">
                <a:solidFill>
                  <a:srgbClr val="C00000"/>
                </a:solidFill>
              </a:rPr>
              <a:t>Réduction du chômage </a:t>
            </a:r>
            <a:r>
              <a:rPr lang="fr-FR" sz="2400" dirty="0"/>
              <a:t>: Soutenir l’emploi et encourager l’adaptation des compétences aux besoins du marché.</a:t>
            </a:r>
          </a:p>
          <a:p>
            <a:endParaRPr lang="fr-FR" sz="2400" b="1" dirty="0"/>
          </a:p>
          <a:p>
            <a:r>
              <a:rPr lang="fr-FR" sz="2400" b="1" dirty="0"/>
              <a:t>Importance de l’intervention étatique</a:t>
            </a:r>
          </a:p>
          <a:p>
            <a:r>
              <a:rPr lang="fr-FR" sz="2400" dirty="0"/>
              <a:t>L’intervention de l’État vise à maintenir l’équilibre économique, essentiel pour une société prospère et stable.</a:t>
            </a:r>
          </a:p>
          <a:p>
            <a:endParaRPr lang="fr-FR" sz="2400" b="1" dirty="0"/>
          </a:p>
          <a:p>
            <a:endParaRPr lang="fr-FR" sz="2400" dirty="0"/>
          </a:p>
        </p:txBody>
      </p:sp>
    </p:spTree>
    <p:extLst>
      <p:ext uri="{BB962C8B-B14F-4D97-AF65-F5344CB8AC3E}">
        <p14:creationId xmlns:p14="http://schemas.microsoft.com/office/powerpoint/2010/main" val="173202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BFD66-C713-DAE2-F28F-A193ED9F0833}"/>
            </a:ext>
          </a:extLst>
        </p:cNvPr>
        <p:cNvGrpSpPr/>
        <p:nvPr/>
      </p:nvGrpSpPr>
      <p:grpSpPr>
        <a:xfrm>
          <a:off x="0" y="0"/>
          <a:ext cx="0" cy="0"/>
          <a:chOff x="0" y="0"/>
          <a:chExt cx="0" cy="0"/>
        </a:xfrm>
      </p:grpSpPr>
      <p:sp>
        <p:nvSpPr>
          <p:cNvPr id="13" name="Freeform: Shape 12">
            <a:extLst>
              <a:ext uri="{FF2B5EF4-FFF2-40B4-BE49-F238E27FC236}">
                <a16:creationId xmlns:a16="http://schemas.microsoft.com/office/drawing/2014/main" id="{194C0058-BE5A-5E21-5A3C-733F12696F9F}"/>
              </a:ext>
            </a:extLst>
          </p:cNvPr>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8AB8DF-8024-05B7-072A-90A60F417CEC}"/>
              </a:ext>
            </a:extLst>
          </p:cNvPr>
          <p:cNvSpPr>
            <a:spLocks noGrp="1"/>
          </p:cNvSpPr>
          <p:nvPr>
            <p:ph type="ctrTitle"/>
          </p:nvPr>
        </p:nvSpPr>
        <p:spPr>
          <a:xfrm>
            <a:off x="2032000" y="4399057"/>
            <a:ext cx="8128000" cy="1067644"/>
          </a:xfrm>
        </p:spPr>
        <p:txBody>
          <a:bodyPr/>
          <a:lstStyle/>
          <a:p>
            <a:r>
              <a:rPr lang="fr-FR" dirty="0"/>
              <a:t>La croissance économique</a:t>
            </a:r>
            <a:endParaRPr lang="en-US" dirty="0"/>
          </a:p>
        </p:txBody>
      </p:sp>
      <p:sp>
        <p:nvSpPr>
          <p:cNvPr id="5" name="Text Placeholder 4">
            <a:extLst>
              <a:ext uri="{FF2B5EF4-FFF2-40B4-BE49-F238E27FC236}">
                <a16:creationId xmlns:a16="http://schemas.microsoft.com/office/drawing/2014/main" id="{EF7615E2-0399-A912-E7F5-2ADC84A5E1DF}"/>
              </a:ext>
            </a:extLst>
          </p:cNvPr>
          <p:cNvSpPr>
            <a:spLocks noGrp="1"/>
          </p:cNvSpPr>
          <p:nvPr>
            <p:ph type="body" sz="quarter" idx="14"/>
          </p:nvPr>
        </p:nvSpPr>
        <p:spPr/>
        <p:txBody>
          <a:bodyPr/>
          <a:lstStyle/>
          <a:p>
            <a:r>
              <a:rPr lang="en-US" dirty="0"/>
              <a:t>01</a:t>
            </a:r>
          </a:p>
        </p:txBody>
      </p:sp>
      <p:sp>
        <p:nvSpPr>
          <p:cNvPr id="7" name="Sous-titre 6">
            <a:extLst>
              <a:ext uri="{FF2B5EF4-FFF2-40B4-BE49-F238E27FC236}">
                <a16:creationId xmlns:a16="http://schemas.microsoft.com/office/drawing/2014/main" id="{198F3D82-B1E0-A76B-D7B4-25F564885C39}"/>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684789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52D04-D3D3-7C85-C51B-CE80B455FC3B}"/>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B66528A3-EA0F-513D-1E76-C581BC53AC8B}"/>
              </a:ext>
            </a:extLst>
          </p:cNvPr>
          <p:cNvSpPr>
            <a:spLocks noGrp="1"/>
          </p:cNvSpPr>
          <p:nvPr>
            <p:ph type="sldNum" sz="quarter" idx="12"/>
          </p:nvPr>
        </p:nvSpPr>
        <p:spPr/>
        <p:txBody>
          <a:bodyPr/>
          <a:lstStyle/>
          <a:p>
            <a:fld id="{51F02384-994A-4C3C-8656-0CE2B6A3B91B}" type="slidenum">
              <a:rPr lang="en-US" smtClean="0"/>
              <a:pPr/>
              <a:t>18</a:t>
            </a:fld>
            <a:endParaRPr lang="en-US"/>
          </a:p>
        </p:txBody>
      </p:sp>
      <p:sp>
        <p:nvSpPr>
          <p:cNvPr id="4" name="Title 3">
            <a:extLst>
              <a:ext uri="{FF2B5EF4-FFF2-40B4-BE49-F238E27FC236}">
                <a16:creationId xmlns:a16="http://schemas.microsoft.com/office/drawing/2014/main" id="{019EBEC9-032A-1053-AFE2-ABA7C25BEB26}"/>
              </a:ext>
            </a:extLst>
          </p:cNvPr>
          <p:cNvSpPr>
            <a:spLocks noGrp="1"/>
          </p:cNvSpPr>
          <p:nvPr>
            <p:ph type="title"/>
          </p:nvPr>
        </p:nvSpPr>
        <p:spPr>
          <a:xfrm>
            <a:off x="191344" y="160337"/>
            <a:ext cx="11809312" cy="520700"/>
          </a:xfrm>
        </p:spPr>
        <p:txBody>
          <a:bodyPr>
            <a:normAutofit fontScale="90000"/>
          </a:bodyPr>
          <a:lstStyle/>
          <a:p>
            <a:r>
              <a:rPr lang="fr-FR" dirty="0"/>
              <a:t>La croissance économique</a:t>
            </a:r>
            <a:endParaRPr lang="en-US" dirty="0"/>
          </a:p>
        </p:txBody>
      </p:sp>
      <p:sp>
        <p:nvSpPr>
          <p:cNvPr id="5" name="ZoneTexte 4">
            <a:extLst>
              <a:ext uri="{FF2B5EF4-FFF2-40B4-BE49-F238E27FC236}">
                <a16:creationId xmlns:a16="http://schemas.microsoft.com/office/drawing/2014/main" id="{37F70EBD-F5AA-0CC1-1937-BB69DBC4FBCA}"/>
              </a:ext>
            </a:extLst>
          </p:cNvPr>
          <p:cNvSpPr txBox="1"/>
          <p:nvPr/>
        </p:nvSpPr>
        <p:spPr>
          <a:xfrm>
            <a:off x="191344" y="1052736"/>
            <a:ext cx="11809312" cy="5139869"/>
          </a:xfrm>
          <a:prstGeom prst="rect">
            <a:avLst/>
          </a:prstGeom>
          <a:noFill/>
        </p:spPr>
        <p:txBody>
          <a:bodyPr wrap="square" rtlCol="0">
            <a:spAutoFit/>
          </a:bodyPr>
          <a:lstStyle/>
          <a:p>
            <a:r>
              <a:rPr lang="fr-FR" sz="2800" dirty="0"/>
              <a:t>La croissance économique désigne l’augmentation de la production de biens et services d’un pays. C’est un indicateur essentiel pour mesurer l’amélioration potentielle du niveau de vie.</a:t>
            </a:r>
          </a:p>
          <a:p>
            <a:endParaRPr lang="fr-FR" sz="2800" b="1" dirty="0"/>
          </a:p>
          <a:p>
            <a:r>
              <a:rPr lang="fr-FR" sz="2800" b="1" dirty="0"/>
              <a:t>Indicateurs de la croissance économique</a:t>
            </a:r>
          </a:p>
          <a:p>
            <a:pPr marL="342900" indent="-342900">
              <a:buFont typeface="Arial" panose="020B0604020202020204" pitchFamily="34" charset="0"/>
              <a:buChar char="•"/>
            </a:pPr>
            <a:r>
              <a:rPr lang="fr-FR" sz="2800" b="1" dirty="0">
                <a:solidFill>
                  <a:srgbClr val="C00000"/>
                </a:solidFill>
              </a:rPr>
              <a:t>Produit Intérieur Brut (PIB)</a:t>
            </a:r>
            <a:r>
              <a:rPr lang="fr-FR" sz="2800" dirty="0">
                <a:solidFill>
                  <a:srgbClr val="C00000"/>
                </a:solidFill>
              </a:rPr>
              <a:t> </a:t>
            </a:r>
            <a:r>
              <a:rPr lang="fr-FR" sz="2800" dirty="0"/>
              <a:t>: Valeur totale des biens et services produits.</a:t>
            </a:r>
          </a:p>
          <a:p>
            <a:pPr marL="342900" indent="-342900">
              <a:buFont typeface="Arial" panose="020B0604020202020204" pitchFamily="34" charset="0"/>
              <a:buChar char="•"/>
            </a:pPr>
            <a:r>
              <a:rPr lang="fr-FR" sz="2800" b="1" dirty="0">
                <a:solidFill>
                  <a:srgbClr val="C00000"/>
                </a:solidFill>
              </a:rPr>
              <a:t>PIB par habitant </a:t>
            </a:r>
            <a:r>
              <a:rPr lang="fr-FR" sz="2800" dirty="0"/>
              <a:t>: PIB rapporté à la population pour mesurer le niveau de vie moyen.</a:t>
            </a:r>
          </a:p>
          <a:p>
            <a:pPr marL="342900" indent="-342900">
              <a:buFont typeface="Arial" panose="020B0604020202020204" pitchFamily="34" charset="0"/>
              <a:buChar char="•"/>
            </a:pPr>
            <a:r>
              <a:rPr lang="fr-FR" sz="2800" b="1" dirty="0">
                <a:solidFill>
                  <a:srgbClr val="C00000"/>
                </a:solidFill>
              </a:rPr>
              <a:t>Indice de Développement Humain (IDH) </a:t>
            </a:r>
            <a:r>
              <a:rPr lang="fr-FR" sz="2800" dirty="0"/>
              <a:t>: Prend en compte des aspects qualitatifs comme l’éducation et la santé.</a:t>
            </a:r>
          </a:p>
          <a:p>
            <a:endParaRPr lang="fr-FR" sz="2400" b="1" dirty="0"/>
          </a:p>
          <a:p>
            <a:endParaRPr lang="fr-FR" sz="2400" dirty="0"/>
          </a:p>
        </p:txBody>
      </p:sp>
    </p:spTree>
    <p:extLst>
      <p:ext uri="{BB962C8B-B14F-4D97-AF65-F5344CB8AC3E}">
        <p14:creationId xmlns:p14="http://schemas.microsoft.com/office/powerpoint/2010/main" val="50413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D8CF5-B402-3199-D9BC-84462C90A00C}"/>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FE639AB-1AC9-04A3-7063-D4BDB4DF8ADD}"/>
              </a:ext>
            </a:extLst>
          </p:cNvPr>
          <p:cNvSpPr>
            <a:spLocks noGrp="1"/>
          </p:cNvSpPr>
          <p:nvPr>
            <p:ph type="sldNum" sz="quarter" idx="12"/>
          </p:nvPr>
        </p:nvSpPr>
        <p:spPr/>
        <p:txBody>
          <a:bodyPr/>
          <a:lstStyle/>
          <a:p>
            <a:fld id="{51F02384-994A-4C3C-8656-0CE2B6A3B91B}" type="slidenum">
              <a:rPr lang="en-US" smtClean="0"/>
              <a:pPr/>
              <a:t>19</a:t>
            </a:fld>
            <a:endParaRPr lang="en-US"/>
          </a:p>
        </p:txBody>
      </p:sp>
      <p:sp>
        <p:nvSpPr>
          <p:cNvPr id="4" name="Title 3">
            <a:extLst>
              <a:ext uri="{FF2B5EF4-FFF2-40B4-BE49-F238E27FC236}">
                <a16:creationId xmlns:a16="http://schemas.microsoft.com/office/drawing/2014/main" id="{B9B5BEB0-96FA-09D0-715C-C76E784FEBC6}"/>
              </a:ext>
            </a:extLst>
          </p:cNvPr>
          <p:cNvSpPr>
            <a:spLocks noGrp="1"/>
          </p:cNvSpPr>
          <p:nvPr>
            <p:ph type="title"/>
          </p:nvPr>
        </p:nvSpPr>
        <p:spPr>
          <a:xfrm>
            <a:off x="191344" y="160337"/>
            <a:ext cx="11809312" cy="520700"/>
          </a:xfrm>
        </p:spPr>
        <p:txBody>
          <a:bodyPr>
            <a:normAutofit fontScale="90000"/>
          </a:bodyPr>
          <a:lstStyle/>
          <a:p>
            <a:r>
              <a:rPr lang="fr-FR" dirty="0"/>
              <a:t>La croissance économique</a:t>
            </a:r>
            <a:endParaRPr lang="en-US" dirty="0"/>
          </a:p>
        </p:txBody>
      </p:sp>
      <p:sp>
        <p:nvSpPr>
          <p:cNvPr id="5" name="ZoneTexte 4">
            <a:extLst>
              <a:ext uri="{FF2B5EF4-FFF2-40B4-BE49-F238E27FC236}">
                <a16:creationId xmlns:a16="http://schemas.microsoft.com/office/drawing/2014/main" id="{AC5BF5A0-9682-3A0E-C507-C3B839FEC99F}"/>
              </a:ext>
            </a:extLst>
          </p:cNvPr>
          <p:cNvSpPr txBox="1"/>
          <p:nvPr/>
        </p:nvSpPr>
        <p:spPr>
          <a:xfrm>
            <a:off x="191344" y="1052736"/>
            <a:ext cx="11809312" cy="4893647"/>
          </a:xfrm>
          <a:prstGeom prst="rect">
            <a:avLst/>
          </a:prstGeom>
          <a:noFill/>
        </p:spPr>
        <p:txBody>
          <a:bodyPr wrap="square" rtlCol="0">
            <a:spAutoFit/>
          </a:bodyPr>
          <a:lstStyle/>
          <a:p>
            <a:r>
              <a:rPr lang="fr-FR" sz="2400" b="1" dirty="0"/>
              <a:t>Rôle de l’État dans la stimulation de la croissance</a:t>
            </a:r>
          </a:p>
          <a:p>
            <a:pPr marL="342900" indent="-342900">
              <a:buFont typeface="Arial" panose="020B0604020202020204" pitchFamily="34" charset="0"/>
              <a:buChar char="•"/>
            </a:pPr>
            <a:r>
              <a:rPr lang="fr-FR" sz="2400" b="1" dirty="0">
                <a:solidFill>
                  <a:srgbClr val="C00000"/>
                </a:solidFill>
              </a:rPr>
              <a:t>Investissement en éducation</a:t>
            </a:r>
            <a:r>
              <a:rPr lang="fr-FR" sz="2400" dirty="0">
                <a:solidFill>
                  <a:srgbClr val="C00000"/>
                </a:solidFill>
              </a:rPr>
              <a:t> </a:t>
            </a:r>
            <a:r>
              <a:rPr lang="fr-FR" sz="2400" dirty="0"/>
              <a:t>: Un système éducatif solide améliore les compétences et la productivité des travailleurs, ce que </a:t>
            </a:r>
            <a:r>
              <a:rPr lang="fr-FR" sz="2400" b="1" dirty="0">
                <a:solidFill>
                  <a:srgbClr val="C00000"/>
                </a:solidFill>
              </a:rPr>
              <a:t>Gary Becker </a:t>
            </a:r>
            <a:r>
              <a:rPr lang="fr-FR" sz="2400" dirty="0"/>
              <a:t>appelle « capital humain ».</a:t>
            </a:r>
          </a:p>
          <a:p>
            <a:pPr marL="342900" indent="-342900">
              <a:buFont typeface="Arial" panose="020B0604020202020204" pitchFamily="34" charset="0"/>
              <a:buChar char="•"/>
            </a:pPr>
            <a:r>
              <a:rPr lang="fr-FR" sz="2400" b="1" dirty="0">
                <a:solidFill>
                  <a:srgbClr val="C00000"/>
                </a:solidFill>
              </a:rPr>
              <a:t>Soutien à la recherche et à l’innovation </a:t>
            </a:r>
            <a:r>
              <a:rPr lang="fr-FR" sz="2400" dirty="0"/>
              <a:t>: </a:t>
            </a:r>
            <a:r>
              <a:rPr lang="fr-FR" sz="2400" b="1" dirty="0">
                <a:solidFill>
                  <a:srgbClr val="C00000"/>
                </a:solidFill>
              </a:rPr>
              <a:t>Joseph Schumpeter </a:t>
            </a:r>
            <a:r>
              <a:rPr lang="fr-FR" sz="2400" dirty="0"/>
              <a:t>explique l’importance de l’innovation dans le concept de « destruction créatrice », où les nouvelles technologies remplacent les anciennes, stimulant ainsi la croissance.</a:t>
            </a:r>
          </a:p>
          <a:p>
            <a:pPr marL="342900" indent="-342900">
              <a:buFont typeface="Arial" panose="020B0604020202020204" pitchFamily="34" charset="0"/>
              <a:buChar char="•"/>
            </a:pPr>
            <a:r>
              <a:rPr lang="fr-FR" sz="2400" b="1" dirty="0">
                <a:solidFill>
                  <a:srgbClr val="C00000"/>
                </a:solidFill>
              </a:rPr>
              <a:t>Développement des infrastructures </a:t>
            </a:r>
            <a:r>
              <a:rPr lang="fr-FR" sz="2400" dirty="0"/>
              <a:t>: Un réseau de transport efficace ou un accès numérique favorise la productivité des entreprises.</a:t>
            </a:r>
          </a:p>
          <a:p>
            <a:endParaRPr lang="fr-FR" sz="2400" b="1" dirty="0"/>
          </a:p>
          <a:p>
            <a:r>
              <a:rPr lang="fr-FR" sz="2400" b="1" dirty="0"/>
              <a:t>Exemple :</a:t>
            </a:r>
            <a:r>
              <a:rPr lang="fr-FR" sz="2400" dirty="0"/>
              <a:t> Un réseau routier efficace permet aux entreprises de livrer leurs produits plus rapidement, réduisant les coûts de production et stimulant la croissance économique.</a:t>
            </a:r>
          </a:p>
          <a:p>
            <a:endParaRPr lang="fr-FR" sz="2400" b="1" dirty="0"/>
          </a:p>
          <a:p>
            <a:endParaRPr lang="fr-FR" sz="2400" dirty="0"/>
          </a:p>
        </p:txBody>
      </p:sp>
    </p:spTree>
    <p:extLst>
      <p:ext uri="{BB962C8B-B14F-4D97-AF65-F5344CB8AC3E}">
        <p14:creationId xmlns:p14="http://schemas.microsoft.com/office/powerpoint/2010/main" val="384950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p:cNvGrpSpPr/>
          <p:nvPr/>
        </p:nvGrpSpPr>
        <p:grpSpPr>
          <a:xfrm>
            <a:off x="1857863" y="2204864"/>
            <a:ext cx="4212468" cy="861774"/>
            <a:chOff x="2063552" y="2564904"/>
            <a:chExt cx="3744416" cy="861774"/>
          </a:xfrm>
        </p:grpSpPr>
        <p:sp>
          <p:nvSpPr>
            <p:cNvPr id="22" name="TextBox 21"/>
            <p:cNvSpPr txBox="1"/>
            <p:nvPr/>
          </p:nvSpPr>
          <p:spPr>
            <a:xfrm>
              <a:off x="2063552" y="2564904"/>
              <a:ext cx="3744416" cy="861774"/>
            </a:xfrm>
            <a:prstGeom prst="rect">
              <a:avLst/>
            </a:prstGeom>
            <a:noFill/>
          </p:spPr>
          <p:txBody>
            <a:bodyPr wrap="square" tIns="0" bIns="0" rtlCol="0">
              <a:spAutoFit/>
            </a:bodyPr>
            <a:lstStyle/>
            <a:p>
              <a:r>
                <a:rPr lang="fr-FR" sz="2800" b="1" dirty="0">
                  <a:solidFill>
                    <a:schemeClr val="tx2"/>
                  </a:solidFill>
                </a:rPr>
                <a:t>Les fonctions économiques de l’État selon Musgrave</a:t>
              </a:r>
              <a:endParaRPr lang="en-US" sz="2800" b="1" dirty="0">
                <a:solidFill>
                  <a:schemeClr val="tx2"/>
                </a:solidFill>
              </a:endParaRPr>
            </a:p>
          </p:txBody>
        </p:sp>
        <p:sp>
          <p:nvSpPr>
            <p:cNvPr id="23" name="TextBox 22"/>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tx2">
                    <a:lumMod val="50000"/>
                    <a:lumOff val="50000"/>
                  </a:schemeClr>
                </a:solidFill>
              </a:endParaRPr>
            </a:p>
          </p:txBody>
        </p:sp>
      </p:grpSp>
      <p:sp>
        <p:nvSpPr>
          <p:cNvPr id="24" name="Rectangle 23"/>
          <p:cNvSpPr/>
          <p:nvPr/>
        </p:nvSpPr>
        <p:spPr>
          <a:xfrm>
            <a:off x="921759" y="2204864"/>
            <a:ext cx="792088" cy="792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01</a:t>
            </a:r>
          </a:p>
        </p:txBody>
      </p:sp>
      <p:grpSp>
        <p:nvGrpSpPr>
          <p:cNvPr id="27" name="Group 26"/>
          <p:cNvGrpSpPr/>
          <p:nvPr/>
        </p:nvGrpSpPr>
        <p:grpSpPr>
          <a:xfrm>
            <a:off x="1857863" y="3430577"/>
            <a:ext cx="4212468" cy="861774"/>
            <a:chOff x="2063552" y="2564904"/>
            <a:chExt cx="3744416" cy="861774"/>
          </a:xfrm>
        </p:grpSpPr>
        <p:sp>
          <p:nvSpPr>
            <p:cNvPr id="29" name="TextBox 28"/>
            <p:cNvSpPr txBox="1"/>
            <p:nvPr/>
          </p:nvSpPr>
          <p:spPr>
            <a:xfrm>
              <a:off x="2063552" y="2564904"/>
              <a:ext cx="3744416" cy="861774"/>
            </a:xfrm>
            <a:prstGeom prst="rect">
              <a:avLst/>
            </a:prstGeom>
            <a:noFill/>
          </p:spPr>
          <p:txBody>
            <a:bodyPr wrap="square" tIns="0" bIns="0" rtlCol="0">
              <a:spAutoFit/>
            </a:bodyPr>
            <a:lstStyle/>
            <a:p>
              <a:r>
                <a:rPr lang="fr-FR" sz="2800" b="1" dirty="0">
                  <a:solidFill>
                    <a:schemeClr val="accent1"/>
                  </a:solidFill>
                </a:rPr>
                <a:t>L’État face aux déséquilibres économiques</a:t>
              </a:r>
              <a:endParaRPr lang="en-US" sz="2800" b="1" dirty="0">
                <a:solidFill>
                  <a:schemeClr val="accent1"/>
                </a:solidFill>
              </a:endParaRPr>
            </a:p>
          </p:txBody>
        </p:sp>
        <p:sp>
          <p:nvSpPr>
            <p:cNvPr id="30" name="TextBox 29"/>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accent1">
                    <a:lumMod val="60000"/>
                    <a:lumOff val="40000"/>
                  </a:schemeClr>
                </a:solidFill>
              </a:endParaRPr>
            </a:p>
          </p:txBody>
        </p:sp>
      </p:grpSp>
      <p:sp>
        <p:nvSpPr>
          <p:cNvPr id="28" name="Rectangle 27"/>
          <p:cNvSpPr/>
          <p:nvPr/>
        </p:nvSpPr>
        <p:spPr>
          <a:xfrm>
            <a:off x="921759" y="3430577"/>
            <a:ext cx="792088" cy="792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02</a:t>
            </a:r>
          </a:p>
        </p:txBody>
      </p:sp>
      <p:grpSp>
        <p:nvGrpSpPr>
          <p:cNvPr id="32" name="Group 31"/>
          <p:cNvGrpSpPr/>
          <p:nvPr/>
        </p:nvGrpSpPr>
        <p:grpSpPr>
          <a:xfrm>
            <a:off x="1857863" y="4656291"/>
            <a:ext cx="4212468" cy="1292662"/>
            <a:chOff x="2063552" y="2564904"/>
            <a:chExt cx="3744416" cy="1292662"/>
          </a:xfrm>
        </p:grpSpPr>
        <p:sp>
          <p:nvSpPr>
            <p:cNvPr id="34" name="TextBox 33"/>
            <p:cNvSpPr txBox="1"/>
            <p:nvPr/>
          </p:nvSpPr>
          <p:spPr>
            <a:xfrm>
              <a:off x="2063552" y="2564904"/>
              <a:ext cx="3744416" cy="1292662"/>
            </a:xfrm>
            <a:prstGeom prst="rect">
              <a:avLst/>
            </a:prstGeom>
            <a:noFill/>
          </p:spPr>
          <p:txBody>
            <a:bodyPr wrap="square" tIns="0" bIns="0" rtlCol="0">
              <a:spAutoFit/>
            </a:bodyPr>
            <a:lstStyle/>
            <a:p>
              <a:r>
                <a:rPr lang="fr-FR" sz="2800" b="1" dirty="0">
                  <a:solidFill>
                    <a:schemeClr val="accent2"/>
                  </a:solidFill>
                </a:rPr>
                <a:t>Les politiques économiques et leurs instruments</a:t>
              </a:r>
              <a:endParaRPr lang="en-US" sz="2800" b="1" dirty="0">
                <a:solidFill>
                  <a:schemeClr val="accent2"/>
                </a:solidFill>
              </a:endParaRPr>
            </a:p>
          </p:txBody>
        </p:sp>
        <p:sp>
          <p:nvSpPr>
            <p:cNvPr id="35" name="TextBox 34"/>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accent2">
                    <a:lumMod val="60000"/>
                    <a:lumOff val="40000"/>
                  </a:schemeClr>
                </a:solidFill>
              </a:endParaRPr>
            </a:p>
          </p:txBody>
        </p:sp>
      </p:grpSp>
      <p:sp>
        <p:nvSpPr>
          <p:cNvPr id="33" name="Rectangle 32"/>
          <p:cNvSpPr/>
          <p:nvPr/>
        </p:nvSpPr>
        <p:spPr>
          <a:xfrm>
            <a:off x="921759" y="4656291"/>
            <a:ext cx="792088"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03</a:t>
            </a:r>
          </a:p>
        </p:txBody>
      </p:sp>
      <p:grpSp>
        <p:nvGrpSpPr>
          <p:cNvPr id="50" name="Group 49"/>
          <p:cNvGrpSpPr/>
          <p:nvPr/>
        </p:nvGrpSpPr>
        <p:grpSpPr>
          <a:xfrm>
            <a:off x="7113208" y="2204864"/>
            <a:ext cx="4212468" cy="861774"/>
            <a:chOff x="2063552" y="2564904"/>
            <a:chExt cx="3744416" cy="861774"/>
          </a:xfrm>
        </p:grpSpPr>
        <p:sp>
          <p:nvSpPr>
            <p:cNvPr id="52" name="TextBox 51"/>
            <p:cNvSpPr txBox="1"/>
            <p:nvPr/>
          </p:nvSpPr>
          <p:spPr>
            <a:xfrm>
              <a:off x="2063552" y="2564904"/>
              <a:ext cx="3744416" cy="861774"/>
            </a:xfrm>
            <a:prstGeom prst="rect">
              <a:avLst/>
            </a:prstGeom>
            <a:noFill/>
          </p:spPr>
          <p:txBody>
            <a:bodyPr wrap="square" tIns="0" bIns="0" rtlCol="0">
              <a:spAutoFit/>
            </a:bodyPr>
            <a:lstStyle/>
            <a:p>
              <a:r>
                <a:rPr lang="fr-FR" sz="2800" b="1" dirty="0">
                  <a:solidFill>
                    <a:schemeClr val="tx2"/>
                  </a:solidFill>
                </a:rPr>
                <a:t>Les limites de l’intervention de l’État</a:t>
              </a:r>
              <a:endParaRPr lang="en-US" sz="2800" b="1" dirty="0">
                <a:solidFill>
                  <a:schemeClr val="tx2"/>
                </a:solidFill>
              </a:endParaRPr>
            </a:p>
          </p:txBody>
        </p:sp>
        <p:sp>
          <p:nvSpPr>
            <p:cNvPr id="53" name="TextBox 52"/>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tx2">
                    <a:lumMod val="50000"/>
                    <a:lumOff val="50000"/>
                  </a:schemeClr>
                </a:solidFill>
              </a:endParaRPr>
            </a:p>
          </p:txBody>
        </p:sp>
      </p:grpSp>
      <p:sp>
        <p:nvSpPr>
          <p:cNvPr id="51" name="Rectangle 50"/>
          <p:cNvSpPr/>
          <p:nvPr/>
        </p:nvSpPr>
        <p:spPr>
          <a:xfrm>
            <a:off x="6177104" y="2204864"/>
            <a:ext cx="792088" cy="79208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04</a:t>
            </a:r>
          </a:p>
        </p:txBody>
      </p:sp>
      <p:grpSp>
        <p:nvGrpSpPr>
          <p:cNvPr id="46" name="Group 45"/>
          <p:cNvGrpSpPr/>
          <p:nvPr/>
        </p:nvGrpSpPr>
        <p:grpSpPr>
          <a:xfrm>
            <a:off x="7113208" y="3430577"/>
            <a:ext cx="4212468" cy="1292662"/>
            <a:chOff x="2063552" y="2564904"/>
            <a:chExt cx="3744416" cy="1292662"/>
          </a:xfrm>
        </p:grpSpPr>
        <p:sp>
          <p:nvSpPr>
            <p:cNvPr id="48" name="TextBox 47"/>
            <p:cNvSpPr txBox="1"/>
            <p:nvPr/>
          </p:nvSpPr>
          <p:spPr>
            <a:xfrm>
              <a:off x="2063552" y="2564904"/>
              <a:ext cx="3744416" cy="1292662"/>
            </a:xfrm>
            <a:prstGeom prst="rect">
              <a:avLst/>
            </a:prstGeom>
            <a:noFill/>
          </p:spPr>
          <p:txBody>
            <a:bodyPr wrap="square" tIns="0" bIns="0" rtlCol="0">
              <a:spAutoFit/>
            </a:bodyPr>
            <a:lstStyle/>
            <a:p>
              <a:r>
                <a:rPr lang="fr-FR" sz="2800" b="1" dirty="0">
                  <a:solidFill>
                    <a:schemeClr val="accent1"/>
                  </a:solidFill>
                </a:rPr>
                <a:t>La régulation supranationale dans le cadre européen</a:t>
              </a:r>
              <a:endParaRPr lang="en-US" sz="2800" b="1" dirty="0">
                <a:solidFill>
                  <a:schemeClr val="accent1"/>
                </a:solidFill>
              </a:endParaRPr>
            </a:p>
          </p:txBody>
        </p:sp>
        <p:sp>
          <p:nvSpPr>
            <p:cNvPr id="49" name="TextBox 48"/>
            <p:cNvSpPr txBox="1"/>
            <p:nvPr/>
          </p:nvSpPr>
          <p:spPr>
            <a:xfrm>
              <a:off x="2063552" y="3049215"/>
              <a:ext cx="3744416" cy="307777"/>
            </a:xfrm>
            <a:prstGeom prst="rect">
              <a:avLst/>
            </a:prstGeom>
            <a:noFill/>
          </p:spPr>
          <p:txBody>
            <a:bodyPr wrap="square" tIns="0" bIns="0" rtlCol="0">
              <a:spAutoFit/>
            </a:bodyPr>
            <a:lstStyle/>
            <a:p>
              <a:endParaRPr lang="en-US" sz="2000" dirty="0">
                <a:solidFill>
                  <a:schemeClr val="accent1">
                    <a:lumMod val="60000"/>
                    <a:lumOff val="40000"/>
                  </a:schemeClr>
                </a:solidFill>
              </a:endParaRPr>
            </a:p>
          </p:txBody>
        </p:sp>
      </p:grpSp>
      <p:sp>
        <p:nvSpPr>
          <p:cNvPr id="47" name="Rectangle 46"/>
          <p:cNvSpPr/>
          <p:nvPr/>
        </p:nvSpPr>
        <p:spPr>
          <a:xfrm>
            <a:off x="6177104" y="3430577"/>
            <a:ext cx="792088" cy="792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latin typeface="Calibri" panose="020F0502020204030204" pitchFamily="34" charset="0"/>
                <a:ea typeface="Roboto Black" panose="02000000000000000000" pitchFamily="2" charset="0"/>
                <a:cs typeface="Calibri" panose="020F0502020204030204" pitchFamily="34" charset="0"/>
              </a:rPr>
              <a:t>05</a:t>
            </a:r>
          </a:p>
        </p:txBody>
      </p:sp>
      <p:grpSp>
        <p:nvGrpSpPr>
          <p:cNvPr id="14" name="Group 13"/>
          <p:cNvGrpSpPr/>
          <p:nvPr/>
        </p:nvGrpSpPr>
        <p:grpSpPr>
          <a:xfrm>
            <a:off x="1317803" y="3030884"/>
            <a:ext cx="0" cy="1591474"/>
            <a:chOff x="1317803" y="3030884"/>
            <a:chExt cx="0" cy="1591474"/>
          </a:xfrm>
        </p:grpSpPr>
        <p:cxnSp>
          <p:nvCxnSpPr>
            <p:cNvPr id="3" name="Straight Connector 2"/>
            <p:cNvCxnSpPr>
              <a:cxnSpLocks/>
            </p:cNvCxnSpPr>
            <p:nvPr/>
          </p:nvCxnSpPr>
          <p:spPr>
            <a:xfrm>
              <a:off x="1317803" y="3030884"/>
              <a:ext cx="0" cy="36576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cxnSpLocks/>
            </p:cNvCxnSpPr>
            <p:nvPr/>
          </p:nvCxnSpPr>
          <p:spPr>
            <a:xfrm>
              <a:off x="1317803" y="4256598"/>
              <a:ext cx="0" cy="36576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grpSp>
      <p:cxnSp>
        <p:nvCxnSpPr>
          <p:cNvPr id="60" name="Straight Connector 59"/>
          <p:cNvCxnSpPr>
            <a:cxnSpLocks/>
          </p:cNvCxnSpPr>
          <p:nvPr/>
        </p:nvCxnSpPr>
        <p:spPr>
          <a:xfrm>
            <a:off x="6573148" y="3030884"/>
            <a:ext cx="0" cy="36576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18" name="Title 17"/>
          <p:cNvSpPr>
            <a:spLocks noGrp="1"/>
          </p:cNvSpPr>
          <p:nvPr>
            <p:ph type="title"/>
          </p:nvPr>
        </p:nvSpPr>
        <p:spPr/>
        <p:txBody>
          <a:bodyPr/>
          <a:lstStyle/>
          <a:p>
            <a:r>
              <a:rPr lang="en-US" dirty="0"/>
              <a:t>PLAN DU COURS</a:t>
            </a:r>
          </a:p>
        </p:txBody>
      </p:sp>
      <p:sp>
        <p:nvSpPr>
          <p:cNvPr id="64" name="Slide Number Placeholder 63"/>
          <p:cNvSpPr>
            <a:spLocks noGrp="1"/>
          </p:cNvSpPr>
          <p:nvPr>
            <p:ph type="sldNum" sz="quarter" idx="12"/>
          </p:nvPr>
        </p:nvSpPr>
        <p:spPr/>
        <p:txBody>
          <a:bodyPr/>
          <a:lstStyle/>
          <a:p>
            <a:fld id="{FC1CF07D-8B3F-4D32-B059-0039CEA46DB1}" type="slidenum">
              <a:rPr lang="en-US" smtClean="0"/>
              <a:pPr/>
              <a:t>2</a:t>
            </a:fld>
            <a:endParaRPr lang="en-US"/>
          </a:p>
        </p:txBody>
      </p:sp>
    </p:spTree>
    <p:extLst>
      <p:ext uri="{BB962C8B-B14F-4D97-AF65-F5344CB8AC3E}">
        <p14:creationId xmlns:p14="http://schemas.microsoft.com/office/powerpoint/2010/main" val="3943253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F8DE1-3166-F990-E7D0-F62BA89D594A}"/>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706E05C-7BCE-161B-50B8-6F053E9503F1}"/>
              </a:ext>
            </a:extLst>
          </p:cNvPr>
          <p:cNvSpPr>
            <a:spLocks noGrp="1"/>
          </p:cNvSpPr>
          <p:nvPr>
            <p:ph type="sldNum" sz="quarter" idx="12"/>
          </p:nvPr>
        </p:nvSpPr>
        <p:spPr/>
        <p:txBody>
          <a:bodyPr/>
          <a:lstStyle/>
          <a:p>
            <a:fld id="{51F02384-994A-4C3C-8656-0CE2B6A3B91B}" type="slidenum">
              <a:rPr lang="en-US" smtClean="0"/>
              <a:pPr/>
              <a:t>20</a:t>
            </a:fld>
            <a:endParaRPr lang="en-US"/>
          </a:p>
        </p:txBody>
      </p:sp>
      <p:sp>
        <p:nvSpPr>
          <p:cNvPr id="4" name="Title 3">
            <a:extLst>
              <a:ext uri="{FF2B5EF4-FFF2-40B4-BE49-F238E27FC236}">
                <a16:creationId xmlns:a16="http://schemas.microsoft.com/office/drawing/2014/main" id="{6E4A0921-4489-436E-935A-8396D2F266B5}"/>
              </a:ext>
            </a:extLst>
          </p:cNvPr>
          <p:cNvSpPr>
            <a:spLocks noGrp="1"/>
          </p:cNvSpPr>
          <p:nvPr>
            <p:ph type="title"/>
          </p:nvPr>
        </p:nvSpPr>
        <p:spPr>
          <a:xfrm>
            <a:off x="191344" y="160337"/>
            <a:ext cx="11809312" cy="520700"/>
          </a:xfrm>
        </p:spPr>
        <p:txBody>
          <a:bodyPr>
            <a:normAutofit fontScale="90000"/>
          </a:bodyPr>
          <a:lstStyle/>
          <a:p>
            <a:r>
              <a:rPr lang="fr-FR" dirty="0"/>
              <a:t>La soutenabilité de la croissance économique</a:t>
            </a:r>
            <a:endParaRPr lang="en-US" dirty="0"/>
          </a:p>
        </p:txBody>
      </p:sp>
      <p:sp>
        <p:nvSpPr>
          <p:cNvPr id="5" name="ZoneTexte 4">
            <a:extLst>
              <a:ext uri="{FF2B5EF4-FFF2-40B4-BE49-F238E27FC236}">
                <a16:creationId xmlns:a16="http://schemas.microsoft.com/office/drawing/2014/main" id="{8BF2510F-1948-8500-DEA9-977214A8D4CE}"/>
              </a:ext>
            </a:extLst>
          </p:cNvPr>
          <p:cNvSpPr txBox="1"/>
          <p:nvPr/>
        </p:nvSpPr>
        <p:spPr>
          <a:xfrm>
            <a:off x="191344" y="1052736"/>
            <a:ext cx="11809312" cy="3908762"/>
          </a:xfrm>
          <a:prstGeom prst="rect">
            <a:avLst/>
          </a:prstGeom>
          <a:noFill/>
        </p:spPr>
        <p:txBody>
          <a:bodyPr wrap="square" rtlCol="0">
            <a:spAutoFit/>
          </a:bodyPr>
          <a:lstStyle/>
          <a:p>
            <a:r>
              <a:rPr lang="fr-FR" sz="2800" dirty="0"/>
              <a:t>La croissance économique peut engendrer des effets négatifs sur l’environnement et les ressources naturelles. La soutenabilité de la croissance vise à concilier développement économique et respect de l’environnement.</a:t>
            </a:r>
          </a:p>
          <a:p>
            <a:endParaRPr lang="fr-FR" sz="2800" b="1" dirty="0"/>
          </a:p>
          <a:p>
            <a:r>
              <a:rPr lang="fr-FR" sz="2800" b="1" dirty="0"/>
              <a:t>Défis de la soutenabilité</a:t>
            </a:r>
          </a:p>
          <a:p>
            <a:pPr marL="457200" indent="-457200">
              <a:buFont typeface="Arial" panose="020B0604020202020204" pitchFamily="34" charset="0"/>
              <a:buChar char="•"/>
            </a:pPr>
            <a:r>
              <a:rPr lang="fr-FR" sz="2800" b="1" dirty="0">
                <a:solidFill>
                  <a:srgbClr val="C00000"/>
                </a:solidFill>
              </a:rPr>
              <a:t>Consommation excessive des ressources</a:t>
            </a:r>
            <a:r>
              <a:rPr lang="fr-FR" sz="2800" dirty="0">
                <a:solidFill>
                  <a:srgbClr val="C00000"/>
                </a:solidFill>
              </a:rPr>
              <a:t> </a:t>
            </a:r>
            <a:r>
              <a:rPr lang="fr-FR" sz="2800" dirty="0"/>
              <a:t>: Épuisement des ressources naturelles.</a:t>
            </a:r>
          </a:p>
          <a:p>
            <a:pPr marL="457200" indent="-457200">
              <a:buFont typeface="Arial" panose="020B0604020202020204" pitchFamily="34" charset="0"/>
              <a:buChar char="•"/>
            </a:pPr>
            <a:r>
              <a:rPr lang="fr-FR" sz="2800" b="1" dirty="0">
                <a:solidFill>
                  <a:srgbClr val="C00000"/>
                </a:solidFill>
              </a:rPr>
              <a:t>Dégradation de l’environnement</a:t>
            </a:r>
            <a:r>
              <a:rPr lang="fr-FR" sz="2800" dirty="0">
                <a:solidFill>
                  <a:srgbClr val="C00000"/>
                </a:solidFill>
              </a:rPr>
              <a:t> </a:t>
            </a:r>
            <a:r>
              <a:rPr lang="fr-FR" sz="2800" dirty="0"/>
              <a:t>: Pollution, changement climatique.</a:t>
            </a:r>
          </a:p>
          <a:p>
            <a:endParaRPr lang="fr-FR" sz="2400" dirty="0"/>
          </a:p>
        </p:txBody>
      </p:sp>
    </p:spTree>
    <p:extLst>
      <p:ext uri="{BB962C8B-B14F-4D97-AF65-F5344CB8AC3E}">
        <p14:creationId xmlns:p14="http://schemas.microsoft.com/office/powerpoint/2010/main" val="247753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5B690-5033-F0BB-2C16-9144EBF08E8C}"/>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1122577-638C-3961-112B-3AF94A65DA10}"/>
              </a:ext>
            </a:extLst>
          </p:cNvPr>
          <p:cNvSpPr>
            <a:spLocks noGrp="1"/>
          </p:cNvSpPr>
          <p:nvPr>
            <p:ph type="sldNum" sz="quarter" idx="12"/>
          </p:nvPr>
        </p:nvSpPr>
        <p:spPr/>
        <p:txBody>
          <a:bodyPr/>
          <a:lstStyle/>
          <a:p>
            <a:fld id="{51F02384-994A-4C3C-8656-0CE2B6A3B91B}" type="slidenum">
              <a:rPr lang="en-US" smtClean="0"/>
              <a:pPr/>
              <a:t>21</a:t>
            </a:fld>
            <a:endParaRPr lang="en-US"/>
          </a:p>
        </p:txBody>
      </p:sp>
      <p:sp>
        <p:nvSpPr>
          <p:cNvPr id="4" name="Title 3">
            <a:extLst>
              <a:ext uri="{FF2B5EF4-FFF2-40B4-BE49-F238E27FC236}">
                <a16:creationId xmlns:a16="http://schemas.microsoft.com/office/drawing/2014/main" id="{4F1F6450-59F6-960F-0281-E70C34B63492}"/>
              </a:ext>
            </a:extLst>
          </p:cNvPr>
          <p:cNvSpPr>
            <a:spLocks noGrp="1"/>
          </p:cNvSpPr>
          <p:nvPr>
            <p:ph type="title"/>
          </p:nvPr>
        </p:nvSpPr>
        <p:spPr>
          <a:xfrm>
            <a:off x="191344" y="160337"/>
            <a:ext cx="11809312" cy="520700"/>
          </a:xfrm>
        </p:spPr>
        <p:txBody>
          <a:bodyPr>
            <a:normAutofit fontScale="90000"/>
          </a:bodyPr>
          <a:lstStyle/>
          <a:p>
            <a:r>
              <a:rPr lang="fr-FR" dirty="0"/>
              <a:t>La soutenabilité de la croissance économique</a:t>
            </a:r>
            <a:endParaRPr lang="en-US" dirty="0"/>
          </a:p>
        </p:txBody>
      </p:sp>
      <p:sp>
        <p:nvSpPr>
          <p:cNvPr id="5" name="ZoneTexte 4">
            <a:extLst>
              <a:ext uri="{FF2B5EF4-FFF2-40B4-BE49-F238E27FC236}">
                <a16:creationId xmlns:a16="http://schemas.microsoft.com/office/drawing/2014/main" id="{68F66E4A-AE9F-B7F3-969F-614D4D13DFDF}"/>
              </a:ext>
            </a:extLst>
          </p:cNvPr>
          <p:cNvSpPr txBox="1"/>
          <p:nvPr/>
        </p:nvSpPr>
        <p:spPr>
          <a:xfrm>
            <a:off x="191344" y="1052736"/>
            <a:ext cx="11809312" cy="6001643"/>
          </a:xfrm>
          <a:prstGeom prst="rect">
            <a:avLst/>
          </a:prstGeom>
          <a:noFill/>
        </p:spPr>
        <p:txBody>
          <a:bodyPr wrap="square" rtlCol="0">
            <a:spAutoFit/>
          </a:bodyPr>
          <a:lstStyle/>
          <a:p>
            <a:pPr marR="0" lvl="0" algn="l" defTabSz="914354" rtl="0" eaLnBrk="1" fontAlgn="auto" latinLnBrk="0" hangingPunct="1">
              <a:lnSpc>
                <a:spcPct val="100000"/>
              </a:lnSpc>
              <a:spcBef>
                <a:spcPts val="0"/>
              </a:spcBef>
              <a:spcAft>
                <a:spcPts val="0"/>
              </a:spcAft>
              <a:buClrTx/>
              <a:buSzTx/>
              <a:tabLst/>
              <a:defRPr/>
            </a:pPr>
            <a:r>
              <a:rPr kumimoji="0" lang="fr-FR" sz="2800" b="1" i="0" u="none" strike="noStrike" kern="1200" cap="none" spc="0" normalizeH="0" baseline="0" noProof="0" dirty="0">
                <a:ln>
                  <a:noFill/>
                </a:ln>
                <a:solidFill>
                  <a:prstClr val="black"/>
                </a:solidFill>
                <a:effectLst/>
                <a:uLnTx/>
                <a:uFillTx/>
                <a:latin typeface="Calibri" panose="020F0502020204030204"/>
                <a:ea typeface="+mn-ea"/>
                <a:cs typeface="+mn-cs"/>
              </a:rPr>
              <a:t>Politique de croissance verte</a:t>
            </a:r>
            <a:endPar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rPr>
              <a:t>L’État peut adopter des mesures de « croissance verte » pour promouvoir un développement durable, comme :</a:t>
            </a:r>
          </a:p>
          <a:p>
            <a:pPr marL="457200" marR="0" lvl="0" indent="-45720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800" b="1" i="0" u="none" strike="noStrike" kern="1200" cap="none" spc="0" normalizeH="0" baseline="0" noProof="0" dirty="0">
                <a:ln>
                  <a:noFill/>
                </a:ln>
                <a:solidFill>
                  <a:srgbClr val="C00000"/>
                </a:solidFill>
                <a:effectLst/>
                <a:uLnTx/>
                <a:uFillTx/>
                <a:latin typeface="Calibri" panose="020F0502020204030204"/>
                <a:ea typeface="+mn-ea"/>
                <a:cs typeface="+mn-cs"/>
              </a:rPr>
              <a:t>Subventions aux énergies renouvelables</a:t>
            </a:r>
            <a:r>
              <a:rPr kumimoji="0" lang="fr-FR" sz="28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rPr>
              <a:t>: Encourage les entreprises à utiliser des énergies moins polluantes.</a:t>
            </a:r>
          </a:p>
          <a:p>
            <a:pPr marL="457200" marR="0" lvl="0" indent="-45720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800" b="1" dirty="0">
                <a:solidFill>
                  <a:srgbClr val="C00000"/>
                </a:solidFill>
                <a:latin typeface="Calibri" panose="020F0502020204030204"/>
              </a:rPr>
              <a:t>Réglementations environnementales </a:t>
            </a: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rPr>
              <a:t>: Limite les émissions de polluants.</a:t>
            </a:r>
          </a:p>
          <a:p>
            <a:pPr marL="457200" marR="0" lvl="0" indent="-45720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2800" b="1" dirty="0">
                <a:solidFill>
                  <a:srgbClr val="C00000"/>
                </a:solidFill>
                <a:latin typeface="Calibri" panose="020F0502020204030204"/>
              </a:rPr>
              <a:t>Incitations à l’éco-responsabilité </a:t>
            </a: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rPr>
              <a:t>: Avantages fiscaux pour les entreprises engagées dans des pratiques écologiques.</a:t>
            </a:r>
          </a:p>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Calibri" panose="020F0502020204030204"/>
                <a:ea typeface="+mn-ea"/>
                <a:cs typeface="+mn-cs"/>
              </a:rPr>
              <a:t>Perspective critique :</a:t>
            </a: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rPr>
              <a:t> Selon </a:t>
            </a:r>
            <a:r>
              <a:rPr kumimoji="0" lang="fr-FR" sz="2800" b="1" i="0" u="none" strike="noStrike" kern="1200" cap="none" spc="0" normalizeH="0" baseline="0" noProof="0" dirty="0">
                <a:ln>
                  <a:noFill/>
                </a:ln>
                <a:solidFill>
                  <a:srgbClr val="C00000"/>
                </a:solidFill>
                <a:effectLst/>
                <a:uLnTx/>
                <a:uFillTx/>
                <a:latin typeface="Calibri" panose="020F0502020204030204"/>
                <a:ea typeface="+mn-ea"/>
                <a:cs typeface="+mn-cs"/>
              </a:rPr>
              <a:t>Nicholas Stern</a:t>
            </a: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rPr>
              <a:t>, le changement climatique est un risque majeur pour la croissance future, d’où l’importance d’une croissance durable.</a:t>
            </a:r>
          </a:p>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fr-FR" sz="2400" dirty="0"/>
          </a:p>
        </p:txBody>
      </p:sp>
    </p:spTree>
    <p:extLst>
      <p:ext uri="{BB962C8B-B14F-4D97-AF65-F5344CB8AC3E}">
        <p14:creationId xmlns:p14="http://schemas.microsoft.com/office/powerpoint/2010/main" val="286186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D8D4C-E27A-BDF1-346D-4CA6C5BA82AE}"/>
            </a:ext>
          </a:extLst>
        </p:cNvPr>
        <p:cNvGrpSpPr/>
        <p:nvPr/>
      </p:nvGrpSpPr>
      <p:grpSpPr>
        <a:xfrm>
          <a:off x="0" y="0"/>
          <a:ext cx="0" cy="0"/>
          <a:chOff x="0" y="0"/>
          <a:chExt cx="0" cy="0"/>
        </a:xfrm>
      </p:grpSpPr>
      <p:sp>
        <p:nvSpPr>
          <p:cNvPr id="13" name="Freeform: Shape 12">
            <a:extLst>
              <a:ext uri="{FF2B5EF4-FFF2-40B4-BE49-F238E27FC236}">
                <a16:creationId xmlns:a16="http://schemas.microsoft.com/office/drawing/2014/main" id="{EA1D858C-ED79-2148-5CDF-A86A0E7F8DDB}"/>
              </a:ext>
            </a:extLst>
          </p:cNvPr>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EEB789-9BDC-37CB-DF37-7D95F4C7B37D}"/>
              </a:ext>
            </a:extLst>
          </p:cNvPr>
          <p:cNvSpPr>
            <a:spLocks noGrp="1"/>
          </p:cNvSpPr>
          <p:nvPr>
            <p:ph type="ctrTitle"/>
          </p:nvPr>
        </p:nvSpPr>
        <p:spPr>
          <a:xfrm>
            <a:off x="2032000" y="4399057"/>
            <a:ext cx="8128000" cy="1067644"/>
          </a:xfrm>
        </p:spPr>
        <p:txBody>
          <a:bodyPr/>
          <a:lstStyle/>
          <a:p>
            <a:r>
              <a:rPr lang="fr-FR" dirty="0"/>
              <a:t>L’inflation</a:t>
            </a:r>
            <a:endParaRPr lang="en-US" dirty="0"/>
          </a:p>
        </p:txBody>
      </p:sp>
      <p:sp>
        <p:nvSpPr>
          <p:cNvPr id="5" name="Text Placeholder 4">
            <a:extLst>
              <a:ext uri="{FF2B5EF4-FFF2-40B4-BE49-F238E27FC236}">
                <a16:creationId xmlns:a16="http://schemas.microsoft.com/office/drawing/2014/main" id="{688DB5EF-79DE-7BCC-37C4-F9B81A7A9085}"/>
              </a:ext>
            </a:extLst>
          </p:cNvPr>
          <p:cNvSpPr>
            <a:spLocks noGrp="1"/>
          </p:cNvSpPr>
          <p:nvPr>
            <p:ph type="body" sz="quarter" idx="14"/>
          </p:nvPr>
        </p:nvSpPr>
        <p:spPr/>
        <p:txBody>
          <a:bodyPr/>
          <a:lstStyle/>
          <a:p>
            <a:r>
              <a:rPr lang="en-US" dirty="0"/>
              <a:t>02</a:t>
            </a:r>
          </a:p>
        </p:txBody>
      </p:sp>
      <p:sp>
        <p:nvSpPr>
          <p:cNvPr id="7" name="Sous-titre 6">
            <a:extLst>
              <a:ext uri="{FF2B5EF4-FFF2-40B4-BE49-F238E27FC236}">
                <a16:creationId xmlns:a16="http://schemas.microsoft.com/office/drawing/2014/main" id="{7FDC345B-EB54-B73E-C98A-B528906B4EED}"/>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2118436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69C10-6B8C-F42D-1BD3-05D57D57990C}"/>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DBC3D7A-B8BF-B14B-D0A6-7BA15A648309}"/>
              </a:ext>
            </a:extLst>
          </p:cNvPr>
          <p:cNvSpPr>
            <a:spLocks noGrp="1"/>
          </p:cNvSpPr>
          <p:nvPr>
            <p:ph type="sldNum" sz="quarter" idx="12"/>
          </p:nvPr>
        </p:nvSpPr>
        <p:spPr/>
        <p:txBody>
          <a:bodyPr/>
          <a:lstStyle/>
          <a:p>
            <a:fld id="{51F02384-994A-4C3C-8656-0CE2B6A3B91B}" type="slidenum">
              <a:rPr lang="en-US" smtClean="0"/>
              <a:pPr/>
              <a:t>23</a:t>
            </a:fld>
            <a:endParaRPr lang="en-US"/>
          </a:p>
        </p:txBody>
      </p:sp>
      <p:sp>
        <p:nvSpPr>
          <p:cNvPr id="4" name="Title 3">
            <a:extLst>
              <a:ext uri="{FF2B5EF4-FFF2-40B4-BE49-F238E27FC236}">
                <a16:creationId xmlns:a16="http://schemas.microsoft.com/office/drawing/2014/main" id="{7F172D0C-B31C-A521-C0EA-87FD111B4A20}"/>
              </a:ext>
            </a:extLst>
          </p:cNvPr>
          <p:cNvSpPr>
            <a:spLocks noGrp="1"/>
          </p:cNvSpPr>
          <p:nvPr>
            <p:ph type="title"/>
          </p:nvPr>
        </p:nvSpPr>
        <p:spPr>
          <a:xfrm>
            <a:off x="191344" y="160337"/>
            <a:ext cx="11809312" cy="520700"/>
          </a:xfrm>
        </p:spPr>
        <p:txBody>
          <a:bodyPr>
            <a:normAutofit fontScale="90000"/>
          </a:bodyPr>
          <a:lstStyle/>
          <a:p>
            <a:r>
              <a:rPr lang="fr-FR" dirty="0"/>
              <a:t>L’inflation</a:t>
            </a:r>
            <a:endParaRPr lang="en-US" dirty="0"/>
          </a:p>
        </p:txBody>
      </p:sp>
      <p:sp>
        <p:nvSpPr>
          <p:cNvPr id="5" name="ZoneTexte 4">
            <a:extLst>
              <a:ext uri="{FF2B5EF4-FFF2-40B4-BE49-F238E27FC236}">
                <a16:creationId xmlns:a16="http://schemas.microsoft.com/office/drawing/2014/main" id="{7EDE390D-9795-7601-DDFA-B7BFB084AEBC}"/>
              </a:ext>
            </a:extLst>
          </p:cNvPr>
          <p:cNvSpPr txBox="1"/>
          <p:nvPr/>
        </p:nvSpPr>
        <p:spPr>
          <a:xfrm>
            <a:off x="191344" y="1052736"/>
            <a:ext cx="11809312" cy="6001643"/>
          </a:xfrm>
          <a:prstGeom prst="rect">
            <a:avLst/>
          </a:prstGeom>
          <a:noFill/>
        </p:spPr>
        <p:txBody>
          <a:bodyPr wrap="square" rtlCol="0">
            <a:spAutoFit/>
          </a:bodyPr>
          <a:lstStyle/>
          <a:p>
            <a:r>
              <a:rPr lang="fr-FR" sz="2800" dirty="0"/>
              <a:t>L’inflation est la hausse générale des prix des biens et services dans une économie, ce qui réduit le pouvoir d’achat de la monnaie.</a:t>
            </a:r>
          </a:p>
          <a:p>
            <a:endParaRPr lang="fr-FR" sz="2800" b="1" dirty="0"/>
          </a:p>
          <a:p>
            <a:r>
              <a:rPr lang="fr-FR" sz="2800" b="1" dirty="0"/>
              <a:t>Causes de l’inflation</a:t>
            </a:r>
          </a:p>
          <a:p>
            <a:pPr marL="457200" indent="-457200">
              <a:buFont typeface="Arial" panose="020B0604020202020204" pitchFamily="34" charset="0"/>
              <a:buChar char="•"/>
            </a:pPr>
            <a:r>
              <a:rPr lang="fr-FR" sz="2800" b="1" dirty="0">
                <a:solidFill>
                  <a:srgbClr val="C00000"/>
                </a:solidFill>
              </a:rPr>
              <a:t>Inflation par la demande</a:t>
            </a:r>
            <a:r>
              <a:rPr lang="fr-FR" sz="2800" dirty="0">
                <a:solidFill>
                  <a:srgbClr val="C00000"/>
                </a:solidFill>
              </a:rPr>
              <a:t> </a:t>
            </a:r>
            <a:r>
              <a:rPr lang="fr-FR" sz="2800" dirty="0"/>
              <a:t>: La demande dépasse l’offre, poussant les prix à la hausse.</a:t>
            </a:r>
          </a:p>
          <a:p>
            <a:pPr marL="457200" indent="-457200">
              <a:buFont typeface="Arial" panose="020B0604020202020204" pitchFamily="34" charset="0"/>
              <a:buChar char="•"/>
            </a:pPr>
            <a:r>
              <a:rPr lang="fr-FR" sz="2800" b="1" dirty="0">
                <a:solidFill>
                  <a:srgbClr val="C00000"/>
                </a:solidFill>
              </a:rPr>
              <a:t>Inflation par les coûts </a:t>
            </a:r>
            <a:r>
              <a:rPr lang="fr-FR" sz="2800" dirty="0"/>
              <a:t>: L’augmentation des coûts de production (par exemple, le pétrole) est répercutée sur les prix.</a:t>
            </a:r>
          </a:p>
          <a:p>
            <a:endParaRPr lang="fr-FR" sz="2800" b="1" dirty="0"/>
          </a:p>
          <a:p>
            <a:r>
              <a:rPr lang="fr-FR" sz="2800" b="1" dirty="0"/>
              <a:t>Mesure de l’inflation</a:t>
            </a:r>
          </a:p>
          <a:p>
            <a:pPr marL="457200" indent="-457200">
              <a:buFont typeface="Arial" panose="020B0604020202020204" pitchFamily="34" charset="0"/>
              <a:buChar char="•"/>
            </a:pPr>
            <a:r>
              <a:rPr lang="fr-FR" sz="2800" b="1" dirty="0">
                <a:solidFill>
                  <a:srgbClr val="C00000"/>
                </a:solidFill>
              </a:rPr>
              <a:t>Indice des Prix à la Consommation (IPC) </a:t>
            </a:r>
            <a:r>
              <a:rPr lang="fr-FR" sz="2800" dirty="0"/>
              <a:t>: Suivi de l’évolution des prix d’un panier de biens et services représentatif.</a:t>
            </a:r>
          </a:p>
          <a:p>
            <a:endParaRPr lang="fr-FR" sz="2400" b="1" dirty="0"/>
          </a:p>
          <a:p>
            <a:endParaRPr lang="fr-FR" sz="2400" dirty="0"/>
          </a:p>
        </p:txBody>
      </p:sp>
    </p:spTree>
    <p:extLst>
      <p:ext uri="{BB962C8B-B14F-4D97-AF65-F5344CB8AC3E}">
        <p14:creationId xmlns:p14="http://schemas.microsoft.com/office/powerpoint/2010/main" val="119654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ED35A-AF71-C141-676E-C735A4A92011}"/>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55E685D-BEE9-373A-6662-CA55A4B85DB3}"/>
              </a:ext>
            </a:extLst>
          </p:cNvPr>
          <p:cNvSpPr>
            <a:spLocks noGrp="1"/>
          </p:cNvSpPr>
          <p:nvPr>
            <p:ph type="sldNum" sz="quarter" idx="12"/>
          </p:nvPr>
        </p:nvSpPr>
        <p:spPr/>
        <p:txBody>
          <a:bodyPr/>
          <a:lstStyle/>
          <a:p>
            <a:fld id="{51F02384-994A-4C3C-8656-0CE2B6A3B91B}" type="slidenum">
              <a:rPr lang="en-US" smtClean="0"/>
              <a:pPr/>
              <a:t>24</a:t>
            </a:fld>
            <a:endParaRPr lang="en-US"/>
          </a:p>
        </p:txBody>
      </p:sp>
      <p:sp>
        <p:nvSpPr>
          <p:cNvPr id="4" name="Title 3">
            <a:extLst>
              <a:ext uri="{FF2B5EF4-FFF2-40B4-BE49-F238E27FC236}">
                <a16:creationId xmlns:a16="http://schemas.microsoft.com/office/drawing/2014/main" id="{2EF20484-6A5F-6F27-94E6-9DF3C0FA38CA}"/>
              </a:ext>
            </a:extLst>
          </p:cNvPr>
          <p:cNvSpPr>
            <a:spLocks noGrp="1"/>
          </p:cNvSpPr>
          <p:nvPr>
            <p:ph type="title"/>
          </p:nvPr>
        </p:nvSpPr>
        <p:spPr>
          <a:xfrm>
            <a:off x="191344" y="160337"/>
            <a:ext cx="11809312" cy="520700"/>
          </a:xfrm>
        </p:spPr>
        <p:txBody>
          <a:bodyPr>
            <a:normAutofit fontScale="90000"/>
          </a:bodyPr>
          <a:lstStyle/>
          <a:p>
            <a:r>
              <a:rPr lang="fr-FR" dirty="0"/>
              <a:t>L’inflation</a:t>
            </a:r>
            <a:endParaRPr lang="en-US" dirty="0"/>
          </a:p>
        </p:txBody>
      </p:sp>
      <p:sp>
        <p:nvSpPr>
          <p:cNvPr id="5" name="ZoneTexte 4">
            <a:extLst>
              <a:ext uri="{FF2B5EF4-FFF2-40B4-BE49-F238E27FC236}">
                <a16:creationId xmlns:a16="http://schemas.microsoft.com/office/drawing/2014/main" id="{073D4CEE-113D-1D35-BFC1-73836A080C1F}"/>
              </a:ext>
            </a:extLst>
          </p:cNvPr>
          <p:cNvSpPr txBox="1"/>
          <p:nvPr/>
        </p:nvSpPr>
        <p:spPr>
          <a:xfrm>
            <a:off x="191344" y="1052736"/>
            <a:ext cx="11809312" cy="3847207"/>
          </a:xfrm>
          <a:prstGeom prst="rect">
            <a:avLst/>
          </a:prstGeom>
          <a:noFill/>
        </p:spPr>
        <p:txBody>
          <a:bodyPr wrap="square" rtlCol="0">
            <a:spAutoFit/>
          </a:bodyPr>
          <a:lstStyle/>
          <a:p>
            <a:pPr marL="0" indent="0">
              <a:buNone/>
            </a:pPr>
            <a:r>
              <a:rPr lang="fr-FR" sz="2800" b="1" dirty="0"/>
              <a:t>Conséquences de l’inflation</a:t>
            </a:r>
          </a:p>
          <a:p>
            <a:pPr marL="457200" indent="-457200">
              <a:buFont typeface="Arial" panose="020B0604020202020204" pitchFamily="34" charset="0"/>
              <a:buChar char="•"/>
            </a:pPr>
            <a:r>
              <a:rPr lang="fr-FR" sz="2800" b="1" dirty="0">
                <a:solidFill>
                  <a:srgbClr val="C00000"/>
                </a:solidFill>
              </a:rPr>
              <a:t>Baisse du pouvoir d’achat</a:t>
            </a:r>
            <a:r>
              <a:rPr lang="fr-FR" sz="2800" dirty="0">
                <a:solidFill>
                  <a:srgbClr val="C00000"/>
                </a:solidFill>
              </a:rPr>
              <a:t> </a:t>
            </a:r>
            <a:r>
              <a:rPr lang="fr-FR" sz="2800" dirty="0"/>
              <a:t>: Une inflation excessive réduit la valeur de l’argent, affectant la consommation des ménages.</a:t>
            </a:r>
          </a:p>
          <a:p>
            <a:pPr marL="457200" indent="-457200">
              <a:buFont typeface="Arial" panose="020B0604020202020204" pitchFamily="34" charset="0"/>
              <a:buChar char="•"/>
            </a:pPr>
            <a:r>
              <a:rPr lang="fr-FR" sz="2800" b="1" dirty="0">
                <a:solidFill>
                  <a:srgbClr val="C00000"/>
                </a:solidFill>
              </a:rPr>
              <a:t>Désincitations à l’investissement</a:t>
            </a:r>
            <a:r>
              <a:rPr lang="fr-FR" sz="2800" dirty="0">
                <a:solidFill>
                  <a:srgbClr val="C00000"/>
                </a:solidFill>
              </a:rPr>
              <a:t> </a:t>
            </a:r>
            <a:r>
              <a:rPr lang="fr-FR" sz="2800" dirty="0"/>
              <a:t>: Une inflation modérée peut encourager les entreprises à investir pour répondre à la demande croissante, mais si l’inflation est trop élevée, elle crée de l’incertitude et freine les investissements.</a:t>
            </a:r>
            <a:endParaRPr lang="fr-FR" sz="2800" dirty="0">
              <a:solidFill>
                <a:schemeClr val="tx1"/>
              </a:solidFill>
            </a:endParaRPr>
          </a:p>
          <a:p>
            <a:endParaRPr lang="fr-FR" sz="2400" b="1" dirty="0"/>
          </a:p>
          <a:p>
            <a:endParaRPr lang="fr-FR" sz="2400" dirty="0"/>
          </a:p>
        </p:txBody>
      </p:sp>
      <p:pic>
        <p:nvPicPr>
          <p:cNvPr id="2" name="Image 1">
            <a:extLst>
              <a:ext uri="{FF2B5EF4-FFF2-40B4-BE49-F238E27FC236}">
                <a16:creationId xmlns:a16="http://schemas.microsoft.com/office/drawing/2014/main" id="{E5185F67-3552-69E3-1D95-EABB9F066162}"/>
              </a:ext>
            </a:extLst>
          </p:cNvPr>
          <p:cNvPicPr>
            <a:picLocks noChangeAspect="1"/>
          </p:cNvPicPr>
          <p:nvPr/>
        </p:nvPicPr>
        <p:blipFill>
          <a:blip r:embed="rId3"/>
          <a:stretch>
            <a:fillRect/>
          </a:stretch>
        </p:blipFill>
        <p:spPr>
          <a:xfrm>
            <a:off x="4693798" y="3964126"/>
            <a:ext cx="2804403" cy="1871634"/>
          </a:xfrm>
          <a:prstGeom prst="rect">
            <a:avLst/>
          </a:prstGeom>
        </p:spPr>
      </p:pic>
    </p:spTree>
    <p:extLst>
      <p:ext uri="{BB962C8B-B14F-4D97-AF65-F5344CB8AC3E}">
        <p14:creationId xmlns:p14="http://schemas.microsoft.com/office/powerpoint/2010/main" val="2482399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129A3A-8729-539E-1CD2-46744F9B62B5}"/>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D97A85B-BB20-69F5-EFBE-60DE9AEE8131}"/>
              </a:ext>
            </a:extLst>
          </p:cNvPr>
          <p:cNvSpPr>
            <a:spLocks noGrp="1"/>
          </p:cNvSpPr>
          <p:nvPr>
            <p:ph type="sldNum" sz="quarter" idx="12"/>
          </p:nvPr>
        </p:nvSpPr>
        <p:spPr/>
        <p:txBody>
          <a:bodyPr/>
          <a:lstStyle/>
          <a:p>
            <a:fld id="{51F02384-994A-4C3C-8656-0CE2B6A3B91B}" type="slidenum">
              <a:rPr lang="en-US" smtClean="0"/>
              <a:pPr/>
              <a:t>25</a:t>
            </a:fld>
            <a:endParaRPr lang="en-US"/>
          </a:p>
        </p:txBody>
      </p:sp>
      <p:sp>
        <p:nvSpPr>
          <p:cNvPr id="4" name="Title 3">
            <a:extLst>
              <a:ext uri="{FF2B5EF4-FFF2-40B4-BE49-F238E27FC236}">
                <a16:creationId xmlns:a16="http://schemas.microsoft.com/office/drawing/2014/main" id="{FD07CFC7-6B18-C329-5D90-668ED79713F0}"/>
              </a:ext>
            </a:extLst>
          </p:cNvPr>
          <p:cNvSpPr>
            <a:spLocks noGrp="1"/>
          </p:cNvSpPr>
          <p:nvPr>
            <p:ph type="title"/>
          </p:nvPr>
        </p:nvSpPr>
        <p:spPr>
          <a:xfrm>
            <a:off x="191344" y="160337"/>
            <a:ext cx="11809312" cy="520700"/>
          </a:xfrm>
        </p:spPr>
        <p:txBody>
          <a:bodyPr>
            <a:normAutofit fontScale="90000"/>
          </a:bodyPr>
          <a:lstStyle/>
          <a:p>
            <a:r>
              <a:rPr lang="fr-FR" dirty="0"/>
              <a:t>L’inflation</a:t>
            </a:r>
            <a:endParaRPr lang="en-US" dirty="0"/>
          </a:p>
        </p:txBody>
      </p:sp>
      <p:sp>
        <p:nvSpPr>
          <p:cNvPr id="5" name="ZoneTexte 4">
            <a:extLst>
              <a:ext uri="{FF2B5EF4-FFF2-40B4-BE49-F238E27FC236}">
                <a16:creationId xmlns:a16="http://schemas.microsoft.com/office/drawing/2014/main" id="{3866C0E9-32D0-E117-CB11-7A4D65ECDF51}"/>
              </a:ext>
            </a:extLst>
          </p:cNvPr>
          <p:cNvSpPr txBox="1"/>
          <p:nvPr/>
        </p:nvSpPr>
        <p:spPr>
          <a:xfrm>
            <a:off x="191344" y="1052736"/>
            <a:ext cx="11809312" cy="5139869"/>
          </a:xfrm>
          <a:prstGeom prst="rect">
            <a:avLst/>
          </a:prstGeom>
          <a:noFill/>
        </p:spPr>
        <p:txBody>
          <a:bodyPr wrap="square" rtlCol="0">
            <a:spAutoFit/>
          </a:bodyPr>
          <a:lstStyle/>
          <a:p>
            <a:r>
              <a:rPr lang="fr-FR" sz="2800" b="1" dirty="0"/>
              <a:t>Rôle de l’État pour lutter contre l’inflation</a:t>
            </a:r>
          </a:p>
          <a:p>
            <a:pPr marL="457200" indent="-457200">
              <a:buFont typeface="Arial" panose="020B0604020202020204" pitchFamily="34" charset="0"/>
              <a:buChar char="•"/>
            </a:pPr>
            <a:r>
              <a:rPr lang="fr-FR" sz="2800" b="1" dirty="0">
                <a:solidFill>
                  <a:srgbClr val="C00000"/>
                </a:solidFill>
              </a:rPr>
              <a:t>Politique monétaire</a:t>
            </a:r>
            <a:r>
              <a:rPr lang="fr-FR" sz="2800" dirty="0">
                <a:solidFill>
                  <a:srgbClr val="C00000"/>
                </a:solidFill>
              </a:rPr>
              <a:t> </a:t>
            </a:r>
            <a:r>
              <a:rPr lang="fr-FR" sz="2800" dirty="0"/>
              <a:t>: La banque centrale ajuste les taux d’intérêt pour réduire la demande. </a:t>
            </a:r>
            <a:r>
              <a:rPr lang="fr-FR" sz="2800" b="1" dirty="0">
                <a:solidFill>
                  <a:srgbClr val="C00000"/>
                </a:solidFill>
              </a:rPr>
              <a:t>Milton Friedman </a:t>
            </a:r>
            <a:r>
              <a:rPr lang="fr-FR" sz="2800" dirty="0"/>
              <a:t>soutient que « </a:t>
            </a:r>
            <a:r>
              <a:rPr lang="fr-FR" sz="2800" i="1" dirty="0"/>
              <a:t>l’inflation est toujours et partout un phénomène monétaire</a:t>
            </a:r>
            <a:r>
              <a:rPr lang="fr-FR" sz="2800" dirty="0"/>
              <a:t> ».</a:t>
            </a:r>
          </a:p>
          <a:p>
            <a:pPr marL="457200" indent="-457200">
              <a:buFont typeface="Arial" panose="020B0604020202020204" pitchFamily="34" charset="0"/>
              <a:buChar char="•"/>
            </a:pPr>
            <a:r>
              <a:rPr lang="fr-FR" sz="2800" b="1" dirty="0">
                <a:solidFill>
                  <a:srgbClr val="C00000"/>
                </a:solidFill>
              </a:rPr>
              <a:t>Politique budgétaire</a:t>
            </a:r>
            <a:r>
              <a:rPr lang="fr-FR" sz="2800" dirty="0">
                <a:solidFill>
                  <a:srgbClr val="C00000"/>
                </a:solidFill>
              </a:rPr>
              <a:t> </a:t>
            </a:r>
            <a:r>
              <a:rPr lang="fr-FR" sz="2800" dirty="0"/>
              <a:t>: L’État peut augmenter les impôts ou réduire ses dépenses pour diminuer la demande, bien que cette solution soit rarement utilisée car elle peut freiner la croissance.</a:t>
            </a:r>
          </a:p>
          <a:p>
            <a:endParaRPr lang="fr-FR" sz="2800" b="1" dirty="0"/>
          </a:p>
          <a:p>
            <a:r>
              <a:rPr lang="fr-FR" sz="2800" b="1" dirty="0"/>
              <a:t>Exemple </a:t>
            </a:r>
            <a:r>
              <a:rPr lang="fr-FR" sz="2800" dirty="0"/>
              <a:t>: En période d’inflation élevée, la Banque Centrale Européenne peut augmenter les taux d’intérêt pour réduire la quantité d’argent en circulation.</a:t>
            </a:r>
          </a:p>
          <a:p>
            <a:endParaRPr lang="fr-FR" sz="2400" b="1" dirty="0"/>
          </a:p>
          <a:p>
            <a:endParaRPr lang="fr-FR" sz="2400" dirty="0"/>
          </a:p>
        </p:txBody>
      </p:sp>
    </p:spTree>
    <p:extLst>
      <p:ext uri="{BB962C8B-B14F-4D97-AF65-F5344CB8AC3E}">
        <p14:creationId xmlns:p14="http://schemas.microsoft.com/office/powerpoint/2010/main" val="2824819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900F9-BB4D-43F0-291E-0DFB8701992A}"/>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67565DA-BFEA-6301-CBDC-BC2CAA94C6A9}"/>
              </a:ext>
            </a:extLst>
          </p:cNvPr>
          <p:cNvSpPr>
            <a:spLocks noGrp="1"/>
          </p:cNvSpPr>
          <p:nvPr>
            <p:ph type="sldNum" sz="quarter" idx="12"/>
          </p:nvPr>
        </p:nvSpPr>
        <p:spPr/>
        <p:txBody>
          <a:bodyPr/>
          <a:lstStyle/>
          <a:p>
            <a:fld id="{51F02384-994A-4C3C-8656-0CE2B6A3B91B}" type="slidenum">
              <a:rPr lang="en-US" smtClean="0"/>
              <a:pPr/>
              <a:t>26</a:t>
            </a:fld>
            <a:endParaRPr lang="en-US"/>
          </a:p>
        </p:txBody>
      </p:sp>
      <p:sp>
        <p:nvSpPr>
          <p:cNvPr id="4" name="Title 3">
            <a:extLst>
              <a:ext uri="{FF2B5EF4-FFF2-40B4-BE49-F238E27FC236}">
                <a16:creationId xmlns:a16="http://schemas.microsoft.com/office/drawing/2014/main" id="{ADA731AE-E772-E17F-FEB1-159C7D592BFE}"/>
              </a:ext>
            </a:extLst>
          </p:cNvPr>
          <p:cNvSpPr>
            <a:spLocks noGrp="1"/>
          </p:cNvSpPr>
          <p:nvPr>
            <p:ph type="title"/>
          </p:nvPr>
        </p:nvSpPr>
        <p:spPr>
          <a:xfrm>
            <a:off x="191344" y="160337"/>
            <a:ext cx="11809312" cy="520700"/>
          </a:xfrm>
        </p:spPr>
        <p:txBody>
          <a:bodyPr>
            <a:normAutofit fontScale="90000"/>
          </a:bodyPr>
          <a:lstStyle/>
          <a:p>
            <a:r>
              <a:rPr lang="fr-FR" dirty="0"/>
              <a:t>Le point de vue de Milton Friedman</a:t>
            </a:r>
            <a:endParaRPr lang="en-US" dirty="0"/>
          </a:p>
        </p:txBody>
      </p:sp>
      <p:sp>
        <p:nvSpPr>
          <p:cNvPr id="5" name="ZoneTexte 4">
            <a:extLst>
              <a:ext uri="{FF2B5EF4-FFF2-40B4-BE49-F238E27FC236}">
                <a16:creationId xmlns:a16="http://schemas.microsoft.com/office/drawing/2014/main" id="{2C5C4990-5B03-C365-A3A4-838273ACFB59}"/>
              </a:ext>
            </a:extLst>
          </p:cNvPr>
          <p:cNvSpPr txBox="1"/>
          <p:nvPr/>
        </p:nvSpPr>
        <p:spPr>
          <a:xfrm>
            <a:off x="191344" y="1052736"/>
            <a:ext cx="8280920" cy="5262979"/>
          </a:xfrm>
          <a:prstGeom prst="rect">
            <a:avLst/>
          </a:prstGeom>
          <a:noFill/>
        </p:spPr>
        <p:txBody>
          <a:bodyPr wrap="square" rtlCol="0">
            <a:spAutoFit/>
          </a:bodyPr>
          <a:lstStyle/>
          <a:p>
            <a:r>
              <a:rPr lang="fr-FR" sz="2400" dirty="0"/>
              <a:t>Friedman pense que si les prix montent de manière continue, c'est parce qu'il y a trop d'argent en circulation par rapport aux biens et services disponibles. </a:t>
            </a:r>
          </a:p>
          <a:p>
            <a:endParaRPr lang="fr-FR" sz="2400" b="1" dirty="0"/>
          </a:p>
          <a:p>
            <a:r>
              <a:rPr lang="fr-FR" sz="2400" dirty="0"/>
              <a:t>En effet, si la BCE décide d’injecter des milliards dans l’économie cela va rapidement poser problème, car les gens et les entreprises auront plus d’argent à dépenser. Ils pourront acheter plus de biens et services, ce qui semble positif au premier abord.</a:t>
            </a:r>
          </a:p>
          <a:p>
            <a:endParaRPr lang="fr-FR" sz="2400" dirty="0"/>
          </a:p>
          <a:p>
            <a:r>
              <a:rPr lang="fr-FR" sz="2400" b="1" dirty="0">
                <a:solidFill>
                  <a:srgbClr val="C00000"/>
                </a:solidFill>
              </a:rPr>
              <a:t>Le problème </a:t>
            </a:r>
            <a:r>
              <a:rPr lang="fr-FR" sz="2400" b="1" dirty="0">
                <a:solidFill>
                  <a:srgbClr val="C00000"/>
                </a:solidFill>
                <a:sym typeface="Wingdings" panose="05000000000000000000" pitchFamily="2" charset="2"/>
              </a:rPr>
              <a:t> D</a:t>
            </a:r>
            <a:r>
              <a:rPr lang="fr-FR" sz="2400" dirty="0"/>
              <a:t>emande supérieure à l’</a:t>
            </a:r>
            <a:r>
              <a:rPr lang="fr-FR" sz="2400" b="1" dirty="0">
                <a:solidFill>
                  <a:srgbClr val="C00000"/>
                </a:solidFill>
              </a:rPr>
              <a:t>O</a:t>
            </a:r>
            <a:r>
              <a:rPr lang="fr-FR" sz="2400" dirty="0"/>
              <a:t>ffre </a:t>
            </a:r>
          </a:p>
          <a:p>
            <a:endParaRPr lang="fr-FR" sz="2400" dirty="0"/>
          </a:p>
          <a:p>
            <a:r>
              <a:rPr lang="fr-FR" sz="2400" dirty="0"/>
              <a:t>Quand il y a plus d’argent disponible mais pas plus de produits, </a:t>
            </a:r>
            <a:r>
              <a:rPr lang="fr-FR" sz="2400" b="1" dirty="0">
                <a:solidFill>
                  <a:srgbClr val="C00000"/>
                </a:solidFill>
              </a:rPr>
              <a:t>les vendeurs peuvent augmenter leurs prix, car beaucoup de gens sont prêts et ont les moyens d’acheter</a:t>
            </a:r>
            <a:r>
              <a:rPr lang="fr-FR" sz="2400" dirty="0"/>
              <a:t>. </a:t>
            </a:r>
          </a:p>
        </p:txBody>
      </p:sp>
      <p:pic>
        <p:nvPicPr>
          <p:cNvPr id="3" name="Image 2">
            <a:extLst>
              <a:ext uri="{FF2B5EF4-FFF2-40B4-BE49-F238E27FC236}">
                <a16:creationId xmlns:a16="http://schemas.microsoft.com/office/drawing/2014/main" id="{28A0B150-ED99-723A-17BA-7CEB66ECDACA}"/>
              </a:ext>
            </a:extLst>
          </p:cNvPr>
          <p:cNvPicPr>
            <a:picLocks noChangeAspect="1"/>
          </p:cNvPicPr>
          <p:nvPr/>
        </p:nvPicPr>
        <p:blipFill>
          <a:blip r:embed="rId3"/>
          <a:stretch>
            <a:fillRect/>
          </a:stretch>
        </p:blipFill>
        <p:spPr>
          <a:xfrm>
            <a:off x="8904312" y="2348880"/>
            <a:ext cx="2950720" cy="1774090"/>
          </a:xfrm>
          <a:prstGeom prst="rect">
            <a:avLst/>
          </a:prstGeom>
        </p:spPr>
      </p:pic>
    </p:spTree>
    <p:extLst>
      <p:ext uri="{BB962C8B-B14F-4D97-AF65-F5344CB8AC3E}">
        <p14:creationId xmlns:p14="http://schemas.microsoft.com/office/powerpoint/2010/main" val="315556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B45FF-A95D-59D4-9079-D8894FA6E6BF}"/>
            </a:ext>
          </a:extLst>
        </p:cNvPr>
        <p:cNvGrpSpPr/>
        <p:nvPr/>
      </p:nvGrpSpPr>
      <p:grpSpPr>
        <a:xfrm>
          <a:off x="0" y="0"/>
          <a:ext cx="0" cy="0"/>
          <a:chOff x="0" y="0"/>
          <a:chExt cx="0" cy="0"/>
        </a:xfrm>
      </p:grpSpPr>
      <p:sp>
        <p:nvSpPr>
          <p:cNvPr id="13" name="Freeform: Shape 12">
            <a:extLst>
              <a:ext uri="{FF2B5EF4-FFF2-40B4-BE49-F238E27FC236}">
                <a16:creationId xmlns:a16="http://schemas.microsoft.com/office/drawing/2014/main" id="{DBE7FFA3-A261-C0D9-0511-3DDA79F5373E}"/>
              </a:ext>
            </a:extLst>
          </p:cNvPr>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E14CEC-718F-4D7C-C274-A11C37748051}"/>
              </a:ext>
            </a:extLst>
          </p:cNvPr>
          <p:cNvSpPr>
            <a:spLocks noGrp="1"/>
          </p:cNvSpPr>
          <p:nvPr>
            <p:ph type="ctrTitle"/>
          </p:nvPr>
        </p:nvSpPr>
        <p:spPr>
          <a:xfrm>
            <a:off x="2032000" y="4399057"/>
            <a:ext cx="8128000" cy="1067644"/>
          </a:xfrm>
        </p:spPr>
        <p:txBody>
          <a:bodyPr/>
          <a:lstStyle/>
          <a:p>
            <a:r>
              <a:rPr lang="fr-FR" dirty="0"/>
              <a:t>Le chômage</a:t>
            </a:r>
            <a:endParaRPr lang="en-US" dirty="0"/>
          </a:p>
        </p:txBody>
      </p:sp>
      <p:sp>
        <p:nvSpPr>
          <p:cNvPr id="5" name="Text Placeholder 4">
            <a:extLst>
              <a:ext uri="{FF2B5EF4-FFF2-40B4-BE49-F238E27FC236}">
                <a16:creationId xmlns:a16="http://schemas.microsoft.com/office/drawing/2014/main" id="{5F7344DE-3811-A163-8E28-0ADB64CB559C}"/>
              </a:ext>
            </a:extLst>
          </p:cNvPr>
          <p:cNvSpPr>
            <a:spLocks noGrp="1"/>
          </p:cNvSpPr>
          <p:nvPr>
            <p:ph type="body" sz="quarter" idx="14"/>
          </p:nvPr>
        </p:nvSpPr>
        <p:spPr/>
        <p:txBody>
          <a:bodyPr/>
          <a:lstStyle/>
          <a:p>
            <a:r>
              <a:rPr lang="en-US" dirty="0"/>
              <a:t>03</a:t>
            </a:r>
          </a:p>
        </p:txBody>
      </p:sp>
      <p:sp>
        <p:nvSpPr>
          <p:cNvPr id="7" name="Sous-titre 6">
            <a:extLst>
              <a:ext uri="{FF2B5EF4-FFF2-40B4-BE49-F238E27FC236}">
                <a16:creationId xmlns:a16="http://schemas.microsoft.com/office/drawing/2014/main" id="{FF27EBEE-969A-33C5-0133-4914257D6AA7}"/>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1995930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470B3-CC57-1CB1-FDD9-73E50A9D9178}"/>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C465EF2-6F12-18F0-0711-D58615B0C42A}"/>
              </a:ext>
            </a:extLst>
          </p:cNvPr>
          <p:cNvSpPr>
            <a:spLocks noGrp="1"/>
          </p:cNvSpPr>
          <p:nvPr>
            <p:ph type="sldNum" sz="quarter" idx="12"/>
          </p:nvPr>
        </p:nvSpPr>
        <p:spPr/>
        <p:txBody>
          <a:bodyPr/>
          <a:lstStyle/>
          <a:p>
            <a:fld id="{51F02384-994A-4C3C-8656-0CE2B6A3B91B}" type="slidenum">
              <a:rPr lang="en-US" smtClean="0"/>
              <a:pPr/>
              <a:t>28</a:t>
            </a:fld>
            <a:endParaRPr lang="en-US"/>
          </a:p>
        </p:txBody>
      </p:sp>
      <p:sp>
        <p:nvSpPr>
          <p:cNvPr id="4" name="Title 3">
            <a:extLst>
              <a:ext uri="{FF2B5EF4-FFF2-40B4-BE49-F238E27FC236}">
                <a16:creationId xmlns:a16="http://schemas.microsoft.com/office/drawing/2014/main" id="{F0E89276-99FD-52FE-1A38-DC8A7F3F95A8}"/>
              </a:ext>
            </a:extLst>
          </p:cNvPr>
          <p:cNvSpPr>
            <a:spLocks noGrp="1"/>
          </p:cNvSpPr>
          <p:nvPr>
            <p:ph type="title"/>
          </p:nvPr>
        </p:nvSpPr>
        <p:spPr>
          <a:xfrm>
            <a:off x="191344" y="160337"/>
            <a:ext cx="11809312" cy="520700"/>
          </a:xfrm>
        </p:spPr>
        <p:txBody>
          <a:bodyPr>
            <a:normAutofit fontScale="90000"/>
          </a:bodyPr>
          <a:lstStyle/>
          <a:p>
            <a:r>
              <a:rPr lang="fr-FR" dirty="0"/>
              <a:t>Le chômage </a:t>
            </a:r>
            <a:endParaRPr lang="en-US" dirty="0"/>
          </a:p>
        </p:txBody>
      </p:sp>
      <p:sp>
        <p:nvSpPr>
          <p:cNvPr id="5" name="ZoneTexte 4">
            <a:extLst>
              <a:ext uri="{FF2B5EF4-FFF2-40B4-BE49-F238E27FC236}">
                <a16:creationId xmlns:a16="http://schemas.microsoft.com/office/drawing/2014/main" id="{6C365902-79A3-743F-FA63-1E7B289B1199}"/>
              </a:ext>
            </a:extLst>
          </p:cNvPr>
          <p:cNvSpPr txBox="1"/>
          <p:nvPr/>
        </p:nvSpPr>
        <p:spPr>
          <a:xfrm>
            <a:off x="191344" y="1052736"/>
            <a:ext cx="11809312" cy="5632311"/>
          </a:xfrm>
          <a:prstGeom prst="rect">
            <a:avLst/>
          </a:prstGeom>
          <a:noFill/>
        </p:spPr>
        <p:txBody>
          <a:bodyPr wrap="square" rtlCol="0">
            <a:spAutoFit/>
          </a:bodyPr>
          <a:lstStyle/>
          <a:p>
            <a:pPr marL="0" indent="0">
              <a:buNone/>
            </a:pPr>
            <a:r>
              <a:rPr lang="fr-FR" sz="2800" b="1" dirty="0"/>
              <a:t>Qu’est-ce-que le chômage ?</a:t>
            </a:r>
          </a:p>
          <a:p>
            <a:pPr marL="0" indent="0">
              <a:buNone/>
            </a:pPr>
            <a:r>
              <a:rPr lang="fr-FR" sz="2800" dirty="0">
                <a:solidFill>
                  <a:schemeClr val="tx1"/>
                </a:solidFill>
              </a:rPr>
              <a:t>Le chômage, c'est quand </a:t>
            </a:r>
            <a:r>
              <a:rPr lang="fr-FR" sz="2800" dirty="0"/>
              <a:t>des personnes qui voudraient travailler n'arrivent pas à trouver d'emploi. </a:t>
            </a:r>
          </a:p>
          <a:p>
            <a:pPr marL="0" indent="0">
              <a:buNone/>
            </a:pPr>
            <a:endParaRPr lang="fr-FR" sz="2800" dirty="0">
              <a:solidFill>
                <a:schemeClr val="tx1"/>
              </a:solidFill>
            </a:endParaRPr>
          </a:p>
          <a:p>
            <a:pPr marL="0" indent="0">
              <a:buNone/>
            </a:pPr>
            <a:r>
              <a:rPr lang="fr-FR" sz="2800" dirty="0">
                <a:solidFill>
                  <a:schemeClr val="tx1"/>
                </a:solidFill>
              </a:rPr>
              <a:t>On mesure le chômage en </a:t>
            </a:r>
            <a:r>
              <a:rPr lang="fr-FR" sz="2800" dirty="0"/>
              <a:t>pourcentage de la population active</a:t>
            </a:r>
            <a:r>
              <a:rPr lang="fr-FR" sz="2800" dirty="0">
                <a:solidFill>
                  <a:schemeClr val="tx1"/>
                </a:solidFill>
              </a:rPr>
              <a:t>, c'est-à-dire de toutes les personnes qui ont ou cherchent un travail.</a:t>
            </a:r>
          </a:p>
          <a:p>
            <a:pPr marL="0" indent="0">
              <a:buNone/>
            </a:pPr>
            <a:endParaRPr lang="fr-FR" sz="2800" dirty="0">
              <a:solidFill>
                <a:schemeClr val="tx1"/>
              </a:solidFill>
            </a:endParaRPr>
          </a:p>
          <a:p>
            <a:pPr marL="0" indent="0">
              <a:buNone/>
            </a:pPr>
            <a:r>
              <a:rPr lang="fr-FR" sz="2800" dirty="0">
                <a:solidFill>
                  <a:schemeClr val="tx1"/>
                </a:solidFill>
              </a:rPr>
              <a:t>Il y a plusieurs types de chômage : </a:t>
            </a:r>
          </a:p>
          <a:p>
            <a:pPr marL="457200" indent="-457200">
              <a:buFont typeface="Arial" panose="020B0604020202020204" pitchFamily="34" charset="0"/>
              <a:buChar char="•"/>
            </a:pPr>
            <a:r>
              <a:rPr lang="fr-FR" sz="2800" dirty="0">
                <a:solidFill>
                  <a:schemeClr val="tx1"/>
                </a:solidFill>
              </a:rPr>
              <a:t>le </a:t>
            </a:r>
            <a:r>
              <a:rPr lang="fr-FR" sz="2800" b="1" dirty="0">
                <a:solidFill>
                  <a:srgbClr val="C00000"/>
                </a:solidFill>
              </a:rPr>
              <a:t>chômage de friction</a:t>
            </a:r>
            <a:r>
              <a:rPr lang="fr-FR" sz="2800" dirty="0">
                <a:solidFill>
                  <a:schemeClr val="tx1"/>
                </a:solidFill>
              </a:rPr>
              <a:t>, lié aux transitions de carrière</a:t>
            </a:r>
          </a:p>
          <a:p>
            <a:pPr marL="457200" indent="-457200">
              <a:buFont typeface="Arial" panose="020B0604020202020204" pitchFamily="34" charset="0"/>
              <a:buChar char="•"/>
            </a:pPr>
            <a:r>
              <a:rPr lang="fr-FR" sz="2800" dirty="0">
                <a:solidFill>
                  <a:schemeClr val="tx1"/>
                </a:solidFill>
              </a:rPr>
              <a:t>le </a:t>
            </a:r>
            <a:r>
              <a:rPr lang="fr-FR" sz="2800" b="1" dirty="0">
                <a:solidFill>
                  <a:srgbClr val="C00000"/>
                </a:solidFill>
              </a:rPr>
              <a:t>chômage conjoncturel</a:t>
            </a:r>
            <a:r>
              <a:rPr lang="fr-FR" sz="2800" dirty="0">
                <a:solidFill>
                  <a:schemeClr val="tx1"/>
                </a:solidFill>
              </a:rPr>
              <a:t>, qui est lié aux crises économiques.</a:t>
            </a:r>
          </a:p>
          <a:p>
            <a:pPr marL="457200" indent="-457200">
              <a:buFont typeface="Arial" panose="020B0604020202020204" pitchFamily="34" charset="0"/>
              <a:buChar char="•"/>
            </a:pPr>
            <a:r>
              <a:rPr lang="fr-FR" sz="2800" dirty="0">
                <a:solidFill>
                  <a:schemeClr val="tx1"/>
                </a:solidFill>
              </a:rPr>
              <a:t>le </a:t>
            </a:r>
            <a:r>
              <a:rPr lang="fr-FR" sz="2800" b="1" dirty="0">
                <a:solidFill>
                  <a:srgbClr val="C00000"/>
                </a:solidFill>
              </a:rPr>
              <a:t>chômage structurel</a:t>
            </a:r>
            <a:r>
              <a:rPr lang="fr-FR" sz="2800" dirty="0">
                <a:solidFill>
                  <a:schemeClr val="tx1"/>
                </a:solidFill>
              </a:rPr>
              <a:t>, quand les compétences des gens ne correspondent plus aux besoins du marché</a:t>
            </a:r>
          </a:p>
          <a:p>
            <a:endParaRPr lang="fr-FR" sz="2400" dirty="0"/>
          </a:p>
        </p:txBody>
      </p:sp>
    </p:spTree>
    <p:extLst>
      <p:ext uri="{BB962C8B-B14F-4D97-AF65-F5344CB8AC3E}">
        <p14:creationId xmlns:p14="http://schemas.microsoft.com/office/powerpoint/2010/main" val="313064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06330-6BC2-8511-11BC-549EFAACAA91}"/>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742EBB4-A47A-DE54-49B9-A5F795717167}"/>
              </a:ext>
            </a:extLst>
          </p:cNvPr>
          <p:cNvSpPr>
            <a:spLocks noGrp="1"/>
          </p:cNvSpPr>
          <p:nvPr>
            <p:ph type="sldNum" sz="quarter" idx="12"/>
          </p:nvPr>
        </p:nvSpPr>
        <p:spPr/>
        <p:txBody>
          <a:bodyPr/>
          <a:lstStyle/>
          <a:p>
            <a:fld id="{51F02384-994A-4C3C-8656-0CE2B6A3B91B}" type="slidenum">
              <a:rPr lang="en-US" smtClean="0"/>
              <a:pPr/>
              <a:t>29</a:t>
            </a:fld>
            <a:endParaRPr lang="en-US"/>
          </a:p>
        </p:txBody>
      </p:sp>
      <p:sp>
        <p:nvSpPr>
          <p:cNvPr id="4" name="Title 3">
            <a:extLst>
              <a:ext uri="{FF2B5EF4-FFF2-40B4-BE49-F238E27FC236}">
                <a16:creationId xmlns:a16="http://schemas.microsoft.com/office/drawing/2014/main" id="{75C8FC77-3E30-4BB0-580F-782B1E734AAC}"/>
              </a:ext>
            </a:extLst>
          </p:cNvPr>
          <p:cNvSpPr>
            <a:spLocks noGrp="1"/>
          </p:cNvSpPr>
          <p:nvPr>
            <p:ph type="title"/>
          </p:nvPr>
        </p:nvSpPr>
        <p:spPr>
          <a:xfrm>
            <a:off x="191344" y="160337"/>
            <a:ext cx="11809312" cy="520700"/>
          </a:xfrm>
        </p:spPr>
        <p:txBody>
          <a:bodyPr>
            <a:normAutofit fontScale="90000"/>
          </a:bodyPr>
          <a:lstStyle/>
          <a:p>
            <a:r>
              <a:rPr lang="fr-FR" dirty="0"/>
              <a:t>Le chômage </a:t>
            </a:r>
            <a:endParaRPr lang="en-US" dirty="0"/>
          </a:p>
        </p:txBody>
      </p:sp>
      <p:sp>
        <p:nvSpPr>
          <p:cNvPr id="5" name="ZoneTexte 4">
            <a:extLst>
              <a:ext uri="{FF2B5EF4-FFF2-40B4-BE49-F238E27FC236}">
                <a16:creationId xmlns:a16="http://schemas.microsoft.com/office/drawing/2014/main" id="{8C13CD39-D133-AEA3-B6DE-52FB05D8D045}"/>
              </a:ext>
            </a:extLst>
          </p:cNvPr>
          <p:cNvSpPr txBox="1"/>
          <p:nvPr/>
        </p:nvSpPr>
        <p:spPr>
          <a:xfrm>
            <a:off x="191344" y="1052736"/>
            <a:ext cx="11809312" cy="5262979"/>
          </a:xfrm>
          <a:prstGeom prst="rect">
            <a:avLst/>
          </a:prstGeom>
          <a:noFill/>
        </p:spPr>
        <p:txBody>
          <a:bodyPr wrap="square" rtlCol="0">
            <a:spAutoFit/>
          </a:bodyPr>
          <a:lstStyle/>
          <a:p>
            <a:pPr marL="0" indent="0">
              <a:buNone/>
            </a:pPr>
            <a:r>
              <a:rPr lang="fr-FR" sz="2400" b="1" dirty="0"/>
              <a:t>Le chômage conjoncturel</a:t>
            </a:r>
          </a:p>
          <a:p>
            <a:r>
              <a:rPr lang="fr-FR" sz="2400" dirty="0">
                <a:solidFill>
                  <a:schemeClr val="tx1"/>
                </a:solidFill>
              </a:rPr>
              <a:t>Le chômage conjoncturel est un </a:t>
            </a:r>
            <a:r>
              <a:rPr lang="fr-FR" sz="2400" dirty="0"/>
              <a:t>phénomène temporaire lié aux cycles économiques.</a:t>
            </a:r>
          </a:p>
          <a:p>
            <a:r>
              <a:rPr lang="fr-FR" sz="2400" dirty="0"/>
              <a:t>Lors d'une récession ou d'une crise économique, la demande globale diminue.</a:t>
            </a:r>
          </a:p>
          <a:p>
            <a:pPr marL="0" indent="0">
              <a:buNone/>
            </a:pPr>
            <a:endParaRPr lang="fr-FR" sz="2400" b="1" dirty="0">
              <a:solidFill>
                <a:schemeClr val="accent4"/>
              </a:solidFill>
            </a:endParaRPr>
          </a:p>
          <a:p>
            <a:pPr marL="0" indent="0">
              <a:buNone/>
            </a:pPr>
            <a:r>
              <a:rPr lang="fr-FR" sz="2400" b="1" dirty="0"/>
              <a:t>Fonctionnement du chômage conjoncturel</a:t>
            </a:r>
          </a:p>
          <a:p>
            <a:pPr marL="342900" indent="-342900">
              <a:buFont typeface="Arial" panose="020B0604020202020204" pitchFamily="34" charset="0"/>
              <a:buChar char="•"/>
            </a:pPr>
            <a:r>
              <a:rPr lang="fr-FR" sz="2400" b="1" dirty="0">
                <a:solidFill>
                  <a:srgbClr val="C00000"/>
                </a:solidFill>
              </a:rPr>
              <a:t>Baisse de la demande </a:t>
            </a:r>
            <a:r>
              <a:rPr lang="fr-FR" sz="2400" dirty="0">
                <a:solidFill>
                  <a:schemeClr val="tx1"/>
                </a:solidFill>
              </a:rPr>
              <a:t>: Les ménages et entreprises dépensent et investissent moins, ce qui affecte directement la production.</a:t>
            </a:r>
          </a:p>
          <a:p>
            <a:pPr marL="342900" indent="-342900">
              <a:buFont typeface="Arial" panose="020B0604020202020204" pitchFamily="34" charset="0"/>
              <a:buChar char="•"/>
            </a:pPr>
            <a:r>
              <a:rPr lang="fr-FR" sz="2400" b="1" dirty="0">
                <a:solidFill>
                  <a:srgbClr val="C00000"/>
                </a:solidFill>
              </a:rPr>
              <a:t>Conséquence</a:t>
            </a:r>
            <a:r>
              <a:rPr lang="fr-FR" sz="2400" dirty="0">
                <a:solidFill>
                  <a:schemeClr val="tx1"/>
                </a:solidFill>
              </a:rPr>
              <a:t> : Les entreprises licencient pour ajuster leur activité, entraînant une hausse du chômage.</a:t>
            </a:r>
          </a:p>
          <a:p>
            <a:pPr marL="0" indent="0">
              <a:buNone/>
            </a:pPr>
            <a:endParaRPr lang="fr-FR" sz="2400" dirty="0">
              <a:solidFill>
                <a:schemeClr val="tx1"/>
              </a:solidFill>
            </a:endParaRPr>
          </a:p>
          <a:p>
            <a:pPr marL="0" indent="0">
              <a:buNone/>
            </a:pPr>
            <a:r>
              <a:rPr lang="fr-FR" sz="2400" dirty="0">
                <a:solidFill>
                  <a:schemeClr val="tx1"/>
                </a:solidFill>
              </a:rPr>
              <a:t>Exemple : Pendant une récession, comme celle de 2008, de nombreuses entreprises, en particulier dans le secteur automobile, ont dû licencier en raison de la baisse de la demande pour leurs produits.</a:t>
            </a:r>
          </a:p>
          <a:p>
            <a:endParaRPr lang="fr-FR" sz="2400" dirty="0"/>
          </a:p>
        </p:txBody>
      </p:sp>
    </p:spTree>
    <p:extLst>
      <p:ext uri="{BB962C8B-B14F-4D97-AF65-F5344CB8AC3E}">
        <p14:creationId xmlns:p14="http://schemas.microsoft.com/office/powerpoint/2010/main" val="110587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FR" dirty="0"/>
              <a:t>Les fonctions économiques de l’État selon Musgrave</a:t>
            </a:r>
            <a:endParaRPr lang="en-US" dirty="0"/>
          </a:p>
        </p:txBody>
      </p:sp>
      <p:sp>
        <p:nvSpPr>
          <p:cNvPr id="5" name="Text Placeholder 4"/>
          <p:cNvSpPr>
            <a:spLocks noGrp="1"/>
          </p:cNvSpPr>
          <p:nvPr>
            <p:ph type="body" sz="quarter" idx="14"/>
          </p:nvPr>
        </p:nvSpPr>
        <p:spPr/>
        <p:txBody>
          <a:bodyPr/>
          <a:lstStyle/>
          <a:p>
            <a:r>
              <a:rPr lang="en-US"/>
              <a:t>01</a:t>
            </a:r>
          </a:p>
        </p:txBody>
      </p:sp>
      <p:sp>
        <p:nvSpPr>
          <p:cNvPr id="4" name="Slide Number Placeholder 3"/>
          <p:cNvSpPr>
            <a:spLocks noGrp="1"/>
          </p:cNvSpPr>
          <p:nvPr>
            <p:ph type="sldNum" sz="quarter" idx="15"/>
          </p:nvPr>
        </p:nvSpPr>
        <p:spPr/>
        <p:txBody>
          <a:bodyPr/>
          <a:lstStyle/>
          <a:p>
            <a:fld id="{FC1CF07D-8B3F-4D32-B059-0039CEA46DB1}" type="slidenum">
              <a:rPr lang="en-US" smtClean="0"/>
              <a:pPr/>
              <a:t>3</a:t>
            </a:fld>
            <a:endParaRPr lang="en-US"/>
          </a:p>
        </p:txBody>
      </p:sp>
      <p:pic>
        <p:nvPicPr>
          <p:cNvPr id="12" name="Espace réservé pour une image  11">
            <a:extLst>
              <a:ext uri="{FF2B5EF4-FFF2-40B4-BE49-F238E27FC236}">
                <a16:creationId xmlns:a16="http://schemas.microsoft.com/office/drawing/2014/main" id="{53A7465A-5CD6-20BC-EF66-A936142C742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9754" b="19754"/>
          <a:stretch>
            <a:fillRect/>
          </a:stretch>
        </p:blipFill>
        <p:spPr/>
      </p:pic>
      <p:sp>
        <p:nvSpPr>
          <p:cNvPr id="7" name="Sous-titre 6">
            <a:extLst>
              <a:ext uri="{FF2B5EF4-FFF2-40B4-BE49-F238E27FC236}">
                <a16:creationId xmlns:a16="http://schemas.microsoft.com/office/drawing/2014/main" id="{CA919689-3551-7D14-793C-758760797745}"/>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2754355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9965A-D44C-A413-3DD1-F0EB1C400F97}"/>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B40E1C0-DF20-EB00-E1B7-5FD33953CD18}"/>
              </a:ext>
            </a:extLst>
          </p:cNvPr>
          <p:cNvSpPr>
            <a:spLocks noGrp="1"/>
          </p:cNvSpPr>
          <p:nvPr>
            <p:ph type="sldNum" sz="quarter" idx="12"/>
          </p:nvPr>
        </p:nvSpPr>
        <p:spPr/>
        <p:txBody>
          <a:bodyPr/>
          <a:lstStyle/>
          <a:p>
            <a:fld id="{51F02384-994A-4C3C-8656-0CE2B6A3B91B}" type="slidenum">
              <a:rPr lang="en-US" smtClean="0"/>
              <a:pPr/>
              <a:t>30</a:t>
            </a:fld>
            <a:endParaRPr lang="en-US"/>
          </a:p>
        </p:txBody>
      </p:sp>
      <p:sp>
        <p:nvSpPr>
          <p:cNvPr id="4" name="Title 3">
            <a:extLst>
              <a:ext uri="{FF2B5EF4-FFF2-40B4-BE49-F238E27FC236}">
                <a16:creationId xmlns:a16="http://schemas.microsoft.com/office/drawing/2014/main" id="{95351DB9-ECDC-3187-8882-51B6FA1560D6}"/>
              </a:ext>
            </a:extLst>
          </p:cNvPr>
          <p:cNvSpPr>
            <a:spLocks noGrp="1"/>
          </p:cNvSpPr>
          <p:nvPr>
            <p:ph type="title"/>
          </p:nvPr>
        </p:nvSpPr>
        <p:spPr>
          <a:xfrm>
            <a:off x="191344" y="160337"/>
            <a:ext cx="11809312" cy="520700"/>
          </a:xfrm>
        </p:spPr>
        <p:txBody>
          <a:bodyPr>
            <a:normAutofit fontScale="90000"/>
          </a:bodyPr>
          <a:lstStyle/>
          <a:p>
            <a:r>
              <a:rPr lang="fr-FR" dirty="0"/>
              <a:t>Le chômage </a:t>
            </a:r>
            <a:endParaRPr lang="en-US" dirty="0"/>
          </a:p>
        </p:txBody>
      </p:sp>
      <p:sp>
        <p:nvSpPr>
          <p:cNvPr id="5" name="ZoneTexte 4">
            <a:extLst>
              <a:ext uri="{FF2B5EF4-FFF2-40B4-BE49-F238E27FC236}">
                <a16:creationId xmlns:a16="http://schemas.microsoft.com/office/drawing/2014/main" id="{5B7AF003-A83D-1C19-EF5E-5D913C4D95F1}"/>
              </a:ext>
            </a:extLst>
          </p:cNvPr>
          <p:cNvSpPr txBox="1"/>
          <p:nvPr/>
        </p:nvSpPr>
        <p:spPr>
          <a:xfrm>
            <a:off x="191344" y="1052736"/>
            <a:ext cx="9073008" cy="5632311"/>
          </a:xfrm>
          <a:prstGeom prst="rect">
            <a:avLst/>
          </a:prstGeom>
          <a:noFill/>
        </p:spPr>
        <p:txBody>
          <a:bodyPr wrap="square" rtlCol="0">
            <a:spAutoFit/>
          </a:bodyPr>
          <a:lstStyle/>
          <a:p>
            <a:pPr marL="0" indent="0">
              <a:buNone/>
            </a:pPr>
            <a:r>
              <a:rPr lang="fr-FR" sz="2400" b="1" dirty="0"/>
              <a:t>Politiques de réduction du chômage conjoncturel</a:t>
            </a:r>
          </a:p>
          <a:p>
            <a:endParaRPr lang="fr-FR" sz="2400" b="1" dirty="0">
              <a:solidFill>
                <a:schemeClr val="accent4"/>
              </a:solidFill>
            </a:endParaRPr>
          </a:p>
          <a:p>
            <a:r>
              <a:rPr lang="fr-FR" sz="2400" b="1" dirty="0"/>
              <a:t>Augmentation des dépenses publiques</a:t>
            </a:r>
          </a:p>
          <a:p>
            <a:pPr marL="342900" indent="-342900">
              <a:buFont typeface="Arial" panose="020B0604020202020204" pitchFamily="34" charset="0"/>
              <a:buChar char="•"/>
            </a:pPr>
            <a:r>
              <a:rPr lang="fr-FR" sz="2400" b="1" dirty="0">
                <a:solidFill>
                  <a:srgbClr val="C00000"/>
                </a:solidFill>
              </a:rPr>
              <a:t>Principe</a:t>
            </a:r>
            <a:r>
              <a:rPr lang="fr-FR" sz="2400" dirty="0"/>
              <a:t> : En investissant dans des infrastructures (routes, hôpitaux, écoles), le gouvernement crée de nouveaux emplois.</a:t>
            </a:r>
          </a:p>
          <a:p>
            <a:pPr marL="342900" indent="-342900">
              <a:buFont typeface="Arial" panose="020B0604020202020204" pitchFamily="34" charset="0"/>
              <a:buChar char="•"/>
            </a:pPr>
            <a:r>
              <a:rPr lang="fr-FR" sz="2400" b="1" dirty="0">
                <a:solidFill>
                  <a:srgbClr val="C00000"/>
                </a:solidFill>
              </a:rPr>
              <a:t>Effet</a:t>
            </a:r>
            <a:r>
              <a:rPr lang="fr-FR" sz="2400" dirty="0"/>
              <a:t> : L'argent injecté dans l'économie stimule la demande pour les biens et services, incitant les entreprises à recruter davantage.</a:t>
            </a:r>
          </a:p>
          <a:p>
            <a:endParaRPr lang="fr-FR" sz="2400" b="1" dirty="0">
              <a:solidFill>
                <a:schemeClr val="accent4"/>
              </a:solidFill>
            </a:endParaRPr>
          </a:p>
          <a:p>
            <a:r>
              <a:rPr lang="fr-FR" sz="2400" b="1" dirty="0"/>
              <a:t>Réduction des taux d’intérêt</a:t>
            </a:r>
          </a:p>
          <a:p>
            <a:pPr marL="342900" indent="-342900">
              <a:buFont typeface="Arial" panose="020B0604020202020204" pitchFamily="34" charset="0"/>
              <a:buChar char="•"/>
            </a:pPr>
            <a:r>
              <a:rPr lang="fr-FR" sz="2400" b="1" dirty="0">
                <a:solidFill>
                  <a:srgbClr val="C00000"/>
                </a:solidFill>
              </a:rPr>
              <a:t>Principe</a:t>
            </a:r>
            <a:r>
              <a:rPr lang="fr-FR" sz="2400" dirty="0"/>
              <a:t> : En abaissant les taux d'intérêt, les banques centrales rendent le crédit plus abordable, encourageant ainsi l'emprunt et les dépenses.</a:t>
            </a:r>
          </a:p>
          <a:p>
            <a:pPr marL="342900" indent="-342900">
              <a:buFont typeface="Arial" panose="020B0604020202020204" pitchFamily="34" charset="0"/>
              <a:buChar char="•"/>
            </a:pPr>
            <a:r>
              <a:rPr lang="fr-FR" sz="2400" b="1" dirty="0">
                <a:solidFill>
                  <a:srgbClr val="C00000"/>
                </a:solidFill>
              </a:rPr>
              <a:t>Effet</a:t>
            </a:r>
            <a:r>
              <a:rPr lang="fr-FR" sz="2400" dirty="0"/>
              <a:t> : Stimule la consommation des ménages et les investissements des entreprises, ce qui booste la production et l’emploi.</a:t>
            </a:r>
          </a:p>
          <a:p>
            <a:endParaRPr lang="fr-FR" sz="2400" dirty="0"/>
          </a:p>
        </p:txBody>
      </p:sp>
      <p:pic>
        <p:nvPicPr>
          <p:cNvPr id="2" name="Image 1">
            <a:extLst>
              <a:ext uri="{FF2B5EF4-FFF2-40B4-BE49-F238E27FC236}">
                <a16:creationId xmlns:a16="http://schemas.microsoft.com/office/drawing/2014/main" id="{378803C0-F06D-9659-D157-939384F150EC}"/>
              </a:ext>
            </a:extLst>
          </p:cNvPr>
          <p:cNvPicPr>
            <a:picLocks noChangeAspect="1"/>
          </p:cNvPicPr>
          <p:nvPr/>
        </p:nvPicPr>
        <p:blipFill>
          <a:blip r:embed="rId3"/>
          <a:stretch>
            <a:fillRect/>
          </a:stretch>
        </p:blipFill>
        <p:spPr>
          <a:xfrm>
            <a:off x="9624392" y="2357437"/>
            <a:ext cx="2143125" cy="2143125"/>
          </a:xfrm>
          <a:prstGeom prst="rect">
            <a:avLst/>
          </a:prstGeom>
        </p:spPr>
      </p:pic>
    </p:spTree>
    <p:extLst>
      <p:ext uri="{BB962C8B-B14F-4D97-AF65-F5344CB8AC3E}">
        <p14:creationId xmlns:p14="http://schemas.microsoft.com/office/powerpoint/2010/main" val="1023133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E8D19-1614-D09B-25AB-89B21C05C27D}"/>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E5D79BB-F65D-EC7F-1793-338754889C1E}"/>
              </a:ext>
            </a:extLst>
          </p:cNvPr>
          <p:cNvSpPr>
            <a:spLocks noGrp="1"/>
          </p:cNvSpPr>
          <p:nvPr>
            <p:ph type="sldNum" sz="quarter" idx="12"/>
          </p:nvPr>
        </p:nvSpPr>
        <p:spPr/>
        <p:txBody>
          <a:bodyPr/>
          <a:lstStyle/>
          <a:p>
            <a:fld id="{51F02384-994A-4C3C-8656-0CE2B6A3B91B}" type="slidenum">
              <a:rPr lang="en-US" smtClean="0"/>
              <a:pPr/>
              <a:t>31</a:t>
            </a:fld>
            <a:endParaRPr lang="en-US"/>
          </a:p>
        </p:txBody>
      </p:sp>
      <p:sp>
        <p:nvSpPr>
          <p:cNvPr id="4" name="Title 3">
            <a:extLst>
              <a:ext uri="{FF2B5EF4-FFF2-40B4-BE49-F238E27FC236}">
                <a16:creationId xmlns:a16="http://schemas.microsoft.com/office/drawing/2014/main" id="{AA511F0A-6113-2CAE-0F15-DE155B83158B}"/>
              </a:ext>
            </a:extLst>
          </p:cNvPr>
          <p:cNvSpPr>
            <a:spLocks noGrp="1"/>
          </p:cNvSpPr>
          <p:nvPr>
            <p:ph type="title"/>
          </p:nvPr>
        </p:nvSpPr>
        <p:spPr>
          <a:xfrm>
            <a:off x="191344" y="160337"/>
            <a:ext cx="11809312" cy="520700"/>
          </a:xfrm>
        </p:spPr>
        <p:txBody>
          <a:bodyPr>
            <a:normAutofit fontScale="90000"/>
          </a:bodyPr>
          <a:lstStyle/>
          <a:p>
            <a:r>
              <a:rPr lang="fr-FR" dirty="0"/>
              <a:t>Le chômage </a:t>
            </a:r>
            <a:endParaRPr lang="en-US" dirty="0"/>
          </a:p>
        </p:txBody>
      </p:sp>
      <p:sp>
        <p:nvSpPr>
          <p:cNvPr id="5" name="ZoneTexte 4">
            <a:extLst>
              <a:ext uri="{FF2B5EF4-FFF2-40B4-BE49-F238E27FC236}">
                <a16:creationId xmlns:a16="http://schemas.microsoft.com/office/drawing/2014/main" id="{4A30AE43-A5E0-E301-FF87-4F19FA382C1F}"/>
              </a:ext>
            </a:extLst>
          </p:cNvPr>
          <p:cNvSpPr txBox="1"/>
          <p:nvPr/>
        </p:nvSpPr>
        <p:spPr>
          <a:xfrm>
            <a:off x="191344" y="1052736"/>
            <a:ext cx="11809312" cy="5262979"/>
          </a:xfrm>
          <a:prstGeom prst="rect">
            <a:avLst/>
          </a:prstGeom>
          <a:noFill/>
        </p:spPr>
        <p:txBody>
          <a:bodyPr wrap="square" rtlCol="0">
            <a:spAutoFit/>
          </a:bodyPr>
          <a:lstStyle/>
          <a:p>
            <a:pPr marL="0" indent="0">
              <a:buNone/>
            </a:pPr>
            <a:r>
              <a:rPr lang="fr-FR" sz="2400" b="1" dirty="0"/>
              <a:t>Le chômage structurel</a:t>
            </a:r>
          </a:p>
          <a:p>
            <a:r>
              <a:rPr lang="fr-FR" sz="2400" dirty="0"/>
              <a:t>Contrairement au chômage conjoncturel (temporaire), le chômage structurel est dû à des transformations durables de l’économie qui modifient les compétences demandées.</a:t>
            </a:r>
          </a:p>
          <a:p>
            <a:pPr marL="0" indent="0">
              <a:buNone/>
            </a:pPr>
            <a:endParaRPr lang="fr-FR" sz="2400" b="1" dirty="0"/>
          </a:p>
          <a:p>
            <a:pPr marL="0" indent="0">
              <a:buNone/>
            </a:pPr>
            <a:r>
              <a:rPr lang="fr-FR" sz="2400" b="1" dirty="0"/>
              <a:t>Causes du chômage structurel</a:t>
            </a:r>
          </a:p>
          <a:p>
            <a:pPr marL="342900" indent="-342900">
              <a:buFont typeface="Arial" panose="020B0604020202020204" pitchFamily="34" charset="0"/>
              <a:buChar char="•"/>
            </a:pPr>
            <a:r>
              <a:rPr lang="fr-FR" sz="2400" b="1" dirty="0">
                <a:solidFill>
                  <a:srgbClr val="C00000"/>
                </a:solidFill>
              </a:rPr>
              <a:t>Avancées technologiques </a:t>
            </a:r>
            <a:r>
              <a:rPr lang="fr-FR" sz="2400" dirty="0"/>
              <a:t>: L’automatisation et la numérisation remplacent certains emplois, surtout dans les secteurs manufacturier et logistique. (Exemple : Les caisses automatiques dans les supermarchés remplacent les caissiers, et la robotique industrielle réduit les besoins en main-d'œuvre dans les usines.)</a:t>
            </a:r>
          </a:p>
          <a:p>
            <a:pPr marL="342900" indent="-342900">
              <a:buFont typeface="Arial" panose="020B0604020202020204" pitchFamily="34" charset="0"/>
              <a:buChar char="•"/>
            </a:pPr>
            <a:r>
              <a:rPr lang="fr-FR" sz="2400" b="1" dirty="0">
                <a:solidFill>
                  <a:srgbClr val="C00000"/>
                </a:solidFill>
              </a:rPr>
              <a:t>Changements sectoriels </a:t>
            </a:r>
            <a:r>
              <a:rPr lang="fr-FR" sz="2400" dirty="0"/>
              <a:t>: Certains secteurs déclinent tandis que d'autres émergent, comme les technologies de l’information ou les services écologiques. (Exemple : Le déclin de l’industrie textile dans certains pays européens, qui a laissé des milliers de travailleurs sans emploi.)</a:t>
            </a:r>
          </a:p>
          <a:p>
            <a:endParaRPr lang="fr-FR" sz="2400" dirty="0"/>
          </a:p>
        </p:txBody>
      </p:sp>
    </p:spTree>
    <p:extLst>
      <p:ext uri="{BB962C8B-B14F-4D97-AF65-F5344CB8AC3E}">
        <p14:creationId xmlns:p14="http://schemas.microsoft.com/office/powerpoint/2010/main" val="151473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ECA4A-F85F-24D1-D354-FE174BFE666A}"/>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FDCAB79-8F33-BF5E-190A-A30E55CF63ED}"/>
              </a:ext>
            </a:extLst>
          </p:cNvPr>
          <p:cNvSpPr>
            <a:spLocks noGrp="1"/>
          </p:cNvSpPr>
          <p:nvPr>
            <p:ph type="sldNum" sz="quarter" idx="12"/>
          </p:nvPr>
        </p:nvSpPr>
        <p:spPr/>
        <p:txBody>
          <a:bodyPr/>
          <a:lstStyle/>
          <a:p>
            <a:fld id="{51F02384-994A-4C3C-8656-0CE2B6A3B91B}" type="slidenum">
              <a:rPr lang="en-US" smtClean="0"/>
              <a:pPr/>
              <a:t>32</a:t>
            </a:fld>
            <a:endParaRPr lang="en-US"/>
          </a:p>
        </p:txBody>
      </p:sp>
      <p:sp>
        <p:nvSpPr>
          <p:cNvPr id="4" name="Title 3">
            <a:extLst>
              <a:ext uri="{FF2B5EF4-FFF2-40B4-BE49-F238E27FC236}">
                <a16:creationId xmlns:a16="http://schemas.microsoft.com/office/drawing/2014/main" id="{F16CF6DD-9FF9-B7FF-2318-C45665D1CA47}"/>
              </a:ext>
            </a:extLst>
          </p:cNvPr>
          <p:cNvSpPr>
            <a:spLocks noGrp="1"/>
          </p:cNvSpPr>
          <p:nvPr>
            <p:ph type="title"/>
          </p:nvPr>
        </p:nvSpPr>
        <p:spPr>
          <a:xfrm>
            <a:off x="191344" y="160337"/>
            <a:ext cx="11809312" cy="520700"/>
          </a:xfrm>
        </p:spPr>
        <p:txBody>
          <a:bodyPr>
            <a:normAutofit fontScale="90000"/>
          </a:bodyPr>
          <a:lstStyle/>
          <a:p>
            <a:r>
              <a:rPr lang="fr-FR" dirty="0"/>
              <a:t>Le chômage </a:t>
            </a:r>
            <a:endParaRPr lang="en-US" dirty="0"/>
          </a:p>
        </p:txBody>
      </p:sp>
      <p:sp>
        <p:nvSpPr>
          <p:cNvPr id="5" name="ZoneTexte 4">
            <a:extLst>
              <a:ext uri="{FF2B5EF4-FFF2-40B4-BE49-F238E27FC236}">
                <a16:creationId xmlns:a16="http://schemas.microsoft.com/office/drawing/2014/main" id="{DBF68E5C-8D4F-4583-3E5F-119C1E3F62CE}"/>
              </a:ext>
            </a:extLst>
          </p:cNvPr>
          <p:cNvSpPr txBox="1"/>
          <p:nvPr/>
        </p:nvSpPr>
        <p:spPr>
          <a:xfrm>
            <a:off x="191344" y="1052736"/>
            <a:ext cx="11809312" cy="5201424"/>
          </a:xfrm>
          <a:prstGeom prst="rect">
            <a:avLst/>
          </a:prstGeom>
          <a:noFill/>
        </p:spPr>
        <p:txBody>
          <a:bodyPr wrap="square" rtlCol="0">
            <a:spAutoFit/>
          </a:bodyPr>
          <a:lstStyle/>
          <a:p>
            <a:pPr marL="0" indent="0">
              <a:buNone/>
            </a:pPr>
            <a:r>
              <a:rPr lang="fr-FR" sz="2400" b="1" dirty="0"/>
              <a:t>Po</a:t>
            </a:r>
            <a:r>
              <a:rPr lang="fr-FR" sz="2800" b="1" dirty="0"/>
              <a:t>urquoi persiste-t-il ?</a:t>
            </a:r>
          </a:p>
          <a:p>
            <a:r>
              <a:rPr lang="fr-FR" sz="2800" dirty="0"/>
              <a:t>Même lorsque l'économie est en croissance, ce chômage demeure car les compétences des travailleurs ne correspondent plus aux besoins des secteurs en développement.</a:t>
            </a:r>
          </a:p>
          <a:p>
            <a:endParaRPr lang="fr-FR" sz="2800" dirty="0"/>
          </a:p>
          <a:p>
            <a:pPr marL="0" indent="0">
              <a:buNone/>
            </a:pPr>
            <a:r>
              <a:rPr lang="fr-FR" sz="2800" b="1" dirty="0"/>
              <a:t>Conséquences sur le marché du travail</a:t>
            </a:r>
          </a:p>
          <a:p>
            <a:pPr marL="342900" indent="-342900">
              <a:buFont typeface="Arial" panose="020B0604020202020204" pitchFamily="34" charset="0"/>
              <a:buChar char="•"/>
            </a:pPr>
            <a:r>
              <a:rPr lang="fr-FR" sz="2800" b="1" dirty="0">
                <a:solidFill>
                  <a:srgbClr val="C00000"/>
                </a:solidFill>
              </a:rPr>
              <a:t>Difficultés de réinsertion </a:t>
            </a:r>
            <a:r>
              <a:rPr lang="fr-FR" sz="2800" dirty="0"/>
              <a:t>: Les travailleurs doivent se réorienter vers des secteurs porteurs, mais cela nécessite du temps et des ressources.</a:t>
            </a:r>
          </a:p>
          <a:p>
            <a:pPr marL="342900" indent="-342900">
              <a:buFont typeface="Arial" panose="020B0604020202020204" pitchFamily="34" charset="0"/>
              <a:buChar char="•"/>
            </a:pPr>
            <a:r>
              <a:rPr lang="fr-FR" sz="2800" b="1" dirty="0">
                <a:solidFill>
                  <a:srgbClr val="C00000"/>
                </a:solidFill>
              </a:rPr>
              <a:t>Tension sociale </a:t>
            </a:r>
            <a:r>
              <a:rPr lang="fr-FR" sz="2800" dirty="0"/>
              <a:t>: Le chômage structurel peut accentuer les inégalités sociales, en laissant certains travailleurs sans perspectives claires dans leurs régions ou leurs domaines d'expertise.</a:t>
            </a:r>
          </a:p>
          <a:p>
            <a:pPr marL="0" indent="0">
              <a:buNone/>
            </a:pPr>
            <a:endParaRPr lang="fr-FR" sz="2400" dirty="0"/>
          </a:p>
        </p:txBody>
      </p:sp>
    </p:spTree>
    <p:extLst>
      <p:ext uri="{BB962C8B-B14F-4D97-AF65-F5344CB8AC3E}">
        <p14:creationId xmlns:p14="http://schemas.microsoft.com/office/powerpoint/2010/main" val="236439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0832B-A589-0FB7-42D3-AA7195A735F6}"/>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C4420A2-77D4-0D73-1AE9-3C71D5100096}"/>
              </a:ext>
            </a:extLst>
          </p:cNvPr>
          <p:cNvSpPr>
            <a:spLocks noGrp="1"/>
          </p:cNvSpPr>
          <p:nvPr>
            <p:ph type="sldNum" sz="quarter" idx="12"/>
          </p:nvPr>
        </p:nvSpPr>
        <p:spPr/>
        <p:txBody>
          <a:bodyPr/>
          <a:lstStyle/>
          <a:p>
            <a:fld id="{51F02384-994A-4C3C-8656-0CE2B6A3B91B}" type="slidenum">
              <a:rPr lang="en-US" smtClean="0"/>
              <a:pPr/>
              <a:t>33</a:t>
            </a:fld>
            <a:endParaRPr lang="en-US"/>
          </a:p>
        </p:txBody>
      </p:sp>
      <p:sp>
        <p:nvSpPr>
          <p:cNvPr id="4" name="Title 3">
            <a:extLst>
              <a:ext uri="{FF2B5EF4-FFF2-40B4-BE49-F238E27FC236}">
                <a16:creationId xmlns:a16="http://schemas.microsoft.com/office/drawing/2014/main" id="{794D8DAC-7915-6F51-69C8-8BAA7020DAAB}"/>
              </a:ext>
            </a:extLst>
          </p:cNvPr>
          <p:cNvSpPr>
            <a:spLocks noGrp="1"/>
          </p:cNvSpPr>
          <p:nvPr>
            <p:ph type="title"/>
          </p:nvPr>
        </p:nvSpPr>
        <p:spPr>
          <a:xfrm>
            <a:off x="191344" y="160337"/>
            <a:ext cx="11809312" cy="520700"/>
          </a:xfrm>
        </p:spPr>
        <p:txBody>
          <a:bodyPr>
            <a:normAutofit fontScale="90000"/>
          </a:bodyPr>
          <a:lstStyle/>
          <a:p>
            <a:r>
              <a:rPr lang="fr-FR" dirty="0"/>
              <a:t>Le chômage </a:t>
            </a:r>
            <a:endParaRPr lang="en-US" dirty="0"/>
          </a:p>
        </p:txBody>
      </p:sp>
      <p:sp>
        <p:nvSpPr>
          <p:cNvPr id="5" name="ZoneTexte 4">
            <a:extLst>
              <a:ext uri="{FF2B5EF4-FFF2-40B4-BE49-F238E27FC236}">
                <a16:creationId xmlns:a16="http://schemas.microsoft.com/office/drawing/2014/main" id="{0F19276E-DD43-B2B5-9AFD-DFB2BE8B93BF}"/>
              </a:ext>
            </a:extLst>
          </p:cNvPr>
          <p:cNvSpPr txBox="1"/>
          <p:nvPr/>
        </p:nvSpPr>
        <p:spPr>
          <a:xfrm>
            <a:off x="191344" y="1052736"/>
            <a:ext cx="11809312" cy="5693866"/>
          </a:xfrm>
          <a:prstGeom prst="rect">
            <a:avLst/>
          </a:prstGeom>
          <a:noFill/>
        </p:spPr>
        <p:txBody>
          <a:bodyPr wrap="square" rtlCol="0">
            <a:spAutoFit/>
          </a:bodyPr>
          <a:lstStyle/>
          <a:p>
            <a:pPr marL="0" indent="0">
              <a:buNone/>
            </a:pPr>
            <a:r>
              <a:rPr lang="fr-FR" sz="2600" b="1" dirty="0"/>
              <a:t>Politiques de réduction du chômage structurel</a:t>
            </a:r>
          </a:p>
          <a:p>
            <a:pPr marL="0" indent="0">
              <a:buNone/>
            </a:pPr>
            <a:endParaRPr lang="fr-FR" sz="2600" b="1" dirty="0"/>
          </a:p>
          <a:p>
            <a:pPr marL="457200" indent="-457200">
              <a:buFont typeface="Arial" panose="020B0604020202020204" pitchFamily="34" charset="0"/>
              <a:buChar char="•"/>
            </a:pPr>
            <a:r>
              <a:rPr lang="fr-FR" sz="2600" b="1" dirty="0"/>
              <a:t>Réformes et initiatives pour adapter les compétences</a:t>
            </a:r>
            <a:endParaRPr lang="fr-FR" sz="2600" dirty="0"/>
          </a:p>
          <a:p>
            <a:pPr marL="914378" lvl="1" indent="-457200">
              <a:buFont typeface="Arial" panose="020B0604020202020204" pitchFamily="34" charset="0"/>
              <a:buChar char="•"/>
            </a:pPr>
            <a:r>
              <a:rPr lang="fr-FR" sz="2600" b="1" dirty="0">
                <a:solidFill>
                  <a:srgbClr val="C00000"/>
                </a:solidFill>
              </a:rPr>
              <a:t>Formation et reconversion professionnelle </a:t>
            </a:r>
            <a:r>
              <a:rPr lang="fr-FR" sz="2600" dirty="0"/>
              <a:t>: Les gouvernements investissent dans la formation pour doter les travailleurs des compétences recherchées.</a:t>
            </a:r>
          </a:p>
          <a:p>
            <a:pPr lvl="1"/>
            <a:endParaRPr lang="fr-FR" sz="2600" dirty="0"/>
          </a:p>
          <a:p>
            <a:pPr marL="457200" indent="-457200">
              <a:buFont typeface="Arial" panose="020B0604020202020204" pitchFamily="34" charset="0"/>
              <a:buChar char="•"/>
            </a:pPr>
            <a:r>
              <a:rPr lang="fr-FR" sz="2600" b="1" dirty="0"/>
              <a:t>Soutien aux entreprises en mutation</a:t>
            </a:r>
          </a:p>
          <a:p>
            <a:pPr marL="914400" lvl="1" indent="-457200">
              <a:buFont typeface="Arial" panose="020B0604020202020204" pitchFamily="34" charset="0"/>
              <a:buChar char="•"/>
            </a:pPr>
            <a:r>
              <a:rPr lang="fr-FR" sz="2600" b="1" dirty="0">
                <a:solidFill>
                  <a:srgbClr val="C00000"/>
                </a:solidFill>
              </a:rPr>
              <a:t>Aide à la modernisation </a:t>
            </a:r>
            <a:r>
              <a:rPr lang="fr-FR" sz="2600" dirty="0"/>
              <a:t>: Les politiques soutiennent les entreprises en transition pour qu'elles intègrent de nouvelles technologies sans licencier massivement.</a:t>
            </a:r>
          </a:p>
          <a:p>
            <a:pPr marL="914400" lvl="1" indent="-457200">
              <a:buFont typeface="Arial" panose="020B0604020202020204" pitchFamily="34" charset="0"/>
              <a:buChar char="•"/>
            </a:pPr>
            <a:r>
              <a:rPr lang="fr-FR" sz="2600" b="1" dirty="0">
                <a:solidFill>
                  <a:srgbClr val="C00000"/>
                </a:solidFill>
              </a:rPr>
              <a:t>Accompagnement sur le long terme </a:t>
            </a:r>
            <a:r>
              <a:rPr lang="fr-FR" sz="2600" dirty="0"/>
              <a:t>: En soutenant l’innovation, les gouvernements créent un environnement propice aux nouveaux emplois.</a:t>
            </a:r>
          </a:p>
          <a:p>
            <a:pPr marL="0" indent="0">
              <a:buNone/>
            </a:pPr>
            <a:endParaRPr lang="fr-FR" sz="2800" dirty="0"/>
          </a:p>
          <a:p>
            <a:pPr marL="0" indent="0">
              <a:buNone/>
            </a:pPr>
            <a:endParaRPr lang="fr-FR" sz="2400" dirty="0"/>
          </a:p>
        </p:txBody>
      </p:sp>
    </p:spTree>
    <p:extLst>
      <p:ext uri="{BB962C8B-B14F-4D97-AF65-F5344CB8AC3E}">
        <p14:creationId xmlns:p14="http://schemas.microsoft.com/office/powerpoint/2010/main" val="418065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animEffect transition="in" filter="fade">
                                      <p:cBhvr>
                                        <p:cTn id="20" dur="500"/>
                                        <p:tgtEl>
                                          <p:spTgt spid="5">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fade">
                                      <p:cBhvr>
                                        <p:cTn id="23" dur="500"/>
                                        <p:tgtEl>
                                          <p:spTgt spid="5">
                                            <p:txEl>
                                              <p:pRg st="6" end="6"/>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7" end="7"/>
                                            </p:txEl>
                                          </p:spTgt>
                                        </p:tgtEl>
                                        <p:attrNameLst>
                                          <p:attrName>style.visibility</p:attrName>
                                        </p:attrNameLst>
                                      </p:cBhvr>
                                      <p:to>
                                        <p:strVal val="visible"/>
                                      </p:to>
                                    </p:set>
                                    <p:animEffect transition="in" filter="fade">
                                      <p:cBhvr>
                                        <p:cTn id="2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64B3F-4699-BCEE-0374-5931234963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DD282E-9C04-BA3A-EF3A-ED960A33F757}"/>
              </a:ext>
            </a:extLst>
          </p:cNvPr>
          <p:cNvSpPr>
            <a:spLocks noGrp="1"/>
          </p:cNvSpPr>
          <p:nvPr>
            <p:ph type="ctrTitle"/>
          </p:nvPr>
        </p:nvSpPr>
        <p:spPr/>
        <p:txBody>
          <a:bodyPr/>
          <a:lstStyle/>
          <a:p>
            <a:r>
              <a:rPr lang="fr-FR" dirty="0"/>
              <a:t>Les politiques économiques et leurs instruments</a:t>
            </a:r>
            <a:endParaRPr lang="en-US" dirty="0"/>
          </a:p>
        </p:txBody>
      </p:sp>
      <p:sp>
        <p:nvSpPr>
          <p:cNvPr id="5" name="Text Placeholder 4">
            <a:extLst>
              <a:ext uri="{FF2B5EF4-FFF2-40B4-BE49-F238E27FC236}">
                <a16:creationId xmlns:a16="http://schemas.microsoft.com/office/drawing/2014/main" id="{14211733-1F27-2514-B71E-ADF0A479F102}"/>
              </a:ext>
            </a:extLst>
          </p:cNvPr>
          <p:cNvSpPr>
            <a:spLocks noGrp="1"/>
          </p:cNvSpPr>
          <p:nvPr>
            <p:ph type="body" sz="quarter" idx="14"/>
          </p:nvPr>
        </p:nvSpPr>
        <p:spPr/>
        <p:txBody>
          <a:bodyPr/>
          <a:lstStyle/>
          <a:p>
            <a:r>
              <a:rPr lang="en-US" dirty="0"/>
              <a:t>03</a:t>
            </a:r>
          </a:p>
        </p:txBody>
      </p:sp>
      <p:sp>
        <p:nvSpPr>
          <p:cNvPr id="4" name="Slide Number Placeholder 3">
            <a:extLst>
              <a:ext uri="{FF2B5EF4-FFF2-40B4-BE49-F238E27FC236}">
                <a16:creationId xmlns:a16="http://schemas.microsoft.com/office/drawing/2014/main" id="{3D2C87BC-1B31-038D-BAA1-9A799324D34A}"/>
              </a:ext>
            </a:extLst>
          </p:cNvPr>
          <p:cNvSpPr>
            <a:spLocks noGrp="1"/>
          </p:cNvSpPr>
          <p:nvPr>
            <p:ph type="sldNum" sz="quarter" idx="15"/>
          </p:nvPr>
        </p:nvSpPr>
        <p:spPr/>
        <p:txBody>
          <a:bodyPr/>
          <a:lstStyle/>
          <a:p>
            <a:fld id="{FC1CF07D-8B3F-4D32-B059-0039CEA46DB1}" type="slidenum">
              <a:rPr lang="en-US" smtClean="0"/>
              <a:pPr/>
              <a:t>34</a:t>
            </a:fld>
            <a:endParaRPr lang="en-US"/>
          </a:p>
        </p:txBody>
      </p:sp>
      <p:pic>
        <p:nvPicPr>
          <p:cNvPr id="6" name="Espace réservé pour une image  5">
            <a:extLst>
              <a:ext uri="{FF2B5EF4-FFF2-40B4-BE49-F238E27FC236}">
                <a16:creationId xmlns:a16="http://schemas.microsoft.com/office/drawing/2014/main" id="{F82B8606-B4E5-389C-553B-712C2DED7FF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9672" b="9672"/>
          <a:stretch>
            <a:fillRect/>
          </a:stretch>
        </p:blipFill>
        <p:spPr/>
      </p:pic>
      <p:sp>
        <p:nvSpPr>
          <p:cNvPr id="7" name="Sous-titre 6">
            <a:extLst>
              <a:ext uri="{FF2B5EF4-FFF2-40B4-BE49-F238E27FC236}">
                <a16:creationId xmlns:a16="http://schemas.microsoft.com/office/drawing/2014/main" id="{5CE20545-E651-C9A8-0E48-FA2B26912AF3}"/>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4679340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0968D0-4CE9-7AB0-157E-7B02A7D5E824}"/>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1F51B4A-D16C-F52D-3A0D-2BAE69CED29C}"/>
              </a:ext>
            </a:extLst>
          </p:cNvPr>
          <p:cNvSpPr>
            <a:spLocks noGrp="1"/>
          </p:cNvSpPr>
          <p:nvPr>
            <p:ph type="sldNum" sz="quarter" idx="12"/>
          </p:nvPr>
        </p:nvSpPr>
        <p:spPr/>
        <p:txBody>
          <a:bodyPr/>
          <a:lstStyle/>
          <a:p>
            <a:fld id="{51F02384-994A-4C3C-8656-0CE2B6A3B91B}" type="slidenum">
              <a:rPr lang="en-US" smtClean="0"/>
              <a:pPr/>
              <a:t>35</a:t>
            </a:fld>
            <a:endParaRPr lang="en-US"/>
          </a:p>
        </p:txBody>
      </p:sp>
      <p:sp>
        <p:nvSpPr>
          <p:cNvPr id="4" name="Title 3">
            <a:extLst>
              <a:ext uri="{FF2B5EF4-FFF2-40B4-BE49-F238E27FC236}">
                <a16:creationId xmlns:a16="http://schemas.microsoft.com/office/drawing/2014/main" id="{3B48FC68-D321-64A1-0AC0-059E6F7FC4DE}"/>
              </a:ext>
            </a:extLst>
          </p:cNvPr>
          <p:cNvSpPr>
            <a:spLocks noGrp="1"/>
          </p:cNvSpPr>
          <p:nvPr>
            <p:ph type="title"/>
          </p:nvPr>
        </p:nvSpPr>
        <p:spPr>
          <a:xfrm>
            <a:off x="191344" y="160337"/>
            <a:ext cx="11809312" cy="520700"/>
          </a:xfrm>
        </p:spPr>
        <p:txBody>
          <a:bodyPr>
            <a:normAutofit fontScale="90000"/>
          </a:bodyPr>
          <a:lstStyle/>
          <a:p>
            <a:r>
              <a:rPr lang="fr-FR" dirty="0"/>
              <a:t>Les politiques économiques</a:t>
            </a:r>
            <a:endParaRPr lang="en-US" dirty="0"/>
          </a:p>
        </p:txBody>
      </p:sp>
      <p:sp>
        <p:nvSpPr>
          <p:cNvPr id="5" name="ZoneTexte 4">
            <a:extLst>
              <a:ext uri="{FF2B5EF4-FFF2-40B4-BE49-F238E27FC236}">
                <a16:creationId xmlns:a16="http://schemas.microsoft.com/office/drawing/2014/main" id="{21C857E8-0A4F-04C0-D049-6FA5E30A40BA}"/>
              </a:ext>
            </a:extLst>
          </p:cNvPr>
          <p:cNvSpPr txBox="1"/>
          <p:nvPr/>
        </p:nvSpPr>
        <p:spPr>
          <a:xfrm>
            <a:off x="191344" y="1052736"/>
            <a:ext cx="11809312" cy="3477875"/>
          </a:xfrm>
          <a:prstGeom prst="rect">
            <a:avLst/>
          </a:prstGeom>
          <a:noFill/>
        </p:spPr>
        <p:txBody>
          <a:bodyPr wrap="square" rtlCol="0">
            <a:spAutoFit/>
          </a:bodyPr>
          <a:lstStyle/>
          <a:p>
            <a:pPr marL="0" indent="0">
              <a:buNone/>
            </a:pPr>
            <a:r>
              <a:rPr lang="fr-FR" sz="2800" dirty="0"/>
              <a:t>Les politiques économiques sont des outils dont l’État se sert pour atteindre divers objectifs liés à la croissance économique, la stabilité et le bien-être de la société. </a:t>
            </a:r>
          </a:p>
          <a:p>
            <a:pPr marL="0" indent="0">
              <a:buNone/>
            </a:pPr>
            <a:endParaRPr lang="fr-FR" sz="2800" dirty="0"/>
          </a:p>
          <a:p>
            <a:pPr marL="0" indent="0">
              <a:buNone/>
            </a:pPr>
            <a:r>
              <a:rPr lang="fr-FR" sz="2800" dirty="0"/>
              <a:t>Elles sont généralement classées en deux grandes catégories : </a:t>
            </a:r>
          </a:p>
          <a:p>
            <a:pPr marL="457200" indent="-457200">
              <a:buFont typeface="Arial" panose="020B0604020202020204" pitchFamily="34" charset="0"/>
              <a:buChar char="•"/>
            </a:pPr>
            <a:r>
              <a:rPr lang="fr-FR" sz="2800" dirty="0"/>
              <a:t>les </a:t>
            </a:r>
            <a:r>
              <a:rPr lang="fr-FR" sz="2800" b="1" dirty="0">
                <a:solidFill>
                  <a:srgbClr val="C00000"/>
                </a:solidFill>
              </a:rPr>
              <a:t>politiques conjoncturelles</a:t>
            </a:r>
            <a:r>
              <a:rPr lang="fr-FR" sz="2800" dirty="0">
                <a:solidFill>
                  <a:srgbClr val="C00000"/>
                </a:solidFill>
              </a:rPr>
              <a:t> </a:t>
            </a:r>
            <a:r>
              <a:rPr lang="fr-FR" sz="2800" dirty="0"/>
              <a:t>(à court terme) </a:t>
            </a:r>
          </a:p>
          <a:p>
            <a:pPr marL="457200" indent="-457200">
              <a:buFont typeface="Arial" panose="020B0604020202020204" pitchFamily="34" charset="0"/>
              <a:buChar char="•"/>
            </a:pPr>
            <a:r>
              <a:rPr lang="fr-FR" sz="2800" dirty="0"/>
              <a:t>les </a:t>
            </a:r>
            <a:r>
              <a:rPr lang="fr-FR" sz="2800" b="1" dirty="0">
                <a:solidFill>
                  <a:srgbClr val="C00000"/>
                </a:solidFill>
              </a:rPr>
              <a:t>politiques structurelles</a:t>
            </a:r>
            <a:r>
              <a:rPr lang="fr-FR" sz="2800" dirty="0">
                <a:solidFill>
                  <a:srgbClr val="C00000"/>
                </a:solidFill>
              </a:rPr>
              <a:t> </a:t>
            </a:r>
            <a:r>
              <a:rPr lang="fr-FR" sz="2800" dirty="0"/>
              <a:t>(à long terme).</a:t>
            </a:r>
          </a:p>
          <a:p>
            <a:pPr marL="0" indent="0">
              <a:buNone/>
            </a:pPr>
            <a:endParaRPr lang="fr-FR" sz="2400" dirty="0"/>
          </a:p>
        </p:txBody>
      </p:sp>
    </p:spTree>
    <p:extLst>
      <p:ext uri="{BB962C8B-B14F-4D97-AF65-F5344CB8AC3E}">
        <p14:creationId xmlns:p14="http://schemas.microsoft.com/office/powerpoint/2010/main" val="81752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DF2AD3-E3E2-668E-20C5-A2FA4438275F}"/>
            </a:ext>
          </a:extLst>
        </p:cNvPr>
        <p:cNvGrpSpPr/>
        <p:nvPr/>
      </p:nvGrpSpPr>
      <p:grpSpPr>
        <a:xfrm>
          <a:off x="0" y="0"/>
          <a:ext cx="0" cy="0"/>
          <a:chOff x="0" y="0"/>
          <a:chExt cx="0" cy="0"/>
        </a:xfrm>
      </p:grpSpPr>
      <p:sp>
        <p:nvSpPr>
          <p:cNvPr id="13" name="Freeform: Shape 12">
            <a:extLst>
              <a:ext uri="{FF2B5EF4-FFF2-40B4-BE49-F238E27FC236}">
                <a16:creationId xmlns:a16="http://schemas.microsoft.com/office/drawing/2014/main" id="{598A2288-4091-7A4F-780E-CA2D1B24B36C}"/>
              </a:ext>
            </a:extLst>
          </p:cNvPr>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0533C9-D3A6-6183-333B-5592E0B8046A}"/>
              </a:ext>
            </a:extLst>
          </p:cNvPr>
          <p:cNvSpPr>
            <a:spLocks noGrp="1"/>
          </p:cNvSpPr>
          <p:nvPr>
            <p:ph type="ctrTitle"/>
          </p:nvPr>
        </p:nvSpPr>
        <p:spPr>
          <a:xfrm>
            <a:off x="2032000" y="4399057"/>
            <a:ext cx="8128000" cy="1067644"/>
          </a:xfrm>
        </p:spPr>
        <p:txBody>
          <a:bodyPr/>
          <a:lstStyle/>
          <a:p>
            <a:r>
              <a:rPr lang="fr-FR" dirty="0"/>
              <a:t>La politique conjoncturelle</a:t>
            </a:r>
            <a:endParaRPr lang="en-US" dirty="0"/>
          </a:p>
        </p:txBody>
      </p:sp>
      <p:sp>
        <p:nvSpPr>
          <p:cNvPr id="5" name="Text Placeholder 4">
            <a:extLst>
              <a:ext uri="{FF2B5EF4-FFF2-40B4-BE49-F238E27FC236}">
                <a16:creationId xmlns:a16="http://schemas.microsoft.com/office/drawing/2014/main" id="{FD28BA1B-64D6-63E8-07C4-B395E4FC3467}"/>
              </a:ext>
            </a:extLst>
          </p:cNvPr>
          <p:cNvSpPr>
            <a:spLocks noGrp="1"/>
          </p:cNvSpPr>
          <p:nvPr>
            <p:ph type="body" sz="quarter" idx="14"/>
          </p:nvPr>
        </p:nvSpPr>
        <p:spPr/>
        <p:txBody>
          <a:bodyPr/>
          <a:lstStyle/>
          <a:p>
            <a:r>
              <a:rPr lang="en-US" dirty="0"/>
              <a:t>01</a:t>
            </a:r>
          </a:p>
        </p:txBody>
      </p:sp>
      <p:sp>
        <p:nvSpPr>
          <p:cNvPr id="7" name="Sous-titre 6">
            <a:extLst>
              <a:ext uri="{FF2B5EF4-FFF2-40B4-BE49-F238E27FC236}">
                <a16:creationId xmlns:a16="http://schemas.microsoft.com/office/drawing/2014/main" id="{8A26E0C9-B249-F86E-A02C-81C6E9017F11}"/>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42904362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A6880-FED0-55AF-325D-240D7A10F00C}"/>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2E64E0D-40B1-7E10-3643-3702E5431D23}"/>
              </a:ext>
            </a:extLst>
          </p:cNvPr>
          <p:cNvSpPr>
            <a:spLocks noGrp="1"/>
          </p:cNvSpPr>
          <p:nvPr>
            <p:ph type="sldNum" sz="quarter" idx="12"/>
          </p:nvPr>
        </p:nvSpPr>
        <p:spPr/>
        <p:txBody>
          <a:bodyPr/>
          <a:lstStyle/>
          <a:p>
            <a:fld id="{51F02384-994A-4C3C-8656-0CE2B6A3B91B}" type="slidenum">
              <a:rPr lang="en-US" smtClean="0"/>
              <a:pPr/>
              <a:t>37</a:t>
            </a:fld>
            <a:endParaRPr lang="en-US"/>
          </a:p>
        </p:txBody>
      </p:sp>
      <p:sp>
        <p:nvSpPr>
          <p:cNvPr id="4" name="Title 3">
            <a:extLst>
              <a:ext uri="{FF2B5EF4-FFF2-40B4-BE49-F238E27FC236}">
                <a16:creationId xmlns:a16="http://schemas.microsoft.com/office/drawing/2014/main" id="{EB9B438E-3DE6-6E84-C16A-D2B98A8D5181}"/>
              </a:ext>
            </a:extLst>
          </p:cNvPr>
          <p:cNvSpPr>
            <a:spLocks noGrp="1"/>
          </p:cNvSpPr>
          <p:nvPr>
            <p:ph type="title"/>
          </p:nvPr>
        </p:nvSpPr>
        <p:spPr>
          <a:xfrm>
            <a:off x="191344" y="160337"/>
            <a:ext cx="11809312" cy="520700"/>
          </a:xfrm>
        </p:spPr>
        <p:txBody>
          <a:bodyPr>
            <a:normAutofit fontScale="90000"/>
          </a:bodyPr>
          <a:lstStyle/>
          <a:p>
            <a:r>
              <a:rPr lang="fr-FR" dirty="0"/>
              <a:t>Les politiques conjoncturelles</a:t>
            </a:r>
            <a:endParaRPr lang="en-US" dirty="0"/>
          </a:p>
        </p:txBody>
      </p:sp>
      <p:sp>
        <p:nvSpPr>
          <p:cNvPr id="5" name="ZoneTexte 4">
            <a:extLst>
              <a:ext uri="{FF2B5EF4-FFF2-40B4-BE49-F238E27FC236}">
                <a16:creationId xmlns:a16="http://schemas.microsoft.com/office/drawing/2014/main" id="{B586897C-4EB7-1D1E-8976-5D032BD19F79}"/>
              </a:ext>
            </a:extLst>
          </p:cNvPr>
          <p:cNvSpPr txBox="1"/>
          <p:nvPr/>
        </p:nvSpPr>
        <p:spPr>
          <a:xfrm>
            <a:off x="191344" y="1052736"/>
            <a:ext cx="11809312" cy="5262979"/>
          </a:xfrm>
          <a:prstGeom prst="rect">
            <a:avLst/>
          </a:prstGeom>
          <a:noFill/>
        </p:spPr>
        <p:txBody>
          <a:bodyPr wrap="square" rtlCol="0">
            <a:spAutoFit/>
          </a:bodyPr>
          <a:lstStyle/>
          <a:p>
            <a:r>
              <a:rPr lang="fr-FR" sz="2600" dirty="0"/>
              <a:t>Les politiques conjoncturelles englobent les actions que l’État entreprend pour répondre aux variations économiques de court terme, comme les récessions (ralentissements de l’économie) ou les périodes de surchauffe (excès de demande et inflation).</a:t>
            </a:r>
          </a:p>
          <a:p>
            <a:endParaRPr lang="fr-FR" sz="2600" b="1" dirty="0"/>
          </a:p>
          <a:p>
            <a:r>
              <a:rPr lang="fr-FR" sz="2600" b="1" dirty="0"/>
              <a:t>Objectifs principaux</a:t>
            </a:r>
            <a:r>
              <a:rPr lang="fr-FR" sz="2600" dirty="0"/>
              <a:t> :</a:t>
            </a:r>
          </a:p>
          <a:p>
            <a:pPr marL="342900" indent="-342900">
              <a:buFont typeface="Arial" panose="020B0604020202020204" pitchFamily="34" charset="0"/>
              <a:buChar char="•"/>
            </a:pPr>
            <a:r>
              <a:rPr lang="fr-FR" sz="2600" b="1" dirty="0">
                <a:solidFill>
                  <a:srgbClr val="C00000"/>
                </a:solidFill>
              </a:rPr>
              <a:t>Stabiliser l’économie</a:t>
            </a:r>
            <a:r>
              <a:rPr lang="fr-FR" sz="2600" dirty="0">
                <a:solidFill>
                  <a:srgbClr val="C00000"/>
                </a:solidFill>
              </a:rPr>
              <a:t> </a:t>
            </a:r>
            <a:r>
              <a:rPr lang="fr-FR" sz="2600" dirty="0"/>
              <a:t>: Éviter les fluctuations excessives de l'activité économique qui peuvent mener à un chômage élevé ou à une inflation excessive.</a:t>
            </a:r>
          </a:p>
          <a:p>
            <a:pPr marL="342900" indent="-342900">
              <a:buFont typeface="Arial" panose="020B0604020202020204" pitchFamily="34" charset="0"/>
              <a:buChar char="•"/>
            </a:pPr>
            <a:r>
              <a:rPr lang="fr-FR" sz="2600" b="1" dirty="0">
                <a:solidFill>
                  <a:srgbClr val="C00000"/>
                </a:solidFill>
              </a:rPr>
              <a:t>Réagir aux crises économiques</a:t>
            </a:r>
            <a:r>
              <a:rPr lang="fr-FR" sz="2600" dirty="0">
                <a:solidFill>
                  <a:srgbClr val="C00000"/>
                </a:solidFill>
              </a:rPr>
              <a:t> </a:t>
            </a:r>
            <a:r>
              <a:rPr lang="fr-FR" sz="2600" dirty="0"/>
              <a:t>: Inspiré des idées de John Maynard Keynes, l'État peut agir directement pour stimuler la demande globale (somme des dépenses de consommation et d’investissement dans l’économie), en particulier lors de récessions, pour prévenir les dépressions prolongées.</a:t>
            </a:r>
          </a:p>
          <a:p>
            <a:pPr marL="0" indent="0">
              <a:buNone/>
            </a:pPr>
            <a:endParaRPr lang="fr-FR" sz="2400" dirty="0"/>
          </a:p>
        </p:txBody>
      </p:sp>
    </p:spTree>
    <p:extLst>
      <p:ext uri="{BB962C8B-B14F-4D97-AF65-F5344CB8AC3E}">
        <p14:creationId xmlns:p14="http://schemas.microsoft.com/office/powerpoint/2010/main" val="303469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952794-7CF0-632E-75B1-DE03A1C55CEA}"/>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4FBA690-399B-3954-5F7B-777C2B2982E2}"/>
              </a:ext>
            </a:extLst>
          </p:cNvPr>
          <p:cNvSpPr>
            <a:spLocks noGrp="1"/>
          </p:cNvSpPr>
          <p:nvPr>
            <p:ph type="sldNum" sz="quarter" idx="12"/>
          </p:nvPr>
        </p:nvSpPr>
        <p:spPr/>
        <p:txBody>
          <a:bodyPr/>
          <a:lstStyle/>
          <a:p>
            <a:fld id="{51F02384-994A-4C3C-8656-0CE2B6A3B91B}" type="slidenum">
              <a:rPr lang="en-US" smtClean="0"/>
              <a:pPr/>
              <a:t>38</a:t>
            </a:fld>
            <a:endParaRPr lang="en-US"/>
          </a:p>
        </p:txBody>
      </p:sp>
      <p:sp>
        <p:nvSpPr>
          <p:cNvPr id="4" name="Title 3">
            <a:extLst>
              <a:ext uri="{FF2B5EF4-FFF2-40B4-BE49-F238E27FC236}">
                <a16:creationId xmlns:a16="http://schemas.microsoft.com/office/drawing/2014/main" id="{43D7E5F1-1FDC-0049-517A-E7E57A5CD9A7}"/>
              </a:ext>
            </a:extLst>
          </p:cNvPr>
          <p:cNvSpPr>
            <a:spLocks noGrp="1"/>
          </p:cNvSpPr>
          <p:nvPr>
            <p:ph type="title"/>
          </p:nvPr>
        </p:nvSpPr>
        <p:spPr>
          <a:xfrm>
            <a:off x="191344" y="160337"/>
            <a:ext cx="11809312" cy="520700"/>
          </a:xfrm>
        </p:spPr>
        <p:txBody>
          <a:bodyPr>
            <a:normAutofit fontScale="90000"/>
          </a:bodyPr>
          <a:lstStyle/>
          <a:p>
            <a:r>
              <a:rPr lang="fr-FR" dirty="0"/>
              <a:t>Les instruments des politiques conjoncturelles</a:t>
            </a:r>
            <a:endParaRPr lang="en-US" dirty="0"/>
          </a:p>
        </p:txBody>
      </p:sp>
      <p:sp>
        <p:nvSpPr>
          <p:cNvPr id="5" name="ZoneTexte 4">
            <a:extLst>
              <a:ext uri="{FF2B5EF4-FFF2-40B4-BE49-F238E27FC236}">
                <a16:creationId xmlns:a16="http://schemas.microsoft.com/office/drawing/2014/main" id="{D5E43DBF-8937-2AC9-552F-FE58C9B217DD}"/>
              </a:ext>
            </a:extLst>
          </p:cNvPr>
          <p:cNvSpPr txBox="1"/>
          <p:nvPr/>
        </p:nvSpPr>
        <p:spPr>
          <a:xfrm>
            <a:off x="191344" y="1052736"/>
            <a:ext cx="11809312" cy="5632311"/>
          </a:xfrm>
          <a:prstGeom prst="rect">
            <a:avLst/>
          </a:prstGeom>
          <a:noFill/>
        </p:spPr>
        <p:txBody>
          <a:bodyPr wrap="square" rtlCol="0">
            <a:spAutoFit/>
          </a:bodyPr>
          <a:lstStyle/>
          <a:p>
            <a:r>
              <a:rPr lang="fr-FR" sz="2400" dirty="0"/>
              <a:t>Les politiques conjoncturelles se divisent principalement en deux types :</a:t>
            </a:r>
          </a:p>
          <a:p>
            <a:pPr>
              <a:buFont typeface="+mj-lt"/>
              <a:buAutoNum type="arabicPeriod"/>
            </a:pPr>
            <a:endParaRPr lang="fr-FR" sz="2400" b="1" dirty="0"/>
          </a:p>
          <a:p>
            <a:pPr>
              <a:buFont typeface="+mj-lt"/>
              <a:buAutoNum type="arabicPeriod"/>
            </a:pPr>
            <a:r>
              <a:rPr lang="fr-FR" sz="2400" b="1" dirty="0"/>
              <a:t>La politique budgétaire</a:t>
            </a:r>
            <a:endParaRPr lang="fr-FR" sz="2400" dirty="0"/>
          </a:p>
          <a:p>
            <a:pPr>
              <a:buFont typeface="+mj-lt"/>
              <a:buAutoNum type="arabicPeriod"/>
            </a:pPr>
            <a:endParaRPr lang="fr-FR" sz="2400" b="1" dirty="0"/>
          </a:p>
          <a:p>
            <a:pPr marL="342900" indent="-342900">
              <a:buFont typeface="Arial" panose="020B0604020202020204" pitchFamily="34" charset="0"/>
              <a:buChar char="•"/>
            </a:pPr>
            <a:r>
              <a:rPr lang="fr-FR" sz="2400" b="1" dirty="0">
                <a:solidFill>
                  <a:srgbClr val="C00000"/>
                </a:solidFill>
              </a:rPr>
              <a:t>Définition</a:t>
            </a:r>
            <a:r>
              <a:rPr lang="fr-FR" sz="2400" dirty="0"/>
              <a:t> : Utilisation des dépenses publiques et de la fiscalité (impôts et taxes) pour influencer la demande globale.</a:t>
            </a:r>
          </a:p>
          <a:p>
            <a:endParaRPr lang="fr-FR" sz="2400" dirty="0"/>
          </a:p>
          <a:p>
            <a:pPr marL="342900" indent="-342900">
              <a:buFont typeface="Arial" panose="020B0604020202020204" pitchFamily="34" charset="0"/>
              <a:buChar char="•"/>
            </a:pPr>
            <a:r>
              <a:rPr lang="fr-FR" sz="2400" b="1" dirty="0">
                <a:solidFill>
                  <a:srgbClr val="C00000"/>
                </a:solidFill>
              </a:rPr>
              <a:t>Instruments</a:t>
            </a:r>
            <a:r>
              <a:rPr lang="fr-FR" sz="2400" dirty="0"/>
              <a:t> :</a:t>
            </a:r>
          </a:p>
          <a:p>
            <a:pPr marL="800078" lvl="1" indent="-342900">
              <a:buFont typeface="Arial" panose="020B0604020202020204" pitchFamily="34" charset="0"/>
              <a:buChar char="•"/>
            </a:pPr>
            <a:r>
              <a:rPr lang="fr-FR" sz="2400" b="1" dirty="0">
                <a:solidFill>
                  <a:srgbClr val="C00000"/>
                </a:solidFill>
              </a:rPr>
              <a:t>Dépenses publiques </a:t>
            </a:r>
            <a:r>
              <a:rPr lang="fr-FR" sz="2400" dirty="0"/>
              <a:t>: En période de récession, l'État peut lancer des projets d’infrastructure (construction de routes, d'écoles) pour stimuler l'économie en créant des emplois.</a:t>
            </a:r>
          </a:p>
          <a:p>
            <a:pPr marL="800078" lvl="1" indent="-342900">
              <a:buFont typeface="Arial" panose="020B0604020202020204" pitchFamily="34" charset="0"/>
              <a:buChar char="•"/>
            </a:pPr>
            <a:r>
              <a:rPr lang="fr-FR" sz="2400" b="1" dirty="0">
                <a:solidFill>
                  <a:srgbClr val="C00000"/>
                </a:solidFill>
              </a:rPr>
              <a:t>Recettes publiques </a:t>
            </a:r>
            <a:r>
              <a:rPr lang="fr-FR" sz="2400" dirty="0"/>
              <a:t>: L'État peut ajuster les taux d’imposition pour influencer la consommation. En réduisant les impôts, il laisse plus de pouvoir d’achat aux ménages, stimulant ainsi la demande.</a:t>
            </a:r>
          </a:p>
          <a:p>
            <a:pPr marL="0" indent="0">
              <a:buNone/>
            </a:pPr>
            <a:endParaRPr lang="fr-FR" sz="2400" dirty="0"/>
          </a:p>
        </p:txBody>
      </p:sp>
    </p:spTree>
    <p:extLst>
      <p:ext uri="{BB962C8B-B14F-4D97-AF65-F5344CB8AC3E}">
        <p14:creationId xmlns:p14="http://schemas.microsoft.com/office/powerpoint/2010/main" val="3936539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Effect transition="in" filter="fade">
                                      <p:cBhvr>
                                        <p:cTn id="25" dur="500"/>
                                        <p:tgtEl>
                                          <p:spTgt spid="5">
                                            <p:txEl>
                                              <p:pRg st="7" end="7"/>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8" end="8"/>
                                            </p:txEl>
                                          </p:spTgt>
                                        </p:tgtEl>
                                        <p:attrNameLst>
                                          <p:attrName>style.visibility</p:attrName>
                                        </p:attrNameLst>
                                      </p:cBhvr>
                                      <p:to>
                                        <p:strVal val="visible"/>
                                      </p:to>
                                    </p:set>
                                    <p:animEffect transition="in" filter="fade">
                                      <p:cBhvr>
                                        <p:cTn id="28"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B770D-02DE-A513-ED82-BA02240F55F0}"/>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375DE9-56B0-9831-4D91-EF7D4AA81752}"/>
              </a:ext>
            </a:extLst>
          </p:cNvPr>
          <p:cNvSpPr>
            <a:spLocks noGrp="1"/>
          </p:cNvSpPr>
          <p:nvPr>
            <p:ph type="sldNum" sz="quarter" idx="12"/>
          </p:nvPr>
        </p:nvSpPr>
        <p:spPr/>
        <p:txBody>
          <a:bodyPr/>
          <a:lstStyle/>
          <a:p>
            <a:fld id="{51F02384-994A-4C3C-8656-0CE2B6A3B91B}" type="slidenum">
              <a:rPr lang="en-US" smtClean="0"/>
              <a:pPr/>
              <a:t>39</a:t>
            </a:fld>
            <a:endParaRPr lang="en-US"/>
          </a:p>
        </p:txBody>
      </p:sp>
      <p:sp>
        <p:nvSpPr>
          <p:cNvPr id="4" name="Title 3">
            <a:extLst>
              <a:ext uri="{FF2B5EF4-FFF2-40B4-BE49-F238E27FC236}">
                <a16:creationId xmlns:a16="http://schemas.microsoft.com/office/drawing/2014/main" id="{5A23E99C-14B8-892E-CE60-31DEBE1D7E93}"/>
              </a:ext>
            </a:extLst>
          </p:cNvPr>
          <p:cNvSpPr>
            <a:spLocks noGrp="1"/>
          </p:cNvSpPr>
          <p:nvPr>
            <p:ph type="title"/>
          </p:nvPr>
        </p:nvSpPr>
        <p:spPr>
          <a:xfrm>
            <a:off x="191344" y="160337"/>
            <a:ext cx="11809312" cy="520700"/>
          </a:xfrm>
        </p:spPr>
        <p:txBody>
          <a:bodyPr>
            <a:normAutofit fontScale="90000"/>
          </a:bodyPr>
          <a:lstStyle/>
          <a:p>
            <a:r>
              <a:rPr lang="fr-FR" dirty="0"/>
              <a:t>Les instruments des politiques conjoncturelles</a:t>
            </a:r>
            <a:endParaRPr lang="en-US" dirty="0"/>
          </a:p>
        </p:txBody>
      </p:sp>
      <p:sp>
        <p:nvSpPr>
          <p:cNvPr id="5" name="ZoneTexte 4">
            <a:extLst>
              <a:ext uri="{FF2B5EF4-FFF2-40B4-BE49-F238E27FC236}">
                <a16:creationId xmlns:a16="http://schemas.microsoft.com/office/drawing/2014/main" id="{47078C9A-E069-ECAC-0D9B-66657B290C3D}"/>
              </a:ext>
            </a:extLst>
          </p:cNvPr>
          <p:cNvSpPr txBox="1"/>
          <p:nvPr/>
        </p:nvSpPr>
        <p:spPr>
          <a:xfrm>
            <a:off x="191344" y="1052736"/>
            <a:ext cx="11809312" cy="4893647"/>
          </a:xfrm>
          <a:prstGeom prst="rect">
            <a:avLst/>
          </a:prstGeom>
          <a:noFill/>
        </p:spPr>
        <p:txBody>
          <a:bodyPr wrap="square" rtlCol="0">
            <a:spAutoFit/>
          </a:bodyPr>
          <a:lstStyle/>
          <a:p>
            <a:r>
              <a:rPr lang="fr-FR" sz="2400" b="1" dirty="0"/>
              <a:t>2.La politique monétaire</a:t>
            </a:r>
          </a:p>
          <a:p>
            <a:endParaRPr lang="fr-FR" sz="2400" dirty="0"/>
          </a:p>
          <a:p>
            <a:pPr marL="342900" indent="-342900">
              <a:buFont typeface="Arial" panose="020B0604020202020204" pitchFamily="34" charset="0"/>
              <a:buChar char="•"/>
            </a:pPr>
            <a:r>
              <a:rPr lang="fr-FR" sz="2400" b="1" dirty="0">
                <a:solidFill>
                  <a:srgbClr val="C00000"/>
                </a:solidFill>
              </a:rPr>
              <a:t>Définition</a:t>
            </a:r>
            <a:r>
              <a:rPr lang="fr-FR" sz="2400" dirty="0"/>
              <a:t> : La banque centrale (la BCE ou la Fed) influence le coût et la quantité de monnaie en circulation.</a:t>
            </a:r>
          </a:p>
          <a:p>
            <a:pPr marL="342900" indent="-342900">
              <a:buFont typeface="Arial" panose="020B0604020202020204" pitchFamily="34" charset="0"/>
              <a:buChar char="•"/>
            </a:pPr>
            <a:endParaRPr lang="fr-FR" sz="2400" b="1" dirty="0"/>
          </a:p>
          <a:p>
            <a:pPr marL="342900" indent="-342900">
              <a:buFont typeface="Arial" panose="020B0604020202020204" pitchFamily="34" charset="0"/>
              <a:buChar char="•"/>
            </a:pPr>
            <a:r>
              <a:rPr lang="fr-FR" sz="2400" b="1" dirty="0">
                <a:solidFill>
                  <a:srgbClr val="C00000"/>
                </a:solidFill>
              </a:rPr>
              <a:t>Instruments</a:t>
            </a:r>
            <a:r>
              <a:rPr lang="fr-FR" sz="2400" dirty="0"/>
              <a:t> :</a:t>
            </a:r>
          </a:p>
          <a:p>
            <a:pPr marL="742950" lvl="1" indent="-285750">
              <a:buFont typeface="Arial" panose="020B0604020202020204" pitchFamily="34" charset="0"/>
              <a:buChar char="•"/>
            </a:pPr>
            <a:r>
              <a:rPr lang="fr-FR" sz="2400" b="1" dirty="0">
                <a:solidFill>
                  <a:srgbClr val="C00000"/>
                </a:solidFill>
              </a:rPr>
              <a:t>Taux d’intérêt </a:t>
            </a:r>
            <a:r>
              <a:rPr lang="fr-FR" sz="2400" dirty="0"/>
              <a:t>: Un taux d’intérêt plus bas encourage l’emprunt, stimulant ainsi la consommation et l’investissement. Pour freiner l’inflation, les taux peuvent être augmentés pour réduire la demande.</a:t>
            </a:r>
          </a:p>
          <a:p>
            <a:pPr marL="742950" lvl="1" indent="-285750">
              <a:buFont typeface="Arial" panose="020B0604020202020204" pitchFamily="34" charset="0"/>
              <a:buChar char="•"/>
            </a:pPr>
            <a:r>
              <a:rPr lang="fr-FR" sz="2400" b="1" dirty="0">
                <a:solidFill>
                  <a:srgbClr val="C00000"/>
                </a:solidFill>
              </a:rPr>
              <a:t>Contrôle de la masse monétaire </a:t>
            </a:r>
            <a:r>
              <a:rPr lang="fr-FR" sz="2400" dirty="0"/>
              <a:t>: Par exemple, en augmentant la masse monétaire (politique de quantitative </a:t>
            </a:r>
            <a:r>
              <a:rPr lang="fr-FR" sz="2400" dirty="0" err="1"/>
              <a:t>easing</a:t>
            </a:r>
            <a:r>
              <a:rPr lang="fr-FR" sz="2400" dirty="0"/>
              <a:t>), la banque centrale injecte des liquidités pour soutenir l’économie.</a:t>
            </a:r>
          </a:p>
          <a:p>
            <a:pPr marL="0" indent="0">
              <a:buNone/>
            </a:pPr>
            <a:endParaRPr lang="fr-FR" sz="2400" dirty="0"/>
          </a:p>
        </p:txBody>
      </p:sp>
    </p:spTree>
    <p:extLst>
      <p:ext uri="{BB962C8B-B14F-4D97-AF65-F5344CB8AC3E}">
        <p14:creationId xmlns:p14="http://schemas.microsoft.com/office/powerpoint/2010/main" val="248535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animEffect transition="in" filter="fade">
                                      <p:cBhvr>
                                        <p:cTn id="20" dur="500"/>
                                        <p:tgtEl>
                                          <p:spTgt spid="5">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fade">
                                      <p:cBhvr>
                                        <p:cTn id="2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51F02384-994A-4C3C-8656-0CE2B6A3B91B}" type="slidenum">
              <a:rPr lang="en-US" smtClean="0"/>
              <a:pPr/>
              <a:t>4</a:t>
            </a:fld>
            <a:endParaRPr lang="en-US"/>
          </a:p>
        </p:txBody>
      </p:sp>
      <p:sp>
        <p:nvSpPr>
          <p:cNvPr id="4" name="Title 3"/>
          <p:cNvSpPr>
            <a:spLocks noGrp="1"/>
          </p:cNvSpPr>
          <p:nvPr>
            <p:ph type="title"/>
          </p:nvPr>
        </p:nvSpPr>
        <p:spPr>
          <a:xfrm>
            <a:off x="191344" y="160337"/>
            <a:ext cx="11809312" cy="520700"/>
          </a:xfrm>
        </p:spPr>
        <p:txBody>
          <a:bodyPr>
            <a:normAutofit fontScale="90000"/>
          </a:bodyPr>
          <a:lstStyle/>
          <a:p>
            <a:r>
              <a:rPr lang="fr-FR" dirty="0"/>
              <a:t>Les fonctions économiques de l’État selon Musgrave</a:t>
            </a:r>
            <a:endParaRPr lang="en-US" dirty="0"/>
          </a:p>
        </p:txBody>
      </p:sp>
      <p:sp>
        <p:nvSpPr>
          <p:cNvPr id="5" name="ZoneTexte 4">
            <a:extLst>
              <a:ext uri="{FF2B5EF4-FFF2-40B4-BE49-F238E27FC236}">
                <a16:creationId xmlns:a16="http://schemas.microsoft.com/office/drawing/2014/main" id="{548AB593-604A-260A-76C9-CE691DE09551}"/>
              </a:ext>
            </a:extLst>
          </p:cNvPr>
          <p:cNvSpPr txBox="1"/>
          <p:nvPr/>
        </p:nvSpPr>
        <p:spPr>
          <a:xfrm>
            <a:off x="191344" y="1052736"/>
            <a:ext cx="11809312" cy="5262979"/>
          </a:xfrm>
          <a:prstGeom prst="rect">
            <a:avLst/>
          </a:prstGeom>
          <a:noFill/>
        </p:spPr>
        <p:txBody>
          <a:bodyPr wrap="square" rtlCol="0">
            <a:spAutoFit/>
          </a:bodyPr>
          <a:lstStyle/>
          <a:p>
            <a:r>
              <a:rPr lang="fr-FR" sz="2800" dirty="0"/>
              <a:t>Selon l’économiste </a:t>
            </a:r>
            <a:r>
              <a:rPr lang="fr-FR" sz="2800" b="1" dirty="0">
                <a:solidFill>
                  <a:srgbClr val="C00000"/>
                </a:solidFill>
              </a:rPr>
              <a:t>Richard Musgrave</a:t>
            </a:r>
            <a:r>
              <a:rPr lang="fr-FR" sz="2800" dirty="0"/>
              <a:t>, l’État a trois fonctions principales dans l’économie : l’allocation des ressources, la redistribution des richesses et la stabilisation économique. </a:t>
            </a:r>
          </a:p>
          <a:p>
            <a:endParaRPr lang="fr-FR" sz="2800" dirty="0"/>
          </a:p>
          <a:p>
            <a:r>
              <a:rPr lang="fr-FR" sz="2800" dirty="0"/>
              <a:t>Ces rôles permettent à l’État de pallier les échecs du marché, d’améliorer l’équité sociale et de maintenir un équilibre économique.</a:t>
            </a:r>
          </a:p>
          <a:p>
            <a:pPr marL="342900" indent="-342900">
              <a:buFont typeface="Wingdings" panose="05000000000000000000" pitchFamily="2" charset="2"/>
              <a:buChar char="§"/>
            </a:pPr>
            <a:r>
              <a:rPr lang="fr-FR" sz="2800" b="1" dirty="0">
                <a:solidFill>
                  <a:srgbClr val="C00000"/>
                </a:solidFill>
              </a:rPr>
              <a:t>Objectif de l’allocation des ressources</a:t>
            </a:r>
            <a:r>
              <a:rPr lang="fr-FR" sz="2800" dirty="0">
                <a:solidFill>
                  <a:srgbClr val="C00000"/>
                </a:solidFill>
              </a:rPr>
              <a:t> </a:t>
            </a:r>
            <a:r>
              <a:rPr lang="fr-FR" sz="2800" dirty="0"/>
              <a:t>: Produire ou gérer des biens essentiels non fournis par le marché.</a:t>
            </a:r>
          </a:p>
          <a:p>
            <a:pPr marL="342900" indent="-342900">
              <a:buFont typeface="Wingdings" panose="05000000000000000000" pitchFamily="2" charset="2"/>
              <a:buChar char="§"/>
            </a:pPr>
            <a:r>
              <a:rPr lang="fr-FR" sz="2800" b="1" dirty="0">
                <a:solidFill>
                  <a:srgbClr val="C00000"/>
                </a:solidFill>
              </a:rPr>
              <a:t>Objectif de la redistribution </a:t>
            </a:r>
            <a:r>
              <a:rPr lang="fr-FR" sz="2800" dirty="0"/>
              <a:t>: Réduire les inégalités économiques entre les citoyens.</a:t>
            </a:r>
          </a:p>
          <a:p>
            <a:pPr marL="342900" indent="-342900">
              <a:buFont typeface="Wingdings" panose="05000000000000000000" pitchFamily="2" charset="2"/>
              <a:buChar char="§"/>
            </a:pPr>
            <a:r>
              <a:rPr lang="fr-FR" sz="2800" b="1" dirty="0">
                <a:solidFill>
                  <a:srgbClr val="C00000"/>
                </a:solidFill>
              </a:rPr>
              <a:t>Objectif de la stabilisation </a:t>
            </a:r>
            <a:r>
              <a:rPr lang="fr-FR" sz="2800" dirty="0"/>
              <a:t>: Maintenir un équilibre en période de crise économique ou d’expansion excessive.</a:t>
            </a:r>
          </a:p>
        </p:txBody>
      </p:sp>
    </p:spTree>
    <p:extLst>
      <p:ext uri="{BB962C8B-B14F-4D97-AF65-F5344CB8AC3E}">
        <p14:creationId xmlns:p14="http://schemas.microsoft.com/office/powerpoint/2010/main" val="372224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16000-88AF-26C4-EE34-6140501B1819}"/>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18305E3-94F1-A4C4-E40D-F73360E3345E}"/>
              </a:ext>
            </a:extLst>
          </p:cNvPr>
          <p:cNvSpPr>
            <a:spLocks noGrp="1"/>
          </p:cNvSpPr>
          <p:nvPr>
            <p:ph type="sldNum" sz="quarter" idx="12"/>
          </p:nvPr>
        </p:nvSpPr>
        <p:spPr/>
        <p:txBody>
          <a:bodyPr/>
          <a:lstStyle/>
          <a:p>
            <a:fld id="{51F02384-994A-4C3C-8656-0CE2B6A3B91B}" type="slidenum">
              <a:rPr lang="en-US" smtClean="0"/>
              <a:pPr/>
              <a:t>40</a:t>
            </a:fld>
            <a:endParaRPr lang="en-US"/>
          </a:p>
        </p:txBody>
      </p:sp>
      <p:sp>
        <p:nvSpPr>
          <p:cNvPr id="4" name="Title 3">
            <a:extLst>
              <a:ext uri="{FF2B5EF4-FFF2-40B4-BE49-F238E27FC236}">
                <a16:creationId xmlns:a16="http://schemas.microsoft.com/office/drawing/2014/main" id="{16A782E0-A0A6-DBA3-6810-F8FCB2B9C7D7}"/>
              </a:ext>
            </a:extLst>
          </p:cNvPr>
          <p:cNvSpPr>
            <a:spLocks noGrp="1"/>
          </p:cNvSpPr>
          <p:nvPr>
            <p:ph type="title"/>
          </p:nvPr>
        </p:nvSpPr>
        <p:spPr>
          <a:xfrm>
            <a:off x="191344" y="160337"/>
            <a:ext cx="11809312" cy="520700"/>
          </a:xfrm>
        </p:spPr>
        <p:txBody>
          <a:bodyPr>
            <a:normAutofit fontScale="90000"/>
          </a:bodyPr>
          <a:lstStyle/>
          <a:p>
            <a:r>
              <a:rPr lang="fr-FR" dirty="0"/>
              <a:t>Auteurs clés et débats</a:t>
            </a:r>
            <a:endParaRPr lang="en-US" dirty="0"/>
          </a:p>
        </p:txBody>
      </p:sp>
      <p:pic>
        <p:nvPicPr>
          <p:cNvPr id="2" name="Image 1">
            <a:extLst>
              <a:ext uri="{FF2B5EF4-FFF2-40B4-BE49-F238E27FC236}">
                <a16:creationId xmlns:a16="http://schemas.microsoft.com/office/drawing/2014/main" id="{1C385D5F-E370-FF14-011C-EE89A26F2E67}"/>
              </a:ext>
            </a:extLst>
          </p:cNvPr>
          <p:cNvPicPr>
            <a:picLocks noChangeAspect="1"/>
          </p:cNvPicPr>
          <p:nvPr/>
        </p:nvPicPr>
        <p:blipFill>
          <a:blip r:embed="rId3"/>
          <a:stretch>
            <a:fillRect/>
          </a:stretch>
        </p:blipFill>
        <p:spPr>
          <a:xfrm>
            <a:off x="1327773" y="2089070"/>
            <a:ext cx="2143125" cy="2143125"/>
          </a:xfrm>
          <a:prstGeom prst="rect">
            <a:avLst/>
          </a:prstGeom>
        </p:spPr>
      </p:pic>
      <p:pic>
        <p:nvPicPr>
          <p:cNvPr id="3" name="Image 2">
            <a:extLst>
              <a:ext uri="{FF2B5EF4-FFF2-40B4-BE49-F238E27FC236}">
                <a16:creationId xmlns:a16="http://schemas.microsoft.com/office/drawing/2014/main" id="{B045AE95-FDA2-D96E-0FDD-9D22EB419958}"/>
              </a:ext>
            </a:extLst>
          </p:cNvPr>
          <p:cNvPicPr>
            <a:picLocks noChangeAspect="1"/>
          </p:cNvPicPr>
          <p:nvPr/>
        </p:nvPicPr>
        <p:blipFill>
          <a:blip r:embed="rId4"/>
          <a:stretch>
            <a:fillRect/>
          </a:stretch>
        </p:blipFill>
        <p:spPr>
          <a:xfrm>
            <a:off x="8616280" y="1916832"/>
            <a:ext cx="1712493" cy="2487599"/>
          </a:xfrm>
          <a:prstGeom prst="rect">
            <a:avLst/>
          </a:prstGeom>
        </p:spPr>
      </p:pic>
      <p:pic>
        <p:nvPicPr>
          <p:cNvPr id="8" name="Image 7">
            <a:extLst>
              <a:ext uri="{FF2B5EF4-FFF2-40B4-BE49-F238E27FC236}">
                <a16:creationId xmlns:a16="http://schemas.microsoft.com/office/drawing/2014/main" id="{88126438-CC57-FD12-7E5D-CB4E151097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57880" y="1860866"/>
            <a:ext cx="3556810" cy="3048695"/>
          </a:xfrm>
          <a:prstGeom prst="rect">
            <a:avLst/>
          </a:prstGeom>
        </p:spPr>
      </p:pic>
    </p:spTree>
    <p:extLst>
      <p:ext uri="{BB962C8B-B14F-4D97-AF65-F5344CB8AC3E}">
        <p14:creationId xmlns:p14="http://schemas.microsoft.com/office/powerpoint/2010/main" val="15524044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D54F5-ED4A-B07C-B970-0D48780D46BA}"/>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76F5FA0-0E47-C169-55EA-E7B9C43191CC}"/>
              </a:ext>
            </a:extLst>
          </p:cNvPr>
          <p:cNvSpPr>
            <a:spLocks noGrp="1"/>
          </p:cNvSpPr>
          <p:nvPr>
            <p:ph type="sldNum" sz="quarter" idx="12"/>
          </p:nvPr>
        </p:nvSpPr>
        <p:spPr/>
        <p:txBody>
          <a:bodyPr/>
          <a:lstStyle/>
          <a:p>
            <a:fld id="{51F02384-994A-4C3C-8656-0CE2B6A3B91B}" type="slidenum">
              <a:rPr lang="en-US" smtClean="0"/>
              <a:pPr/>
              <a:t>41</a:t>
            </a:fld>
            <a:endParaRPr lang="en-US"/>
          </a:p>
        </p:txBody>
      </p:sp>
      <p:sp>
        <p:nvSpPr>
          <p:cNvPr id="4" name="Title 3">
            <a:extLst>
              <a:ext uri="{FF2B5EF4-FFF2-40B4-BE49-F238E27FC236}">
                <a16:creationId xmlns:a16="http://schemas.microsoft.com/office/drawing/2014/main" id="{C3BCEAC1-C56C-24F5-EE0F-F6910387A2DA}"/>
              </a:ext>
            </a:extLst>
          </p:cNvPr>
          <p:cNvSpPr>
            <a:spLocks noGrp="1"/>
          </p:cNvSpPr>
          <p:nvPr>
            <p:ph type="title"/>
          </p:nvPr>
        </p:nvSpPr>
        <p:spPr>
          <a:xfrm>
            <a:off x="191344" y="160337"/>
            <a:ext cx="11809312" cy="520700"/>
          </a:xfrm>
        </p:spPr>
        <p:txBody>
          <a:bodyPr>
            <a:normAutofit fontScale="90000"/>
          </a:bodyPr>
          <a:lstStyle/>
          <a:p>
            <a:r>
              <a:rPr lang="fr-FR" dirty="0"/>
              <a:t>Keynes</a:t>
            </a:r>
            <a:endParaRPr lang="en-US" dirty="0"/>
          </a:p>
        </p:txBody>
      </p:sp>
      <p:sp>
        <p:nvSpPr>
          <p:cNvPr id="5" name="ZoneTexte 4">
            <a:extLst>
              <a:ext uri="{FF2B5EF4-FFF2-40B4-BE49-F238E27FC236}">
                <a16:creationId xmlns:a16="http://schemas.microsoft.com/office/drawing/2014/main" id="{F51C7057-3AEC-50C7-E4A3-B7597DBA4998}"/>
              </a:ext>
            </a:extLst>
          </p:cNvPr>
          <p:cNvSpPr txBox="1"/>
          <p:nvPr/>
        </p:nvSpPr>
        <p:spPr>
          <a:xfrm>
            <a:off x="191344" y="1052736"/>
            <a:ext cx="9289032" cy="5632311"/>
          </a:xfrm>
          <a:prstGeom prst="rect">
            <a:avLst/>
          </a:prstGeom>
          <a:noFill/>
        </p:spPr>
        <p:txBody>
          <a:bodyPr wrap="square" rtlCol="0">
            <a:spAutoFit/>
          </a:bodyPr>
          <a:lstStyle/>
          <a:p>
            <a:pPr marL="342900" indent="-342900">
              <a:buFont typeface="Arial" panose="020B0604020202020204" pitchFamily="34" charset="0"/>
              <a:buChar char="•"/>
            </a:pPr>
            <a:r>
              <a:rPr lang="fr-FR" sz="2400" b="1" dirty="0">
                <a:solidFill>
                  <a:srgbClr val="C00000"/>
                </a:solidFill>
              </a:rPr>
              <a:t>Théorie</a:t>
            </a:r>
            <a:r>
              <a:rPr lang="fr-FR" sz="2400" dirty="0"/>
              <a:t> : Keynes est célèbre pour sa théorie de la demande globale (demande agrégée), qui soutient que le niveau d’activité économique et l’emploi dépendent de la demande totale pour les biens et services.</a:t>
            </a:r>
          </a:p>
          <a:p>
            <a:pPr marL="342900" indent="-342900">
              <a:buFont typeface="Arial" panose="020B0604020202020204" pitchFamily="34" charset="0"/>
              <a:buChar char="•"/>
            </a:pPr>
            <a:endParaRPr lang="fr-FR" sz="2400" b="1" dirty="0"/>
          </a:p>
          <a:p>
            <a:pPr marL="342900" indent="-342900">
              <a:buFont typeface="Arial" panose="020B0604020202020204" pitchFamily="34" charset="0"/>
              <a:buChar char="•"/>
            </a:pPr>
            <a:r>
              <a:rPr lang="fr-FR" sz="2400" b="1" dirty="0">
                <a:solidFill>
                  <a:srgbClr val="C00000"/>
                </a:solidFill>
              </a:rPr>
              <a:t>Proposition clé</a:t>
            </a:r>
            <a:r>
              <a:rPr lang="fr-FR" sz="2400" dirty="0">
                <a:solidFill>
                  <a:srgbClr val="C00000"/>
                </a:solidFill>
              </a:rPr>
              <a:t> </a:t>
            </a:r>
            <a:r>
              <a:rPr lang="fr-FR" sz="2400" dirty="0"/>
              <a:t>: En période de crise ou de récession, il préconise que l'État intervienne activement dans l'économie pour stimuler la demande globale. Cela peut inclure des dépenses publiques accrues (comme des projets d'infrastructure) ou des baisses d'impôts pour encourager la consommation et l'investissement.</a:t>
            </a:r>
          </a:p>
          <a:p>
            <a:pPr marL="342900" indent="-342900">
              <a:buFont typeface="Arial" panose="020B0604020202020204" pitchFamily="34" charset="0"/>
              <a:buChar char="•"/>
            </a:pPr>
            <a:endParaRPr lang="fr-FR" sz="2400" b="1" dirty="0"/>
          </a:p>
          <a:p>
            <a:pPr marL="342900" indent="-342900">
              <a:buFont typeface="Arial" panose="020B0604020202020204" pitchFamily="34" charset="0"/>
              <a:buChar char="•"/>
            </a:pPr>
            <a:r>
              <a:rPr lang="fr-FR" sz="2400" b="1" dirty="0">
                <a:solidFill>
                  <a:srgbClr val="C00000"/>
                </a:solidFill>
              </a:rPr>
              <a:t>Objectif</a:t>
            </a:r>
            <a:r>
              <a:rPr lang="fr-FR" sz="2400" dirty="0"/>
              <a:t> : Pour Keynes, l’intervention publique aide à relancer la croissance économique et à réduire le chômage, en particulier lorsque le secteur privé ne parvient pas à maintenir le niveau d’emploi nécessaire.</a:t>
            </a:r>
          </a:p>
          <a:p>
            <a:endParaRPr lang="fr-FR" sz="2400" dirty="0"/>
          </a:p>
        </p:txBody>
      </p:sp>
      <p:pic>
        <p:nvPicPr>
          <p:cNvPr id="2" name="Image 1">
            <a:extLst>
              <a:ext uri="{FF2B5EF4-FFF2-40B4-BE49-F238E27FC236}">
                <a16:creationId xmlns:a16="http://schemas.microsoft.com/office/drawing/2014/main" id="{D64928C2-8D7E-38D1-0E54-FBD679B39318}"/>
              </a:ext>
            </a:extLst>
          </p:cNvPr>
          <p:cNvPicPr>
            <a:picLocks noChangeAspect="1"/>
          </p:cNvPicPr>
          <p:nvPr/>
        </p:nvPicPr>
        <p:blipFill>
          <a:blip r:embed="rId3"/>
          <a:stretch>
            <a:fillRect/>
          </a:stretch>
        </p:blipFill>
        <p:spPr>
          <a:xfrm>
            <a:off x="9624392" y="2359059"/>
            <a:ext cx="2139881" cy="2139881"/>
          </a:xfrm>
          <a:prstGeom prst="rect">
            <a:avLst/>
          </a:prstGeom>
        </p:spPr>
      </p:pic>
    </p:spTree>
    <p:extLst>
      <p:ext uri="{BB962C8B-B14F-4D97-AF65-F5344CB8AC3E}">
        <p14:creationId xmlns:p14="http://schemas.microsoft.com/office/powerpoint/2010/main" val="182632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2CA0D-ED47-EE77-B126-49BAB0F0CAFC}"/>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1EB52FC-F493-98A5-7D50-49450FC469C5}"/>
              </a:ext>
            </a:extLst>
          </p:cNvPr>
          <p:cNvSpPr>
            <a:spLocks noGrp="1"/>
          </p:cNvSpPr>
          <p:nvPr>
            <p:ph type="sldNum" sz="quarter" idx="12"/>
          </p:nvPr>
        </p:nvSpPr>
        <p:spPr/>
        <p:txBody>
          <a:bodyPr/>
          <a:lstStyle/>
          <a:p>
            <a:fld id="{51F02384-994A-4C3C-8656-0CE2B6A3B91B}" type="slidenum">
              <a:rPr lang="en-US" smtClean="0"/>
              <a:pPr/>
              <a:t>42</a:t>
            </a:fld>
            <a:endParaRPr lang="en-US"/>
          </a:p>
        </p:txBody>
      </p:sp>
      <p:sp>
        <p:nvSpPr>
          <p:cNvPr id="4" name="Title 3">
            <a:extLst>
              <a:ext uri="{FF2B5EF4-FFF2-40B4-BE49-F238E27FC236}">
                <a16:creationId xmlns:a16="http://schemas.microsoft.com/office/drawing/2014/main" id="{4D316EF5-6AB8-8F8E-43EE-51DC7BF61013}"/>
              </a:ext>
            </a:extLst>
          </p:cNvPr>
          <p:cNvSpPr>
            <a:spLocks noGrp="1"/>
          </p:cNvSpPr>
          <p:nvPr>
            <p:ph type="title"/>
          </p:nvPr>
        </p:nvSpPr>
        <p:spPr>
          <a:xfrm>
            <a:off x="191344" y="160337"/>
            <a:ext cx="11809312" cy="520700"/>
          </a:xfrm>
        </p:spPr>
        <p:txBody>
          <a:bodyPr>
            <a:normAutofit fontScale="90000"/>
          </a:bodyPr>
          <a:lstStyle/>
          <a:p>
            <a:r>
              <a:rPr lang="fr-FR" dirty="0"/>
              <a:t>Friedman</a:t>
            </a:r>
            <a:endParaRPr lang="en-US" dirty="0"/>
          </a:p>
        </p:txBody>
      </p:sp>
      <p:sp>
        <p:nvSpPr>
          <p:cNvPr id="5" name="ZoneTexte 4">
            <a:extLst>
              <a:ext uri="{FF2B5EF4-FFF2-40B4-BE49-F238E27FC236}">
                <a16:creationId xmlns:a16="http://schemas.microsoft.com/office/drawing/2014/main" id="{3E0C2CAD-F059-3F3F-5CAD-4C3D342CD5FD}"/>
              </a:ext>
            </a:extLst>
          </p:cNvPr>
          <p:cNvSpPr txBox="1"/>
          <p:nvPr/>
        </p:nvSpPr>
        <p:spPr>
          <a:xfrm>
            <a:off x="191344" y="1052736"/>
            <a:ext cx="9577064" cy="5262979"/>
          </a:xfrm>
          <a:prstGeom prst="rect">
            <a:avLst/>
          </a:prstGeom>
          <a:noFill/>
        </p:spPr>
        <p:txBody>
          <a:bodyPr wrap="square" rtlCol="0">
            <a:spAutoFit/>
          </a:bodyPr>
          <a:lstStyle/>
          <a:p>
            <a:pPr marL="342900" indent="-342900">
              <a:buFont typeface="Arial" panose="020B0604020202020204" pitchFamily="34" charset="0"/>
              <a:buChar char="•"/>
            </a:pPr>
            <a:r>
              <a:rPr lang="fr-FR" sz="2400" b="1" dirty="0">
                <a:solidFill>
                  <a:srgbClr val="C00000"/>
                </a:solidFill>
              </a:rPr>
              <a:t>Théorie</a:t>
            </a:r>
            <a:r>
              <a:rPr lang="fr-FR" sz="2400" dirty="0"/>
              <a:t> : Friedman met l’accent sur l’importance de la masse monétaire dans le contrôle de l’économie. Il critique les politiques budgétaires excessives, qui, selon lui, peuvent mener à une dette publique insoutenable.</a:t>
            </a:r>
          </a:p>
          <a:p>
            <a:pPr marL="342900" indent="-342900">
              <a:buFont typeface="Arial" panose="020B0604020202020204" pitchFamily="34" charset="0"/>
              <a:buChar char="•"/>
            </a:pPr>
            <a:endParaRPr lang="fr-FR" sz="2400" dirty="0"/>
          </a:p>
          <a:p>
            <a:pPr marL="342900" indent="-342900">
              <a:buFont typeface="Arial" panose="020B0604020202020204" pitchFamily="34" charset="0"/>
              <a:buChar char="•"/>
            </a:pPr>
            <a:r>
              <a:rPr lang="fr-FR" sz="2400" b="1" dirty="0">
                <a:solidFill>
                  <a:srgbClr val="C00000"/>
                </a:solidFill>
              </a:rPr>
              <a:t>Proposition clé </a:t>
            </a:r>
            <a:r>
              <a:rPr lang="fr-FR" sz="2400" dirty="0"/>
              <a:t>: Plutôt que de compter sur les dépenses publiques pour stimuler l'économie, Friedman pense que la régulation de la masse monétaire (quantité d’argent en circulation) est le levier le plus efficace. Il prône une politique de croissance modérée et constante de la masse monétaire, sans variations brusques, pour éviter les cycles de booms et de récessions.</a:t>
            </a:r>
          </a:p>
          <a:p>
            <a:pPr marL="342900" indent="-342900">
              <a:buFont typeface="Arial" panose="020B0604020202020204" pitchFamily="34" charset="0"/>
              <a:buChar char="•"/>
            </a:pPr>
            <a:endParaRPr lang="fr-FR" sz="2400" dirty="0"/>
          </a:p>
          <a:p>
            <a:pPr marL="342900" indent="-342900">
              <a:buFont typeface="Arial" panose="020B0604020202020204" pitchFamily="34" charset="0"/>
              <a:buChar char="•"/>
            </a:pPr>
            <a:r>
              <a:rPr lang="fr-FR" sz="2400" b="1" dirty="0">
                <a:solidFill>
                  <a:srgbClr val="C00000"/>
                </a:solidFill>
              </a:rPr>
              <a:t>Objectif</a:t>
            </a:r>
            <a:r>
              <a:rPr lang="fr-FR" sz="2400" dirty="0"/>
              <a:t> : Pour Friedman, maintenir une croissance stable de la monnaie permet d’éviter les excès d’inflation et l’instabilité économique.</a:t>
            </a:r>
          </a:p>
        </p:txBody>
      </p:sp>
      <p:pic>
        <p:nvPicPr>
          <p:cNvPr id="6" name="Image 5">
            <a:extLst>
              <a:ext uri="{FF2B5EF4-FFF2-40B4-BE49-F238E27FC236}">
                <a16:creationId xmlns:a16="http://schemas.microsoft.com/office/drawing/2014/main" id="{79A88A1E-2CED-23B9-E0ED-59CDE95B96C1}"/>
              </a:ext>
            </a:extLst>
          </p:cNvPr>
          <p:cNvPicPr>
            <a:picLocks noChangeAspect="1"/>
          </p:cNvPicPr>
          <p:nvPr/>
        </p:nvPicPr>
        <p:blipFill>
          <a:blip r:embed="rId3"/>
          <a:stretch>
            <a:fillRect/>
          </a:stretch>
        </p:blipFill>
        <p:spPr>
          <a:xfrm>
            <a:off x="9984432" y="2182260"/>
            <a:ext cx="1713124" cy="2493480"/>
          </a:xfrm>
          <a:prstGeom prst="rect">
            <a:avLst/>
          </a:prstGeom>
        </p:spPr>
      </p:pic>
    </p:spTree>
    <p:extLst>
      <p:ext uri="{BB962C8B-B14F-4D97-AF65-F5344CB8AC3E}">
        <p14:creationId xmlns:p14="http://schemas.microsoft.com/office/powerpoint/2010/main" val="2866163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DDAE6-538A-4EB1-A1BE-32BE05068AF7}"/>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5663A0B-5700-2F2F-69E8-D91C02DDD430}"/>
              </a:ext>
            </a:extLst>
          </p:cNvPr>
          <p:cNvSpPr>
            <a:spLocks noGrp="1"/>
          </p:cNvSpPr>
          <p:nvPr>
            <p:ph type="sldNum" sz="quarter" idx="12"/>
          </p:nvPr>
        </p:nvSpPr>
        <p:spPr/>
        <p:txBody>
          <a:bodyPr/>
          <a:lstStyle/>
          <a:p>
            <a:fld id="{51F02384-994A-4C3C-8656-0CE2B6A3B91B}" type="slidenum">
              <a:rPr lang="en-US" smtClean="0"/>
              <a:pPr/>
              <a:t>43</a:t>
            </a:fld>
            <a:endParaRPr lang="en-US"/>
          </a:p>
        </p:txBody>
      </p:sp>
      <p:sp>
        <p:nvSpPr>
          <p:cNvPr id="4" name="Title 3">
            <a:extLst>
              <a:ext uri="{FF2B5EF4-FFF2-40B4-BE49-F238E27FC236}">
                <a16:creationId xmlns:a16="http://schemas.microsoft.com/office/drawing/2014/main" id="{CF8C12E6-FDA7-C0DC-B06F-5C4BAFE2B780}"/>
              </a:ext>
            </a:extLst>
          </p:cNvPr>
          <p:cNvSpPr>
            <a:spLocks noGrp="1"/>
          </p:cNvSpPr>
          <p:nvPr>
            <p:ph type="title"/>
          </p:nvPr>
        </p:nvSpPr>
        <p:spPr>
          <a:xfrm>
            <a:off x="191344" y="160337"/>
            <a:ext cx="11809312" cy="520700"/>
          </a:xfrm>
        </p:spPr>
        <p:txBody>
          <a:bodyPr>
            <a:normAutofit fontScale="90000"/>
          </a:bodyPr>
          <a:lstStyle/>
          <a:p>
            <a:r>
              <a:rPr lang="fr-FR" dirty="0"/>
              <a:t>Débats principaux entre Keynes et Friedman</a:t>
            </a:r>
            <a:endParaRPr lang="en-US" dirty="0"/>
          </a:p>
        </p:txBody>
      </p:sp>
      <p:sp>
        <p:nvSpPr>
          <p:cNvPr id="5" name="ZoneTexte 4">
            <a:extLst>
              <a:ext uri="{FF2B5EF4-FFF2-40B4-BE49-F238E27FC236}">
                <a16:creationId xmlns:a16="http://schemas.microsoft.com/office/drawing/2014/main" id="{D311E551-CF7A-E242-0B3F-0B12A3BDEC6C}"/>
              </a:ext>
            </a:extLst>
          </p:cNvPr>
          <p:cNvSpPr txBox="1"/>
          <p:nvPr/>
        </p:nvSpPr>
        <p:spPr>
          <a:xfrm>
            <a:off x="191344" y="1052736"/>
            <a:ext cx="11737304" cy="5262979"/>
          </a:xfrm>
          <a:prstGeom prst="rect">
            <a:avLst/>
          </a:prstGeom>
          <a:noFill/>
        </p:spPr>
        <p:txBody>
          <a:bodyPr wrap="square" rtlCol="0">
            <a:spAutoFit/>
          </a:bodyPr>
          <a:lstStyle/>
          <a:p>
            <a:r>
              <a:rPr lang="fr-FR" sz="2400" b="1" dirty="0"/>
              <a:t>Rôle de l’État :</a:t>
            </a:r>
          </a:p>
          <a:p>
            <a:pPr marL="342900" indent="-342900">
              <a:buFont typeface="Arial" panose="020B0604020202020204" pitchFamily="34" charset="0"/>
              <a:buChar char="•"/>
            </a:pPr>
            <a:r>
              <a:rPr lang="fr-FR" sz="2400" b="1" dirty="0">
                <a:solidFill>
                  <a:srgbClr val="C00000"/>
                </a:solidFill>
              </a:rPr>
              <a:t>Keynes</a:t>
            </a:r>
            <a:r>
              <a:rPr lang="fr-FR" sz="2400" dirty="0"/>
              <a:t> : L'État doit intervenir pour stimuler l'économie, surtout en période de crise.</a:t>
            </a:r>
          </a:p>
          <a:p>
            <a:pPr marL="342900" indent="-342900">
              <a:buFont typeface="Arial" panose="020B0604020202020204" pitchFamily="34" charset="0"/>
              <a:buChar char="•"/>
            </a:pPr>
            <a:r>
              <a:rPr lang="fr-FR" sz="2400" b="1" dirty="0">
                <a:solidFill>
                  <a:srgbClr val="C00000"/>
                </a:solidFill>
              </a:rPr>
              <a:t>Friedman</a:t>
            </a:r>
            <a:r>
              <a:rPr lang="fr-FR" sz="2400" dirty="0"/>
              <a:t> : L'État doit limiter son intervention. Il préconise une approche où la banque centrale contrôle la masse monétaire pour assurer la stabilité.</a:t>
            </a:r>
          </a:p>
          <a:p>
            <a:endParaRPr lang="fr-FR" sz="2400" dirty="0"/>
          </a:p>
          <a:p>
            <a:r>
              <a:rPr lang="fr-FR" sz="2400" b="1" dirty="0"/>
              <a:t>Politique budgétaire versus politique monétaire :</a:t>
            </a:r>
          </a:p>
          <a:p>
            <a:pPr marL="342900" indent="-342900">
              <a:buFont typeface="Arial" panose="020B0604020202020204" pitchFamily="34" charset="0"/>
              <a:buChar char="•"/>
            </a:pPr>
            <a:r>
              <a:rPr lang="fr-FR" sz="2400" b="1" dirty="0">
                <a:solidFill>
                  <a:srgbClr val="C00000"/>
                </a:solidFill>
              </a:rPr>
              <a:t>Keynes</a:t>
            </a:r>
            <a:r>
              <a:rPr lang="fr-FR" sz="2400" dirty="0"/>
              <a:t> : La politique budgétaire est essentielle pour sortir de la récession.</a:t>
            </a:r>
          </a:p>
          <a:p>
            <a:pPr marL="342900" indent="-342900">
              <a:buFont typeface="Arial" panose="020B0604020202020204" pitchFamily="34" charset="0"/>
              <a:buChar char="•"/>
            </a:pPr>
            <a:r>
              <a:rPr lang="fr-FR" sz="2400" b="1" dirty="0">
                <a:solidFill>
                  <a:srgbClr val="C00000"/>
                </a:solidFill>
              </a:rPr>
              <a:t>Friedman</a:t>
            </a:r>
            <a:r>
              <a:rPr lang="fr-FR" sz="2400" dirty="0"/>
              <a:t> : Il privilégie la politique monétaire pour éviter les dérapages inflationnistes et croit que les effets de la politique budgétaire sont trop incertains.</a:t>
            </a:r>
          </a:p>
          <a:p>
            <a:endParaRPr lang="fr-FR" sz="2400" dirty="0"/>
          </a:p>
          <a:p>
            <a:r>
              <a:rPr lang="fr-FR" sz="2400" b="1" dirty="0"/>
              <a:t>Inflation et chômage :</a:t>
            </a:r>
          </a:p>
          <a:p>
            <a:pPr marL="342900" indent="-342900">
              <a:buFont typeface="Arial" panose="020B0604020202020204" pitchFamily="34" charset="0"/>
              <a:buChar char="•"/>
            </a:pPr>
            <a:r>
              <a:rPr lang="fr-FR" sz="2400" b="1" dirty="0">
                <a:solidFill>
                  <a:srgbClr val="C00000"/>
                </a:solidFill>
              </a:rPr>
              <a:t>Keynes</a:t>
            </a:r>
            <a:r>
              <a:rPr lang="fr-FR" sz="2400" dirty="0"/>
              <a:t> : La priorité est de réduire le chômage, même si cela implique une légère inflation.</a:t>
            </a:r>
          </a:p>
          <a:p>
            <a:pPr marL="342900" indent="-342900">
              <a:buFont typeface="Arial" panose="020B0604020202020204" pitchFamily="34" charset="0"/>
              <a:buChar char="•"/>
            </a:pPr>
            <a:r>
              <a:rPr lang="fr-FR" sz="2400" b="1" dirty="0">
                <a:solidFill>
                  <a:srgbClr val="C00000"/>
                </a:solidFill>
              </a:rPr>
              <a:t>Friedman</a:t>
            </a:r>
            <a:r>
              <a:rPr lang="fr-FR" sz="2400" dirty="0"/>
              <a:t> : Pour lui, l’inflation est un problème et une gestion rigoureuse de la masse monétaire est essentielle pour maintenir la stabilité des prix, quitte à avoir du chômage.</a:t>
            </a:r>
          </a:p>
        </p:txBody>
      </p:sp>
    </p:spTree>
    <p:extLst>
      <p:ext uri="{BB962C8B-B14F-4D97-AF65-F5344CB8AC3E}">
        <p14:creationId xmlns:p14="http://schemas.microsoft.com/office/powerpoint/2010/main" val="4185802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500"/>
                                        <p:tgtEl>
                                          <p:spTgt spid="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9" end="9"/>
                                            </p:txEl>
                                          </p:spTgt>
                                        </p:tgtEl>
                                        <p:attrNameLst>
                                          <p:attrName>style.visibility</p:attrName>
                                        </p:attrNameLst>
                                      </p:cBhvr>
                                      <p:to>
                                        <p:strVal val="visible"/>
                                      </p:to>
                                    </p:set>
                                    <p:animEffect transition="in" filter="fade">
                                      <p:cBhvr>
                                        <p:cTn id="42" dur="500"/>
                                        <p:tgtEl>
                                          <p:spTgt spid="5">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animEffect transition="in" filter="fade">
                                      <p:cBhvr>
                                        <p:cTn id="47"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98731-2A61-8736-98F5-812541587459}"/>
            </a:ext>
          </a:extLst>
        </p:cNvPr>
        <p:cNvGrpSpPr/>
        <p:nvPr/>
      </p:nvGrpSpPr>
      <p:grpSpPr>
        <a:xfrm>
          <a:off x="0" y="0"/>
          <a:ext cx="0" cy="0"/>
          <a:chOff x="0" y="0"/>
          <a:chExt cx="0" cy="0"/>
        </a:xfrm>
      </p:grpSpPr>
      <p:sp>
        <p:nvSpPr>
          <p:cNvPr id="13" name="Freeform: Shape 12">
            <a:extLst>
              <a:ext uri="{FF2B5EF4-FFF2-40B4-BE49-F238E27FC236}">
                <a16:creationId xmlns:a16="http://schemas.microsoft.com/office/drawing/2014/main" id="{2F5BE93F-0E60-4026-C758-8165AE85C3A9}"/>
              </a:ext>
            </a:extLst>
          </p:cNvPr>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B9A917-66C5-24E4-6F83-B73C5B934DC9}"/>
              </a:ext>
            </a:extLst>
          </p:cNvPr>
          <p:cNvSpPr>
            <a:spLocks noGrp="1"/>
          </p:cNvSpPr>
          <p:nvPr>
            <p:ph type="ctrTitle"/>
          </p:nvPr>
        </p:nvSpPr>
        <p:spPr>
          <a:xfrm>
            <a:off x="2032000" y="4399057"/>
            <a:ext cx="8128000" cy="1067644"/>
          </a:xfrm>
        </p:spPr>
        <p:txBody>
          <a:bodyPr/>
          <a:lstStyle/>
          <a:p>
            <a:r>
              <a:rPr lang="fr-FR" dirty="0"/>
              <a:t>La politique structurelle</a:t>
            </a:r>
            <a:endParaRPr lang="en-US" dirty="0"/>
          </a:p>
        </p:txBody>
      </p:sp>
      <p:sp>
        <p:nvSpPr>
          <p:cNvPr id="5" name="Text Placeholder 4">
            <a:extLst>
              <a:ext uri="{FF2B5EF4-FFF2-40B4-BE49-F238E27FC236}">
                <a16:creationId xmlns:a16="http://schemas.microsoft.com/office/drawing/2014/main" id="{555DECA8-5671-625C-9016-C54F61AE9C32}"/>
              </a:ext>
            </a:extLst>
          </p:cNvPr>
          <p:cNvSpPr>
            <a:spLocks noGrp="1"/>
          </p:cNvSpPr>
          <p:nvPr>
            <p:ph type="body" sz="quarter" idx="14"/>
          </p:nvPr>
        </p:nvSpPr>
        <p:spPr/>
        <p:txBody>
          <a:bodyPr/>
          <a:lstStyle/>
          <a:p>
            <a:r>
              <a:rPr lang="en-US" dirty="0"/>
              <a:t>02</a:t>
            </a:r>
          </a:p>
        </p:txBody>
      </p:sp>
      <p:sp>
        <p:nvSpPr>
          <p:cNvPr id="7" name="Sous-titre 6">
            <a:extLst>
              <a:ext uri="{FF2B5EF4-FFF2-40B4-BE49-F238E27FC236}">
                <a16:creationId xmlns:a16="http://schemas.microsoft.com/office/drawing/2014/main" id="{BBBDEA42-99D2-175D-B096-727E6B6A36FF}"/>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0706784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AD0CC-FC95-1CEA-166A-3617B0613872}"/>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3A58A15-DE38-4553-BE99-E13EE91C6173}"/>
              </a:ext>
            </a:extLst>
          </p:cNvPr>
          <p:cNvSpPr>
            <a:spLocks noGrp="1"/>
          </p:cNvSpPr>
          <p:nvPr>
            <p:ph type="sldNum" sz="quarter" idx="12"/>
          </p:nvPr>
        </p:nvSpPr>
        <p:spPr/>
        <p:txBody>
          <a:bodyPr/>
          <a:lstStyle/>
          <a:p>
            <a:fld id="{51F02384-994A-4C3C-8656-0CE2B6A3B91B}" type="slidenum">
              <a:rPr lang="en-US" smtClean="0"/>
              <a:pPr/>
              <a:t>45</a:t>
            </a:fld>
            <a:endParaRPr lang="en-US"/>
          </a:p>
        </p:txBody>
      </p:sp>
      <p:sp>
        <p:nvSpPr>
          <p:cNvPr id="4" name="Title 3">
            <a:extLst>
              <a:ext uri="{FF2B5EF4-FFF2-40B4-BE49-F238E27FC236}">
                <a16:creationId xmlns:a16="http://schemas.microsoft.com/office/drawing/2014/main" id="{A41C5A66-C80C-D3A2-BD4B-E2014BE4BAD9}"/>
              </a:ext>
            </a:extLst>
          </p:cNvPr>
          <p:cNvSpPr>
            <a:spLocks noGrp="1"/>
          </p:cNvSpPr>
          <p:nvPr>
            <p:ph type="title"/>
          </p:nvPr>
        </p:nvSpPr>
        <p:spPr>
          <a:xfrm>
            <a:off x="191344" y="160337"/>
            <a:ext cx="11809312" cy="520700"/>
          </a:xfrm>
        </p:spPr>
        <p:txBody>
          <a:bodyPr>
            <a:normAutofit fontScale="90000"/>
          </a:bodyPr>
          <a:lstStyle/>
          <a:p>
            <a:r>
              <a:rPr lang="fr-FR" dirty="0"/>
              <a:t>Les politiques structurelles</a:t>
            </a:r>
            <a:endParaRPr lang="en-US" dirty="0"/>
          </a:p>
        </p:txBody>
      </p:sp>
      <p:sp>
        <p:nvSpPr>
          <p:cNvPr id="5" name="ZoneTexte 4">
            <a:extLst>
              <a:ext uri="{FF2B5EF4-FFF2-40B4-BE49-F238E27FC236}">
                <a16:creationId xmlns:a16="http://schemas.microsoft.com/office/drawing/2014/main" id="{3937F5BB-C5B6-FCF3-0E8D-9D514D975D8A}"/>
              </a:ext>
            </a:extLst>
          </p:cNvPr>
          <p:cNvSpPr txBox="1"/>
          <p:nvPr/>
        </p:nvSpPr>
        <p:spPr>
          <a:xfrm>
            <a:off x="191344" y="1052736"/>
            <a:ext cx="11809312" cy="4339650"/>
          </a:xfrm>
          <a:prstGeom prst="rect">
            <a:avLst/>
          </a:prstGeom>
          <a:noFill/>
        </p:spPr>
        <p:txBody>
          <a:bodyPr wrap="square" rtlCol="0">
            <a:spAutoFit/>
          </a:bodyPr>
          <a:lstStyle/>
          <a:p>
            <a:r>
              <a:rPr lang="fr-FR" sz="2800" dirty="0"/>
              <a:t>Les politiques structurelles visent à améliorer le fonctionnement de l'économie à long terme sans affecter directement la demande globale. Leur but est de créer un environnement économique plus productif, compétitif et résilient, favorisant une croissance durable et la création d’emplois.</a:t>
            </a:r>
          </a:p>
          <a:p>
            <a:endParaRPr lang="fr-FR" sz="2800" dirty="0"/>
          </a:p>
          <a:p>
            <a:r>
              <a:rPr lang="fr-FR" sz="2800" b="1" dirty="0"/>
              <a:t>Objectifs principaux</a:t>
            </a:r>
            <a:r>
              <a:rPr lang="fr-FR" sz="2800" dirty="0"/>
              <a:t> :</a:t>
            </a:r>
          </a:p>
          <a:p>
            <a:pPr marL="457200" indent="-457200">
              <a:buFont typeface="Arial" panose="020B0604020202020204" pitchFamily="34" charset="0"/>
              <a:buChar char="•"/>
            </a:pPr>
            <a:r>
              <a:rPr lang="fr-FR" sz="2800" b="1" dirty="0">
                <a:solidFill>
                  <a:srgbClr val="C00000"/>
                </a:solidFill>
              </a:rPr>
              <a:t>Accroître la productivité et l’innovation</a:t>
            </a:r>
            <a:r>
              <a:rPr lang="fr-FR" sz="2800" dirty="0">
                <a:solidFill>
                  <a:srgbClr val="C00000"/>
                </a:solidFill>
              </a:rPr>
              <a:t>.</a:t>
            </a:r>
          </a:p>
          <a:p>
            <a:pPr marL="457200" indent="-457200">
              <a:buFont typeface="Arial" panose="020B0604020202020204" pitchFamily="34" charset="0"/>
              <a:buChar char="•"/>
            </a:pPr>
            <a:r>
              <a:rPr lang="fr-FR" sz="2800" b="1" dirty="0">
                <a:solidFill>
                  <a:srgbClr val="C00000"/>
                </a:solidFill>
              </a:rPr>
              <a:t>Renforcer la compétitivité internationale</a:t>
            </a:r>
            <a:r>
              <a:rPr lang="fr-FR" sz="2800" dirty="0">
                <a:solidFill>
                  <a:srgbClr val="C00000"/>
                </a:solidFill>
              </a:rPr>
              <a:t>.</a:t>
            </a:r>
          </a:p>
          <a:p>
            <a:pPr marL="457200" indent="-457200">
              <a:buFont typeface="Arial" panose="020B0604020202020204" pitchFamily="34" charset="0"/>
              <a:buChar char="•"/>
            </a:pPr>
            <a:r>
              <a:rPr lang="fr-FR" sz="2800" b="1" dirty="0">
                <a:solidFill>
                  <a:srgbClr val="C00000"/>
                </a:solidFill>
              </a:rPr>
              <a:t>Soutenir un développement économique équilibré et durable</a:t>
            </a:r>
            <a:r>
              <a:rPr lang="fr-FR" sz="2800" dirty="0">
                <a:solidFill>
                  <a:srgbClr val="C00000"/>
                </a:solidFill>
              </a:rPr>
              <a:t>.</a:t>
            </a:r>
          </a:p>
          <a:p>
            <a:pPr marL="0" indent="0">
              <a:buNone/>
            </a:pPr>
            <a:endParaRPr lang="fr-FR" sz="2400" dirty="0"/>
          </a:p>
        </p:txBody>
      </p:sp>
    </p:spTree>
    <p:extLst>
      <p:ext uri="{BB962C8B-B14F-4D97-AF65-F5344CB8AC3E}">
        <p14:creationId xmlns:p14="http://schemas.microsoft.com/office/powerpoint/2010/main" val="378741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B5034-25C5-850E-8480-5A3CDBAB3C68}"/>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BE525AB-BD13-BD0D-AF8C-67100E1B3B6B}"/>
              </a:ext>
            </a:extLst>
          </p:cNvPr>
          <p:cNvSpPr>
            <a:spLocks noGrp="1"/>
          </p:cNvSpPr>
          <p:nvPr>
            <p:ph type="sldNum" sz="quarter" idx="12"/>
          </p:nvPr>
        </p:nvSpPr>
        <p:spPr/>
        <p:txBody>
          <a:bodyPr/>
          <a:lstStyle/>
          <a:p>
            <a:fld id="{51F02384-994A-4C3C-8656-0CE2B6A3B91B}" type="slidenum">
              <a:rPr lang="en-US" smtClean="0"/>
              <a:pPr/>
              <a:t>46</a:t>
            </a:fld>
            <a:endParaRPr lang="en-US"/>
          </a:p>
        </p:txBody>
      </p:sp>
      <p:sp>
        <p:nvSpPr>
          <p:cNvPr id="4" name="Title 3">
            <a:extLst>
              <a:ext uri="{FF2B5EF4-FFF2-40B4-BE49-F238E27FC236}">
                <a16:creationId xmlns:a16="http://schemas.microsoft.com/office/drawing/2014/main" id="{DB4A8ECF-6BD0-BB59-3985-339E5FE0FAF8}"/>
              </a:ext>
            </a:extLst>
          </p:cNvPr>
          <p:cNvSpPr>
            <a:spLocks noGrp="1"/>
          </p:cNvSpPr>
          <p:nvPr>
            <p:ph type="title"/>
          </p:nvPr>
        </p:nvSpPr>
        <p:spPr>
          <a:xfrm>
            <a:off x="191344" y="160337"/>
            <a:ext cx="11809312" cy="520700"/>
          </a:xfrm>
        </p:spPr>
        <p:txBody>
          <a:bodyPr>
            <a:normAutofit fontScale="90000"/>
          </a:bodyPr>
          <a:lstStyle/>
          <a:p>
            <a:r>
              <a:rPr lang="fr-FR" dirty="0"/>
              <a:t>Instruments des politiques structurelles</a:t>
            </a:r>
            <a:endParaRPr lang="en-US" dirty="0"/>
          </a:p>
        </p:txBody>
      </p:sp>
      <p:sp>
        <p:nvSpPr>
          <p:cNvPr id="5" name="ZoneTexte 4">
            <a:extLst>
              <a:ext uri="{FF2B5EF4-FFF2-40B4-BE49-F238E27FC236}">
                <a16:creationId xmlns:a16="http://schemas.microsoft.com/office/drawing/2014/main" id="{346489A2-6D24-DBA1-A873-9F66A24C4613}"/>
              </a:ext>
            </a:extLst>
          </p:cNvPr>
          <p:cNvSpPr txBox="1"/>
          <p:nvPr/>
        </p:nvSpPr>
        <p:spPr>
          <a:xfrm>
            <a:off x="191344" y="1052736"/>
            <a:ext cx="11809312" cy="5201424"/>
          </a:xfrm>
          <a:prstGeom prst="rect">
            <a:avLst/>
          </a:prstGeom>
          <a:noFill/>
        </p:spPr>
        <p:txBody>
          <a:bodyPr wrap="square" rtlCol="0">
            <a:spAutoFit/>
          </a:bodyPr>
          <a:lstStyle/>
          <a:p>
            <a:r>
              <a:rPr lang="fr-FR" sz="2800" dirty="0"/>
              <a:t>Les politiques structurelles utilisent divers instruments, parmi lesquels :</a:t>
            </a:r>
          </a:p>
          <a:p>
            <a:endParaRPr lang="fr-FR" sz="2800" dirty="0"/>
          </a:p>
          <a:p>
            <a:pPr>
              <a:buFont typeface="+mj-lt"/>
              <a:buAutoNum type="arabicPeriod"/>
            </a:pPr>
            <a:r>
              <a:rPr lang="fr-FR" sz="2800" b="1" dirty="0"/>
              <a:t>Politiques d’offre</a:t>
            </a:r>
            <a:endParaRPr lang="fr-FR" sz="2800" dirty="0"/>
          </a:p>
          <a:p>
            <a:pPr marL="457200" indent="-457200">
              <a:buFont typeface="Arial" panose="020B0604020202020204" pitchFamily="34" charset="0"/>
              <a:buChar char="•"/>
            </a:pPr>
            <a:r>
              <a:rPr lang="fr-FR" sz="2800" b="1" dirty="0">
                <a:solidFill>
                  <a:srgbClr val="C00000"/>
                </a:solidFill>
              </a:rPr>
              <a:t>Investissements publics</a:t>
            </a:r>
            <a:r>
              <a:rPr lang="fr-FR" sz="2800" dirty="0">
                <a:solidFill>
                  <a:srgbClr val="C00000"/>
                </a:solidFill>
              </a:rPr>
              <a:t> </a:t>
            </a:r>
            <a:r>
              <a:rPr lang="fr-FR" sz="2800" dirty="0"/>
              <a:t>: Dans les infrastructures (transports, numérique), permettant de fluidifier les échanges économiques.</a:t>
            </a:r>
          </a:p>
          <a:p>
            <a:pPr marL="457200" indent="-457200">
              <a:buFont typeface="Arial" panose="020B0604020202020204" pitchFamily="34" charset="0"/>
              <a:buChar char="•"/>
            </a:pPr>
            <a:r>
              <a:rPr lang="fr-FR" sz="2800" b="1" dirty="0">
                <a:solidFill>
                  <a:srgbClr val="C00000"/>
                </a:solidFill>
              </a:rPr>
              <a:t>Éducation et formation </a:t>
            </a:r>
            <a:r>
              <a:rPr lang="fr-FR" sz="2800" dirty="0"/>
              <a:t>: Pour augmenter la qualité du capital humain, en développant les compétences des travailleurs.</a:t>
            </a:r>
          </a:p>
          <a:p>
            <a:pPr marL="457200" indent="-457200">
              <a:buFont typeface="Arial" panose="020B0604020202020204" pitchFamily="34" charset="0"/>
              <a:buChar char="•"/>
            </a:pPr>
            <a:r>
              <a:rPr lang="fr-FR" sz="2800" b="1" dirty="0">
                <a:solidFill>
                  <a:srgbClr val="C00000"/>
                </a:solidFill>
              </a:rPr>
              <a:t>Innovation</a:t>
            </a:r>
            <a:r>
              <a:rPr lang="fr-FR" sz="2800" dirty="0"/>
              <a:t> : Subventions pour la recherche et l'innovation, créant de nouvelles technologies qui stimulent la croissance.</a:t>
            </a:r>
          </a:p>
          <a:p>
            <a:pPr marL="457200" indent="-457200">
              <a:buFont typeface="Arial" panose="020B0604020202020204" pitchFamily="34" charset="0"/>
              <a:buChar char="•"/>
            </a:pPr>
            <a:r>
              <a:rPr lang="fr-FR" sz="2800" b="1" dirty="0">
                <a:solidFill>
                  <a:srgbClr val="C00000"/>
                </a:solidFill>
              </a:rPr>
              <a:t>Concurrence</a:t>
            </a:r>
            <a:r>
              <a:rPr lang="fr-FR" sz="2800" dirty="0"/>
              <a:t> : Réglementation pour encourager la concurrence, incitant les entreprises à innover et à réduire les coûts.</a:t>
            </a:r>
          </a:p>
          <a:p>
            <a:endParaRPr lang="fr-FR" sz="2400" dirty="0"/>
          </a:p>
        </p:txBody>
      </p:sp>
    </p:spTree>
    <p:extLst>
      <p:ext uri="{BB962C8B-B14F-4D97-AF65-F5344CB8AC3E}">
        <p14:creationId xmlns:p14="http://schemas.microsoft.com/office/powerpoint/2010/main" val="3801524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59FC53-5A81-75E8-F448-D72696FC1C65}"/>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7CEDFC1-7827-00AB-2CA8-89BAF6EE4B50}"/>
              </a:ext>
            </a:extLst>
          </p:cNvPr>
          <p:cNvSpPr>
            <a:spLocks noGrp="1"/>
          </p:cNvSpPr>
          <p:nvPr>
            <p:ph type="sldNum" sz="quarter" idx="12"/>
          </p:nvPr>
        </p:nvSpPr>
        <p:spPr/>
        <p:txBody>
          <a:bodyPr/>
          <a:lstStyle/>
          <a:p>
            <a:fld id="{51F02384-994A-4C3C-8656-0CE2B6A3B91B}" type="slidenum">
              <a:rPr lang="en-US" smtClean="0"/>
              <a:pPr/>
              <a:t>47</a:t>
            </a:fld>
            <a:endParaRPr lang="en-US"/>
          </a:p>
        </p:txBody>
      </p:sp>
      <p:sp>
        <p:nvSpPr>
          <p:cNvPr id="4" name="Title 3">
            <a:extLst>
              <a:ext uri="{FF2B5EF4-FFF2-40B4-BE49-F238E27FC236}">
                <a16:creationId xmlns:a16="http://schemas.microsoft.com/office/drawing/2014/main" id="{8CEC2032-1480-4EF1-8D6C-8433A7423ED8}"/>
              </a:ext>
            </a:extLst>
          </p:cNvPr>
          <p:cNvSpPr>
            <a:spLocks noGrp="1"/>
          </p:cNvSpPr>
          <p:nvPr>
            <p:ph type="title"/>
          </p:nvPr>
        </p:nvSpPr>
        <p:spPr>
          <a:xfrm>
            <a:off x="191344" y="160337"/>
            <a:ext cx="11809312" cy="520700"/>
          </a:xfrm>
        </p:spPr>
        <p:txBody>
          <a:bodyPr>
            <a:normAutofit fontScale="90000"/>
          </a:bodyPr>
          <a:lstStyle/>
          <a:p>
            <a:r>
              <a:rPr lang="fr-FR" dirty="0"/>
              <a:t>Instruments des politiques structurelles</a:t>
            </a:r>
            <a:endParaRPr lang="en-US" dirty="0"/>
          </a:p>
        </p:txBody>
      </p:sp>
      <p:sp>
        <p:nvSpPr>
          <p:cNvPr id="5" name="ZoneTexte 4">
            <a:extLst>
              <a:ext uri="{FF2B5EF4-FFF2-40B4-BE49-F238E27FC236}">
                <a16:creationId xmlns:a16="http://schemas.microsoft.com/office/drawing/2014/main" id="{417E9B61-410D-77D2-E814-3C94AA60E400}"/>
              </a:ext>
            </a:extLst>
          </p:cNvPr>
          <p:cNvSpPr txBox="1"/>
          <p:nvPr/>
        </p:nvSpPr>
        <p:spPr>
          <a:xfrm>
            <a:off x="191344" y="1052736"/>
            <a:ext cx="11809312" cy="4832092"/>
          </a:xfrm>
          <a:prstGeom prst="rect">
            <a:avLst/>
          </a:prstGeom>
          <a:noFill/>
        </p:spPr>
        <p:txBody>
          <a:bodyPr wrap="square" rtlCol="0">
            <a:spAutoFit/>
          </a:bodyPr>
          <a:lstStyle/>
          <a:p>
            <a:r>
              <a:rPr lang="fr-FR" sz="2800" b="1" dirty="0"/>
              <a:t>2.Politique de la demande </a:t>
            </a:r>
            <a:r>
              <a:rPr lang="fr-FR" sz="2800" dirty="0"/>
              <a:t>: Certaines mesures structurelles peuvent encourager la consommation dans des secteurs stratégiques (ex. énergies renouvelables) pour orienter l’économie vers des choix durables.</a:t>
            </a:r>
          </a:p>
          <a:p>
            <a:endParaRPr lang="fr-FR" sz="2800" dirty="0"/>
          </a:p>
          <a:p>
            <a:r>
              <a:rPr lang="fr-FR" sz="2800" b="1" dirty="0"/>
              <a:t>3.Politiques sectorielles</a:t>
            </a:r>
          </a:p>
          <a:p>
            <a:endParaRPr lang="fr-FR" sz="2800" dirty="0"/>
          </a:p>
          <a:p>
            <a:pPr marL="457200" indent="-457200">
              <a:buFont typeface="Arial" panose="020B0604020202020204" pitchFamily="34" charset="0"/>
              <a:buChar char="•"/>
            </a:pPr>
            <a:r>
              <a:rPr lang="fr-FR" sz="2800" b="1" dirty="0">
                <a:solidFill>
                  <a:srgbClr val="C00000"/>
                </a:solidFill>
              </a:rPr>
              <a:t>Soutien aux secteurs industriels clés </a:t>
            </a:r>
            <a:r>
              <a:rPr lang="fr-FR" sz="2800" dirty="0"/>
              <a:t>(ex. automobile, aéronautique).</a:t>
            </a:r>
          </a:p>
          <a:p>
            <a:pPr marL="457200" indent="-457200">
              <a:buFont typeface="Arial" panose="020B0604020202020204" pitchFamily="34" charset="0"/>
              <a:buChar char="•"/>
            </a:pPr>
            <a:r>
              <a:rPr lang="fr-FR" sz="2800" b="1" dirty="0">
                <a:solidFill>
                  <a:srgbClr val="C00000"/>
                </a:solidFill>
              </a:rPr>
              <a:t>Transition écologique </a:t>
            </a:r>
            <a:r>
              <a:rPr lang="fr-FR" sz="2800" dirty="0"/>
              <a:t>: Investissements et subventions pour les énergies renouvelables et les véhicules électriques.</a:t>
            </a:r>
          </a:p>
          <a:p>
            <a:pPr marL="457200" indent="-457200">
              <a:buFont typeface="Arial" panose="020B0604020202020204" pitchFamily="34" charset="0"/>
              <a:buChar char="•"/>
            </a:pPr>
            <a:r>
              <a:rPr lang="fr-FR" sz="2800" b="1" dirty="0">
                <a:solidFill>
                  <a:srgbClr val="C00000"/>
                </a:solidFill>
              </a:rPr>
              <a:t>Réindustrialisation</a:t>
            </a:r>
            <a:r>
              <a:rPr lang="fr-FR" sz="2800" dirty="0"/>
              <a:t> : Incitations pour redévelopper la base industrielle nationale et limiter la dépendance aux importations.</a:t>
            </a:r>
          </a:p>
        </p:txBody>
      </p:sp>
    </p:spTree>
    <p:extLst>
      <p:ext uri="{BB962C8B-B14F-4D97-AF65-F5344CB8AC3E}">
        <p14:creationId xmlns:p14="http://schemas.microsoft.com/office/powerpoint/2010/main" val="1535841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89523-62FD-81FC-6A8A-B0D614F6972F}"/>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291567F-94D1-13FE-A2B2-1DCD01BD7E55}"/>
              </a:ext>
            </a:extLst>
          </p:cNvPr>
          <p:cNvSpPr>
            <a:spLocks noGrp="1"/>
          </p:cNvSpPr>
          <p:nvPr>
            <p:ph type="sldNum" sz="quarter" idx="12"/>
          </p:nvPr>
        </p:nvSpPr>
        <p:spPr/>
        <p:txBody>
          <a:bodyPr/>
          <a:lstStyle/>
          <a:p>
            <a:fld id="{51F02384-994A-4C3C-8656-0CE2B6A3B91B}" type="slidenum">
              <a:rPr lang="en-US" smtClean="0"/>
              <a:pPr/>
              <a:t>48</a:t>
            </a:fld>
            <a:endParaRPr lang="en-US"/>
          </a:p>
        </p:txBody>
      </p:sp>
      <p:sp>
        <p:nvSpPr>
          <p:cNvPr id="4" name="Title 3">
            <a:extLst>
              <a:ext uri="{FF2B5EF4-FFF2-40B4-BE49-F238E27FC236}">
                <a16:creationId xmlns:a16="http://schemas.microsoft.com/office/drawing/2014/main" id="{C594F0E4-1F35-3C13-D39A-7D1027F5BA21}"/>
              </a:ext>
            </a:extLst>
          </p:cNvPr>
          <p:cNvSpPr>
            <a:spLocks noGrp="1"/>
          </p:cNvSpPr>
          <p:nvPr>
            <p:ph type="title"/>
          </p:nvPr>
        </p:nvSpPr>
        <p:spPr>
          <a:xfrm>
            <a:off x="191344" y="160337"/>
            <a:ext cx="11809312" cy="520700"/>
          </a:xfrm>
        </p:spPr>
        <p:txBody>
          <a:bodyPr>
            <a:normAutofit fontScale="90000"/>
          </a:bodyPr>
          <a:lstStyle/>
          <a:p>
            <a:r>
              <a:rPr lang="fr-FR" dirty="0"/>
              <a:t>Auteurs clés et débats</a:t>
            </a:r>
            <a:endParaRPr lang="en-US" dirty="0"/>
          </a:p>
        </p:txBody>
      </p:sp>
      <p:pic>
        <p:nvPicPr>
          <p:cNvPr id="8" name="Image 7">
            <a:extLst>
              <a:ext uri="{FF2B5EF4-FFF2-40B4-BE49-F238E27FC236}">
                <a16:creationId xmlns:a16="http://schemas.microsoft.com/office/drawing/2014/main" id="{02F5CED5-DCDD-DABA-FE6F-1D71C3DEB9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7880" y="1860866"/>
            <a:ext cx="3556810" cy="3048695"/>
          </a:xfrm>
          <a:prstGeom prst="rect">
            <a:avLst/>
          </a:prstGeom>
        </p:spPr>
      </p:pic>
      <p:pic>
        <p:nvPicPr>
          <p:cNvPr id="5" name="Image 4">
            <a:extLst>
              <a:ext uri="{FF2B5EF4-FFF2-40B4-BE49-F238E27FC236}">
                <a16:creationId xmlns:a16="http://schemas.microsoft.com/office/drawing/2014/main" id="{289A3431-DDE2-F328-9ACA-D61C8FD5A3C5}"/>
              </a:ext>
            </a:extLst>
          </p:cNvPr>
          <p:cNvPicPr>
            <a:picLocks noChangeAspect="1"/>
          </p:cNvPicPr>
          <p:nvPr/>
        </p:nvPicPr>
        <p:blipFill>
          <a:blip r:embed="rId4"/>
          <a:stretch>
            <a:fillRect/>
          </a:stretch>
        </p:blipFill>
        <p:spPr>
          <a:xfrm>
            <a:off x="1271464" y="1938574"/>
            <a:ext cx="1743075" cy="2619375"/>
          </a:xfrm>
          <a:prstGeom prst="rect">
            <a:avLst/>
          </a:prstGeom>
        </p:spPr>
      </p:pic>
      <p:pic>
        <p:nvPicPr>
          <p:cNvPr id="6" name="Image 5">
            <a:extLst>
              <a:ext uri="{FF2B5EF4-FFF2-40B4-BE49-F238E27FC236}">
                <a16:creationId xmlns:a16="http://schemas.microsoft.com/office/drawing/2014/main" id="{AADCDAC2-2E8B-D0D6-0B24-4B9403C5BBF5}"/>
              </a:ext>
            </a:extLst>
          </p:cNvPr>
          <p:cNvPicPr>
            <a:picLocks noChangeAspect="1"/>
          </p:cNvPicPr>
          <p:nvPr/>
        </p:nvPicPr>
        <p:blipFill>
          <a:blip r:embed="rId5"/>
          <a:stretch>
            <a:fillRect/>
          </a:stretch>
        </p:blipFill>
        <p:spPr>
          <a:xfrm>
            <a:off x="9280280" y="1899107"/>
            <a:ext cx="1856280" cy="2697407"/>
          </a:xfrm>
          <a:prstGeom prst="rect">
            <a:avLst/>
          </a:prstGeom>
        </p:spPr>
      </p:pic>
    </p:spTree>
    <p:extLst>
      <p:ext uri="{BB962C8B-B14F-4D97-AF65-F5344CB8AC3E}">
        <p14:creationId xmlns:p14="http://schemas.microsoft.com/office/powerpoint/2010/main" val="2083484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9BED9B-BBE1-B43E-340F-62F783ADD4AA}"/>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ED24AF9-B36B-6ED6-2B43-F368ED0C4FD6}"/>
              </a:ext>
            </a:extLst>
          </p:cNvPr>
          <p:cNvSpPr>
            <a:spLocks noGrp="1"/>
          </p:cNvSpPr>
          <p:nvPr>
            <p:ph type="sldNum" sz="quarter" idx="12"/>
          </p:nvPr>
        </p:nvSpPr>
        <p:spPr/>
        <p:txBody>
          <a:bodyPr/>
          <a:lstStyle/>
          <a:p>
            <a:fld id="{51F02384-994A-4C3C-8656-0CE2B6A3B91B}" type="slidenum">
              <a:rPr lang="en-US" smtClean="0"/>
              <a:pPr/>
              <a:t>49</a:t>
            </a:fld>
            <a:endParaRPr lang="en-US"/>
          </a:p>
        </p:txBody>
      </p:sp>
      <p:sp>
        <p:nvSpPr>
          <p:cNvPr id="4" name="Title 3">
            <a:extLst>
              <a:ext uri="{FF2B5EF4-FFF2-40B4-BE49-F238E27FC236}">
                <a16:creationId xmlns:a16="http://schemas.microsoft.com/office/drawing/2014/main" id="{93B9E4F1-FD6C-1C84-DBF2-9F3E81FA893A}"/>
              </a:ext>
            </a:extLst>
          </p:cNvPr>
          <p:cNvSpPr>
            <a:spLocks noGrp="1"/>
          </p:cNvSpPr>
          <p:nvPr>
            <p:ph type="title"/>
          </p:nvPr>
        </p:nvSpPr>
        <p:spPr>
          <a:xfrm>
            <a:off x="191344" y="160337"/>
            <a:ext cx="11809312" cy="520700"/>
          </a:xfrm>
        </p:spPr>
        <p:txBody>
          <a:bodyPr>
            <a:normAutofit fontScale="90000"/>
          </a:bodyPr>
          <a:lstStyle/>
          <a:p>
            <a:r>
              <a:rPr lang="fr-FR" dirty="0"/>
              <a:t>Gary Becker</a:t>
            </a:r>
            <a:endParaRPr lang="en-US" dirty="0"/>
          </a:p>
        </p:txBody>
      </p:sp>
      <p:sp>
        <p:nvSpPr>
          <p:cNvPr id="5" name="ZoneTexte 4">
            <a:extLst>
              <a:ext uri="{FF2B5EF4-FFF2-40B4-BE49-F238E27FC236}">
                <a16:creationId xmlns:a16="http://schemas.microsoft.com/office/drawing/2014/main" id="{9419AF0A-F127-7490-0554-535C83C6719E}"/>
              </a:ext>
            </a:extLst>
          </p:cNvPr>
          <p:cNvSpPr txBox="1"/>
          <p:nvPr/>
        </p:nvSpPr>
        <p:spPr>
          <a:xfrm>
            <a:off x="191344" y="1052736"/>
            <a:ext cx="11809312" cy="5262979"/>
          </a:xfrm>
          <a:prstGeom prst="rect">
            <a:avLst/>
          </a:prstGeom>
          <a:noFill/>
        </p:spPr>
        <p:txBody>
          <a:bodyPr wrap="square" rtlCol="0">
            <a:spAutoFit/>
          </a:bodyPr>
          <a:lstStyle/>
          <a:p>
            <a:r>
              <a:rPr lang="fr-FR" sz="2800" b="1" dirty="0"/>
              <a:t>Concept principal : l’éducation comme investissement en capital humain</a:t>
            </a:r>
          </a:p>
          <a:p>
            <a:endParaRPr lang="fr-FR" sz="2800" b="1" dirty="0"/>
          </a:p>
          <a:p>
            <a:pPr marL="457200" indent="-457200">
              <a:buFont typeface="Arial" panose="020B0604020202020204" pitchFamily="34" charset="0"/>
              <a:buChar char="•"/>
            </a:pPr>
            <a:r>
              <a:rPr lang="fr-FR" sz="2800" b="1" dirty="0">
                <a:solidFill>
                  <a:srgbClr val="C00000"/>
                </a:solidFill>
              </a:rPr>
              <a:t>Théorie</a:t>
            </a:r>
            <a:r>
              <a:rPr lang="fr-FR" sz="2800" dirty="0"/>
              <a:t> : Il a développé l’idée que l’éducation n’est pas seulement un moyen de transmettre des connaissances, mais aussi un investissement.</a:t>
            </a:r>
          </a:p>
          <a:p>
            <a:pPr marL="457200" indent="-457200">
              <a:buFont typeface="Arial" panose="020B0604020202020204" pitchFamily="34" charset="0"/>
              <a:buChar char="•"/>
            </a:pPr>
            <a:r>
              <a:rPr lang="fr-FR" sz="2800" b="1" dirty="0">
                <a:solidFill>
                  <a:srgbClr val="C00000"/>
                </a:solidFill>
              </a:rPr>
              <a:t>Capital humain</a:t>
            </a:r>
            <a:r>
              <a:rPr lang="fr-FR" sz="2800" dirty="0">
                <a:solidFill>
                  <a:srgbClr val="C00000"/>
                </a:solidFill>
              </a:rPr>
              <a:t> </a:t>
            </a:r>
            <a:r>
              <a:rPr lang="fr-FR" sz="2800" dirty="0"/>
              <a:t>: Selon Becker, les compétences, les connaissances et les expériences acquises par une personne grâce à l’éducation et la formation constituent un « capital humain ». Cet investissement peut rapporter des « rendements » sous forme de salaires plus élevés, de meilleure productivité et de croissance économique.</a:t>
            </a:r>
          </a:p>
          <a:p>
            <a:pPr marL="457200" indent="-457200">
              <a:buFont typeface="Arial" panose="020B0604020202020204" pitchFamily="34" charset="0"/>
              <a:buChar char="•"/>
            </a:pPr>
            <a:r>
              <a:rPr lang="fr-FR" sz="2800" b="1" dirty="0">
                <a:solidFill>
                  <a:srgbClr val="C00000"/>
                </a:solidFill>
              </a:rPr>
              <a:t>Impact</a:t>
            </a:r>
            <a:r>
              <a:rPr lang="fr-FR" sz="2800" dirty="0"/>
              <a:t> : La théorie de Becker soutient l’idée que les individus et les gouvernements devraient investir dans l’éducation et la formation pour améliorer le niveau de vie et soutenir la croissance économique. </a:t>
            </a:r>
          </a:p>
        </p:txBody>
      </p:sp>
    </p:spTree>
    <p:extLst>
      <p:ext uri="{BB962C8B-B14F-4D97-AF65-F5344CB8AC3E}">
        <p14:creationId xmlns:p14="http://schemas.microsoft.com/office/powerpoint/2010/main" val="380014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032000" y="4809628"/>
            <a:ext cx="8128000" cy="1067644"/>
          </a:xfrm>
        </p:spPr>
        <p:txBody>
          <a:bodyPr/>
          <a:lstStyle/>
          <a:p>
            <a:r>
              <a:rPr lang="fr-FR" dirty="0"/>
              <a:t>La fonction d’allocation des ressources</a:t>
            </a:r>
            <a:endParaRPr lang="en-US" dirty="0"/>
          </a:p>
        </p:txBody>
      </p:sp>
      <p:sp>
        <p:nvSpPr>
          <p:cNvPr id="5" name="Text Placeholder 4"/>
          <p:cNvSpPr>
            <a:spLocks noGrp="1"/>
          </p:cNvSpPr>
          <p:nvPr>
            <p:ph type="body" sz="quarter" idx="14"/>
          </p:nvPr>
        </p:nvSpPr>
        <p:spPr/>
        <p:txBody>
          <a:bodyPr/>
          <a:lstStyle/>
          <a:p>
            <a:r>
              <a:rPr lang="en-US" dirty="0"/>
              <a:t>01</a:t>
            </a:r>
          </a:p>
        </p:txBody>
      </p:sp>
      <p:sp>
        <p:nvSpPr>
          <p:cNvPr id="7" name="Sous-titre 6">
            <a:extLst>
              <a:ext uri="{FF2B5EF4-FFF2-40B4-BE49-F238E27FC236}">
                <a16:creationId xmlns:a16="http://schemas.microsoft.com/office/drawing/2014/main" id="{89F11427-CFE2-4D78-9B8E-D2DAECC4CBA7}"/>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12893463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1AA48-8B71-124F-A3B3-AA873DADB9C8}"/>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8166FFF-F7C9-0AC7-37E0-28E68E89A94D}"/>
              </a:ext>
            </a:extLst>
          </p:cNvPr>
          <p:cNvSpPr>
            <a:spLocks noGrp="1"/>
          </p:cNvSpPr>
          <p:nvPr>
            <p:ph type="sldNum" sz="quarter" idx="12"/>
          </p:nvPr>
        </p:nvSpPr>
        <p:spPr/>
        <p:txBody>
          <a:bodyPr/>
          <a:lstStyle/>
          <a:p>
            <a:fld id="{51F02384-994A-4C3C-8656-0CE2B6A3B91B}" type="slidenum">
              <a:rPr lang="en-US" smtClean="0"/>
              <a:pPr/>
              <a:t>50</a:t>
            </a:fld>
            <a:endParaRPr lang="en-US"/>
          </a:p>
        </p:txBody>
      </p:sp>
      <p:sp>
        <p:nvSpPr>
          <p:cNvPr id="4" name="Title 3">
            <a:extLst>
              <a:ext uri="{FF2B5EF4-FFF2-40B4-BE49-F238E27FC236}">
                <a16:creationId xmlns:a16="http://schemas.microsoft.com/office/drawing/2014/main" id="{2EF4B9BA-3AEE-06AC-B842-924D620B226A}"/>
              </a:ext>
            </a:extLst>
          </p:cNvPr>
          <p:cNvSpPr>
            <a:spLocks noGrp="1"/>
          </p:cNvSpPr>
          <p:nvPr>
            <p:ph type="title"/>
          </p:nvPr>
        </p:nvSpPr>
        <p:spPr>
          <a:xfrm>
            <a:off x="191344" y="160337"/>
            <a:ext cx="11809312" cy="520700"/>
          </a:xfrm>
        </p:spPr>
        <p:txBody>
          <a:bodyPr>
            <a:normAutofit fontScale="90000"/>
          </a:bodyPr>
          <a:lstStyle/>
          <a:p>
            <a:r>
              <a:rPr lang="fr-FR" dirty="0"/>
              <a:t>Joseph Schumpeter</a:t>
            </a:r>
            <a:endParaRPr lang="en-US" dirty="0"/>
          </a:p>
        </p:txBody>
      </p:sp>
      <p:sp>
        <p:nvSpPr>
          <p:cNvPr id="5" name="ZoneTexte 4">
            <a:extLst>
              <a:ext uri="{FF2B5EF4-FFF2-40B4-BE49-F238E27FC236}">
                <a16:creationId xmlns:a16="http://schemas.microsoft.com/office/drawing/2014/main" id="{C8D4799D-9D09-93B2-840F-5BD651C2CA9E}"/>
              </a:ext>
            </a:extLst>
          </p:cNvPr>
          <p:cNvSpPr txBox="1"/>
          <p:nvPr/>
        </p:nvSpPr>
        <p:spPr>
          <a:xfrm>
            <a:off x="191344" y="1052736"/>
            <a:ext cx="11809312" cy="4832092"/>
          </a:xfrm>
          <a:prstGeom prst="rect">
            <a:avLst/>
          </a:prstGeom>
          <a:noFill/>
        </p:spPr>
        <p:txBody>
          <a:bodyPr wrap="square" rtlCol="0">
            <a:spAutoFit/>
          </a:bodyPr>
          <a:lstStyle/>
          <a:p>
            <a:r>
              <a:rPr lang="fr-FR" sz="2800" b="1" dirty="0"/>
              <a:t>Concept principal : la destruction créatrice</a:t>
            </a:r>
          </a:p>
          <a:p>
            <a:endParaRPr lang="fr-FR" sz="2800" b="1" dirty="0"/>
          </a:p>
          <a:p>
            <a:pPr marL="457200" indent="-457200">
              <a:buFont typeface="Arial" panose="020B0604020202020204" pitchFamily="34" charset="0"/>
              <a:buChar char="•"/>
            </a:pPr>
            <a:r>
              <a:rPr lang="fr-FR" sz="2800" b="1" dirty="0">
                <a:solidFill>
                  <a:srgbClr val="C00000"/>
                </a:solidFill>
              </a:rPr>
              <a:t>Théorie</a:t>
            </a:r>
            <a:r>
              <a:rPr lang="fr-FR" sz="2800" dirty="0"/>
              <a:t> : Selon lui, les nouvelles technologies remplacent constamment les anciennes, ce qui entraîne des bouleversements économiques, mais stimule également la croissance sur le long terme.</a:t>
            </a:r>
          </a:p>
          <a:p>
            <a:pPr marL="457200" indent="-457200">
              <a:buFont typeface="Arial" panose="020B0604020202020204" pitchFamily="34" charset="0"/>
              <a:buChar char="•"/>
            </a:pPr>
            <a:r>
              <a:rPr lang="fr-FR" sz="2800" b="1" dirty="0">
                <a:solidFill>
                  <a:srgbClr val="C00000"/>
                </a:solidFill>
              </a:rPr>
              <a:t>Destruction créatrice </a:t>
            </a:r>
            <a:r>
              <a:rPr lang="fr-FR" sz="2800" dirty="0"/>
              <a:t>: Dans ce processus, les entreprises et technologies anciennes, moins productives ou obsolètes, sont « détruites » et remplacées par de nouvelles entreprises et innovations plus efficaces.</a:t>
            </a:r>
          </a:p>
          <a:p>
            <a:pPr marL="457200" indent="-457200">
              <a:buFont typeface="Arial" panose="020B0604020202020204" pitchFamily="34" charset="0"/>
              <a:buChar char="•"/>
            </a:pPr>
            <a:r>
              <a:rPr lang="fr-FR" sz="2800" b="1" dirty="0">
                <a:solidFill>
                  <a:srgbClr val="C00000"/>
                </a:solidFill>
              </a:rPr>
              <a:t>Impact</a:t>
            </a:r>
            <a:r>
              <a:rPr lang="fr-FR" sz="2800" dirty="0"/>
              <a:t> : La destruction créatrice est essentielle à l’innovation et à la dynamique du capitalisme, mais elle peut aussi causer des difficultés à court terme, comme la perte d'emplois dans les secteurs affectés. </a:t>
            </a:r>
          </a:p>
        </p:txBody>
      </p:sp>
    </p:spTree>
    <p:extLst>
      <p:ext uri="{BB962C8B-B14F-4D97-AF65-F5344CB8AC3E}">
        <p14:creationId xmlns:p14="http://schemas.microsoft.com/office/powerpoint/2010/main" val="3208892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A0EC8E-6196-73CF-6486-E6453E58F0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BE1A0D-0F48-C5B7-1143-B6A629C05C61}"/>
              </a:ext>
            </a:extLst>
          </p:cNvPr>
          <p:cNvSpPr>
            <a:spLocks noGrp="1"/>
          </p:cNvSpPr>
          <p:nvPr>
            <p:ph type="ctrTitle"/>
          </p:nvPr>
        </p:nvSpPr>
        <p:spPr/>
        <p:txBody>
          <a:bodyPr/>
          <a:lstStyle/>
          <a:p>
            <a:r>
              <a:rPr lang="fr-FR" dirty="0"/>
              <a:t>Les limites de l’intervention de l’</a:t>
            </a:r>
            <a:r>
              <a:rPr lang="fr-FR" dirty="0" err="1"/>
              <a:t>etat</a:t>
            </a:r>
            <a:endParaRPr lang="en-US" dirty="0"/>
          </a:p>
        </p:txBody>
      </p:sp>
      <p:sp>
        <p:nvSpPr>
          <p:cNvPr id="5" name="Text Placeholder 4">
            <a:extLst>
              <a:ext uri="{FF2B5EF4-FFF2-40B4-BE49-F238E27FC236}">
                <a16:creationId xmlns:a16="http://schemas.microsoft.com/office/drawing/2014/main" id="{E08F06A7-3F57-0209-CCB5-42546E666EAB}"/>
              </a:ext>
            </a:extLst>
          </p:cNvPr>
          <p:cNvSpPr>
            <a:spLocks noGrp="1"/>
          </p:cNvSpPr>
          <p:nvPr>
            <p:ph type="body" sz="quarter" idx="14"/>
          </p:nvPr>
        </p:nvSpPr>
        <p:spPr/>
        <p:txBody>
          <a:bodyPr/>
          <a:lstStyle/>
          <a:p>
            <a:r>
              <a:rPr lang="en-US" dirty="0"/>
              <a:t>04</a:t>
            </a:r>
          </a:p>
        </p:txBody>
      </p:sp>
      <p:sp>
        <p:nvSpPr>
          <p:cNvPr id="4" name="Slide Number Placeholder 3">
            <a:extLst>
              <a:ext uri="{FF2B5EF4-FFF2-40B4-BE49-F238E27FC236}">
                <a16:creationId xmlns:a16="http://schemas.microsoft.com/office/drawing/2014/main" id="{ECAABF10-60CD-1A98-1463-CF6873525233}"/>
              </a:ext>
            </a:extLst>
          </p:cNvPr>
          <p:cNvSpPr>
            <a:spLocks noGrp="1"/>
          </p:cNvSpPr>
          <p:nvPr>
            <p:ph type="sldNum" sz="quarter" idx="15"/>
          </p:nvPr>
        </p:nvSpPr>
        <p:spPr/>
        <p:txBody>
          <a:bodyPr/>
          <a:lstStyle/>
          <a:p>
            <a:fld id="{FC1CF07D-8B3F-4D32-B059-0039CEA46DB1}" type="slidenum">
              <a:rPr lang="en-US" smtClean="0"/>
              <a:pPr/>
              <a:t>51</a:t>
            </a:fld>
            <a:endParaRPr lang="en-US"/>
          </a:p>
        </p:txBody>
      </p:sp>
      <p:sp>
        <p:nvSpPr>
          <p:cNvPr id="9" name="Picture Placeholder 8">
            <a:extLst>
              <a:ext uri="{FF2B5EF4-FFF2-40B4-BE49-F238E27FC236}">
                <a16:creationId xmlns:a16="http://schemas.microsoft.com/office/drawing/2014/main" id="{24D2216D-D635-5EC4-F058-C38A2DAC0596}"/>
              </a:ext>
            </a:extLst>
          </p:cNvPr>
          <p:cNvSpPr>
            <a:spLocks noGrp="1"/>
          </p:cNvSpPr>
          <p:nvPr>
            <p:ph type="pic" sz="quarter" idx="13"/>
          </p:nvPr>
        </p:nvSpPr>
        <p:spPr/>
      </p:sp>
      <p:sp>
        <p:nvSpPr>
          <p:cNvPr id="7" name="Sous-titre 6">
            <a:extLst>
              <a:ext uri="{FF2B5EF4-FFF2-40B4-BE49-F238E27FC236}">
                <a16:creationId xmlns:a16="http://schemas.microsoft.com/office/drawing/2014/main" id="{067A8F9B-9F0C-29D0-51DF-5A61A22E1351}"/>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19107068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EAEF7-4197-7D4D-568D-6559BEB0DB59}"/>
            </a:ext>
          </a:extLst>
        </p:cNvPr>
        <p:cNvGrpSpPr/>
        <p:nvPr/>
      </p:nvGrpSpPr>
      <p:grpSpPr>
        <a:xfrm>
          <a:off x="0" y="0"/>
          <a:ext cx="0" cy="0"/>
          <a:chOff x="0" y="0"/>
          <a:chExt cx="0" cy="0"/>
        </a:xfrm>
      </p:grpSpPr>
      <p:sp>
        <p:nvSpPr>
          <p:cNvPr id="13" name="Freeform: Shape 12">
            <a:extLst>
              <a:ext uri="{FF2B5EF4-FFF2-40B4-BE49-F238E27FC236}">
                <a16:creationId xmlns:a16="http://schemas.microsoft.com/office/drawing/2014/main" id="{404B88F6-04AF-C0A7-7171-59E206FFA1E2}"/>
              </a:ext>
            </a:extLst>
          </p:cNvPr>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D6B586-6908-6826-DB7B-8B5133E46FE2}"/>
              </a:ext>
            </a:extLst>
          </p:cNvPr>
          <p:cNvSpPr>
            <a:spLocks noGrp="1"/>
          </p:cNvSpPr>
          <p:nvPr>
            <p:ph type="ctrTitle"/>
          </p:nvPr>
        </p:nvSpPr>
        <p:spPr>
          <a:xfrm>
            <a:off x="2032000" y="4609550"/>
            <a:ext cx="8128000" cy="1067644"/>
          </a:xfrm>
        </p:spPr>
        <p:txBody>
          <a:bodyPr/>
          <a:lstStyle/>
          <a:p>
            <a:r>
              <a:rPr lang="fr-FR" dirty="0"/>
              <a:t>L’internationalisation de l’économie</a:t>
            </a:r>
            <a:endParaRPr lang="en-US" dirty="0"/>
          </a:p>
        </p:txBody>
      </p:sp>
      <p:sp>
        <p:nvSpPr>
          <p:cNvPr id="5" name="Text Placeholder 4">
            <a:extLst>
              <a:ext uri="{FF2B5EF4-FFF2-40B4-BE49-F238E27FC236}">
                <a16:creationId xmlns:a16="http://schemas.microsoft.com/office/drawing/2014/main" id="{12F61E95-22DE-2237-9609-24AE0DA5E583}"/>
              </a:ext>
            </a:extLst>
          </p:cNvPr>
          <p:cNvSpPr>
            <a:spLocks noGrp="1"/>
          </p:cNvSpPr>
          <p:nvPr>
            <p:ph type="body" sz="quarter" idx="14"/>
          </p:nvPr>
        </p:nvSpPr>
        <p:spPr/>
        <p:txBody>
          <a:bodyPr/>
          <a:lstStyle/>
          <a:p>
            <a:r>
              <a:rPr lang="en-US" dirty="0"/>
              <a:t>01</a:t>
            </a:r>
          </a:p>
        </p:txBody>
      </p:sp>
      <p:sp>
        <p:nvSpPr>
          <p:cNvPr id="7" name="Sous-titre 6">
            <a:extLst>
              <a:ext uri="{FF2B5EF4-FFF2-40B4-BE49-F238E27FC236}">
                <a16:creationId xmlns:a16="http://schemas.microsoft.com/office/drawing/2014/main" id="{AF129C04-6A87-D2F3-AA7E-10F006B8E9C1}"/>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7533709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2D732-26CA-BED5-D9EA-174F112FDF85}"/>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7B1EB1E-2EC8-4D3F-748D-80ACDC9F4DAF}"/>
              </a:ext>
            </a:extLst>
          </p:cNvPr>
          <p:cNvSpPr>
            <a:spLocks noGrp="1"/>
          </p:cNvSpPr>
          <p:nvPr>
            <p:ph type="sldNum" sz="quarter" idx="12"/>
          </p:nvPr>
        </p:nvSpPr>
        <p:spPr/>
        <p:txBody>
          <a:bodyPr/>
          <a:lstStyle/>
          <a:p>
            <a:fld id="{51F02384-994A-4C3C-8656-0CE2B6A3B91B}" type="slidenum">
              <a:rPr lang="en-US" smtClean="0"/>
              <a:pPr/>
              <a:t>53</a:t>
            </a:fld>
            <a:endParaRPr lang="en-US"/>
          </a:p>
        </p:txBody>
      </p:sp>
      <p:sp>
        <p:nvSpPr>
          <p:cNvPr id="4" name="Title 3">
            <a:extLst>
              <a:ext uri="{FF2B5EF4-FFF2-40B4-BE49-F238E27FC236}">
                <a16:creationId xmlns:a16="http://schemas.microsoft.com/office/drawing/2014/main" id="{6CD6664C-43C6-F4F2-2D68-CA35992207E9}"/>
              </a:ext>
            </a:extLst>
          </p:cNvPr>
          <p:cNvSpPr>
            <a:spLocks noGrp="1"/>
          </p:cNvSpPr>
          <p:nvPr>
            <p:ph type="title"/>
          </p:nvPr>
        </p:nvSpPr>
        <p:spPr>
          <a:xfrm>
            <a:off x="191344" y="160337"/>
            <a:ext cx="11809312" cy="520700"/>
          </a:xfrm>
        </p:spPr>
        <p:txBody>
          <a:bodyPr>
            <a:normAutofit fontScale="90000"/>
          </a:bodyPr>
          <a:lstStyle/>
          <a:p>
            <a:r>
              <a:rPr lang="fr-FR" dirty="0"/>
              <a:t>L’internationalisation de l’économie</a:t>
            </a:r>
            <a:endParaRPr lang="en-US" dirty="0"/>
          </a:p>
        </p:txBody>
      </p:sp>
      <p:sp>
        <p:nvSpPr>
          <p:cNvPr id="5" name="ZoneTexte 4">
            <a:extLst>
              <a:ext uri="{FF2B5EF4-FFF2-40B4-BE49-F238E27FC236}">
                <a16:creationId xmlns:a16="http://schemas.microsoft.com/office/drawing/2014/main" id="{52FDC704-5E0F-8372-B93B-A4F34B6B4406}"/>
              </a:ext>
            </a:extLst>
          </p:cNvPr>
          <p:cNvSpPr txBox="1"/>
          <p:nvPr/>
        </p:nvSpPr>
        <p:spPr>
          <a:xfrm>
            <a:off x="191344" y="1052736"/>
            <a:ext cx="11809312" cy="5693866"/>
          </a:xfrm>
          <a:prstGeom prst="rect">
            <a:avLst/>
          </a:prstGeom>
          <a:noFill/>
        </p:spPr>
        <p:txBody>
          <a:bodyPr wrap="square" rtlCol="0">
            <a:spAutoFit/>
          </a:bodyPr>
          <a:lstStyle/>
          <a:p>
            <a:r>
              <a:rPr lang="fr-FR" sz="2800" b="1" dirty="0"/>
              <a:t>Qu’est-ce que la mondialisation ?</a:t>
            </a:r>
          </a:p>
          <a:p>
            <a:r>
              <a:rPr lang="fr-FR" sz="2800" dirty="0"/>
              <a:t>La mondialisation est le </a:t>
            </a:r>
            <a:r>
              <a:rPr lang="fr-FR" sz="2800" b="1" dirty="0">
                <a:solidFill>
                  <a:srgbClr val="C00000"/>
                </a:solidFill>
              </a:rPr>
              <a:t>processus par lequel les économies des différents pays deviennent de plus en plus connectées</a:t>
            </a:r>
            <a:r>
              <a:rPr lang="fr-FR" sz="2800" dirty="0"/>
              <a:t>. Cela se manifeste par la libre circulation des biens, services, capitaux et même de la main-d’œuvre.</a:t>
            </a:r>
          </a:p>
          <a:p>
            <a:endParaRPr lang="fr-FR" sz="2800" b="1" dirty="0"/>
          </a:p>
          <a:p>
            <a:r>
              <a:rPr lang="fr-FR" sz="2800" b="1" dirty="0"/>
              <a:t>Comment cela limite-t-il l’État ?</a:t>
            </a:r>
          </a:p>
          <a:p>
            <a:r>
              <a:rPr lang="fr-FR" sz="2800" dirty="0"/>
              <a:t>À cause de la mondialisation, </a:t>
            </a:r>
            <a:r>
              <a:rPr lang="fr-FR" sz="2800" b="1" dirty="0">
                <a:solidFill>
                  <a:srgbClr val="C00000"/>
                </a:solidFill>
              </a:rPr>
              <a:t>les États ont moins de liberté pour contrôler leur propre économie</a:t>
            </a:r>
            <a:r>
              <a:rPr lang="fr-FR" sz="2800" dirty="0"/>
              <a:t>. Par exemple, lorsqu'un pays augmente ses impôts pour financer des dépenses publiques, les entreprises peuvent choisir de s’installer dans un autre pays avec des taxes plus basses. Cela signifie que l’État doit penser aux conséquences internationales avant de prendre certaines décisions économiques.</a:t>
            </a:r>
          </a:p>
          <a:p>
            <a:endParaRPr lang="fr-FR" sz="2800" dirty="0"/>
          </a:p>
        </p:txBody>
      </p:sp>
    </p:spTree>
    <p:extLst>
      <p:ext uri="{BB962C8B-B14F-4D97-AF65-F5344CB8AC3E}">
        <p14:creationId xmlns:p14="http://schemas.microsoft.com/office/powerpoint/2010/main" val="21041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ABC55-F8C1-3BFA-40E4-A4D8CDC00867}"/>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07C45B1-B61C-AED3-D88B-29EADCE36935}"/>
              </a:ext>
            </a:extLst>
          </p:cNvPr>
          <p:cNvSpPr>
            <a:spLocks noGrp="1"/>
          </p:cNvSpPr>
          <p:nvPr>
            <p:ph type="sldNum" sz="quarter" idx="12"/>
          </p:nvPr>
        </p:nvSpPr>
        <p:spPr/>
        <p:txBody>
          <a:bodyPr/>
          <a:lstStyle/>
          <a:p>
            <a:fld id="{51F02384-994A-4C3C-8656-0CE2B6A3B91B}" type="slidenum">
              <a:rPr lang="en-US" smtClean="0"/>
              <a:pPr/>
              <a:t>54</a:t>
            </a:fld>
            <a:endParaRPr lang="en-US"/>
          </a:p>
        </p:txBody>
      </p:sp>
      <p:sp>
        <p:nvSpPr>
          <p:cNvPr id="4" name="Title 3">
            <a:extLst>
              <a:ext uri="{FF2B5EF4-FFF2-40B4-BE49-F238E27FC236}">
                <a16:creationId xmlns:a16="http://schemas.microsoft.com/office/drawing/2014/main" id="{37029FF9-0ECA-9B41-E1CC-F73F0F0A1D65}"/>
              </a:ext>
            </a:extLst>
          </p:cNvPr>
          <p:cNvSpPr>
            <a:spLocks noGrp="1"/>
          </p:cNvSpPr>
          <p:nvPr>
            <p:ph type="title"/>
          </p:nvPr>
        </p:nvSpPr>
        <p:spPr>
          <a:xfrm>
            <a:off x="191344" y="160337"/>
            <a:ext cx="11809312" cy="520700"/>
          </a:xfrm>
        </p:spPr>
        <p:txBody>
          <a:bodyPr>
            <a:normAutofit fontScale="90000"/>
          </a:bodyPr>
          <a:lstStyle/>
          <a:p>
            <a:r>
              <a:rPr lang="fr-FR" dirty="0"/>
              <a:t>L’internationalisation de l’économie</a:t>
            </a:r>
            <a:endParaRPr lang="en-US" dirty="0"/>
          </a:p>
        </p:txBody>
      </p:sp>
      <p:sp>
        <p:nvSpPr>
          <p:cNvPr id="5" name="ZoneTexte 4">
            <a:extLst>
              <a:ext uri="{FF2B5EF4-FFF2-40B4-BE49-F238E27FC236}">
                <a16:creationId xmlns:a16="http://schemas.microsoft.com/office/drawing/2014/main" id="{2A1927D1-6246-BA60-0A2F-D8E6C9FC19B5}"/>
              </a:ext>
            </a:extLst>
          </p:cNvPr>
          <p:cNvSpPr txBox="1"/>
          <p:nvPr/>
        </p:nvSpPr>
        <p:spPr>
          <a:xfrm>
            <a:off x="191344" y="1052736"/>
            <a:ext cx="11809312" cy="5693866"/>
          </a:xfrm>
          <a:prstGeom prst="rect">
            <a:avLst/>
          </a:prstGeom>
          <a:noFill/>
        </p:spPr>
        <p:txBody>
          <a:bodyPr wrap="square" rtlCol="0">
            <a:spAutoFit/>
          </a:bodyPr>
          <a:lstStyle/>
          <a:p>
            <a:r>
              <a:rPr lang="fr-FR" sz="2800" b="1" dirty="0"/>
              <a:t>Théorie des avantages comparatifs (David Ricardo et la mondialisation)</a:t>
            </a:r>
          </a:p>
          <a:p>
            <a:r>
              <a:rPr lang="fr-FR" sz="2800" dirty="0"/>
              <a:t>David Ricardo a montré que </a:t>
            </a:r>
            <a:r>
              <a:rPr lang="fr-FR" sz="2800" b="1" dirty="0">
                <a:solidFill>
                  <a:srgbClr val="C00000"/>
                </a:solidFill>
              </a:rPr>
              <a:t>les pays ont un intérêt à se spécialiser dans les domaines où ils sont les plus performants</a:t>
            </a:r>
            <a:r>
              <a:rPr lang="fr-FR" sz="2800" dirty="0"/>
              <a:t>. Cette spécialisation renforce le commerce international mais </a:t>
            </a:r>
            <a:r>
              <a:rPr lang="fr-FR" sz="2800" b="1" dirty="0">
                <a:solidFill>
                  <a:srgbClr val="C00000"/>
                </a:solidFill>
              </a:rPr>
              <a:t>limite aussi la capacité des États à protéger certaines industries locales</a:t>
            </a:r>
            <a:r>
              <a:rPr lang="fr-FR" sz="2800" dirty="0"/>
              <a:t>, car ils deviennent dépendants des échanges internationaux.</a:t>
            </a:r>
          </a:p>
          <a:p>
            <a:endParaRPr lang="fr-FR" sz="2800" b="1" dirty="0"/>
          </a:p>
          <a:p>
            <a:r>
              <a:rPr lang="fr-FR" sz="2800" b="1" dirty="0"/>
              <a:t>Exemple des effets de la mondialisation : la politique monétaire de l’UE</a:t>
            </a:r>
          </a:p>
          <a:p>
            <a:r>
              <a:rPr lang="fr-FR" sz="2800" dirty="0"/>
              <a:t>Les pays de la zone euro partagent une même monnaie (l’euro) et une politique monétaire commune gérée par la BCE. </a:t>
            </a:r>
            <a:r>
              <a:rPr lang="fr-FR" sz="2800" b="1" dirty="0">
                <a:solidFill>
                  <a:srgbClr val="C00000"/>
                </a:solidFill>
              </a:rPr>
              <a:t>Chaque pays ne peut donc plus ajuster ses taux d’intérêt ou manipuler sa monnaie pour répondre à ses propres besoins économiques</a:t>
            </a:r>
            <a:r>
              <a:rPr lang="fr-FR" sz="2800" dirty="0"/>
              <a:t>, ce qui réduit leur liberté d’action.</a:t>
            </a:r>
          </a:p>
          <a:p>
            <a:endParaRPr lang="fr-FR" sz="2800" dirty="0"/>
          </a:p>
        </p:txBody>
      </p:sp>
    </p:spTree>
    <p:extLst>
      <p:ext uri="{BB962C8B-B14F-4D97-AF65-F5344CB8AC3E}">
        <p14:creationId xmlns:p14="http://schemas.microsoft.com/office/powerpoint/2010/main" val="53016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BB4D01-CCB5-8D1B-C962-ED2746798C70}"/>
            </a:ext>
          </a:extLst>
        </p:cNvPr>
        <p:cNvGrpSpPr/>
        <p:nvPr/>
      </p:nvGrpSpPr>
      <p:grpSpPr>
        <a:xfrm>
          <a:off x="0" y="0"/>
          <a:ext cx="0" cy="0"/>
          <a:chOff x="0" y="0"/>
          <a:chExt cx="0" cy="0"/>
        </a:xfrm>
      </p:grpSpPr>
      <p:sp>
        <p:nvSpPr>
          <p:cNvPr id="13" name="Freeform: Shape 12">
            <a:extLst>
              <a:ext uri="{FF2B5EF4-FFF2-40B4-BE49-F238E27FC236}">
                <a16:creationId xmlns:a16="http://schemas.microsoft.com/office/drawing/2014/main" id="{E2FADB12-C1BD-151F-04C8-9ECDD5593669}"/>
              </a:ext>
            </a:extLst>
          </p:cNvPr>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C6961F-7D9E-F561-DEE6-B903A8F23867}"/>
              </a:ext>
            </a:extLst>
          </p:cNvPr>
          <p:cNvSpPr>
            <a:spLocks noGrp="1"/>
          </p:cNvSpPr>
          <p:nvPr>
            <p:ph type="ctrTitle"/>
          </p:nvPr>
        </p:nvSpPr>
        <p:spPr>
          <a:xfrm>
            <a:off x="2032000" y="4399057"/>
            <a:ext cx="8128000" cy="1067644"/>
          </a:xfrm>
        </p:spPr>
        <p:txBody>
          <a:bodyPr/>
          <a:lstStyle/>
          <a:p>
            <a:r>
              <a:rPr lang="fr-FR" dirty="0"/>
              <a:t>Les contraintes budgétaires</a:t>
            </a:r>
            <a:endParaRPr lang="en-US" dirty="0"/>
          </a:p>
        </p:txBody>
      </p:sp>
      <p:sp>
        <p:nvSpPr>
          <p:cNvPr id="5" name="Text Placeholder 4">
            <a:extLst>
              <a:ext uri="{FF2B5EF4-FFF2-40B4-BE49-F238E27FC236}">
                <a16:creationId xmlns:a16="http://schemas.microsoft.com/office/drawing/2014/main" id="{1104FB26-45A6-E898-63D7-C20DFD6834AF}"/>
              </a:ext>
            </a:extLst>
          </p:cNvPr>
          <p:cNvSpPr>
            <a:spLocks noGrp="1"/>
          </p:cNvSpPr>
          <p:nvPr>
            <p:ph type="body" sz="quarter" idx="14"/>
          </p:nvPr>
        </p:nvSpPr>
        <p:spPr/>
        <p:txBody>
          <a:bodyPr/>
          <a:lstStyle/>
          <a:p>
            <a:r>
              <a:rPr lang="en-US" dirty="0"/>
              <a:t>02</a:t>
            </a:r>
          </a:p>
        </p:txBody>
      </p:sp>
      <p:sp>
        <p:nvSpPr>
          <p:cNvPr id="7" name="Sous-titre 6">
            <a:extLst>
              <a:ext uri="{FF2B5EF4-FFF2-40B4-BE49-F238E27FC236}">
                <a16:creationId xmlns:a16="http://schemas.microsoft.com/office/drawing/2014/main" id="{A4831FA3-4498-F3FF-E072-702CEE21B944}"/>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1613942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E38A4-CA65-FCF8-85FB-9F4771F3C8EA}"/>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F16AF8E-880C-B864-0218-D84C9F4C94C7}"/>
              </a:ext>
            </a:extLst>
          </p:cNvPr>
          <p:cNvSpPr>
            <a:spLocks noGrp="1"/>
          </p:cNvSpPr>
          <p:nvPr>
            <p:ph type="sldNum" sz="quarter" idx="12"/>
          </p:nvPr>
        </p:nvSpPr>
        <p:spPr/>
        <p:txBody>
          <a:bodyPr/>
          <a:lstStyle/>
          <a:p>
            <a:fld id="{51F02384-994A-4C3C-8656-0CE2B6A3B91B}" type="slidenum">
              <a:rPr lang="en-US" smtClean="0"/>
              <a:pPr/>
              <a:t>56</a:t>
            </a:fld>
            <a:endParaRPr lang="en-US"/>
          </a:p>
        </p:txBody>
      </p:sp>
      <p:sp>
        <p:nvSpPr>
          <p:cNvPr id="4" name="Title 3">
            <a:extLst>
              <a:ext uri="{FF2B5EF4-FFF2-40B4-BE49-F238E27FC236}">
                <a16:creationId xmlns:a16="http://schemas.microsoft.com/office/drawing/2014/main" id="{D8699400-F1CD-9785-1764-5DED3F3C014B}"/>
              </a:ext>
            </a:extLst>
          </p:cNvPr>
          <p:cNvSpPr>
            <a:spLocks noGrp="1"/>
          </p:cNvSpPr>
          <p:nvPr>
            <p:ph type="title"/>
          </p:nvPr>
        </p:nvSpPr>
        <p:spPr>
          <a:xfrm>
            <a:off x="191344" y="160337"/>
            <a:ext cx="11809312" cy="520700"/>
          </a:xfrm>
        </p:spPr>
        <p:txBody>
          <a:bodyPr>
            <a:normAutofit fontScale="90000"/>
          </a:bodyPr>
          <a:lstStyle/>
          <a:p>
            <a:r>
              <a:rPr lang="fr-FR" dirty="0"/>
              <a:t>Les contraintes budgétaires</a:t>
            </a:r>
            <a:endParaRPr lang="en-US" dirty="0"/>
          </a:p>
        </p:txBody>
      </p:sp>
      <p:sp>
        <p:nvSpPr>
          <p:cNvPr id="5" name="ZoneTexte 4">
            <a:extLst>
              <a:ext uri="{FF2B5EF4-FFF2-40B4-BE49-F238E27FC236}">
                <a16:creationId xmlns:a16="http://schemas.microsoft.com/office/drawing/2014/main" id="{FC5B1A6F-915D-35AF-5CFB-D1035792BCFA}"/>
              </a:ext>
            </a:extLst>
          </p:cNvPr>
          <p:cNvSpPr txBox="1"/>
          <p:nvPr/>
        </p:nvSpPr>
        <p:spPr>
          <a:xfrm>
            <a:off x="191344" y="1052736"/>
            <a:ext cx="11809312" cy="4832092"/>
          </a:xfrm>
          <a:prstGeom prst="rect">
            <a:avLst/>
          </a:prstGeom>
          <a:noFill/>
        </p:spPr>
        <p:txBody>
          <a:bodyPr wrap="square" rtlCol="0">
            <a:spAutoFit/>
          </a:bodyPr>
          <a:lstStyle/>
          <a:p>
            <a:r>
              <a:rPr lang="fr-FR" sz="2800" b="1" dirty="0"/>
              <a:t>Pourquoi l’État dépense-t-il ?</a:t>
            </a:r>
          </a:p>
          <a:p>
            <a:r>
              <a:rPr lang="fr-FR" sz="2800" dirty="0"/>
              <a:t>L’État utilise les dépenses publiques pour </a:t>
            </a:r>
            <a:r>
              <a:rPr lang="fr-FR" sz="2800" b="1" dirty="0">
                <a:solidFill>
                  <a:srgbClr val="C00000"/>
                </a:solidFill>
              </a:rPr>
              <a:t>financer des services essentiels </a:t>
            </a:r>
            <a:r>
              <a:rPr lang="fr-FR" sz="2800" dirty="0"/>
              <a:t>(éducation, santé, infrastructures) et pour </a:t>
            </a:r>
            <a:r>
              <a:rPr lang="fr-FR" sz="2800" b="1" dirty="0">
                <a:solidFill>
                  <a:srgbClr val="C00000"/>
                </a:solidFill>
              </a:rPr>
              <a:t>soutenir l’économie</a:t>
            </a:r>
            <a:r>
              <a:rPr lang="fr-FR" sz="2800" dirty="0"/>
              <a:t>, par exemple en période de crise.</a:t>
            </a:r>
          </a:p>
          <a:p>
            <a:endParaRPr lang="fr-FR" sz="2800" dirty="0"/>
          </a:p>
          <a:p>
            <a:r>
              <a:rPr lang="fr-FR" sz="2800" b="1" dirty="0"/>
              <a:t>Limite : la dette publique</a:t>
            </a:r>
          </a:p>
          <a:p>
            <a:r>
              <a:rPr lang="fr-FR" sz="2800" dirty="0"/>
              <a:t>Quand l’État dépense plus qu’il ne gagne, il doit emprunter, ce qui augmente sa dette publique. Une dette trop élevée peut poser problème, car l’État doit ensuite </a:t>
            </a:r>
            <a:r>
              <a:rPr lang="fr-FR" sz="2800" b="1" dirty="0">
                <a:solidFill>
                  <a:srgbClr val="C00000"/>
                </a:solidFill>
              </a:rPr>
              <a:t>rembourser cette dette et payer les intérêts</a:t>
            </a:r>
            <a:r>
              <a:rPr lang="fr-FR" sz="2800" dirty="0"/>
              <a:t>, ce qui </a:t>
            </a:r>
            <a:r>
              <a:rPr lang="fr-FR" sz="2800" b="1" dirty="0">
                <a:solidFill>
                  <a:srgbClr val="C00000"/>
                </a:solidFill>
              </a:rPr>
              <a:t>réduit ses ressources pour d’autres dépenses</a:t>
            </a:r>
            <a:r>
              <a:rPr lang="fr-FR" sz="2800" dirty="0"/>
              <a:t>.</a:t>
            </a:r>
          </a:p>
          <a:p>
            <a:endParaRPr lang="fr-FR" sz="2800" dirty="0"/>
          </a:p>
        </p:txBody>
      </p:sp>
    </p:spTree>
    <p:extLst>
      <p:ext uri="{BB962C8B-B14F-4D97-AF65-F5344CB8AC3E}">
        <p14:creationId xmlns:p14="http://schemas.microsoft.com/office/powerpoint/2010/main" val="335605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F3588-EE71-F3CF-5EA9-15AD09525C1E}"/>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299DD01-5AC6-1487-FA8D-5EAEC077185D}"/>
              </a:ext>
            </a:extLst>
          </p:cNvPr>
          <p:cNvSpPr>
            <a:spLocks noGrp="1"/>
          </p:cNvSpPr>
          <p:nvPr>
            <p:ph type="sldNum" sz="quarter" idx="12"/>
          </p:nvPr>
        </p:nvSpPr>
        <p:spPr/>
        <p:txBody>
          <a:bodyPr/>
          <a:lstStyle/>
          <a:p>
            <a:fld id="{51F02384-994A-4C3C-8656-0CE2B6A3B91B}" type="slidenum">
              <a:rPr lang="en-US" smtClean="0"/>
              <a:pPr/>
              <a:t>57</a:t>
            </a:fld>
            <a:endParaRPr lang="en-US"/>
          </a:p>
        </p:txBody>
      </p:sp>
      <p:sp>
        <p:nvSpPr>
          <p:cNvPr id="4" name="Title 3">
            <a:extLst>
              <a:ext uri="{FF2B5EF4-FFF2-40B4-BE49-F238E27FC236}">
                <a16:creationId xmlns:a16="http://schemas.microsoft.com/office/drawing/2014/main" id="{7B2C4620-FABA-4861-307F-5650B6FE3B64}"/>
              </a:ext>
            </a:extLst>
          </p:cNvPr>
          <p:cNvSpPr>
            <a:spLocks noGrp="1"/>
          </p:cNvSpPr>
          <p:nvPr>
            <p:ph type="title"/>
          </p:nvPr>
        </p:nvSpPr>
        <p:spPr>
          <a:xfrm>
            <a:off x="191344" y="160337"/>
            <a:ext cx="11809312" cy="520700"/>
          </a:xfrm>
        </p:spPr>
        <p:txBody>
          <a:bodyPr>
            <a:normAutofit fontScale="90000"/>
          </a:bodyPr>
          <a:lstStyle/>
          <a:p>
            <a:r>
              <a:rPr lang="fr-FR" dirty="0"/>
              <a:t>Les contraintes budgétaires</a:t>
            </a:r>
            <a:endParaRPr lang="en-US" dirty="0"/>
          </a:p>
        </p:txBody>
      </p:sp>
      <p:sp>
        <p:nvSpPr>
          <p:cNvPr id="5" name="ZoneTexte 4">
            <a:extLst>
              <a:ext uri="{FF2B5EF4-FFF2-40B4-BE49-F238E27FC236}">
                <a16:creationId xmlns:a16="http://schemas.microsoft.com/office/drawing/2014/main" id="{7D07B71A-24B5-8FC1-5F8D-5B4AFB9E9A59}"/>
              </a:ext>
            </a:extLst>
          </p:cNvPr>
          <p:cNvSpPr txBox="1"/>
          <p:nvPr/>
        </p:nvSpPr>
        <p:spPr>
          <a:xfrm>
            <a:off x="191344" y="1052736"/>
            <a:ext cx="11809312" cy="4401205"/>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Calibri" panose="020F0502020204030204"/>
                <a:ea typeface="+mn-ea"/>
                <a:cs typeface="+mn-cs"/>
              </a:rPr>
              <a:t>John Maynard Keynes et la dette</a:t>
            </a: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rPr>
              <a:t>Keynes pensait que l’État </a:t>
            </a:r>
            <a:r>
              <a:rPr kumimoji="0" lang="fr-FR" sz="2800" b="1" i="0" u="none" strike="noStrike" kern="1200" cap="none" spc="0" normalizeH="0" baseline="0" noProof="0" dirty="0">
                <a:ln>
                  <a:noFill/>
                </a:ln>
                <a:solidFill>
                  <a:srgbClr val="C00000"/>
                </a:solidFill>
                <a:effectLst/>
                <a:uLnTx/>
                <a:uFillTx/>
                <a:latin typeface="Calibri" panose="020F0502020204030204"/>
                <a:ea typeface="+mn-ea"/>
                <a:cs typeface="+mn-cs"/>
              </a:rPr>
              <a:t>devait s’endetter pour aider l’économie</a:t>
            </a: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rPr>
              <a:t>, surtout en temps de crise. Cependant, d’autres économistes ont montré qu’au-delà d’un certain seuil, </a:t>
            </a:r>
            <a:r>
              <a:rPr kumimoji="0" lang="fr-FR" sz="2800" b="1" i="0" u="none" strike="noStrike" kern="1200" cap="none" spc="0" normalizeH="0" baseline="0" noProof="0" dirty="0">
                <a:ln>
                  <a:noFill/>
                </a:ln>
                <a:solidFill>
                  <a:srgbClr val="C00000"/>
                </a:solidFill>
                <a:effectLst/>
                <a:uLnTx/>
                <a:uFillTx/>
                <a:latin typeface="Calibri" panose="020F0502020204030204"/>
                <a:ea typeface="+mn-ea"/>
                <a:cs typeface="+mn-cs"/>
              </a:rPr>
              <a:t>une dette trop élevée peut ralentir la croissance de l’économie</a:t>
            </a: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354"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Calibri" panose="020F0502020204030204"/>
                <a:ea typeface="+mn-ea"/>
                <a:cs typeface="+mn-cs"/>
              </a:rPr>
              <a:t>La soutenabilité de la dette</a:t>
            </a: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rPr>
              <a:t>La soutenabilité de la dette signifie que </a:t>
            </a:r>
            <a:r>
              <a:rPr kumimoji="0" lang="fr-FR" sz="2800" b="1" i="0" u="none" strike="noStrike" kern="1200" cap="none" spc="0" normalizeH="0" baseline="0" noProof="0" dirty="0">
                <a:ln>
                  <a:noFill/>
                </a:ln>
                <a:solidFill>
                  <a:srgbClr val="C00000"/>
                </a:solidFill>
                <a:effectLst/>
                <a:uLnTx/>
                <a:uFillTx/>
                <a:latin typeface="Calibri" panose="020F0502020204030204"/>
                <a:ea typeface="+mn-ea"/>
                <a:cs typeface="+mn-cs"/>
              </a:rPr>
              <a:t>l’État doit pouvoir rembourser sa dette sans trop de difficultés</a:t>
            </a: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rPr>
              <a:t>. Si les taux d’intérêt augmentent ou si l’économie ne croît pas assez vite, cela peut devenir un fardeau important pour l’État.</a:t>
            </a:r>
          </a:p>
          <a:p>
            <a:endParaRPr lang="fr-FR" sz="2800" dirty="0"/>
          </a:p>
        </p:txBody>
      </p:sp>
    </p:spTree>
    <p:extLst>
      <p:ext uri="{BB962C8B-B14F-4D97-AF65-F5344CB8AC3E}">
        <p14:creationId xmlns:p14="http://schemas.microsoft.com/office/powerpoint/2010/main" val="3027139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C0E06-A9F5-B730-75D9-4242BA34B717}"/>
            </a:ext>
          </a:extLst>
        </p:cNvPr>
        <p:cNvGrpSpPr/>
        <p:nvPr/>
      </p:nvGrpSpPr>
      <p:grpSpPr>
        <a:xfrm>
          <a:off x="0" y="0"/>
          <a:ext cx="0" cy="0"/>
          <a:chOff x="0" y="0"/>
          <a:chExt cx="0" cy="0"/>
        </a:xfrm>
      </p:grpSpPr>
      <p:sp>
        <p:nvSpPr>
          <p:cNvPr id="13" name="Freeform: Shape 12">
            <a:extLst>
              <a:ext uri="{FF2B5EF4-FFF2-40B4-BE49-F238E27FC236}">
                <a16:creationId xmlns:a16="http://schemas.microsoft.com/office/drawing/2014/main" id="{CF6DACAC-410C-3BCB-67DA-A7486EA4DE96}"/>
              </a:ext>
            </a:extLst>
          </p:cNvPr>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250F0E-475A-D8A1-F9D6-DF17B4094296}"/>
              </a:ext>
            </a:extLst>
          </p:cNvPr>
          <p:cNvSpPr>
            <a:spLocks noGrp="1"/>
          </p:cNvSpPr>
          <p:nvPr>
            <p:ph type="ctrTitle"/>
          </p:nvPr>
        </p:nvSpPr>
        <p:spPr>
          <a:xfrm>
            <a:off x="2032000" y="4538491"/>
            <a:ext cx="8128000" cy="1067644"/>
          </a:xfrm>
        </p:spPr>
        <p:txBody>
          <a:bodyPr/>
          <a:lstStyle/>
          <a:p>
            <a:r>
              <a:rPr lang="fr-FR" dirty="0"/>
              <a:t>Les effets pervers de l’intervention de l’État</a:t>
            </a:r>
            <a:endParaRPr lang="en-US" dirty="0"/>
          </a:p>
        </p:txBody>
      </p:sp>
      <p:sp>
        <p:nvSpPr>
          <p:cNvPr id="5" name="Text Placeholder 4">
            <a:extLst>
              <a:ext uri="{FF2B5EF4-FFF2-40B4-BE49-F238E27FC236}">
                <a16:creationId xmlns:a16="http://schemas.microsoft.com/office/drawing/2014/main" id="{5EFB471F-E725-5702-A43B-5488CC4D2C61}"/>
              </a:ext>
            </a:extLst>
          </p:cNvPr>
          <p:cNvSpPr>
            <a:spLocks noGrp="1"/>
          </p:cNvSpPr>
          <p:nvPr>
            <p:ph type="body" sz="quarter" idx="14"/>
          </p:nvPr>
        </p:nvSpPr>
        <p:spPr/>
        <p:txBody>
          <a:bodyPr/>
          <a:lstStyle/>
          <a:p>
            <a:r>
              <a:rPr lang="en-US" dirty="0"/>
              <a:t>03</a:t>
            </a:r>
          </a:p>
        </p:txBody>
      </p:sp>
      <p:sp>
        <p:nvSpPr>
          <p:cNvPr id="7" name="Sous-titre 6">
            <a:extLst>
              <a:ext uri="{FF2B5EF4-FFF2-40B4-BE49-F238E27FC236}">
                <a16:creationId xmlns:a16="http://schemas.microsoft.com/office/drawing/2014/main" id="{F1B2010C-7DF8-A7B2-DFF8-21FDAC9B8E67}"/>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17609856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99E631-B0FD-D142-0A91-0BC7A37CDF97}"/>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1597FEB-3DCA-9AA0-1102-DBEBE273E338}"/>
              </a:ext>
            </a:extLst>
          </p:cNvPr>
          <p:cNvSpPr>
            <a:spLocks noGrp="1"/>
          </p:cNvSpPr>
          <p:nvPr>
            <p:ph type="sldNum" sz="quarter" idx="12"/>
          </p:nvPr>
        </p:nvSpPr>
        <p:spPr/>
        <p:txBody>
          <a:bodyPr/>
          <a:lstStyle/>
          <a:p>
            <a:fld id="{51F02384-994A-4C3C-8656-0CE2B6A3B91B}" type="slidenum">
              <a:rPr lang="en-US" smtClean="0"/>
              <a:pPr/>
              <a:t>59</a:t>
            </a:fld>
            <a:endParaRPr lang="en-US"/>
          </a:p>
        </p:txBody>
      </p:sp>
      <p:sp>
        <p:nvSpPr>
          <p:cNvPr id="4" name="Title 3">
            <a:extLst>
              <a:ext uri="{FF2B5EF4-FFF2-40B4-BE49-F238E27FC236}">
                <a16:creationId xmlns:a16="http://schemas.microsoft.com/office/drawing/2014/main" id="{439D54EA-DC51-F3FF-5E87-B907ECA330B2}"/>
              </a:ext>
            </a:extLst>
          </p:cNvPr>
          <p:cNvSpPr>
            <a:spLocks noGrp="1"/>
          </p:cNvSpPr>
          <p:nvPr>
            <p:ph type="title"/>
          </p:nvPr>
        </p:nvSpPr>
        <p:spPr>
          <a:xfrm>
            <a:off x="191344" y="160337"/>
            <a:ext cx="11809312" cy="520700"/>
          </a:xfrm>
        </p:spPr>
        <p:txBody>
          <a:bodyPr>
            <a:normAutofit fontScale="90000"/>
          </a:bodyPr>
          <a:lstStyle/>
          <a:p>
            <a:r>
              <a:rPr lang="fr-FR" dirty="0"/>
              <a:t>Les effets pervers : L’inflation</a:t>
            </a:r>
            <a:endParaRPr lang="en-US" dirty="0"/>
          </a:p>
        </p:txBody>
      </p:sp>
      <p:sp>
        <p:nvSpPr>
          <p:cNvPr id="5" name="ZoneTexte 4">
            <a:extLst>
              <a:ext uri="{FF2B5EF4-FFF2-40B4-BE49-F238E27FC236}">
                <a16:creationId xmlns:a16="http://schemas.microsoft.com/office/drawing/2014/main" id="{BC137F5A-DACD-5F1F-0BB2-6DDD7FDD13A0}"/>
              </a:ext>
            </a:extLst>
          </p:cNvPr>
          <p:cNvSpPr txBox="1"/>
          <p:nvPr/>
        </p:nvSpPr>
        <p:spPr>
          <a:xfrm>
            <a:off x="191344" y="1052736"/>
            <a:ext cx="11809312" cy="4401205"/>
          </a:xfrm>
          <a:prstGeom prst="rect">
            <a:avLst/>
          </a:prstGeom>
          <a:noFill/>
        </p:spPr>
        <p:txBody>
          <a:bodyPr wrap="square" rtlCol="0">
            <a:spAutoFit/>
          </a:bodyPr>
          <a:lstStyle/>
          <a:p>
            <a:r>
              <a:rPr lang="fr-FR" sz="2800" b="1" dirty="0"/>
              <a:t>Qu’est-ce que l’inflation ?</a:t>
            </a:r>
          </a:p>
          <a:p>
            <a:r>
              <a:rPr lang="fr-FR" sz="2800" dirty="0"/>
              <a:t>L’inflation est une </a:t>
            </a:r>
            <a:r>
              <a:rPr lang="fr-FR" sz="2800" b="1" dirty="0">
                <a:solidFill>
                  <a:srgbClr val="C00000"/>
                </a:solidFill>
              </a:rPr>
              <a:t>augmentation générale des prix</a:t>
            </a:r>
            <a:r>
              <a:rPr lang="fr-FR" sz="2800" dirty="0"/>
              <a:t>. Elle peut se produire lorsque l’État injecte trop d’argent dans l’économie, ce qui augmente la demande de biens et services sans que l’offre suive.</a:t>
            </a:r>
          </a:p>
          <a:p>
            <a:endParaRPr lang="fr-FR" sz="2800" b="1" dirty="0"/>
          </a:p>
          <a:p>
            <a:r>
              <a:rPr lang="fr-FR" sz="2800" b="1" dirty="0"/>
              <a:t>Pourquoi une inflation élevée est-elle un problème ?</a:t>
            </a:r>
          </a:p>
          <a:p>
            <a:r>
              <a:rPr lang="fr-FR" sz="2800" dirty="0"/>
              <a:t>Une inflation trop élevée </a:t>
            </a:r>
            <a:r>
              <a:rPr lang="fr-FR" sz="2800" b="1" dirty="0">
                <a:solidFill>
                  <a:srgbClr val="C00000"/>
                </a:solidFill>
              </a:rPr>
              <a:t>réduit le pouvoir d’achat des consommateurs</a:t>
            </a:r>
            <a:r>
              <a:rPr lang="fr-FR" sz="2800" dirty="0"/>
              <a:t>, c’est-à-dire qu’ils peuvent acheter moins avec le même montant d’argent. Elle peut aussi </a:t>
            </a:r>
            <a:r>
              <a:rPr lang="fr-FR" sz="2800" b="1" dirty="0">
                <a:solidFill>
                  <a:srgbClr val="C00000"/>
                </a:solidFill>
              </a:rPr>
              <a:t>rendre les investissements moins attractifs, ce qui peut nuire à la croissance économique.</a:t>
            </a:r>
          </a:p>
        </p:txBody>
      </p:sp>
    </p:spTree>
    <p:extLst>
      <p:ext uri="{BB962C8B-B14F-4D97-AF65-F5344CB8AC3E}">
        <p14:creationId xmlns:p14="http://schemas.microsoft.com/office/powerpoint/2010/main" val="424190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0AD87E-B460-7836-E1E7-4C88DEC5E140}"/>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20B10F7F-66F0-6DFE-FCAD-762A1EFF35AA}"/>
              </a:ext>
            </a:extLst>
          </p:cNvPr>
          <p:cNvSpPr>
            <a:spLocks noGrp="1"/>
          </p:cNvSpPr>
          <p:nvPr>
            <p:ph type="sldNum" sz="quarter" idx="12"/>
          </p:nvPr>
        </p:nvSpPr>
        <p:spPr/>
        <p:txBody>
          <a:bodyPr/>
          <a:lstStyle/>
          <a:p>
            <a:fld id="{51F02384-994A-4C3C-8656-0CE2B6A3B91B}" type="slidenum">
              <a:rPr lang="en-US" smtClean="0"/>
              <a:pPr/>
              <a:t>6</a:t>
            </a:fld>
            <a:endParaRPr lang="en-US"/>
          </a:p>
        </p:txBody>
      </p:sp>
      <p:sp>
        <p:nvSpPr>
          <p:cNvPr id="4" name="Title 3">
            <a:extLst>
              <a:ext uri="{FF2B5EF4-FFF2-40B4-BE49-F238E27FC236}">
                <a16:creationId xmlns:a16="http://schemas.microsoft.com/office/drawing/2014/main" id="{D5F2FE08-5315-0ABE-9B1F-8B5A1E6DF8F9}"/>
              </a:ext>
            </a:extLst>
          </p:cNvPr>
          <p:cNvSpPr>
            <a:spLocks noGrp="1"/>
          </p:cNvSpPr>
          <p:nvPr>
            <p:ph type="title"/>
          </p:nvPr>
        </p:nvSpPr>
        <p:spPr>
          <a:xfrm>
            <a:off x="191344" y="160337"/>
            <a:ext cx="11809312" cy="520700"/>
          </a:xfrm>
        </p:spPr>
        <p:txBody>
          <a:bodyPr>
            <a:normAutofit fontScale="90000"/>
          </a:bodyPr>
          <a:lstStyle/>
          <a:p>
            <a:r>
              <a:rPr lang="fr-FR" dirty="0"/>
              <a:t>La fonction d’allocation des ressources</a:t>
            </a:r>
            <a:endParaRPr lang="en-US" dirty="0"/>
          </a:p>
        </p:txBody>
      </p:sp>
      <p:sp>
        <p:nvSpPr>
          <p:cNvPr id="5" name="ZoneTexte 4">
            <a:extLst>
              <a:ext uri="{FF2B5EF4-FFF2-40B4-BE49-F238E27FC236}">
                <a16:creationId xmlns:a16="http://schemas.microsoft.com/office/drawing/2014/main" id="{AA8BA383-1398-840C-9DD1-6720375D2083}"/>
              </a:ext>
            </a:extLst>
          </p:cNvPr>
          <p:cNvSpPr txBox="1"/>
          <p:nvPr/>
        </p:nvSpPr>
        <p:spPr>
          <a:xfrm>
            <a:off x="191344" y="1052736"/>
            <a:ext cx="11809312" cy="5262979"/>
          </a:xfrm>
          <a:prstGeom prst="rect">
            <a:avLst/>
          </a:prstGeom>
          <a:noFill/>
        </p:spPr>
        <p:txBody>
          <a:bodyPr wrap="square" rtlCol="0">
            <a:spAutoFit/>
          </a:bodyPr>
          <a:lstStyle/>
          <a:p>
            <a:r>
              <a:rPr lang="fr-FR" sz="2400" dirty="0"/>
              <a:t>L’État intervient pour fournir des biens et services essentiels non pris en charge par le marché, souvent parce qu’ils ne sont pas suffisamment rentables pour le secteur privé.</a:t>
            </a:r>
          </a:p>
          <a:p>
            <a:endParaRPr lang="fr-FR" sz="2400" b="1" dirty="0"/>
          </a:p>
          <a:p>
            <a:r>
              <a:rPr lang="fr-FR" sz="2400" b="1" dirty="0"/>
              <a:t>Pourquoi le marché échoue-t-il dans certains cas ?</a:t>
            </a:r>
          </a:p>
          <a:p>
            <a:pPr marL="342900" indent="-342900">
              <a:buFont typeface="Arial" panose="020B0604020202020204" pitchFamily="34" charset="0"/>
              <a:buChar char="•"/>
            </a:pPr>
            <a:r>
              <a:rPr lang="fr-FR" sz="2400" b="1" dirty="0">
                <a:solidFill>
                  <a:srgbClr val="C00000"/>
                </a:solidFill>
              </a:rPr>
              <a:t>Recherche du profit </a:t>
            </a:r>
            <a:r>
              <a:rPr lang="fr-FR" sz="2400" dirty="0"/>
              <a:t>: Les entreprises cherchent avant tout le profit et ne produisent pas les biens ou services si les recettes ne couvrent pas les coûts.</a:t>
            </a:r>
          </a:p>
          <a:p>
            <a:endParaRPr lang="fr-FR" sz="2400" b="1" dirty="0"/>
          </a:p>
          <a:p>
            <a:r>
              <a:rPr lang="fr-FR" sz="2400" b="1" dirty="0"/>
              <a:t>Exemples concrets de biens publics</a:t>
            </a:r>
          </a:p>
          <a:p>
            <a:pPr marL="342900" indent="-342900">
              <a:buFont typeface="Arial" panose="020B0604020202020204" pitchFamily="34" charset="0"/>
              <a:buChar char="•"/>
            </a:pPr>
            <a:r>
              <a:rPr lang="fr-FR" sz="2400" b="1" dirty="0">
                <a:solidFill>
                  <a:srgbClr val="C00000"/>
                </a:solidFill>
              </a:rPr>
              <a:t>Infrastructures routières</a:t>
            </a:r>
            <a:r>
              <a:rPr lang="fr-FR" sz="2400" dirty="0">
                <a:solidFill>
                  <a:srgbClr val="C00000"/>
                </a:solidFill>
              </a:rPr>
              <a:t> </a:t>
            </a:r>
            <a:r>
              <a:rPr lang="fr-FR" sz="2400" dirty="0"/>
              <a:t>: Pour garantir un accès à tous.</a:t>
            </a:r>
          </a:p>
          <a:p>
            <a:pPr marL="342900" indent="-342900">
              <a:buFont typeface="Arial" panose="020B0604020202020204" pitchFamily="34" charset="0"/>
              <a:buChar char="•"/>
            </a:pPr>
            <a:r>
              <a:rPr lang="fr-FR" sz="2400" b="1" dirty="0">
                <a:solidFill>
                  <a:srgbClr val="C00000"/>
                </a:solidFill>
              </a:rPr>
              <a:t>Éducation publique </a:t>
            </a:r>
            <a:r>
              <a:rPr lang="fr-FR" sz="2400" dirty="0"/>
              <a:t>: Permet l’égalité des chances/une base de connaissances à tous.</a:t>
            </a:r>
          </a:p>
          <a:p>
            <a:pPr marL="342900" indent="-342900">
              <a:buFont typeface="Arial" panose="020B0604020202020204" pitchFamily="34" charset="0"/>
              <a:buChar char="•"/>
            </a:pPr>
            <a:r>
              <a:rPr lang="fr-FR" sz="2400" b="1" dirty="0">
                <a:solidFill>
                  <a:srgbClr val="C00000"/>
                </a:solidFill>
              </a:rPr>
              <a:t>Gestion des externalités </a:t>
            </a:r>
            <a:r>
              <a:rPr lang="fr-FR" sz="2400" dirty="0"/>
              <a:t>: Réguler les effets secondaires négatifs des activités économiques.</a:t>
            </a:r>
          </a:p>
          <a:p>
            <a:endParaRPr lang="fr-FR" sz="2400" b="1" dirty="0"/>
          </a:p>
          <a:p>
            <a:r>
              <a:rPr lang="fr-FR" sz="2400" dirty="0"/>
              <a:t>L’État utilise les impôts pour financer ces biens collectifs et garantit ainsi leur accessibilité.</a:t>
            </a:r>
          </a:p>
        </p:txBody>
      </p:sp>
    </p:spTree>
    <p:extLst>
      <p:ext uri="{BB962C8B-B14F-4D97-AF65-F5344CB8AC3E}">
        <p14:creationId xmlns:p14="http://schemas.microsoft.com/office/powerpoint/2010/main" val="292133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500"/>
                                        <p:tgtEl>
                                          <p:spTgt spid="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10" end="10"/>
                                            </p:txEl>
                                          </p:spTgt>
                                        </p:tgtEl>
                                        <p:attrNameLst>
                                          <p:attrName>style.visibility</p:attrName>
                                        </p:attrNameLst>
                                      </p:cBhvr>
                                      <p:to>
                                        <p:strVal val="visible"/>
                                      </p:to>
                                    </p:set>
                                    <p:animEffect transition="in" filter="fade">
                                      <p:cBhvr>
                                        <p:cTn id="4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2E70EF-F9DF-9C10-3D49-978577B2B0C3}"/>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FD86C12-75D6-4D64-7AE9-7EEF0EE144D5}"/>
              </a:ext>
            </a:extLst>
          </p:cNvPr>
          <p:cNvSpPr>
            <a:spLocks noGrp="1"/>
          </p:cNvSpPr>
          <p:nvPr>
            <p:ph type="sldNum" sz="quarter" idx="12"/>
          </p:nvPr>
        </p:nvSpPr>
        <p:spPr/>
        <p:txBody>
          <a:bodyPr/>
          <a:lstStyle/>
          <a:p>
            <a:fld id="{51F02384-994A-4C3C-8656-0CE2B6A3B91B}" type="slidenum">
              <a:rPr lang="en-US" smtClean="0"/>
              <a:pPr/>
              <a:t>60</a:t>
            </a:fld>
            <a:endParaRPr lang="en-US"/>
          </a:p>
        </p:txBody>
      </p:sp>
      <p:sp>
        <p:nvSpPr>
          <p:cNvPr id="4" name="Title 3">
            <a:extLst>
              <a:ext uri="{FF2B5EF4-FFF2-40B4-BE49-F238E27FC236}">
                <a16:creationId xmlns:a16="http://schemas.microsoft.com/office/drawing/2014/main" id="{7A30201B-C4C3-961B-B446-5AA6B6FCBA4C}"/>
              </a:ext>
            </a:extLst>
          </p:cNvPr>
          <p:cNvSpPr>
            <a:spLocks noGrp="1"/>
          </p:cNvSpPr>
          <p:nvPr>
            <p:ph type="title"/>
          </p:nvPr>
        </p:nvSpPr>
        <p:spPr>
          <a:xfrm>
            <a:off x="191344" y="160337"/>
            <a:ext cx="11809312" cy="520700"/>
          </a:xfrm>
        </p:spPr>
        <p:txBody>
          <a:bodyPr>
            <a:normAutofit fontScale="90000"/>
          </a:bodyPr>
          <a:lstStyle/>
          <a:p>
            <a:r>
              <a:rPr lang="fr-FR" dirty="0"/>
              <a:t>Les effets pervers : L’inflation</a:t>
            </a:r>
            <a:endParaRPr lang="en-US" dirty="0"/>
          </a:p>
        </p:txBody>
      </p:sp>
      <p:sp>
        <p:nvSpPr>
          <p:cNvPr id="5" name="ZoneTexte 4">
            <a:extLst>
              <a:ext uri="{FF2B5EF4-FFF2-40B4-BE49-F238E27FC236}">
                <a16:creationId xmlns:a16="http://schemas.microsoft.com/office/drawing/2014/main" id="{FF130068-973F-9D04-3C91-6913D207723F}"/>
              </a:ext>
            </a:extLst>
          </p:cNvPr>
          <p:cNvSpPr txBox="1"/>
          <p:nvPr/>
        </p:nvSpPr>
        <p:spPr>
          <a:xfrm>
            <a:off x="191344" y="1052736"/>
            <a:ext cx="7488832" cy="3970318"/>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Calibri" panose="020F0502020204030204"/>
                <a:ea typeface="+mn-ea"/>
                <a:cs typeface="+mn-cs"/>
              </a:rPr>
              <a:t>Milton Friedman et l’inflation</a:t>
            </a: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rPr>
              <a:t>L’économiste Milton Friedman a expliqué que l’inflation est due à une augmentation excessive de la masse monétaire (la quantité d’argent en circulation) sans augmentation équivalente de la production de biens et services. Il recommandait donc que l’État contrôle strictement la masse monétaire pour éviter une inflation excessive.</a:t>
            </a:r>
          </a:p>
          <a:p>
            <a:endParaRPr lang="fr-FR" sz="2800" dirty="0"/>
          </a:p>
        </p:txBody>
      </p:sp>
      <p:pic>
        <p:nvPicPr>
          <p:cNvPr id="2" name="Image 1">
            <a:extLst>
              <a:ext uri="{FF2B5EF4-FFF2-40B4-BE49-F238E27FC236}">
                <a16:creationId xmlns:a16="http://schemas.microsoft.com/office/drawing/2014/main" id="{356BB3CC-8941-35A8-39E8-4527A0B09BE2}"/>
              </a:ext>
            </a:extLst>
          </p:cNvPr>
          <p:cNvPicPr>
            <a:picLocks noChangeAspect="1"/>
          </p:cNvPicPr>
          <p:nvPr/>
        </p:nvPicPr>
        <p:blipFill>
          <a:blip r:embed="rId3"/>
          <a:stretch>
            <a:fillRect/>
          </a:stretch>
        </p:blipFill>
        <p:spPr>
          <a:xfrm>
            <a:off x="8544272" y="1484015"/>
            <a:ext cx="2505212" cy="3646377"/>
          </a:xfrm>
          <a:prstGeom prst="rect">
            <a:avLst/>
          </a:prstGeom>
        </p:spPr>
      </p:pic>
    </p:spTree>
    <p:extLst>
      <p:ext uri="{BB962C8B-B14F-4D97-AF65-F5344CB8AC3E}">
        <p14:creationId xmlns:p14="http://schemas.microsoft.com/office/powerpoint/2010/main" val="387635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D86C3-6AEA-AA40-6444-7C3D039BBC69}"/>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0490D8F-9707-8944-8956-C20ACB28403A}"/>
              </a:ext>
            </a:extLst>
          </p:cNvPr>
          <p:cNvSpPr>
            <a:spLocks noGrp="1"/>
          </p:cNvSpPr>
          <p:nvPr>
            <p:ph type="sldNum" sz="quarter" idx="12"/>
          </p:nvPr>
        </p:nvSpPr>
        <p:spPr/>
        <p:txBody>
          <a:bodyPr/>
          <a:lstStyle/>
          <a:p>
            <a:fld id="{51F02384-994A-4C3C-8656-0CE2B6A3B91B}" type="slidenum">
              <a:rPr lang="en-US" smtClean="0"/>
              <a:pPr/>
              <a:t>61</a:t>
            </a:fld>
            <a:endParaRPr lang="en-US"/>
          </a:p>
        </p:txBody>
      </p:sp>
      <p:sp>
        <p:nvSpPr>
          <p:cNvPr id="4" name="Title 3">
            <a:extLst>
              <a:ext uri="{FF2B5EF4-FFF2-40B4-BE49-F238E27FC236}">
                <a16:creationId xmlns:a16="http://schemas.microsoft.com/office/drawing/2014/main" id="{D181ABC3-8CE3-62A7-A648-A5E646809BE9}"/>
              </a:ext>
            </a:extLst>
          </p:cNvPr>
          <p:cNvSpPr>
            <a:spLocks noGrp="1"/>
          </p:cNvSpPr>
          <p:nvPr>
            <p:ph type="title"/>
          </p:nvPr>
        </p:nvSpPr>
        <p:spPr>
          <a:xfrm>
            <a:off x="191344" y="160337"/>
            <a:ext cx="11809312" cy="520700"/>
          </a:xfrm>
        </p:spPr>
        <p:txBody>
          <a:bodyPr>
            <a:normAutofit fontScale="90000"/>
          </a:bodyPr>
          <a:lstStyle/>
          <a:p>
            <a:r>
              <a:rPr lang="fr-FR" dirty="0"/>
              <a:t>Les effets pervers : Les distorsions de marché</a:t>
            </a:r>
            <a:endParaRPr lang="en-US" dirty="0"/>
          </a:p>
        </p:txBody>
      </p:sp>
      <p:sp>
        <p:nvSpPr>
          <p:cNvPr id="5" name="ZoneTexte 4">
            <a:extLst>
              <a:ext uri="{FF2B5EF4-FFF2-40B4-BE49-F238E27FC236}">
                <a16:creationId xmlns:a16="http://schemas.microsoft.com/office/drawing/2014/main" id="{B36DD1BD-6618-1B7A-F5C8-84091780F0A0}"/>
              </a:ext>
            </a:extLst>
          </p:cNvPr>
          <p:cNvSpPr txBox="1"/>
          <p:nvPr/>
        </p:nvSpPr>
        <p:spPr>
          <a:xfrm>
            <a:off x="191344" y="1052736"/>
            <a:ext cx="11809312" cy="5570756"/>
          </a:xfrm>
          <a:prstGeom prst="rect">
            <a:avLst/>
          </a:prstGeom>
          <a:noFill/>
        </p:spPr>
        <p:txBody>
          <a:bodyPr wrap="square" rtlCol="0">
            <a:spAutoFit/>
          </a:bodyPr>
          <a:lstStyle/>
          <a:p>
            <a:r>
              <a:rPr lang="fr-FR" sz="2800" b="1" dirty="0"/>
              <a:t>Qu’est-ce qu’une distorsion de marché ?</a:t>
            </a:r>
          </a:p>
          <a:p>
            <a:r>
              <a:rPr lang="fr-FR" sz="2800" dirty="0"/>
              <a:t>Une distorsion de marché survient lorsque l’intervention de l’État </a:t>
            </a:r>
            <a:r>
              <a:rPr lang="fr-FR" sz="2800" b="1" dirty="0">
                <a:solidFill>
                  <a:srgbClr val="C00000"/>
                </a:solidFill>
              </a:rPr>
              <a:t>modifie la concurrence de façon non optimale</a:t>
            </a:r>
            <a:r>
              <a:rPr lang="fr-FR" sz="2800" dirty="0"/>
              <a:t>. Cela signifie que les entreprises ou secteurs soutenus par l’État peuvent être favorisés de manière artificielle, ce qui fausse les règles du marché.</a:t>
            </a:r>
          </a:p>
          <a:p>
            <a:endParaRPr lang="fr-FR" sz="2800" b="1" dirty="0"/>
          </a:p>
          <a:p>
            <a:r>
              <a:rPr lang="fr-FR" sz="2800" b="1" dirty="0"/>
              <a:t>Exemple : les subventions</a:t>
            </a:r>
          </a:p>
          <a:p>
            <a:r>
              <a:rPr lang="fr-FR" sz="2800" dirty="0"/>
              <a:t>Quand l’État subventionne trop un secteur non compétitif, cela peut créer des déséquilibres. Des ressources (capital, main-d'œuvre) peuvent être attirées vers ce secteur soutenu, au détriment de secteurs plus productifs, simplement parce qu’il reçoit de l’aide financière de l’État.</a:t>
            </a:r>
          </a:p>
          <a:p>
            <a:endParaRPr lang="fr-FR" sz="2400" b="1" dirty="0"/>
          </a:p>
          <a:p>
            <a:endParaRPr lang="fr-FR" sz="2400" dirty="0"/>
          </a:p>
        </p:txBody>
      </p:sp>
    </p:spTree>
    <p:extLst>
      <p:ext uri="{BB962C8B-B14F-4D97-AF65-F5344CB8AC3E}">
        <p14:creationId xmlns:p14="http://schemas.microsoft.com/office/powerpoint/2010/main" val="386077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34D05-95C9-1F89-2ED8-D0CA11F8F0E0}"/>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9A689CF0-AC6A-C536-62FC-D245A27B442D}"/>
              </a:ext>
            </a:extLst>
          </p:cNvPr>
          <p:cNvSpPr>
            <a:spLocks noGrp="1"/>
          </p:cNvSpPr>
          <p:nvPr>
            <p:ph type="sldNum" sz="quarter" idx="12"/>
          </p:nvPr>
        </p:nvSpPr>
        <p:spPr/>
        <p:txBody>
          <a:bodyPr/>
          <a:lstStyle/>
          <a:p>
            <a:fld id="{51F02384-994A-4C3C-8656-0CE2B6A3B91B}" type="slidenum">
              <a:rPr lang="en-US" smtClean="0"/>
              <a:pPr/>
              <a:t>62</a:t>
            </a:fld>
            <a:endParaRPr lang="en-US"/>
          </a:p>
        </p:txBody>
      </p:sp>
      <p:sp>
        <p:nvSpPr>
          <p:cNvPr id="4" name="Title 3">
            <a:extLst>
              <a:ext uri="{FF2B5EF4-FFF2-40B4-BE49-F238E27FC236}">
                <a16:creationId xmlns:a16="http://schemas.microsoft.com/office/drawing/2014/main" id="{B3664822-D352-39E9-25F9-9B091664FDEF}"/>
              </a:ext>
            </a:extLst>
          </p:cNvPr>
          <p:cNvSpPr>
            <a:spLocks noGrp="1"/>
          </p:cNvSpPr>
          <p:nvPr>
            <p:ph type="title"/>
          </p:nvPr>
        </p:nvSpPr>
        <p:spPr>
          <a:xfrm>
            <a:off x="191344" y="160337"/>
            <a:ext cx="11809312" cy="520700"/>
          </a:xfrm>
        </p:spPr>
        <p:txBody>
          <a:bodyPr>
            <a:normAutofit fontScale="90000"/>
          </a:bodyPr>
          <a:lstStyle/>
          <a:p>
            <a:r>
              <a:rPr lang="fr-FR" dirty="0"/>
              <a:t>Les effets pervers : Les distorsions de marché</a:t>
            </a:r>
            <a:endParaRPr lang="en-US" dirty="0"/>
          </a:p>
        </p:txBody>
      </p:sp>
      <p:sp>
        <p:nvSpPr>
          <p:cNvPr id="5" name="ZoneTexte 4">
            <a:extLst>
              <a:ext uri="{FF2B5EF4-FFF2-40B4-BE49-F238E27FC236}">
                <a16:creationId xmlns:a16="http://schemas.microsoft.com/office/drawing/2014/main" id="{26AEAD02-A029-CACC-9EC5-1DCE051D1190}"/>
              </a:ext>
            </a:extLst>
          </p:cNvPr>
          <p:cNvSpPr txBox="1"/>
          <p:nvPr/>
        </p:nvSpPr>
        <p:spPr>
          <a:xfrm>
            <a:off x="191344" y="1052736"/>
            <a:ext cx="11809312" cy="2554545"/>
          </a:xfrm>
          <a:prstGeom prst="rect">
            <a:avLst/>
          </a:prstGeom>
          <a:noFill/>
        </p:spPr>
        <p:txBody>
          <a:bodyPr wrap="squar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prstClr val="black"/>
                </a:solidFill>
                <a:effectLst/>
                <a:uLnTx/>
                <a:uFillTx/>
                <a:latin typeface="Calibri" panose="020F0502020204030204"/>
                <a:ea typeface="+mn-ea"/>
                <a:cs typeface="+mn-cs"/>
              </a:rPr>
              <a:t>Friedrich Hayek et les distorsions</a:t>
            </a: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Calibri" panose="020F0502020204030204"/>
                <a:ea typeface="+mn-ea"/>
                <a:cs typeface="+mn-cs"/>
              </a:rPr>
              <a:t>Friedrich Hayek pensait que celle-ci perturbait le fonctionnement naturel du marché. Il soutenait que l’État devrait éviter de trop intervenir car cela fausse les signaux de prix et entraîne une allocation inefficace des ressources.</a:t>
            </a:r>
          </a:p>
          <a:p>
            <a:endParaRPr lang="fr-FR" sz="2400" b="1" dirty="0"/>
          </a:p>
          <a:p>
            <a:endParaRPr lang="fr-FR" sz="2400" dirty="0"/>
          </a:p>
        </p:txBody>
      </p:sp>
      <p:pic>
        <p:nvPicPr>
          <p:cNvPr id="2" name="Image 1">
            <a:extLst>
              <a:ext uri="{FF2B5EF4-FFF2-40B4-BE49-F238E27FC236}">
                <a16:creationId xmlns:a16="http://schemas.microsoft.com/office/drawing/2014/main" id="{FF8B3967-4975-9D11-46F0-A07F59D6AB02}"/>
              </a:ext>
            </a:extLst>
          </p:cNvPr>
          <p:cNvPicPr>
            <a:picLocks noChangeAspect="1"/>
          </p:cNvPicPr>
          <p:nvPr/>
        </p:nvPicPr>
        <p:blipFill>
          <a:blip r:embed="rId3"/>
          <a:stretch>
            <a:fillRect/>
          </a:stretch>
        </p:blipFill>
        <p:spPr>
          <a:xfrm>
            <a:off x="8544272" y="2999218"/>
            <a:ext cx="2476500" cy="3095625"/>
          </a:xfrm>
          <a:prstGeom prst="rect">
            <a:avLst/>
          </a:prstGeom>
        </p:spPr>
      </p:pic>
    </p:spTree>
    <p:extLst>
      <p:ext uri="{BB962C8B-B14F-4D97-AF65-F5344CB8AC3E}">
        <p14:creationId xmlns:p14="http://schemas.microsoft.com/office/powerpoint/2010/main" val="245264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FE258-430A-8884-6EBB-292A63694CE0}"/>
            </a:ext>
          </a:extLst>
        </p:cNvPr>
        <p:cNvGrpSpPr/>
        <p:nvPr/>
      </p:nvGrpSpPr>
      <p:grpSpPr>
        <a:xfrm>
          <a:off x="0" y="0"/>
          <a:ext cx="0" cy="0"/>
          <a:chOff x="0" y="0"/>
          <a:chExt cx="0" cy="0"/>
        </a:xfrm>
      </p:grpSpPr>
      <p:sp>
        <p:nvSpPr>
          <p:cNvPr id="18" name="Title 17">
            <a:extLst>
              <a:ext uri="{FF2B5EF4-FFF2-40B4-BE49-F238E27FC236}">
                <a16:creationId xmlns:a16="http://schemas.microsoft.com/office/drawing/2014/main" id="{8718E371-1E17-C3EB-5EDB-4968841729DD}"/>
              </a:ext>
            </a:extLst>
          </p:cNvPr>
          <p:cNvSpPr>
            <a:spLocks noGrp="1"/>
          </p:cNvSpPr>
          <p:nvPr>
            <p:ph type="title"/>
          </p:nvPr>
        </p:nvSpPr>
        <p:spPr>
          <a:xfrm>
            <a:off x="263352" y="266680"/>
            <a:ext cx="10873208" cy="532359"/>
          </a:xfrm>
        </p:spPr>
        <p:txBody>
          <a:bodyPr>
            <a:normAutofit fontScale="90000"/>
          </a:bodyPr>
          <a:lstStyle/>
          <a:p>
            <a:r>
              <a:rPr lang="en-US" dirty="0"/>
              <a:t>La vision de Hayek</a:t>
            </a:r>
          </a:p>
        </p:txBody>
      </p:sp>
      <p:sp>
        <p:nvSpPr>
          <p:cNvPr id="64" name="Slide Number Placeholder 63">
            <a:extLst>
              <a:ext uri="{FF2B5EF4-FFF2-40B4-BE49-F238E27FC236}">
                <a16:creationId xmlns:a16="http://schemas.microsoft.com/office/drawing/2014/main" id="{72E1BB73-D1A4-90F4-06B6-28EC24FD57FB}"/>
              </a:ext>
            </a:extLst>
          </p:cNvPr>
          <p:cNvSpPr>
            <a:spLocks noGrp="1"/>
          </p:cNvSpPr>
          <p:nvPr>
            <p:ph type="sldNum" sz="quarter" idx="12"/>
          </p:nvPr>
        </p:nvSpPr>
        <p:spPr/>
        <p:txBody>
          <a:bodyPr/>
          <a:lstStyle/>
          <a:p>
            <a:pPr marL="0" marR="0" lvl="0" indent="0" algn="r" defTabSz="914354" rtl="0" eaLnBrk="1" fontAlgn="auto" latinLnBrk="0" hangingPunct="1">
              <a:lnSpc>
                <a:spcPct val="100000"/>
              </a:lnSpc>
              <a:spcBef>
                <a:spcPts val="0"/>
              </a:spcBef>
              <a:spcAft>
                <a:spcPts val="0"/>
              </a:spcAft>
              <a:buClrTx/>
              <a:buSzTx/>
              <a:buFontTx/>
              <a:buNone/>
              <a:tabLst/>
              <a:defRPr/>
            </a:pPr>
            <a:fld id="{FC1CF07D-8B3F-4D32-B059-0039CEA46DB1}" type="slidenum">
              <a:rPr kumimoji="0" lang="en-US" sz="1200" b="0" i="0" u="none" strike="noStrike" kern="1200" cap="none" spc="0" normalizeH="0" baseline="0" noProof="0" smtClean="0">
                <a:ln>
                  <a:noFill/>
                </a:ln>
                <a:solidFill>
                  <a:srgbClr val="EE672F"/>
                </a:solidFill>
                <a:effectLst/>
                <a:uLnTx/>
                <a:uFillTx/>
                <a:latin typeface="Calibri" panose="020F0502020204030204"/>
                <a:ea typeface="+mn-ea"/>
                <a:cs typeface="+mn-cs"/>
              </a:rPr>
              <a:pPr marL="0" marR="0" lvl="0" indent="0" algn="r" defTabSz="914354"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srgbClr val="EE672F"/>
              </a:solidFill>
              <a:effectLst/>
              <a:uLnTx/>
              <a:uFillTx/>
              <a:latin typeface="Calibri" panose="020F0502020204030204"/>
              <a:ea typeface="+mn-ea"/>
              <a:cs typeface="+mn-cs"/>
            </a:endParaRPr>
          </a:p>
        </p:txBody>
      </p:sp>
      <p:sp>
        <p:nvSpPr>
          <p:cNvPr id="3" name="ZoneTexte 2">
            <a:extLst>
              <a:ext uri="{FF2B5EF4-FFF2-40B4-BE49-F238E27FC236}">
                <a16:creationId xmlns:a16="http://schemas.microsoft.com/office/drawing/2014/main" id="{F7E2E80D-E59E-1ADB-64D1-8A9B1A536682}"/>
              </a:ext>
            </a:extLst>
          </p:cNvPr>
          <p:cNvSpPr txBox="1"/>
          <p:nvPr/>
        </p:nvSpPr>
        <p:spPr>
          <a:xfrm>
            <a:off x="-132692" y="1052736"/>
            <a:ext cx="8460940" cy="4493538"/>
          </a:xfrm>
          <a:prstGeom prst="rect">
            <a:avLst/>
          </a:prstGeom>
          <a:noFill/>
        </p:spPr>
        <p:txBody>
          <a:bodyPr wrap="square" rtlCol="0">
            <a:spAutoFit/>
          </a:bodyPr>
          <a:lstStyle/>
          <a:p>
            <a:pPr marL="914400" marR="0" lvl="1" indent="-45720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L'État fausse le marché et réduit la liberté individuelle.</a:t>
            </a:r>
          </a:p>
          <a:p>
            <a:pPr marL="914400" marR="0" lvl="1" indent="-45720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L'État doit se limiter à : sécurité, justice, application des lois.</a:t>
            </a:r>
          </a:p>
          <a:p>
            <a:pPr marL="914400" marR="0" lvl="1" indent="-45720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L'État-providence crée une dépendance et diminue les responsabilités individuelles.</a:t>
            </a:r>
          </a:p>
          <a:p>
            <a:pPr marL="914400" marR="0" lvl="1" indent="-45720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Cette aide publique peut mener à une perte de liberté personnelle.</a:t>
            </a:r>
          </a:p>
          <a:p>
            <a:pPr marL="914400" marR="0" lvl="1" indent="-45720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Les interventions de l'État mènent progressivement à une société contrôlée.</a:t>
            </a:r>
          </a:p>
          <a:p>
            <a:pPr marL="914400" marR="0" lvl="1" indent="-457200" algn="l" defTabSz="914354"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Le marché est un "processus de découverte" supérieur pour organiser la société.</a:t>
            </a:r>
          </a:p>
        </p:txBody>
      </p:sp>
      <p:pic>
        <p:nvPicPr>
          <p:cNvPr id="9" name="Image 8">
            <a:extLst>
              <a:ext uri="{FF2B5EF4-FFF2-40B4-BE49-F238E27FC236}">
                <a16:creationId xmlns:a16="http://schemas.microsoft.com/office/drawing/2014/main" id="{664CA380-3AA9-0DD7-A47F-9DDAC218E0EA}"/>
              </a:ext>
            </a:extLst>
          </p:cNvPr>
          <p:cNvPicPr>
            <a:picLocks noChangeAspect="1"/>
          </p:cNvPicPr>
          <p:nvPr/>
        </p:nvPicPr>
        <p:blipFill>
          <a:blip r:embed="rId3"/>
          <a:stretch>
            <a:fillRect/>
          </a:stretch>
        </p:blipFill>
        <p:spPr>
          <a:xfrm>
            <a:off x="9120336" y="521444"/>
            <a:ext cx="2591048" cy="3955565"/>
          </a:xfrm>
          <a:prstGeom prst="rect">
            <a:avLst/>
          </a:prstGeom>
        </p:spPr>
      </p:pic>
      <p:pic>
        <p:nvPicPr>
          <p:cNvPr id="5" name="Image 4">
            <a:extLst>
              <a:ext uri="{FF2B5EF4-FFF2-40B4-BE49-F238E27FC236}">
                <a16:creationId xmlns:a16="http://schemas.microsoft.com/office/drawing/2014/main" id="{F915AF6B-5594-AAB0-7BCA-47FE030BA150}"/>
              </a:ext>
            </a:extLst>
          </p:cNvPr>
          <p:cNvPicPr>
            <a:picLocks noChangeAspect="1"/>
          </p:cNvPicPr>
          <p:nvPr/>
        </p:nvPicPr>
        <p:blipFill>
          <a:blip r:embed="rId4"/>
          <a:stretch>
            <a:fillRect/>
          </a:stretch>
        </p:blipFill>
        <p:spPr>
          <a:xfrm>
            <a:off x="8472264" y="3933056"/>
            <a:ext cx="1583888" cy="1979860"/>
          </a:xfrm>
          <a:prstGeom prst="rect">
            <a:avLst/>
          </a:prstGeom>
        </p:spPr>
      </p:pic>
    </p:spTree>
    <p:extLst>
      <p:ext uri="{BB962C8B-B14F-4D97-AF65-F5344CB8AC3E}">
        <p14:creationId xmlns:p14="http://schemas.microsoft.com/office/powerpoint/2010/main" val="2581190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66EDBA-5F48-F95C-06BF-9C54C7CD36E2}"/>
            </a:ext>
          </a:extLst>
        </p:cNvPr>
        <p:cNvGrpSpPr/>
        <p:nvPr/>
      </p:nvGrpSpPr>
      <p:grpSpPr>
        <a:xfrm>
          <a:off x="0" y="0"/>
          <a:ext cx="0" cy="0"/>
          <a:chOff x="0" y="0"/>
          <a:chExt cx="0" cy="0"/>
        </a:xfrm>
      </p:grpSpPr>
      <p:sp>
        <p:nvSpPr>
          <p:cNvPr id="18" name="Title 17">
            <a:extLst>
              <a:ext uri="{FF2B5EF4-FFF2-40B4-BE49-F238E27FC236}">
                <a16:creationId xmlns:a16="http://schemas.microsoft.com/office/drawing/2014/main" id="{F587ED5C-C177-709F-2FE7-A869F2D859EF}"/>
              </a:ext>
            </a:extLst>
          </p:cNvPr>
          <p:cNvSpPr>
            <a:spLocks noGrp="1"/>
          </p:cNvSpPr>
          <p:nvPr>
            <p:ph type="title"/>
          </p:nvPr>
        </p:nvSpPr>
        <p:spPr>
          <a:xfrm>
            <a:off x="263352" y="266680"/>
            <a:ext cx="10873208" cy="532359"/>
          </a:xfrm>
        </p:spPr>
        <p:txBody>
          <a:bodyPr>
            <a:normAutofit fontScale="90000"/>
          </a:bodyPr>
          <a:lstStyle/>
          <a:p>
            <a:r>
              <a:rPr lang="en-US" dirty="0"/>
              <a:t>Doit-on faire </a:t>
            </a:r>
            <a:r>
              <a:rPr lang="en-US" dirty="0" err="1"/>
              <a:t>confiance</a:t>
            </a:r>
            <a:r>
              <a:rPr lang="en-US" dirty="0"/>
              <a:t> à </a:t>
            </a:r>
            <a:r>
              <a:rPr lang="en-US" dirty="0" err="1"/>
              <a:t>l’Etat</a:t>
            </a:r>
            <a:r>
              <a:rPr lang="en-US" dirty="0"/>
              <a:t> ? Aux </a:t>
            </a:r>
            <a:r>
              <a:rPr lang="en-US" dirty="0" err="1"/>
              <a:t>politiciens</a:t>
            </a:r>
            <a:r>
              <a:rPr lang="en-US" dirty="0"/>
              <a:t> ?</a:t>
            </a:r>
          </a:p>
        </p:txBody>
      </p:sp>
      <p:sp>
        <p:nvSpPr>
          <p:cNvPr id="64" name="Slide Number Placeholder 63">
            <a:extLst>
              <a:ext uri="{FF2B5EF4-FFF2-40B4-BE49-F238E27FC236}">
                <a16:creationId xmlns:a16="http://schemas.microsoft.com/office/drawing/2014/main" id="{1401ED45-BDB0-C53F-CF87-8233F7BF3FD7}"/>
              </a:ext>
            </a:extLst>
          </p:cNvPr>
          <p:cNvSpPr>
            <a:spLocks noGrp="1"/>
          </p:cNvSpPr>
          <p:nvPr>
            <p:ph type="sldNum" sz="quarter" idx="12"/>
          </p:nvPr>
        </p:nvSpPr>
        <p:spPr/>
        <p:txBody>
          <a:bodyPr/>
          <a:lstStyle/>
          <a:p>
            <a:fld id="{FC1CF07D-8B3F-4D32-B059-0039CEA46DB1}" type="slidenum">
              <a:rPr lang="en-US" smtClean="0"/>
              <a:pPr/>
              <a:t>64</a:t>
            </a:fld>
            <a:endParaRPr lang="en-US"/>
          </a:p>
        </p:txBody>
      </p:sp>
      <p:sp>
        <p:nvSpPr>
          <p:cNvPr id="2" name="ZoneTexte 1">
            <a:extLst>
              <a:ext uri="{FF2B5EF4-FFF2-40B4-BE49-F238E27FC236}">
                <a16:creationId xmlns:a16="http://schemas.microsoft.com/office/drawing/2014/main" id="{BD47C319-1FF6-7511-7A26-B87C1D4872D0}"/>
              </a:ext>
            </a:extLst>
          </p:cNvPr>
          <p:cNvSpPr txBox="1"/>
          <p:nvPr/>
        </p:nvSpPr>
        <p:spPr>
          <a:xfrm>
            <a:off x="119336" y="1052736"/>
            <a:ext cx="3528392" cy="4524315"/>
          </a:xfrm>
          <a:prstGeom prst="rect">
            <a:avLst/>
          </a:prstGeom>
          <a:noFill/>
        </p:spPr>
        <p:txBody>
          <a:bodyPr wrap="square" rtlCol="0">
            <a:spAutoFit/>
          </a:bodyPr>
          <a:lstStyle/>
          <a:p>
            <a:pPr marL="457200" indent="-457200">
              <a:buFont typeface="Arial" panose="020B0604020202020204" pitchFamily="34" charset="0"/>
              <a:buChar char="•"/>
            </a:pPr>
            <a:r>
              <a:rPr lang="fr-FR" sz="3200" b="1" dirty="0"/>
              <a:t>Machiavel </a:t>
            </a:r>
          </a:p>
          <a:p>
            <a:pPr marL="457200" indent="-457200">
              <a:buFont typeface="Arial" panose="020B0604020202020204" pitchFamily="34" charset="0"/>
              <a:buChar char="•"/>
            </a:pPr>
            <a:r>
              <a:rPr lang="fr-FR" sz="3200" b="1" dirty="0"/>
              <a:t>Montesquieu </a:t>
            </a:r>
          </a:p>
          <a:p>
            <a:pPr marL="457200" indent="-457200">
              <a:buFont typeface="Arial" panose="020B0604020202020204" pitchFamily="34" charset="0"/>
              <a:buChar char="•"/>
            </a:pPr>
            <a:r>
              <a:rPr lang="fr-FR" sz="3200" b="1" dirty="0"/>
              <a:t>Rousseau </a:t>
            </a:r>
          </a:p>
          <a:p>
            <a:pPr marL="457200" indent="-457200">
              <a:buFont typeface="Arial" panose="020B0604020202020204" pitchFamily="34" charset="0"/>
              <a:buChar char="•"/>
            </a:pPr>
            <a:r>
              <a:rPr lang="fr-FR" sz="3200" b="1" dirty="0"/>
              <a:t>Kant</a:t>
            </a:r>
            <a:r>
              <a:rPr lang="fr-FR" sz="3200" dirty="0"/>
              <a:t> </a:t>
            </a:r>
            <a:endParaRPr lang="fr-FR" sz="3200" b="1" dirty="0"/>
          </a:p>
          <a:p>
            <a:pPr marL="457200" indent="-457200">
              <a:buFont typeface="Arial" panose="020B0604020202020204" pitchFamily="34" charset="0"/>
              <a:buChar char="•"/>
            </a:pPr>
            <a:r>
              <a:rPr lang="fr-FR" sz="3200" b="1" dirty="0"/>
              <a:t>Tocqueville</a:t>
            </a:r>
          </a:p>
          <a:p>
            <a:pPr marL="457200" indent="-457200">
              <a:buFont typeface="Arial" panose="020B0604020202020204" pitchFamily="34" charset="0"/>
              <a:buChar char="•"/>
            </a:pPr>
            <a:r>
              <a:rPr lang="fr-FR" sz="3200" b="1" dirty="0"/>
              <a:t>Weber </a:t>
            </a:r>
          </a:p>
          <a:p>
            <a:pPr marL="457200" indent="-457200">
              <a:buFont typeface="Arial" panose="020B0604020202020204" pitchFamily="34" charset="0"/>
              <a:buChar char="•"/>
            </a:pPr>
            <a:r>
              <a:rPr lang="fr-FR" sz="3200" b="1" dirty="0"/>
              <a:t>Arendt </a:t>
            </a:r>
          </a:p>
          <a:p>
            <a:pPr marL="457200" indent="-457200">
              <a:buFont typeface="Arial" panose="020B0604020202020204" pitchFamily="34" charset="0"/>
              <a:buChar char="•"/>
            </a:pPr>
            <a:r>
              <a:rPr lang="fr-FR" sz="3200" b="1" dirty="0"/>
              <a:t>Bourdieu </a:t>
            </a:r>
          </a:p>
          <a:p>
            <a:pPr marL="457200" indent="-457200">
              <a:buFont typeface="Arial" panose="020B0604020202020204" pitchFamily="34" charset="0"/>
              <a:buChar char="•"/>
            </a:pPr>
            <a:r>
              <a:rPr lang="fr-FR" sz="3200" b="1" dirty="0"/>
              <a:t>Adam Smith</a:t>
            </a:r>
          </a:p>
        </p:txBody>
      </p:sp>
      <p:sp>
        <p:nvSpPr>
          <p:cNvPr id="4" name="ZoneTexte 3">
            <a:extLst>
              <a:ext uri="{FF2B5EF4-FFF2-40B4-BE49-F238E27FC236}">
                <a16:creationId xmlns:a16="http://schemas.microsoft.com/office/drawing/2014/main" id="{779B5FB7-83D1-F97B-9901-2E9A1F2DE381}"/>
              </a:ext>
            </a:extLst>
          </p:cNvPr>
          <p:cNvSpPr txBox="1"/>
          <p:nvPr/>
        </p:nvSpPr>
        <p:spPr>
          <a:xfrm>
            <a:off x="3359696" y="1052736"/>
            <a:ext cx="3528392" cy="4031873"/>
          </a:xfrm>
          <a:prstGeom prst="rect">
            <a:avLst/>
          </a:prstGeom>
          <a:noFill/>
        </p:spPr>
        <p:txBody>
          <a:bodyPr wrap="square" rtlCol="0">
            <a:spAutoFit/>
          </a:bodyPr>
          <a:lstStyle/>
          <a:p>
            <a:pPr marL="457200" indent="-457200">
              <a:buFont typeface="Arial" panose="020B0604020202020204" pitchFamily="34" charset="0"/>
              <a:buChar char="•"/>
            </a:pPr>
            <a:r>
              <a:rPr lang="fr-FR" sz="3200" b="1" dirty="0"/>
              <a:t>John Stuart Mill</a:t>
            </a:r>
          </a:p>
          <a:p>
            <a:pPr marL="457200" indent="-457200">
              <a:buFont typeface="Arial" panose="020B0604020202020204" pitchFamily="34" charset="0"/>
              <a:buChar char="•"/>
            </a:pPr>
            <a:r>
              <a:rPr lang="fr-FR" sz="3200" b="1" dirty="0"/>
              <a:t>Hayek</a:t>
            </a:r>
            <a:r>
              <a:rPr lang="fr-FR" sz="3200" dirty="0"/>
              <a:t> </a:t>
            </a:r>
            <a:endParaRPr lang="fr-FR" sz="3200" b="1" dirty="0"/>
          </a:p>
          <a:p>
            <a:pPr marL="457200" indent="-457200">
              <a:buFont typeface="Arial" panose="020B0604020202020204" pitchFamily="34" charset="0"/>
              <a:buChar char="•"/>
            </a:pPr>
            <a:r>
              <a:rPr lang="fr-FR" sz="3200" b="1" dirty="0"/>
              <a:t>Buchanan</a:t>
            </a:r>
          </a:p>
          <a:p>
            <a:pPr marL="457200" indent="-457200">
              <a:buFont typeface="Arial" panose="020B0604020202020204" pitchFamily="34" charset="0"/>
              <a:buChar char="•"/>
            </a:pPr>
            <a:r>
              <a:rPr lang="fr-FR" sz="3200" b="1" dirty="0"/>
              <a:t>Friedman </a:t>
            </a:r>
          </a:p>
          <a:p>
            <a:pPr marL="457200" indent="-457200">
              <a:buFont typeface="Arial" panose="020B0604020202020204" pitchFamily="34" charset="0"/>
              <a:buChar char="•"/>
            </a:pPr>
            <a:r>
              <a:rPr lang="fr-FR" sz="3200" b="1" dirty="0"/>
              <a:t>Schumpeter</a:t>
            </a:r>
          </a:p>
          <a:p>
            <a:pPr marL="457200" indent="-457200">
              <a:buFont typeface="Arial" panose="020B0604020202020204" pitchFamily="34" charset="0"/>
              <a:buChar char="•"/>
            </a:pPr>
            <a:r>
              <a:rPr lang="fr-FR" sz="3200" b="1" dirty="0"/>
              <a:t>Olson </a:t>
            </a:r>
          </a:p>
          <a:p>
            <a:pPr marL="457200" indent="-457200">
              <a:buFont typeface="Arial" panose="020B0604020202020204" pitchFamily="34" charset="0"/>
              <a:buChar char="•"/>
            </a:pPr>
            <a:r>
              <a:rPr lang="fr-FR" sz="3200" b="1" dirty="0"/>
              <a:t>Amartya Sen</a:t>
            </a:r>
          </a:p>
          <a:p>
            <a:pPr marL="457200" indent="-457200">
              <a:buFont typeface="Arial" panose="020B0604020202020204" pitchFamily="34" charset="0"/>
              <a:buChar char="•"/>
            </a:pPr>
            <a:r>
              <a:rPr lang="fr-FR" sz="3200" b="1" dirty="0"/>
              <a:t>Etc.</a:t>
            </a:r>
          </a:p>
        </p:txBody>
      </p:sp>
      <p:sp>
        <p:nvSpPr>
          <p:cNvPr id="7" name="Accolade fermante 6">
            <a:extLst>
              <a:ext uri="{FF2B5EF4-FFF2-40B4-BE49-F238E27FC236}">
                <a16:creationId xmlns:a16="http://schemas.microsoft.com/office/drawing/2014/main" id="{8EEF57D9-5831-622C-FFCE-A932EDA71342}"/>
              </a:ext>
            </a:extLst>
          </p:cNvPr>
          <p:cNvSpPr/>
          <p:nvPr/>
        </p:nvSpPr>
        <p:spPr>
          <a:xfrm>
            <a:off x="6456040" y="1052736"/>
            <a:ext cx="1080120" cy="4752528"/>
          </a:xfrm>
          <a:prstGeom prst="rightBrace">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fr-FR" dirty="0"/>
          </a:p>
        </p:txBody>
      </p:sp>
      <p:sp>
        <p:nvSpPr>
          <p:cNvPr id="8" name="ZoneTexte 7">
            <a:extLst>
              <a:ext uri="{FF2B5EF4-FFF2-40B4-BE49-F238E27FC236}">
                <a16:creationId xmlns:a16="http://schemas.microsoft.com/office/drawing/2014/main" id="{744FF378-568C-76DA-F400-B33079F15754}"/>
              </a:ext>
            </a:extLst>
          </p:cNvPr>
          <p:cNvSpPr txBox="1"/>
          <p:nvPr/>
        </p:nvSpPr>
        <p:spPr>
          <a:xfrm>
            <a:off x="7824192" y="984785"/>
            <a:ext cx="3960440" cy="5324535"/>
          </a:xfrm>
          <a:prstGeom prst="rect">
            <a:avLst/>
          </a:prstGeom>
          <a:noFill/>
        </p:spPr>
        <p:txBody>
          <a:bodyPr wrap="square" rtlCol="0">
            <a:spAutoFit/>
          </a:bodyPr>
          <a:lstStyle/>
          <a:p>
            <a:r>
              <a:rPr lang="fr-FR" sz="2000" dirty="0"/>
              <a:t>Les hommes politiques, sont motivés par des </a:t>
            </a:r>
            <a:r>
              <a:rPr lang="fr-FR" sz="2000" b="1" dirty="0">
                <a:solidFill>
                  <a:srgbClr val="C00000"/>
                </a:solidFill>
              </a:rPr>
              <a:t>intérêts</a:t>
            </a:r>
            <a:r>
              <a:rPr lang="fr-FR" sz="2000" b="1" dirty="0">
                <a:solidFill>
                  <a:schemeClr val="accent4"/>
                </a:solidFill>
              </a:rPr>
              <a:t> personnels </a:t>
            </a:r>
            <a:r>
              <a:rPr lang="fr-FR" sz="2000" dirty="0"/>
              <a:t>et peuvent être </a:t>
            </a:r>
            <a:r>
              <a:rPr lang="fr-FR" sz="2000" b="1" dirty="0">
                <a:solidFill>
                  <a:srgbClr val="C00000"/>
                </a:solidFill>
              </a:rPr>
              <a:t>influencés par des groupes de pression. </a:t>
            </a:r>
          </a:p>
          <a:p>
            <a:endParaRPr lang="fr-FR" sz="2000" dirty="0"/>
          </a:p>
          <a:p>
            <a:r>
              <a:rPr lang="fr-FR" sz="2000" dirty="0"/>
              <a:t>Il faut </a:t>
            </a:r>
            <a:r>
              <a:rPr lang="fr-FR" sz="2000" b="1" dirty="0">
                <a:solidFill>
                  <a:srgbClr val="C00000"/>
                </a:solidFill>
              </a:rPr>
              <a:t>limiter les pouvoirs </a:t>
            </a:r>
            <a:r>
              <a:rPr lang="fr-FR" sz="2000" dirty="0"/>
              <a:t>des politiciens, </a:t>
            </a:r>
            <a:r>
              <a:rPr lang="fr-FR" sz="2000" b="1" dirty="0">
                <a:solidFill>
                  <a:srgbClr val="C00000"/>
                </a:solidFill>
              </a:rPr>
              <a:t>favoriser la transparence,</a:t>
            </a:r>
            <a:r>
              <a:rPr lang="fr-FR" sz="2000" dirty="0"/>
              <a:t> et établir des </a:t>
            </a:r>
            <a:r>
              <a:rPr lang="fr-FR" sz="2000" b="1" dirty="0">
                <a:solidFill>
                  <a:srgbClr val="C00000"/>
                </a:solidFill>
              </a:rPr>
              <a:t>mécanismes de surveillance </a:t>
            </a:r>
            <a:r>
              <a:rPr lang="fr-FR" sz="2000" dirty="0"/>
              <a:t>pour éviter les abus. </a:t>
            </a:r>
          </a:p>
          <a:p>
            <a:endParaRPr lang="fr-FR" sz="2000" dirty="0"/>
          </a:p>
          <a:p>
            <a:r>
              <a:rPr lang="fr-FR" sz="2000" b="1" dirty="0">
                <a:solidFill>
                  <a:srgbClr val="C00000"/>
                </a:solidFill>
              </a:rPr>
              <a:t>Une confiance aveugle dans les hommes politiques et l’Etat est perçue comme dangereuse</a:t>
            </a:r>
            <a:r>
              <a:rPr lang="fr-FR" sz="2000" dirty="0"/>
              <a:t>, car elle peut mener à des décisions inefficaces, voire néfastes pour la société. </a:t>
            </a:r>
          </a:p>
        </p:txBody>
      </p:sp>
    </p:spTree>
    <p:extLst>
      <p:ext uri="{BB962C8B-B14F-4D97-AF65-F5344CB8AC3E}">
        <p14:creationId xmlns:p14="http://schemas.microsoft.com/office/powerpoint/2010/main" val="383302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2" end="2"/>
                                            </p:txEl>
                                          </p:spTgt>
                                        </p:tgtEl>
                                        <p:attrNameLst>
                                          <p:attrName>style.visibility</p:attrName>
                                        </p:attrNameLst>
                                      </p:cBhvr>
                                      <p:to>
                                        <p:strVal val="visible"/>
                                      </p:to>
                                    </p:set>
                                    <p:animEffect transition="in" filter="fade">
                                      <p:cBhvr>
                                        <p:cTn id="27" dur="500"/>
                                        <p:tgtEl>
                                          <p:spTgt spid="8">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animBg="1"/>
      <p:bldP spid="8"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94B70-7E35-1A8A-7E36-9540BFFAD5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7D11A9-82C5-DFA4-E4B5-69F0C27153A5}"/>
              </a:ext>
            </a:extLst>
          </p:cNvPr>
          <p:cNvSpPr>
            <a:spLocks noGrp="1"/>
          </p:cNvSpPr>
          <p:nvPr>
            <p:ph type="ctrTitle"/>
          </p:nvPr>
        </p:nvSpPr>
        <p:spPr/>
        <p:txBody>
          <a:bodyPr/>
          <a:lstStyle/>
          <a:p>
            <a:r>
              <a:rPr lang="fr-FR" dirty="0"/>
              <a:t>La régulation supranationale dans le cadre européen</a:t>
            </a:r>
            <a:endParaRPr lang="en-US" dirty="0"/>
          </a:p>
        </p:txBody>
      </p:sp>
      <p:sp>
        <p:nvSpPr>
          <p:cNvPr id="5" name="Text Placeholder 4">
            <a:extLst>
              <a:ext uri="{FF2B5EF4-FFF2-40B4-BE49-F238E27FC236}">
                <a16:creationId xmlns:a16="http://schemas.microsoft.com/office/drawing/2014/main" id="{FA04A1B1-8318-BFD9-23A3-97122E66BFC2}"/>
              </a:ext>
            </a:extLst>
          </p:cNvPr>
          <p:cNvSpPr>
            <a:spLocks noGrp="1"/>
          </p:cNvSpPr>
          <p:nvPr>
            <p:ph type="body" sz="quarter" idx="14"/>
          </p:nvPr>
        </p:nvSpPr>
        <p:spPr/>
        <p:txBody>
          <a:bodyPr/>
          <a:lstStyle/>
          <a:p>
            <a:r>
              <a:rPr lang="en-US" dirty="0"/>
              <a:t>05</a:t>
            </a:r>
          </a:p>
        </p:txBody>
      </p:sp>
      <p:sp>
        <p:nvSpPr>
          <p:cNvPr id="4" name="Slide Number Placeholder 3">
            <a:extLst>
              <a:ext uri="{FF2B5EF4-FFF2-40B4-BE49-F238E27FC236}">
                <a16:creationId xmlns:a16="http://schemas.microsoft.com/office/drawing/2014/main" id="{BE1A8AF0-07C1-823E-8C5D-29297B13D3B1}"/>
              </a:ext>
            </a:extLst>
          </p:cNvPr>
          <p:cNvSpPr>
            <a:spLocks noGrp="1"/>
          </p:cNvSpPr>
          <p:nvPr>
            <p:ph type="sldNum" sz="quarter" idx="15"/>
          </p:nvPr>
        </p:nvSpPr>
        <p:spPr/>
        <p:txBody>
          <a:bodyPr/>
          <a:lstStyle/>
          <a:p>
            <a:fld id="{FC1CF07D-8B3F-4D32-B059-0039CEA46DB1}" type="slidenum">
              <a:rPr lang="en-US" smtClean="0"/>
              <a:pPr/>
              <a:t>65</a:t>
            </a:fld>
            <a:endParaRPr lang="en-US"/>
          </a:p>
        </p:txBody>
      </p:sp>
      <p:sp>
        <p:nvSpPr>
          <p:cNvPr id="9" name="Picture Placeholder 8">
            <a:extLst>
              <a:ext uri="{FF2B5EF4-FFF2-40B4-BE49-F238E27FC236}">
                <a16:creationId xmlns:a16="http://schemas.microsoft.com/office/drawing/2014/main" id="{F5980E42-16B5-5860-D1B1-9642E749DDA1}"/>
              </a:ext>
            </a:extLst>
          </p:cNvPr>
          <p:cNvSpPr>
            <a:spLocks noGrp="1"/>
          </p:cNvSpPr>
          <p:nvPr>
            <p:ph type="pic" sz="quarter" idx="13"/>
          </p:nvPr>
        </p:nvSpPr>
        <p:spPr/>
      </p:sp>
      <p:sp>
        <p:nvSpPr>
          <p:cNvPr id="7" name="Sous-titre 6">
            <a:extLst>
              <a:ext uri="{FF2B5EF4-FFF2-40B4-BE49-F238E27FC236}">
                <a16:creationId xmlns:a16="http://schemas.microsoft.com/office/drawing/2014/main" id="{470929EA-8425-5219-7515-81B6C8FE345C}"/>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4129663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3F2F6-B9A6-4BFA-2261-E07FB540EA69}"/>
            </a:ext>
          </a:extLst>
        </p:cNvPr>
        <p:cNvGrpSpPr/>
        <p:nvPr/>
      </p:nvGrpSpPr>
      <p:grpSpPr>
        <a:xfrm>
          <a:off x="0" y="0"/>
          <a:ext cx="0" cy="0"/>
          <a:chOff x="0" y="0"/>
          <a:chExt cx="0" cy="0"/>
        </a:xfrm>
      </p:grpSpPr>
      <p:sp>
        <p:nvSpPr>
          <p:cNvPr id="13" name="Freeform: Shape 12">
            <a:extLst>
              <a:ext uri="{FF2B5EF4-FFF2-40B4-BE49-F238E27FC236}">
                <a16:creationId xmlns:a16="http://schemas.microsoft.com/office/drawing/2014/main" id="{F6EE0C03-1618-79DE-72B6-24D08C39034E}"/>
              </a:ext>
            </a:extLst>
          </p:cNvPr>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E65BCAD-5F62-4CDB-33AA-14482C09EF96}"/>
              </a:ext>
            </a:extLst>
          </p:cNvPr>
          <p:cNvSpPr>
            <a:spLocks noGrp="1"/>
          </p:cNvSpPr>
          <p:nvPr>
            <p:ph type="ctrTitle"/>
          </p:nvPr>
        </p:nvSpPr>
        <p:spPr>
          <a:xfrm>
            <a:off x="2032000" y="4609550"/>
            <a:ext cx="8128000" cy="1067644"/>
          </a:xfrm>
        </p:spPr>
        <p:txBody>
          <a:bodyPr/>
          <a:lstStyle/>
          <a:p>
            <a:r>
              <a:rPr lang="fr-FR" dirty="0"/>
              <a:t>Le partage des compétences entre l’UE et les États membres</a:t>
            </a:r>
            <a:endParaRPr lang="en-US" dirty="0"/>
          </a:p>
        </p:txBody>
      </p:sp>
      <p:sp>
        <p:nvSpPr>
          <p:cNvPr id="5" name="Text Placeholder 4">
            <a:extLst>
              <a:ext uri="{FF2B5EF4-FFF2-40B4-BE49-F238E27FC236}">
                <a16:creationId xmlns:a16="http://schemas.microsoft.com/office/drawing/2014/main" id="{200D5658-5ED2-9E82-4807-DC3B095BF0ED}"/>
              </a:ext>
            </a:extLst>
          </p:cNvPr>
          <p:cNvSpPr>
            <a:spLocks noGrp="1"/>
          </p:cNvSpPr>
          <p:nvPr>
            <p:ph type="body" sz="quarter" idx="14"/>
          </p:nvPr>
        </p:nvSpPr>
        <p:spPr/>
        <p:txBody>
          <a:bodyPr/>
          <a:lstStyle/>
          <a:p>
            <a:r>
              <a:rPr lang="en-US" dirty="0"/>
              <a:t>01</a:t>
            </a:r>
          </a:p>
        </p:txBody>
      </p:sp>
      <p:sp>
        <p:nvSpPr>
          <p:cNvPr id="7" name="Sous-titre 6">
            <a:extLst>
              <a:ext uri="{FF2B5EF4-FFF2-40B4-BE49-F238E27FC236}">
                <a16:creationId xmlns:a16="http://schemas.microsoft.com/office/drawing/2014/main" id="{302E1679-326F-E721-856D-8471CBE5FD52}"/>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13914482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F6C62-C32F-5B49-B70F-816CA61351E2}"/>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6991326-DACB-EC84-0B1C-5763E9C2E5DB}"/>
              </a:ext>
            </a:extLst>
          </p:cNvPr>
          <p:cNvSpPr>
            <a:spLocks noGrp="1"/>
          </p:cNvSpPr>
          <p:nvPr>
            <p:ph type="sldNum" sz="quarter" idx="12"/>
          </p:nvPr>
        </p:nvSpPr>
        <p:spPr/>
        <p:txBody>
          <a:bodyPr/>
          <a:lstStyle/>
          <a:p>
            <a:fld id="{51F02384-994A-4C3C-8656-0CE2B6A3B91B}" type="slidenum">
              <a:rPr lang="en-US" smtClean="0"/>
              <a:pPr/>
              <a:t>67</a:t>
            </a:fld>
            <a:endParaRPr lang="en-US"/>
          </a:p>
        </p:txBody>
      </p:sp>
      <p:sp>
        <p:nvSpPr>
          <p:cNvPr id="4" name="Title 3">
            <a:extLst>
              <a:ext uri="{FF2B5EF4-FFF2-40B4-BE49-F238E27FC236}">
                <a16:creationId xmlns:a16="http://schemas.microsoft.com/office/drawing/2014/main" id="{C423DC7F-8E11-6ED8-7952-96A6DA2894B2}"/>
              </a:ext>
            </a:extLst>
          </p:cNvPr>
          <p:cNvSpPr>
            <a:spLocks noGrp="1"/>
          </p:cNvSpPr>
          <p:nvPr>
            <p:ph type="title"/>
          </p:nvPr>
        </p:nvSpPr>
        <p:spPr>
          <a:xfrm>
            <a:off x="191344" y="160337"/>
            <a:ext cx="11809312" cy="520700"/>
          </a:xfrm>
        </p:spPr>
        <p:txBody>
          <a:bodyPr>
            <a:normAutofit fontScale="90000"/>
          </a:bodyPr>
          <a:lstStyle/>
          <a:p>
            <a:r>
              <a:rPr lang="fr-FR" dirty="0"/>
              <a:t>Le partage des compétences entre l’UE et ses membres</a:t>
            </a:r>
            <a:endParaRPr lang="en-US" dirty="0"/>
          </a:p>
        </p:txBody>
      </p:sp>
      <p:sp>
        <p:nvSpPr>
          <p:cNvPr id="5" name="ZoneTexte 4">
            <a:extLst>
              <a:ext uri="{FF2B5EF4-FFF2-40B4-BE49-F238E27FC236}">
                <a16:creationId xmlns:a16="http://schemas.microsoft.com/office/drawing/2014/main" id="{DA82AD68-2D89-94EF-DB03-1654405F1C99}"/>
              </a:ext>
            </a:extLst>
          </p:cNvPr>
          <p:cNvSpPr txBox="1"/>
          <p:nvPr/>
        </p:nvSpPr>
        <p:spPr>
          <a:xfrm>
            <a:off x="191344" y="1052736"/>
            <a:ext cx="11809312" cy="4154984"/>
          </a:xfrm>
          <a:prstGeom prst="rect">
            <a:avLst/>
          </a:prstGeom>
          <a:noFill/>
        </p:spPr>
        <p:txBody>
          <a:bodyPr wrap="square" rtlCol="0">
            <a:spAutoFit/>
          </a:bodyPr>
          <a:lstStyle/>
          <a:p>
            <a:r>
              <a:rPr lang="fr-FR" sz="2400" dirty="0"/>
              <a:t>L’Union européenne (UE) est une organisation politique et économique regroupant 27 pays, créée pour assurer la paix et la coopération entre les États européens après la Seconde Guerre mondiale.</a:t>
            </a:r>
          </a:p>
          <a:p>
            <a:endParaRPr lang="fr-FR" sz="2400" dirty="0"/>
          </a:p>
          <a:p>
            <a:r>
              <a:rPr lang="fr-FR" sz="2400" dirty="0"/>
              <a:t>Elle fonctionne sur un </a:t>
            </a:r>
            <a:r>
              <a:rPr lang="fr-FR" sz="2400" b="1" dirty="0">
                <a:solidFill>
                  <a:srgbClr val="C00000"/>
                </a:solidFill>
              </a:rPr>
              <a:t>principe de souveraineté partagée</a:t>
            </a:r>
            <a:r>
              <a:rPr lang="fr-FR" sz="2400" dirty="0"/>
              <a:t>, où certains pouvoirs sont délégués à des institutions communes comme le Parlement européen et la Commission européenne.</a:t>
            </a:r>
          </a:p>
          <a:p>
            <a:endParaRPr lang="fr-FR" sz="2400" dirty="0"/>
          </a:p>
          <a:p>
            <a:r>
              <a:rPr lang="fr-FR" sz="2400" dirty="0"/>
              <a:t>Ensemble, les pays membres </a:t>
            </a:r>
            <a:r>
              <a:rPr lang="fr-FR" sz="2400" b="1" dirty="0">
                <a:solidFill>
                  <a:srgbClr val="C00000"/>
                </a:solidFill>
              </a:rPr>
              <a:t>collaborent dans divers domaines </a:t>
            </a:r>
            <a:r>
              <a:rPr lang="fr-FR" sz="2400" dirty="0"/>
              <a:t>comme l’économie, l’environnement et la sécurité, avec des lois européennes qui priment parfois sur les lois nationales pour garantir une cohésion entre eux.</a:t>
            </a:r>
          </a:p>
          <a:p>
            <a:endParaRPr lang="fr-FR" sz="2400" dirty="0"/>
          </a:p>
        </p:txBody>
      </p:sp>
      <p:pic>
        <p:nvPicPr>
          <p:cNvPr id="3" name="Image 2">
            <a:extLst>
              <a:ext uri="{FF2B5EF4-FFF2-40B4-BE49-F238E27FC236}">
                <a16:creationId xmlns:a16="http://schemas.microsoft.com/office/drawing/2014/main" id="{D34B265E-B15C-8C31-2175-5D8BF4E0AF20}"/>
              </a:ext>
            </a:extLst>
          </p:cNvPr>
          <p:cNvPicPr>
            <a:picLocks noChangeAspect="1"/>
          </p:cNvPicPr>
          <p:nvPr/>
        </p:nvPicPr>
        <p:blipFill>
          <a:blip r:embed="rId3"/>
          <a:stretch>
            <a:fillRect/>
          </a:stretch>
        </p:blipFill>
        <p:spPr>
          <a:xfrm>
            <a:off x="7903165" y="4390064"/>
            <a:ext cx="3450635" cy="1847248"/>
          </a:xfrm>
          <a:prstGeom prst="rect">
            <a:avLst/>
          </a:prstGeom>
        </p:spPr>
      </p:pic>
    </p:spTree>
    <p:extLst>
      <p:ext uri="{BB962C8B-B14F-4D97-AF65-F5344CB8AC3E}">
        <p14:creationId xmlns:p14="http://schemas.microsoft.com/office/powerpoint/2010/main" val="2146969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5A3F9-1D10-3B7D-93C3-3357F1E91EC1}"/>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F9C83CE-A79A-3F0A-D138-B466810C1A7E}"/>
              </a:ext>
            </a:extLst>
          </p:cNvPr>
          <p:cNvSpPr>
            <a:spLocks noGrp="1"/>
          </p:cNvSpPr>
          <p:nvPr>
            <p:ph type="sldNum" sz="quarter" idx="12"/>
          </p:nvPr>
        </p:nvSpPr>
        <p:spPr/>
        <p:txBody>
          <a:bodyPr/>
          <a:lstStyle/>
          <a:p>
            <a:fld id="{51F02384-994A-4C3C-8656-0CE2B6A3B91B}" type="slidenum">
              <a:rPr lang="en-US" smtClean="0"/>
              <a:pPr/>
              <a:t>68</a:t>
            </a:fld>
            <a:endParaRPr lang="en-US"/>
          </a:p>
        </p:txBody>
      </p:sp>
      <p:sp>
        <p:nvSpPr>
          <p:cNvPr id="4" name="Title 3">
            <a:extLst>
              <a:ext uri="{FF2B5EF4-FFF2-40B4-BE49-F238E27FC236}">
                <a16:creationId xmlns:a16="http://schemas.microsoft.com/office/drawing/2014/main" id="{9BA080D6-CF3B-992F-D580-EFF0A16670C3}"/>
              </a:ext>
            </a:extLst>
          </p:cNvPr>
          <p:cNvSpPr>
            <a:spLocks noGrp="1"/>
          </p:cNvSpPr>
          <p:nvPr>
            <p:ph type="title"/>
          </p:nvPr>
        </p:nvSpPr>
        <p:spPr>
          <a:xfrm>
            <a:off x="191344" y="160337"/>
            <a:ext cx="11809312" cy="520700"/>
          </a:xfrm>
        </p:spPr>
        <p:txBody>
          <a:bodyPr>
            <a:normAutofit fontScale="90000"/>
          </a:bodyPr>
          <a:lstStyle/>
          <a:p>
            <a:r>
              <a:rPr lang="fr-FR" dirty="0"/>
              <a:t>Le partage des compétences entre l’UE et ses membres</a:t>
            </a:r>
            <a:endParaRPr lang="en-US" dirty="0"/>
          </a:p>
        </p:txBody>
      </p:sp>
      <p:sp>
        <p:nvSpPr>
          <p:cNvPr id="5" name="ZoneTexte 4">
            <a:extLst>
              <a:ext uri="{FF2B5EF4-FFF2-40B4-BE49-F238E27FC236}">
                <a16:creationId xmlns:a16="http://schemas.microsoft.com/office/drawing/2014/main" id="{A6ECF240-94A0-5B0F-AC34-F92D4EFA75B6}"/>
              </a:ext>
            </a:extLst>
          </p:cNvPr>
          <p:cNvSpPr txBox="1"/>
          <p:nvPr/>
        </p:nvSpPr>
        <p:spPr>
          <a:xfrm>
            <a:off x="191344" y="1052736"/>
            <a:ext cx="11809312" cy="2677656"/>
          </a:xfrm>
          <a:prstGeom prst="rect">
            <a:avLst/>
          </a:prstGeom>
          <a:noFill/>
        </p:spPr>
        <p:txBody>
          <a:bodyPr wrap="square" rtlCol="0">
            <a:spAutoFit/>
          </a:bodyPr>
          <a:lstStyle/>
          <a:p>
            <a:r>
              <a:rPr lang="fr-FR" sz="2400" b="1" dirty="0"/>
              <a:t>Objectif de la régulation supranationale dans l’UE</a:t>
            </a:r>
          </a:p>
          <a:p>
            <a:endParaRPr lang="fr-FR" sz="2400" b="1" dirty="0"/>
          </a:p>
          <a:p>
            <a:r>
              <a:rPr lang="fr-FR" sz="2400" dirty="0"/>
              <a:t>L’Union européenne (UE) a été créée pour </a:t>
            </a:r>
            <a:r>
              <a:rPr lang="fr-FR" sz="2400" b="1" dirty="0">
                <a:solidFill>
                  <a:srgbClr val="C00000"/>
                </a:solidFill>
              </a:rPr>
              <a:t>renforcer la cohérence et la stabilité économique en Europe</a:t>
            </a:r>
            <a:r>
              <a:rPr lang="fr-FR" sz="2400" dirty="0"/>
              <a:t>. Les États membres accepte</a:t>
            </a:r>
            <a:r>
              <a:rPr lang="fr-FR" sz="2400" b="1" dirty="0">
                <a:solidFill>
                  <a:srgbClr val="C00000"/>
                </a:solidFill>
              </a:rPr>
              <a:t>nt de partager certaines de leurs compétences économiques avec l’UE </a:t>
            </a:r>
            <a:r>
              <a:rPr lang="fr-FR" sz="2400" dirty="0"/>
              <a:t>pour une meilleure intégration économique </a:t>
            </a:r>
            <a:r>
              <a:rPr lang="fr-FR" sz="2400" b="1" dirty="0">
                <a:solidFill>
                  <a:srgbClr val="C00000"/>
                </a:solidFill>
              </a:rPr>
              <a:t>tout en conservant une part de leur autonomie</a:t>
            </a:r>
            <a:r>
              <a:rPr lang="fr-FR" sz="2400" dirty="0"/>
              <a:t>.</a:t>
            </a:r>
          </a:p>
          <a:p>
            <a:endParaRPr lang="fr-FR" sz="2400" dirty="0"/>
          </a:p>
        </p:txBody>
      </p:sp>
      <p:pic>
        <p:nvPicPr>
          <p:cNvPr id="2" name="Image 1">
            <a:extLst>
              <a:ext uri="{FF2B5EF4-FFF2-40B4-BE49-F238E27FC236}">
                <a16:creationId xmlns:a16="http://schemas.microsoft.com/office/drawing/2014/main" id="{69F022D6-F3F3-22EC-D01C-A32FB0A30040}"/>
              </a:ext>
            </a:extLst>
          </p:cNvPr>
          <p:cNvPicPr>
            <a:picLocks noChangeAspect="1"/>
          </p:cNvPicPr>
          <p:nvPr/>
        </p:nvPicPr>
        <p:blipFill>
          <a:blip r:embed="rId3"/>
          <a:stretch>
            <a:fillRect/>
          </a:stretch>
        </p:blipFill>
        <p:spPr>
          <a:xfrm>
            <a:off x="4583832" y="3501008"/>
            <a:ext cx="2676525" cy="1704975"/>
          </a:xfrm>
          <a:prstGeom prst="rect">
            <a:avLst/>
          </a:prstGeom>
        </p:spPr>
      </p:pic>
    </p:spTree>
    <p:extLst>
      <p:ext uri="{BB962C8B-B14F-4D97-AF65-F5344CB8AC3E}">
        <p14:creationId xmlns:p14="http://schemas.microsoft.com/office/powerpoint/2010/main" val="260219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9C9B0-65BE-0B8B-2B3A-4B046DFF6497}"/>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399262B-BA8D-AC52-FE05-4E771223C561}"/>
              </a:ext>
            </a:extLst>
          </p:cNvPr>
          <p:cNvSpPr>
            <a:spLocks noGrp="1"/>
          </p:cNvSpPr>
          <p:nvPr>
            <p:ph type="sldNum" sz="quarter" idx="12"/>
          </p:nvPr>
        </p:nvSpPr>
        <p:spPr/>
        <p:txBody>
          <a:bodyPr/>
          <a:lstStyle/>
          <a:p>
            <a:fld id="{51F02384-994A-4C3C-8656-0CE2B6A3B91B}" type="slidenum">
              <a:rPr lang="en-US" smtClean="0"/>
              <a:pPr/>
              <a:t>69</a:t>
            </a:fld>
            <a:endParaRPr lang="en-US"/>
          </a:p>
        </p:txBody>
      </p:sp>
      <p:sp>
        <p:nvSpPr>
          <p:cNvPr id="4" name="Title 3">
            <a:extLst>
              <a:ext uri="{FF2B5EF4-FFF2-40B4-BE49-F238E27FC236}">
                <a16:creationId xmlns:a16="http://schemas.microsoft.com/office/drawing/2014/main" id="{6A3CF87C-9F00-6143-AD76-9C6BBFD180B8}"/>
              </a:ext>
            </a:extLst>
          </p:cNvPr>
          <p:cNvSpPr>
            <a:spLocks noGrp="1"/>
          </p:cNvSpPr>
          <p:nvPr>
            <p:ph type="title"/>
          </p:nvPr>
        </p:nvSpPr>
        <p:spPr>
          <a:xfrm>
            <a:off x="191344" y="160337"/>
            <a:ext cx="11809312" cy="520700"/>
          </a:xfrm>
        </p:spPr>
        <p:txBody>
          <a:bodyPr>
            <a:normAutofit fontScale="90000"/>
          </a:bodyPr>
          <a:lstStyle/>
          <a:p>
            <a:r>
              <a:rPr lang="fr-FR" dirty="0"/>
              <a:t>Le partage des compétences entre l’UE et ses membres</a:t>
            </a:r>
            <a:endParaRPr lang="en-US" dirty="0"/>
          </a:p>
        </p:txBody>
      </p:sp>
      <p:sp>
        <p:nvSpPr>
          <p:cNvPr id="5" name="ZoneTexte 4">
            <a:extLst>
              <a:ext uri="{FF2B5EF4-FFF2-40B4-BE49-F238E27FC236}">
                <a16:creationId xmlns:a16="http://schemas.microsoft.com/office/drawing/2014/main" id="{8B2495F6-6920-CD86-15AD-D0902FB71538}"/>
              </a:ext>
            </a:extLst>
          </p:cNvPr>
          <p:cNvSpPr txBox="1"/>
          <p:nvPr/>
        </p:nvSpPr>
        <p:spPr>
          <a:xfrm>
            <a:off x="191344" y="1052736"/>
            <a:ext cx="11809312" cy="5632311"/>
          </a:xfrm>
          <a:prstGeom prst="rect">
            <a:avLst/>
          </a:prstGeom>
          <a:noFill/>
        </p:spPr>
        <p:txBody>
          <a:bodyPr wrap="square" rtlCol="0">
            <a:spAutoFit/>
          </a:bodyPr>
          <a:lstStyle/>
          <a:p>
            <a:r>
              <a:rPr lang="fr-FR" sz="2400" b="1" dirty="0"/>
              <a:t>Compétences économiques de l’UE</a:t>
            </a:r>
          </a:p>
          <a:p>
            <a:endParaRPr lang="fr-FR" sz="2400" b="1" dirty="0"/>
          </a:p>
          <a:p>
            <a:pPr>
              <a:buFont typeface="+mj-lt"/>
              <a:buAutoNum type="arabicPeriod"/>
            </a:pPr>
            <a:r>
              <a:rPr lang="fr-FR" sz="2400" b="1" dirty="0">
                <a:solidFill>
                  <a:srgbClr val="C00000"/>
                </a:solidFill>
              </a:rPr>
              <a:t>Politique monétaire</a:t>
            </a:r>
            <a:r>
              <a:rPr lang="fr-FR" sz="2400" dirty="0">
                <a:solidFill>
                  <a:srgbClr val="C00000"/>
                </a:solidFill>
              </a:rPr>
              <a:t> </a:t>
            </a:r>
            <a:r>
              <a:rPr lang="fr-FR" sz="2400" dirty="0"/>
              <a:t>: La Banque centrale européenne (BCE) gère la politique monétaire pour les pays de la zone euro (ceux qui utilisent l’euro). La BCE contrôle les taux d’intérêt et la masse monétaire pour maintenir la stabilité des prix dans la zone.</a:t>
            </a:r>
          </a:p>
          <a:p>
            <a:pPr marL="800078" lvl="1" indent="-342900">
              <a:buFont typeface="Arial" panose="020B0604020202020204" pitchFamily="34" charset="0"/>
              <a:buChar char="•"/>
            </a:pPr>
            <a:r>
              <a:rPr lang="fr-FR" sz="2400" b="1" dirty="0">
                <a:solidFill>
                  <a:srgbClr val="C00000"/>
                </a:solidFill>
              </a:rPr>
              <a:t>Exclusivité</a:t>
            </a:r>
            <a:r>
              <a:rPr lang="fr-FR" sz="2400" dirty="0"/>
              <a:t> : Seule l’UE décide de la politique monétaire, les États membres de la zone euro ne peuvent pas la gérer individuellement.</a:t>
            </a:r>
          </a:p>
          <a:p>
            <a:pPr lvl="1"/>
            <a:endParaRPr lang="fr-FR" sz="2400" dirty="0"/>
          </a:p>
          <a:p>
            <a:pPr>
              <a:buFont typeface="+mj-lt"/>
              <a:buAutoNum type="arabicPeriod"/>
            </a:pPr>
            <a:r>
              <a:rPr lang="fr-FR" sz="2400" b="1" dirty="0">
                <a:solidFill>
                  <a:srgbClr val="C00000"/>
                </a:solidFill>
              </a:rPr>
              <a:t>Politique de la concurrence</a:t>
            </a:r>
            <a:r>
              <a:rPr lang="fr-FR" sz="2400" dirty="0">
                <a:solidFill>
                  <a:srgbClr val="C00000"/>
                </a:solidFill>
              </a:rPr>
              <a:t> </a:t>
            </a:r>
            <a:r>
              <a:rPr lang="fr-FR" sz="2400" dirty="0"/>
              <a:t>: La Commission européenne veille à ce que les règles de concurrence soient respectées pour un marché unique efficace. Elle empêche les pratiques anticoncurrentielles (ex. : cartels) et limite les aides d’État pour éviter une concurrence déloyale.</a:t>
            </a:r>
          </a:p>
          <a:p>
            <a:pPr marL="800078" lvl="1" indent="-342900">
              <a:buFont typeface="Arial" panose="020B0604020202020204" pitchFamily="34" charset="0"/>
              <a:buChar char="•"/>
            </a:pPr>
            <a:r>
              <a:rPr lang="fr-FR" sz="2400" b="1" dirty="0">
                <a:solidFill>
                  <a:srgbClr val="C00000"/>
                </a:solidFill>
              </a:rPr>
              <a:t>Importance de la régulation</a:t>
            </a:r>
            <a:r>
              <a:rPr lang="fr-FR" sz="2400" dirty="0">
                <a:solidFill>
                  <a:srgbClr val="C00000"/>
                </a:solidFill>
              </a:rPr>
              <a:t> </a:t>
            </a:r>
            <a:r>
              <a:rPr lang="fr-FR" sz="2400" dirty="0"/>
              <a:t>: Jean Tirole a montré que réguler la concurrence protège les consommateurs et encourage l’innovation.</a:t>
            </a:r>
          </a:p>
          <a:p>
            <a:endParaRPr lang="fr-FR" sz="2400" dirty="0"/>
          </a:p>
        </p:txBody>
      </p:sp>
    </p:spTree>
    <p:extLst>
      <p:ext uri="{BB962C8B-B14F-4D97-AF65-F5344CB8AC3E}">
        <p14:creationId xmlns:p14="http://schemas.microsoft.com/office/powerpoint/2010/main" val="57256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50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animEffect transition="in" filter="fade">
                                      <p:cBhvr>
                                        <p:cTn id="20" dur="500"/>
                                        <p:tgtEl>
                                          <p:spTgt spid="5">
                                            <p:txEl>
                                              <p:pRg st="5" end="5"/>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Effect transition="in" filter="fade">
                                      <p:cBhvr>
                                        <p:cTn id="23"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35D34-84CC-0874-12FD-EE6160A9B158}"/>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823F5E9-B223-900E-9F71-3A09A2F46EF0}"/>
              </a:ext>
            </a:extLst>
          </p:cNvPr>
          <p:cNvSpPr>
            <a:spLocks noGrp="1"/>
          </p:cNvSpPr>
          <p:nvPr>
            <p:ph type="sldNum" sz="quarter" idx="12"/>
          </p:nvPr>
        </p:nvSpPr>
        <p:spPr/>
        <p:txBody>
          <a:bodyPr/>
          <a:lstStyle/>
          <a:p>
            <a:fld id="{51F02384-994A-4C3C-8656-0CE2B6A3B91B}" type="slidenum">
              <a:rPr lang="en-US" smtClean="0"/>
              <a:pPr/>
              <a:t>7</a:t>
            </a:fld>
            <a:endParaRPr lang="en-US"/>
          </a:p>
        </p:txBody>
      </p:sp>
      <p:sp>
        <p:nvSpPr>
          <p:cNvPr id="4" name="Title 3">
            <a:extLst>
              <a:ext uri="{FF2B5EF4-FFF2-40B4-BE49-F238E27FC236}">
                <a16:creationId xmlns:a16="http://schemas.microsoft.com/office/drawing/2014/main" id="{72BA5987-377E-E8BC-D8D7-E1801D448020}"/>
              </a:ext>
            </a:extLst>
          </p:cNvPr>
          <p:cNvSpPr>
            <a:spLocks noGrp="1"/>
          </p:cNvSpPr>
          <p:nvPr>
            <p:ph type="title"/>
          </p:nvPr>
        </p:nvSpPr>
        <p:spPr>
          <a:xfrm>
            <a:off x="191344" y="160337"/>
            <a:ext cx="11809312" cy="520700"/>
          </a:xfrm>
        </p:spPr>
        <p:txBody>
          <a:bodyPr>
            <a:normAutofit fontScale="90000"/>
          </a:bodyPr>
          <a:lstStyle/>
          <a:p>
            <a:r>
              <a:rPr lang="fr-FR" dirty="0"/>
              <a:t>Les biens collectifs et l’intervention de l’État</a:t>
            </a:r>
            <a:endParaRPr lang="en-US" dirty="0"/>
          </a:p>
        </p:txBody>
      </p:sp>
      <p:sp>
        <p:nvSpPr>
          <p:cNvPr id="5" name="ZoneTexte 4">
            <a:extLst>
              <a:ext uri="{FF2B5EF4-FFF2-40B4-BE49-F238E27FC236}">
                <a16:creationId xmlns:a16="http://schemas.microsoft.com/office/drawing/2014/main" id="{E790ABB4-FA64-F806-5A02-EF2557655458}"/>
              </a:ext>
            </a:extLst>
          </p:cNvPr>
          <p:cNvSpPr txBox="1"/>
          <p:nvPr/>
        </p:nvSpPr>
        <p:spPr>
          <a:xfrm>
            <a:off x="191344" y="1052736"/>
            <a:ext cx="11809312" cy="5632311"/>
          </a:xfrm>
          <a:prstGeom prst="rect">
            <a:avLst/>
          </a:prstGeom>
          <a:noFill/>
        </p:spPr>
        <p:txBody>
          <a:bodyPr wrap="square" rtlCol="0">
            <a:spAutoFit/>
          </a:bodyPr>
          <a:lstStyle/>
          <a:p>
            <a:r>
              <a:rPr lang="fr-FR" sz="2800" dirty="0"/>
              <a:t>Les biens collectifs, ou biens publics, sont des biens ou services que tout le monde peut utiliser sans exclusion ni rivalité.</a:t>
            </a:r>
          </a:p>
          <a:p>
            <a:endParaRPr lang="fr-FR" sz="2800" b="1" dirty="0"/>
          </a:p>
          <a:p>
            <a:r>
              <a:rPr lang="fr-FR" sz="2800" b="1" dirty="0"/>
              <a:t>Caractéristiques des biens publics</a:t>
            </a:r>
          </a:p>
          <a:p>
            <a:pPr marL="457200" indent="-457200">
              <a:buFont typeface="Arial" panose="020B0604020202020204" pitchFamily="34" charset="0"/>
              <a:buChar char="•"/>
            </a:pPr>
            <a:r>
              <a:rPr lang="fr-FR" sz="2800" b="1" dirty="0">
                <a:solidFill>
                  <a:srgbClr val="C00000"/>
                </a:solidFill>
              </a:rPr>
              <a:t>Non-exclusifs</a:t>
            </a:r>
            <a:r>
              <a:rPr lang="fr-FR" sz="2800" dirty="0"/>
              <a:t> : Personne ne peut être exclu de l’utilisation (ex : éclairage public).</a:t>
            </a:r>
          </a:p>
          <a:p>
            <a:pPr marL="457200" indent="-457200">
              <a:buFont typeface="Arial" panose="020B0604020202020204" pitchFamily="34" charset="0"/>
              <a:buChar char="•"/>
            </a:pPr>
            <a:r>
              <a:rPr lang="fr-FR" sz="2800" b="1" dirty="0">
                <a:solidFill>
                  <a:srgbClr val="C00000"/>
                </a:solidFill>
              </a:rPr>
              <a:t>Non-rivaux</a:t>
            </a:r>
            <a:r>
              <a:rPr lang="fr-FR" sz="2800" dirty="0"/>
              <a:t> : L’utilisation par une personne n’empêche pas celle des autres (ex : défense nationale).</a:t>
            </a:r>
          </a:p>
          <a:p>
            <a:endParaRPr lang="fr-FR" sz="2800" b="1" dirty="0"/>
          </a:p>
          <a:p>
            <a:r>
              <a:rPr lang="fr-FR" sz="2800" b="1" dirty="0"/>
              <a:t>Exemples de biens collectifs</a:t>
            </a:r>
          </a:p>
          <a:p>
            <a:pPr marL="457200" indent="-457200">
              <a:buFont typeface="Arial" panose="020B0604020202020204" pitchFamily="34" charset="0"/>
              <a:buChar char="•"/>
            </a:pPr>
            <a:r>
              <a:rPr lang="fr-FR" sz="2800" b="1" dirty="0">
                <a:solidFill>
                  <a:srgbClr val="C00000"/>
                </a:solidFill>
              </a:rPr>
              <a:t>Éclairage public</a:t>
            </a:r>
            <a:r>
              <a:rPr lang="fr-FR" sz="2800" dirty="0">
                <a:solidFill>
                  <a:srgbClr val="C00000"/>
                </a:solidFill>
              </a:rPr>
              <a:t> </a:t>
            </a:r>
            <a:r>
              <a:rPr lang="fr-FR" sz="2800" dirty="0"/>
              <a:t>: Utilisable par tous, sans coût d’accès.</a:t>
            </a:r>
          </a:p>
          <a:p>
            <a:pPr marL="457200" indent="-457200">
              <a:buFont typeface="Arial" panose="020B0604020202020204" pitchFamily="34" charset="0"/>
              <a:buChar char="•"/>
            </a:pPr>
            <a:r>
              <a:rPr lang="fr-FR" sz="2800" b="1" dirty="0">
                <a:solidFill>
                  <a:srgbClr val="C00000"/>
                </a:solidFill>
              </a:rPr>
              <a:t>Défense nationale</a:t>
            </a:r>
            <a:r>
              <a:rPr lang="fr-FR" sz="2800" dirty="0">
                <a:solidFill>
                  <a:srgbClr val="C00000"/>
                </a:solidFill>
              </a:rPr>
              <a:t> </a:t>
            </a:r>
            <a:r>
              <a:rPr lang="fr-FR" sz="2800" dirty="0"/>
              <a:t>: Protège l’ensemble des citoyens sans distinction.</a:t>
            </a:r>
          </a:p>
          <a:p>
            <a:endParaRPr lang="fr-FR" sz="2400" dirty="0"/>
          </a:p>
        </p:txBody>
      </p:sp>
    </p:spTree>
    <p:extLst>
      <p:ext uri="{BB962C8B-B14F-4D97-AF65-F5344CB8AC3E}">
        <p14:creationId xmlns:p14="http://schemas.microsoft.com/office/powerpoint/2010/main" val="1792283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46551-EE6D-7B5A-B1BF-62DE78A3CAEA}"/>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CB7DE3C-F52E-AEE4-2BCE-224F1EAEE9DA}"/>
              </a:ext>
            </a:extLst>
          </p:cNvPr>
          <p:cNvSpPr>
            <a:spLocks noGrp="1"/>
          </p:cNvSpPr>
          <p:nvPr>
            <p:ph type="sldNum" sz="quarter" idx="12"/>
          </p:nvPr>
        </p:nvSpPr>
        <p:spPr/>
        <p:txBody>
          <a:bodyPr/>
          <a:lstStyle/>
          <a:p>
            <a:fld id="{51F02384-994A-4C3C-8656-0CE2B6A3B91B}" type="slidenum">
              <a:rPr lang="en-US" smtClean="0"/>
              <a:pPr/>
              <a:t>70</a:t>
            </a:fld>
            <a:endParaRPr lang="en-US"/>
          </a:p>
        </p:txBody>
      </p:sp>
      <p:sp>
        <p:nvSpPr>
          <p:cNvPr id="4" name="Title 3">
            <a:extLst>
              <a:ext uri="{FF2B5EF4-FFF2-40B4-BE49-F238E27FC236}">
                <a16:creationId xmlns:a16="http://schemas.microsoft.com/office/drawing/2014/main" id="{249C7EA8-817A-151A-B8BC-FBBA9250E1F9}"/>
              </a:ext>
            </a:extLst>
          </p:cNvPr>
          <p:cNvSpPr>
            <a:spLocks noGrp="1"/>
          </p:cNvSpPr>
          <p:nvPr>
            <p:ph type="title"/>
          </p:nvPr>
        </p:nvSpPr>
        <p:spPr>
          <a:xfrm>
            <a:off x="191344" y="160337"/>
            <a:ext cx="11809312" cy="520700"/>
          </a:xfrm>
        </p:spPr>
        <p:txBody>
          <a:bodyPr>
            <a:normAutofit fontScale="90000"/>
          </a:bodyPr>
          <a:lstStyle/>
          <a:p>
            <a:r>
              <a:rPr lang="fr-FR" dirty="0"/>
              <a:t>Le partage des compétences entre l’UE et ses membres</a:t>
            </a:r>
            <a:endParaRPr lang="en-US" dirty="0"/>
          </a:p>
        </p:txBody>
      </p:sp>
      <p:sp>
        <p:nvSpPr>
          <p:cNvPr id="5" name="ZoneTexte 4">
            <a:extLst>
              <a:ext uri="{FF2B5EF4-FFF2-40B4-BE49-F238E27FC236}">
                <a16:creationId xmlns:a16="http://schemas.microsoft.com/office/drawing/2014/main" id="{C5DD877F-2853-93DB-61A0-C1BEBB768803}"/>
              </a:ext>
            </a:extLst>
          </p:cNvPr>
          <p:cNvSpPr txBox="1"/>
          <p:nvPr/>
        </p:nvSpPr>
        <p:spPr>
          <a:xfrm>
            <a:off x="191344" y="1052736"/>
            <a:ext cx="8568952" cy="4893647"/>
          </a:xfrm>
          <a:prstGeom prst="rect">
            <a:avLst/>
          </a:prstGeom>
          <a:noFill/>
        </p:spPr>
        <p:txBody>
          <a:bodyPr wrap="square" rtlCol="0">
            <a:spAutoFit/>
          </a:bodyPr>
          <a:lstStyle/>
          <a:p>
            <a:r>
              <a:rPr lang="fr-FR" sz="2400" b="1" dirty="0"/>
              <a:t>Principes de subsidiarité et de proportionnalité</a:t>
            </a:r>
          </a:p>
          <a:p>
            <a:endParaRPr lang="fr-FR" sz="2400" b="1" dirty="0"/>
          </a:p>
          <a:p>
            <a:pPr marL="342900" indent="-342900">
              <a:buFont typeface="Arial" panose="020B0604020202020204" pitchFamily="34" charset="0"/>
              <a:buChar char="•"/>
            </a:pPr>
            <a:r>
              <a:rPr lang="fr-FR" sz="2400" b="1" dirty="0">
                <a:solidFill>
                  <a:srgbClr val="C00000"/>
                </a:solidFill>
              </a:rPr>
              <a:t>Subsidiarité</a:t>
            </a:r>
            <a:r>
              <a:rPr lang="fr-FR" sz="2400" dirty="0"/>
              <a:t> : L’UE n’intervient que si elle est plus efficace que les États membres pour agir. Par exemple, la régulation environnementale est souvent mieux gérée au niveau européen, car les problèmes écologiques dépassent les frontières.</a:t>
            </a:r>
          </a:p>
          <a:p>
            <a:pPr marL="342900" indent="-342900">
              <a:buFont typeface="Arial" panose="020B0604020202020204" pitchFamily="34" charset="0"/>
              <a:buChar char="•"/>
            </a:pPr>
            <a:r>
              <a:rPr lang="fr-FR" sz="2400" b="1" dirty="0">
                <a:solidFill>
                  <a:srgbClr val="C00000"/>
                </a:solidFill>
              </a:rPr>
              <a:t>Proportionnalité</a:t>
            </a:r>
            <a:r>
              <a:rPr lang="fr-FR" sz="2400" dirty="0"/>
              <a:t> : L’UE doit limiter son intervention à ce qui est strictement nécessaire pour atteindre ses objectifs.</a:t>
            </a:r>
          </a:p>
          <a:p>
            <a:pPr marL="342900" indent="-342900">
              <a:buFont typeface="Arial" panose="020B0604020202020204" pitchFamily="34" charset="0"/>
              <a:buChar char="•"/>
            </a:pPr>
            <a:endParaRPr lang="fr-FR" sz="2400" dirty="0"/>
          </a:p>
          <a:p>
            <a:r>
              <a:rPr lang="fr-FR" sz="2400" dirty="0"/>
              <a:t>Ces principes, inspirés par </a:t>
            </a:r>
            <a:r>
              <a:rPr lang="fr-FR" sz="2400" b="1" dirty="0">
                <a:solidFill>
                  <a:srgbClr val="C00000"/>
                </a:solidFill>
              </a:rPr>
              <a:t>Alexis de Tocqueville</a:t>
            </a:r>
            <a:r>
              <a:rPr lang="fr-FR" sz="2400" dirty="0"/>
              <a:t>, favorisent une intervention centralisée uniquement lorsqu'elle est nécessaire pour une efficacité maximale.</a:t>
            </a:r>
          </a:p>
          <a:p>
            <a:endParaRPr lang="fr-FR" sz="2400" dirty="0"/>
          </a:p>
        </p:txBody>
      </p:sp>
      <p:pic>
        <p:nvPicPr>
          <p:cNvPr id="2" name="Image 1">
            <a:extLst>
              <a:ext uri="{FF2B5EF4-FFF2-40B4-BE49-F238E27FC236}">
                <a16:creationId xmlns:a16="http://schemas.microsoft.com/office/drawing/2014/main" id="{E9E6006C-2BE8-A5EC-4378-7E584ED4DCDC}"/>
              </a:ext>
            </a:extLst>
          </p:cNvPr>
          <p:cNvPicPr>
            <a:picLocks noChangeAspect="1"/>
          </p:cNvPicPr>
          <p:nvPr/>
        </p:nvPicPr>
        <p:blipFill>
          <a:blip r:embed="rId3"/>
          <a:stretch>
            <a:fillRect/>
          </a:stretch>
        </p:blipFill>
        <p:spPr>
          <a:xfrm>
            <a:off x="9115960" y="2060847"/>
            <a:ext cx="2237839" cy="3019573"/>
          </a:xfrm>
          <a:prstGeom prst="rect">
            <a:avLst/>
          </a:prstGeom>
        </p:spPr>
      </p:pic>
    </p:spTree>
    <p:extLst>
      <p:ext uri="{BB962C8B-B14F-4D97-AF65-F5344CB8AC3E}">
        <p14:creationId xmlns:p14="http://schemas.microsoft.com/office/powerpoint/2010/main" val="380652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fade">
                                      <p:cBhvr>
                                        <p:cTn id="2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4A92F-D6B2-F6CD-3AEF-E19D8C10306C}"/>
            </a:ext>
          </a:extLst>
        </p:cNvPr>
        <p:cNvGrpSpPr/>
        <p:nvPr/>
      </p:nvGrpSpPr>
      <p:grpSpPr>
        <a:xfrm>
          <a:off x="0" y="0"/>
          <a:ext cx="0" cy="0"/>
          <a:chOff x="0" y="0"/>
          <a:chExt cx="0" cy="0"/>
        </a:xfrm>
      </p:grpSpPr>
      <p:sp>
        <p:nvSpPr>
          <p:cNvPr id="13" name="Freeform: Shape 12">
            <a:extLst>
              <a:ext uri="{FF2B5EF4-FFF2-40B4-BE49-F238E27FC236}">
                <a16:creationId xmlns:a16="http://schemas.microsoft.com/office/drawing/2014/main" id="{881CCBAF-BCB1-6330-10DB-EEB8F3A4B4F1}"/>
              </a:ext>
            </a:extLst>
          </p:cNvPr>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356132-F1ED-9672-17C7-BBBCD5FFC04E}"/>
              </a:ext>
            </a:extLst>
          </p:cNvPr>
          <p:cNvSpPr>
            <a:spLocks noGrp="1"/>
          </p:cNvSpPr>
          <p:nvPr>
            <p:ph type="ctrTitle"/>
          </p:nvPr>
        </p:nvSpPr>
        <p:spPr>
          <a:xfrm>
            <a:off x="2032000" y="4609550"/>
            <a:ext cx="8128000" cy="1067644"/>
          </a:xfrm>
        </p:spPr>
        <p:txBody>
          <a:bodyPr/>
          <a:lstStyle/>
          <a:p>
            <a:r>
              <a:rPr lang="fr-FR" dirty="0"/>
              <a:t>La politique économique de la zone euro</a:t>
            </a:r>
            <a:endParaRPr lang="en-US" dirty="0"/>
          </a:p>
        </p:txBody>
      </p:sp>
      <p:sp>
        <p:nvSpPr>
          <p:cNvPr id="5" name="Text Placeholder 4">
            <a:extLst>
              <a:ext uri="{FF2B5EF4-FFF2-40B4-BE49-F238E27FC236}">
                <a16:creationId xmlns:a16="http://schemas.microsoft.com/office/drawing/2014/main" id="{6A870A09-67A3-3CCC-8AF6-E23484562EF8}"/>
              </a:ext>
            </a:extLst>
          </p:cNvPr>
          <p:cNvSpPr>
            <a:spLocks noGrp="1"/>
          </p:cNvSpPr>
          <p:nvPr>
            <p:ph type="body" sz="quarter" idx="14"/>
          </p:nvPr>
        </p:nvSpPr>
        <p:spPr/>
        <p:txBody>
          <a:bodyPr/>
          <a:lstStyle/>
          <a:p>
            <a:r>
              <a:rPr lang="en-US" dirty="0"/>
              <a:t>02</a:t>
            </a:r>
          </a:p>
        </p:txBody>
      </p:sp>
      <p:sp>
        <p:nvSpPr>
          <p:cNvPr id="7" name="Sous-titre 6">
            <a:extLst>
              <a:ext uri="{FF2B5EF4-FFF2-40B4-BE49-F238E27FC236}">
                <a16:creationId xmlns:a16="http://schemas.microsoft.com/office/drawing/2014/main" id="{3B5B7602-0C33-A542-2B71-D3B157CD5B6B}"/>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3554852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3977B-C5EC-AECE-C557-961B85E7CBF5}"/>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5D28DA8D-F9BC-B681-E9A8-D5B88C886601}"/>
              </a:ext>
            </a:extLst>
          </p:cNvPr>
          <p:cNvSpPr>
            <a:spLocks noGrp="1"/>
          </p:cNvSpPr>
          <p:nvPr>
            <p:ph type="sldNum" sz="quarter" idx="12"/>
          </p:nvPr>
        </p:nvSpPr>
        <p:spPr/>
        <p:txBody>
          <a:bodyPr/>
          <a:lstStyle/>
          <a:p>
            <a:fld id="{51F02384-994A-4C3C-8656-0CE2B6A3B91B}" type="slidenum">
              <a:rPr lang="en-US" smtClean="0"/>
              <a:pPr/>
              <a:t>72</a:t>
            </a:fld>
            <a:endParaRPr lang="en-US"/>
          </a:p>
        </p:txBody>
      </p:sp>
      <p:sp>
        <p:nvSpPr>
          <p:cNvPr id="4" name="Title 3">
            <a:extLst>
              <a:ext uri="{FF2B5EF4-FFF2-40B4-BE49-F238E27FC236}">
                <a16:creationId xmlns:a16="http://schemas.microsoft.com/office/drawing/2014/main" id="{4AC3CDA0-14E8-FDE0-7600-0172996139D5}"/>
              </a:ext>
            </a:extLst>
          </p:cNvPr>
          <p:cNvSpPr>
            <a:spLocks noGrp="1"/>
          </p:cNvSpPr>
          <p:nvPr>
            <p:ph type="title"/>
          </p:nvPr>
        </p:nvSpPr>
        <p:spPr>
          <a:xfrm>
            <a:off x="191344" y="160337"/>
            <a:ext cx="11809312" cy="520700"/>
          </a:xfrm>
        </p:spPr>
        <p:txBody>
          <a:bodyPr>
            <a:normAutofit fontScale="90000"/>
          </a:bodyPr>
          <a:lstStyle/>
          <a:p>
            <a:r>
              <a:rPr lang="fr-FR" dirty="0"/>
              <a:t>La politique économique de la zone euro</a:t>
            </a:r>
            <a:endParaRPr lang="en-US" dirty="0"/>
          </a:p>
        </p:txBody>
      </p:sp>
      <p:sp>
        <p:nvSpPr>
          <p:cNvPr id="5" name="ZoneTexte 4">
            <a:extLst>
              <a:ext uri="{FF2B5EF4-FFF2-40B4-BE49-F238E27FC236}">
                <a16:creationId xmlns:a16="http://schemas.microsoft.com/office/drawing/2014/main" id="{0BC3DD29-DDA0-609F-E6D4-8492D1875D87}"/>
              </a:ext>
            </a:extLst>
          </p:cNvPr>
          <p:cNvSpPr txBox="1"/>
          <p:nvPr/>
        </p:nvSpPr>
        <p:spPr>
          <a:xfrm>
            <a:off x="191344" y="1052736"/>
            <a:ext cx="11809312" cy="5201424"/>
          </a:xfrm>
          <a:prstGeom prst="rect">
            <a:avLst/>
          </a:prstGeom>
          <a:noFill/>
        </p:spPr>
        <p:txBody>
          <a:bodyPr wrap="square" rtlCol="0">
            <a:spAutoFit/>
          </a:bodyPr>
          <a:lstStyle/>
          <a:p>
            <a:r>
              <a:rPr lang="fr-FR" sz="2800" b="1" dirty="0"/>
              <a:t>La politique monétaire unique de la BCE</a:t>
            </a:r>
          </a:p>
          <a:p>
            <a:endParaRPr lang="fr-FR" sz="2800" dirty="0"/>
          </a:p>
          <a:p>
            <a:r>
              <a:rPr lang="fr-FR" sz="2800" dirty="0"/>
              <a:t>La Banque centrale européenne (BCE) dirige la politique monétaire de la zone euro avec un objectif principal : </a:t>
            </a:r>
            <a:r>
              <a:rPr lang="fr-FR" sz="2800" b="1" dirty="0">
                <a:solidFill>
                  <a:srgbClr val="C00000"/>
                </a:solidFill>
              </a:rPr>
              <a:t>maintenir la stabilité des prix</a:t>
            </a:r>
            <a:r>
              <a:rPr lang="fr-FR" sz="2800" dirty="0">
                <a:solidFill>
                  <a:srgbClr val="C00000"/>
                </a:solidFill>
              </a:rPr>
              <a:t> </a:t>
            </a:r>
            <a:r>
              <a:rPr lang="fr-FR" sz="2800" dirty="0"/>
              <a:t>en gardant l’inflation autour de 2 % par an.</a:t>
            </a:r>
          </a:p>
          <a:p>
            <a:pPr marL="342900" indent="-342900">
              <a:buFont typeface="Arial" panose="020B0604020202020204" pitchFamily="34" charset="0"/>
              <a:buChar char="•"/>
            </a:pPr>
            <a:r>
              <a:rPr lang="fr-FR" sz="2800" b="1" dirty="0">
                <a:solidFill>
                  <a:srgbClr val="C00000"/>
                </a:solidFill>
              </a:rPr>
              <a:t>Instruments de la BCE</a:t>
            </a:r>
            <a:r>
              <a:rPr lang="fr-FR" sz="2800" dirty="0">
                <a:solidFill>
                  <a:srgbClr val="C00000"/>
                </a:solidFill>
              </a:rPr>
              <a:t> </a:t>
            </a:r>
            <a:r>
              <a:rPr lang="fr-FR" sz="2800" dirty="0"/>
              <a:t>: Elle utilise les taux d’intérêt et l’achat d’actifs financiers pour influencer l’économie.</a:t>
            </a:r>
          </a:p>
          <a:p>
            <a:pPr marL="342900" indent="-342900">
              <a:buFont typeface="Arial" panose="020B0604020202020204" pitchFamily="34" charset="0"/>
              <a:buChar char="•"/>
            </a:pPr>
            <a:r>
              <a:rPr lang="fr-FR" sz="2800" b="1" dirty="0">
                <a:solidFill>
                  <a:srgbClr val="C00000"/>
                </a:solidFill>
              </a:rPr>
              <a:t>Défis</a:t>
            </a:r>
            <a:r>
              <a:rPr lang="fr-FR" sz="2800" dirty="0"/>
              <a:t> : La BCE applique une politique uniforme pour tous les pays de la zone euro, mais chaque pays peut avoir des besoins différents. Par exemple, un pays en récession pourrait vouloir des taux d’intérêt plus bas, tandis qu’un autre, en croissance, préférerait des taux plus élevés.</a:t>
            </a:r>
          </a:p>
          <a:p>
            <a:endParaRPr lang="fr-FR" sz="2400" dirty="0"/>
          </a:p>
        </p:txBody>
      </p:sp>
    </p:spTree>
    <p:extLst>
      <p:ext uri="{BB962C8B-B14F-4D97-AF65-F5344CB8AC3E}">
        <p14:creationId xmlns:p14="http://schemas.microsoft.com/office/powerpoint/2010/main" val="81700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C03D6-59EA-1AB4-C6B1-35FB47DB3C6B}"/>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95AF5E7-DE1F-457C-2548-35A24A1EBD60}"/>
              </a:ext>
            </a:extLst>
          </p:cNvPr>
          <p:cNvSpPr>
            <a:spLocks noGrp="1"/>
          </p:cNvSpPr>
          <p:nvPr>
            <p:ph type="sldNum" sz="quarter" idx="12"/>
          </p:nvPr>
        </p:nvSpPr>
        <p:spPr/>
        <p:txBody>
          <a:bodyPr/>
          <a:lstStyle/>
          <a:p>
            <a:fld id="{51F02384-994A-4C3C-8656-0CE2B6A3B91B}" type="slidenum">
              <a:rPr lang="en-US" smtClean="0"/>
              <a:pPr/>
              <a:t>73</a:t>
            </a:fld>
            <a:endParaRPr lang="en-US"/>
          </a:p>
        </p:txBody>
      </p:sp>
      <p:sp>
        <p:nvSpPr>
          <p:cNvPr id="4" name="Title 3">
            <a:extLst>
              <a:ext uri="{FF2B5EF4-FFF2-40B4-BE49-F238E27FC236}">
                <a16:creationId xmlns:a16="http://schemas.microsoft.com/office/drawing/2014/main" id="{298016A9-0247-F4E8-6C8B-352BA88B0E16}"/>
              </a:ext>
            </a:extLst>
          </p:cNvPr>
          <p:cNvSpPr>
            <a:spLocks noGrp="1"/>
          </p:cNvSpPr>
          <p:nvPr>
            <p:ph type="title"/>
          </p:nvPr>
        </p:nvSpPr>
        <p:spPr>
          <a:xfrm>
            <a:off x="191344" y="160337"/>
            <a:ext cx="11809312" cy="520700"/>
          </a:xfrm>
        </p:spPr>
        <p:txBody>
          <a:bodyPr>
            <a:normAutofit fontScale="90000"/>
          </a:bodyPr>
          <a:lstStyle/>
          <a:p>
            <a:r>
              <a:rPr lang="fr-FR" dirty="0"/>
              <a:t>La politique économique de la zone euro</a:t>
            </a:r>
            <a:endParaRPr lang="en-US" dirty="0"/>
          </a:p>
        </p:txBody>
      </p:sp>
      <p:sp>
        <p:nvSpPr>
          <p:cNvPr id="5" name="ZoneTexte 4">
            <a:extLst>
              <a:ext uri="{FF2B5EF4-FFF2-40B4-BE49-F238E27FC236}">
                <a16:creationId xmlns:a16="http://schemas.microsoft.com/office/drawing/2014/main" id="{E0C3F29A-77B7-BCA4-00C9-B8D916D8F5F1}"/>
              </a:ext>
            </a:extLst>
          </p:cNvPr>
          <p:cNvSpPr txBox="1"/>
          <p:nvPr/>
        </p:nvSpPr>
        <p:spPr>
          <a:xfrm>
            <a:off x="191344" y="1052736"/>
            <a:ext cx="11809312" cy="5201424"/>
          </a:xfrm>
          <a:prstGeom prst="rect">
            <a:avLst/>
          </a:prstGeom>
          <a:noFill/>
        </p:spPr>
        <p:txBody>
          <a:bodyPr wrap="square" rtlCol="0">
            <a:spAutoFit/>
          </a:bodyPr>
          <a:lstStyle/>
          <a:p>
            <a:r>
              <a:rPr lang="fr-FR" sz="2800" b="1" dirty="0"/>
              <a:t>La coordination des politiques budgétaires</a:t>
            </a:r>
          </a:p>
          <a:p>
            <a:endParaRPr lang="fr-FR" sz="2800" dirty="0"/>
          </a:p>
          <a:p>
            <a:r>
              <a:rPr lang="fr-FR" sz="2800" dirty="0"/>
              <a:t>Contrairement à la politique monétaire, la </a:t>
            </a:r>
            <a:r>
              <a:rPr lang="fr-FR" sz="2800" b="1" dirty="0">
                <a:solidFill>
                  <a:srgbClr val="C00000"/>
                </a:solidFill>
              </a:rPr>
              <a:t>politique budgétaire</a:t>
            </a:r>
            <a:r>
              <a:rPr lang="fr-FR" sz="2800" dirty="0">
                <a:solidFill>
                  <a:srgbClr val="C00000"/>
                </a:solidFill>
              </a:rPr>
              <a:t> </a:t>
            </a:r>
            <a:r>
              <a:rPr lang="fr-FR" sz="2800" dirty="0"/>
              <a:t>(gestion des dépenses publiques et des recettes fiscales) est sous la responsabilité de chaque pays. Cela peut poser problème pour la cohérence de la zone euro.</a:t>
            </a:r>
          </a:p>
          <a:p>
            <a:pPr marL="457200" indent="-457200">
              <a:buFont typeface="Arial" panose="020B0604020202020204" pitchFamily="34" charset="0"/>
              <a:buChar char="•"/>
            </a:pPr>
            <a:r>
              <a:rPr lang="fr-FR" sz="2800" b="1" dirty="0">
                <a:solidFill>
                  <a:srgbClr val="C00000"/>
                </a:solidFill>
              </a:rPr>
              <a:t>Règles budgétaires </a:t>
            </a:r>
            <a:r>
              <a:rPr lang="fr-FR" sz="2800" dirty="0"/>
              <a:t>: L’UE a établi des limites de déficit (maximum 3 % du PIB) et de dette publique (maximum 60 % du PIB) à travers </a:t>
            </a:r>
            <a:r>
              <a:rPr lang="fr-FR" sz="2800" b="1" dirty="0">
                <a:solidFill>
                  <a:srgbClr val="C00000"/>
                </a:solidFill>
              </a:rPr>
              <a:t>le Pacte de stabilité et de croissance (PSC).</a:t>
            </a:r>
          </a:p>
          <a:p>
            <a:pPr marL="457200" indent="-457200">
              <a:buFont typeface="Arial" panose="020B0604020202020204" pitchFamily="34" charset="0"/>
              <a:buChar char="•"/>
            </a:pPr>
            <a:r>
              <a:rPr lang="fr-FR" sz="2800" b="1" dirty="0">
                <a:solidFill>
                  <a:srgbClr val="C00000"/>
                </a:solidFill>
              </a:rPr>
              <a:t>Critiques</a:t>
            </a:r>
            <a:r>
              <a:rPr lang="fr-FR" sz="2800" dirty="0"/>
              <a:t> : Certains économistes, comme </a:t>
            </a:r>
            <a:r>
              <a:rPr lang="fr-FR" sz="2800" b="1" dirty="0">
                <a:solidFill>
                  <a:srgbClr val="C00000"/>
                </a:solidFill>
              </a:rPr>
              <a:t>Paul Krugman</a:t>
            </a:r>
            <a:r>
              <a:rPr lang="fr-FR" sz="2800" dirty="0"/>
              <a:t>, pensent que ces règles sont trop strictes en période de crise, car elles limitent les dépenses publiques nécessaires pour relancer l’économie.</a:t>
            </a:r>
          </a:p>
          <a:p>
            <a:endParaRPr lang="fr-FR" sz="2400" dirty="0"/>
          </a:p>
        </p:txBody>
      </p:sp>
    </p:spTree>
    <p:extLst>
      <p:ext uri="{BB962C8B-B14F-4D97-AF65-F5344CB8AC3E}">
        <p14:creationId xmlns:p14="http://schemas.microsoft.com/office/powerpoint/2010/main" val="354864099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89559-8743-5F1C-C508-0A254A4A0A7C}"/>
            </a:ext>
          </a:extLst>
        </p:cNvPr>
        <p:cNvGrpSpPr/>
        <p:nvPr/>
      </p:nvGrpSpPr>
      <p:grpSpPr>
        <a:xfrm>
          <a:off x="0" y="0"/>
          <a:ext cx="0" cy="0"/>
          <a:chOff x="0" y="0"/>
          <a:chExt cx="0" cy="0"/>
        </a:xfrm>
      </p:grpSpPr>
      <p:sp>
        <p:nvSpPr>
          <p:cNvPr id="13" name="Freeform: Shape 12">
            <a:extLst>
              <a:ext uri="{FF2B5EF4-FFF2-40B4-BE49-F238E27FC236}">
                <a16:creationId xmlns:a16="http://schemas.microsoft.com/office/drawing/2014/main" id="{15A0A86C-9EA0-050E-DF12-05A2D797EEE6}"/>
              </a:ext>
            </a:extLst>
          </p:cNvPr>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4D89A9-9CED-C96A-7C2C-AF1FBE9242B4}"/>
              </a:ext>
            </a:extLst>
          </p:cNvPr>
          <p:cNvSpPr>
            <a:spLocks noGrp="1"/>
          </p:cNvSpPr>
          <p:nvPr>
            <p:ph type="ctrTitle"/>
          </p:nvPr>
        </p:nvSpPr>
        <p:spPr>
          <a:xfrm>
            <a:off x="2032000" y="4609550"/>
            <a:ext cx="8128000" cy="1067644"/>
          </a:xfrm>
        </p:spPr>
        <p:txBody>
          <a:bodyPr/>
          <a:lstStyle/>
          <a:p>
            <a:r>
              <a:rPr lang="fr-FR" dirty="0"/>
              <a:t>Les défis de la régulation européenne</a:t>
            </a:r>
            <a:endParaRPr lang="en-US" dirty="0"/>
          </a:p>
        </p:txBody>
      </p:sp>
      <p:sp>
        <p:nvSpPr>
          <p:cNvPr id="5" name="Text Placeholder 4">
            <a:extLst>
              <a:ext uri="{FF2B5EF4-FFF2-40B4-BE49-F238E27FC236}">
                <a16:creationId xmlns:a16="http://schemas.microsoft.com/office/drawing/2014/main" id="{F245125D-B80B-E6FE-F406-1E620A5F918B}"/>
              </a:ext>
            </a:extLst>
          </p:cNvPr>
          <p:cNvSpPr>
            <a:spLocks noGrp="1"/>
          </p:cNvSpPr>
          <p:nvPr>
            <p:ph type="body" sz="quarter" idx="14"/>
          </p:nvPr>
        </p:nvSpPr>
        <p:spPr/>
        <p:txBody>
          <a:bodyPr/>
          <a:lstStyle/>
          <a:p>
            <a:r>
              <a:rPr lang="en-US" dirty="0"/>
              <a:t>03</a:t>
            </a:r>
          </a:p>
        </p:txBody>
      </p:sp>
      <p:sp>
        <p:nvSpPr>
          <p:cNvPr id="7" name="Sous-titre 6">
            <a:extLst>
              <a:ext uri="{FF2B5EF4-FFF2-40B4-BE49-F238E27FC236}">
                <a16:creationId xmlns:a16="http://schemas.microsoft.com/office/drawing/2014/main" id="{B4DC4CA7-C0B3-0529-4EB8-4D948551CBED}"/>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68371082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AC768-808B-5922-8B68-C3AA85C91D1E}"/>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D11B713C-7E19-BFEC-5B62-29CEE0075FA2}"/>
              </a:ext>
            </a:extLst>
          </p:cNvPr>
          <p:cNvSpPr>
            <a:spLocks noGrp="1"/>
          </p:cNvSpPr>
          <p:nvPr>
            <p:ph type="sldNum" sz="quarter" idx="12"/>
          </p:nvPr>
        </p:nvSpPr>
        <p:spPr/>
        <p:txBody>
          <a:bodyPr/>
          <a:lstStyle/>
          <a:p>
            <a:fld id="{51F02384-994A-4C3C-8656-0CE2B6A3B91B}" type="slidenum">
              <a:rPr lang="en-US" smtClean="0"/>
              <a:pPr/>
              <a:t>75</a:t>
            </a:fld>
            <a:endParaRPr lang="en-US"/>
          </a:p>
        </p:txBody>
      </p:sp>
      <p:sp>
        <p:nvSpPr>
          <p:cNvPr id="4" name="Title 3">
            <a:extLst>
              <a:ext uri="{FF2B5EF4-FFF2-40B4-BE49-F238E27FC236}">
                <a16:creationId xmlns:a16="http://schemas.microsoft.com/office/drawing/2014/main" id="{6212C85E-6547-D36C-1F54-7C0E94577954}"/>
              </a:ext>
            </a:extLst>
          </p:cNvPr>
          <p:cNvSpPr>
            <a:spLocks noGrp="1"/>
          </p:cNvSpPr>
          <p:nvPr>
            <p:ph type="title"/>
          </p:nvPr>
        </p:nvSpPr>
        <p:spPr>
          <a:xfrm>
            <a:off x="191344" y="160337"/>
            <a:ext cx="11809312" cy="520700"/>
          </a:xfrm>
        </p:spPr>
        <p:txBody>
          <a:bodyPr>
            <a:normAutofit fontScale="90000"/>
          </a:bodyPr>
          <a:lstStyle/>
          <a:p>
            <a:r>
              <a:rPr lang="fr-FR" dirty="0"/>
              <a:t> Les défis – Harmonisation fiscale et sociale</a:t>
            </a:r>
            <a:endParaRPr lang="en-US" dirty="0"/>
          </a:p>
        </p:txBody>
      </p:sp>
      <p:sp>
        <p:nvSpPr>
          <p:cNvPr id="5" name="ZoneTexte 4">
            <a:extLst>
              <a:ext uri="{FF2B5EF4-FFF2-40B4-BE49-F238E27FC236}">
                <a16:creationId xmlns:a16="http://schemas.microsoft.com/office/drawing/2014/main" id="{4D1E57AD-1937-6884-F4C7-E6BC2E668FF3}"/>
              </a:ext>
            </a:extLst>
          </p:cNvPr>
          <p:cNvSpPr txBox="1"/>
          <p:nvPr/>
        </p:nvSpPr>
        <p:spPr>
          <a:xfrm>
            <a:off x="191344" y="1052736"/>
            <a:ext cx="11809312" cy="5201424"/>
          </a:xfrm>
          <a:prstGeom prst="rect">
            <a:avLst/>
          </a:prstGeom>
          <a:noFill/>
        </p:spPr>
        <p:txBody>
          <a:bodyPr wrap="square" rtlCol="0">
            <a:spAutoFit/>
          </a:bodyPr>
          <a:lstStyle/>
          <a:p>
            <a:r>
              <a:rPr lang="fr-FR" sz="2800" b="1" dirty="0"/>
              <a:t>L’harmonisation fiscale</a:t>
            </a:r>
          </a:p>
          <a:p>
            <a:r>
              <a:rPr lang="fr-FR" sz="2800" dirty="0"/>
              <a:t>L’harmonisation fiscale signifie aligner les systèmes d’imposition des pays pour éviter les grandes disparités qui peuvent causer des inégalités et de la concurrence déloyale.</a:t>
            </a:r>
          </a:p>
          <a:p>
            <a:pPr marL="457200" indent="-457200">
              <a:buFont typeface="Arial" panose="020B0604020202020204" pitchFamily="34" charset="0"/>
              <a:buChar char="•"/>
            </a:pPr>
            <a:r>
              <a:rPr lang="fr-FR" sz="2800" b="1" dirty="0">
                <a:solidFill>
                  <a:srgbClr val="C00000"/>
                </a:solidFill>
              </a:rPr>
              <a:t>Concurrence fiscale</a:t>
            </a:r>
            <a:r>
              <a:rPr lang="fr-FR" sz="2800" dirty="0">
                <a:solidFill>
                  <a:srgbClr val="C00000"/>
                </a:solidFill>
              </a:rPr>
              <a:t> </a:t>
            </a:r>
            <a:r>
              <a:rPr lang="fr-FR" sz="2800" dirty="0"/>
              <a:t>: Certains pays de l’UE offrent des taux d’imposition très bas pour attirer des entreprises, ce qui peut créer une compétition défavorable pour les autres pays.</a:t>
            </a:r>
          </a:p>
          <a:p>
            <a:pPr marL="457200" indent="-457200">
              <a:buFont typeface="Arial" panose="020B0604020202020204" pitchFamily="34" charset="0"/>
              <a:buChar char="•"/>
            </a:pPr>
            <a:r>
              <a:rPr lang="fr-FR" sz="2800" b="1" dirty="0">
                <a:solidFill>
                  <a:srgbClr val="C00000"/>
                </a:solidFill>
              </a:rPr>
              <a:t>Perspective d’harmonisation</a:t>
            </a:r>
            <a:r>
              <a:rPr lang="fr-FR" sz="2800" dirty="0">
                <a:solidFill>
                  <a:srgbClr val="C00000"/>
                </a:solidFill>
              </a:rPr>
              <a:t> </a:t>
            </a:r>
            <a:r>
              <a:rPr lang="fr-FR" sz="2800" dirty="0"/>
              <a:t>: L’économiste </a:t>
            </a:r>
            <a:r>
              <a:rPr lang="fr-FR" sz="2800" b="1" dirty="0">
                <a:solidFill>
                  <a:srgbClr val="C00000"/>
                </a:solidFill>
              </a:rPr>
              <a:t>Thomas Piketty </a:t>
            </a:r>
            <a:r>
              <a:rPr lang="fr-FR" sz="2800" dirty="0"/>
              <a:t>propose d’harmoniser la fiscalité en Europe pour limiter les inégalités et empêcher les entreprises de réduire leurs impôts en choisissant les pays les moins imposés.</a:t>
            </a:r>
          </a:p>
          <a:p>
            <a:endParaRPr lang="fr-FR" sz="2400" dirty="0"/>
          </a:p>
        </p:txBody>
      </p:sp>
    </p:spTree>
    <p:extLst>
      <p:ext uri="{BB962C8B-B14F-4D97-AF65-F5344CB8AC3E}">
        <p14:creationId xmlns:p14="http://schemas.microsoft.com/office/powerpoint/2010/main" val="1753253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D36B9-A5AD-99E4-3158-E370EA37074B}"/>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C5D5B47-0FE7-81BB-48C1-3A56F80E9FCF}"/>
              </a:ext>
            </a:extLst>
          </p:cNvPr>
          <p:cNvSpPr>
            <a:spLocks noGrp="1"/>
          </p:cNvSpPr>
          <p:nvPr>
            <p:ph type="sldNum" sz="quarter" idx="12"/>
          </p:nvPr>
        </p:nvSpPr>
        <p:spPr/>
        <p:txBody>
          <a:bodyPr/>
          <a:lstStyle/>
          <a:p>
            <a:fld id="{51F02384-994A-4C3C-8656-0CE2B6A3B91B}" type="slidenum">
              <a:rPr lang="en-US" smtClean="0"/>
              <a:pPr/>
              <a:t>76</a:t>
            </a:fld>
            <a:endParaRPr lang="en-US"/>
          </a:p>
        </p:txBody>
      </p:sp>
      <p:sp>
        <p:nvSpPr>
          <p:cNvPr id="4" name="Title 3">
            <a:extLst>
              <a:ext uri="{FF2B5EF4-FFF2-40B4-BE49-F238E27FC236}">
                <a16:creationId xmlns:a16="http://schemas.microsoft.com/office/drawing/2014/main" id="{2C72A3E9-140D-715A-2DA0-2F074ABFECC2}"/>
              </a:ext>
            </a:extLst>
          </p:cNvPr>
          <p:cNvSpPr>
            <a:spLocks noGrp="1"/>
          </p:cNvSpPr>
          <p:nvPr>
            <p:ph type="title"/>
          </p:nvPr>
        </p:nvSpPr>
        <p:spPr>
          <a:xfrm>
            <a:off x="191344" y="160337"/>
            <a:ext cx="11809312" cy="520700"/>
          </a:xfrm>
        </p:spPr>
        <p:txBody>
          <a:bodyPr>
            <a:normAutofit fontScale="90000"/>
          </a:bodyPr>
          <a:lstStyle/>
          <a:p>
            <a:r>
              <a:rPr lang="fr-FR" dirty="0"/>
              <a:t> Les défis – Harmonisation fiscale et sociale</a:t>
            </a:r>
            <a:endParaRPr lang="en-US" dirty="0"/>
          </a:p>
        </p:txBody>
      </p:sp>
      <p:sp>
        <p:nvSpPr>
          <p:cNvPr id="5" name="ZoneTexte 4">
            <a:extLst>
              <a:ext uri="{FF2B5EF4-FFF2-40B4-BE49-F238E27FC236}">
                <a16:creationId xmlns:a16="http://schemas.microsoft.com/office/drawing/2014/main" id="{A5C08D90-9384-960A-E647-ADC815CEE374}"/>
              </a:ext>
            </a:extLst>
          </p:cNvPr>
          <p:cNvSpPr txBox="1"/>
          <p:nvPr/>
        </p:nvSpPr>
        <p:spPr>
          <a:xfrm>
            <a:off x="191344" y="1052736"/>
            <a:ext cx="11809312" cy="5632311"/>
          </a:xfrm>
          <a:prstGeom prst="rect">
            <a:avLst/>
          </a:prstGeom>
          <a:noFill/>
        </p:spPr>
        <p:txBody>
          <a:bodyPr wrap="square" rtlCol="0">
            <a:spAutoFit/>
          </a:bodyPr>
          <a:lstStyle/>
          <a:p>
            <a:r>
              <a:rPr lang="fr-FR" sz="2800" b="1" dirty="0"/>
              <a:t>L’harmonisation sociale</a:t>
            </a:r>
          </a:p>
          <a:p>
            <a:r>
              <a:rPr lang="fr-FR" sz="2800" dirty="0"/>
              <a:t>L’harmonisation sociale vise à réduire les écarts de protection sociale et de salaires entre les États membres pour assurer une compétition équitable.</a:t>
            </a:r>
          </a:p>
          <a:p>
            <a:pPr marL="457200" indent="-457200">
              <a:buFont typeface="Arial" panose="020B0604020202020204" pitchFamily="34" charset="0"/>
              <a:buChar char="•"/>
            </a:pPr>
            <a:r>
              <a:rPr lang="fr-FR" sz="2800" b="1" dirty="0">
                <a:solidFill>
                  <a:srgbClr val="C00000"/>
                </a:solidFill>
              </a:rPr>
              <a:t>Problèmes</a:t>
            </a:r>
            <a:r>
              <a:rPr lang="fr-FR" sz="2800" dirty="0"/>
              <a:t> : Les entreprises peuvent être tentées de s’installer dans des pays où les charges sociales sont faibles, ce qui pénalise les pays où la protection sociale est plus élevée.</a:t>
            </a:r>
          </a:p>
          <a:p>
            <a:pPr marL="457200" indent="-457200">
              <a:buFont typeface="Arial" panose="020B0604020202020204" pitchFamily="34" charset="0"/>
              <a:buChar char="•"/>
            </a:pPr>
            <a:r>
              <a:rPr lang="fr-FR" sz="2800" b="1" dirty="0">
                <a:solidFill>
                  <a:srgbClr val="C00000"/>
                </a:solidFill>
              </a:rPr>
              <a:t>Impact sur les travailleurs</a:t>
            </a:r>
            <a:r>
              <a:rPr lang="fr-FR" sz="2800" dirty="0">
                <a:solidFill>
                  <a:srgbClr val="C00000"/>
                </a:solidFill>
              </a:rPr>
              <a:t> </a:t>
            </a:r>
            <a:r>
              <a:rPr lang="fr-FR" sz="2800" dirty="0"/>
              <a:t>: Les différences de charges sociales peuvent créer une pression à la baisse sur les salaires et les protections sociales dans certains pays.</a:t>
            </a:r>
          </a:p>
          <a:p>
            <a:r>
              <a:rPr lang="fr-FR" sz="2800" dirty="0"/>
              <a:t>L’économiste </a:t>
            </a:r>
            <a:r>
              <a:rPr lang="fr-FR" sz="2800" b="1" dirty="0">
                <a:solidFill>
                  <a:srgbClr val="C00000"/>
                </a:solidFill>
              </a:rPr>
              <a:t>Karl Polanyi </a:t>
            </a:r>
            <a:r>
              <a:rPr lang="fr-FR" sz="2800" dirty="0"/>
              <a:t>a averti que la dérégulation non encadrée peut créer des tensions économiques et sociales, ce qui montre l'importance d'une régulation harmonisée pour protéger les travailleurs et éviter les déséquilibres.</a:t>
            </a:r>
          </a:p>
          <a:p>
            <a:endParaRPr lang="fr-FR" sz="2400" dirty="0"/>
          </a:p>
        </p:txBody>
      </p:sp>
    </p:spTree>
    <p:extLst>
      <p:ext uri="{BB962C8B-B14F-4D97-AF65-F5344CB8AC3E}">
        <p14:creationId xmlns:p14="http://schemas.microsoft.com/office/powerpoint/2010/main" val="118849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E53CC-B4C0-93FF-1AE5-3058E851D71C}"/>
            </a:ext>
          </a:extLst>
        </p:cNvPr>
        <p:cNvGrpSpPr/>
        <p:nvPr/>
      </p:nvGrpSpPr>
      <p:grpSpPr>
        <a:xfrm>
          <a:off x="0" y="0"/>
          <a:ext cx="0" cy="0"/>
          <a:chOff x="0" y="0"/>
          <a:chExt cx="0" cy="0"/>
        </a:xfrm>
      </p:grpSpPr>
      <p:sp>
        <p:nvSpPr>
          <p:cNvPr id="13" name="Freeform: Shape 12">
            <a:extLst>
              <a:ext uri="{FF2B5EF4-FFF2-40B4-BE49-F238E27FC236}">
                <a16:creationId xmlns:a16="http://schemas.microsoft.com/office/drawing/2014/main" id="{186BEF31-6882-03C2-C814-2E19B7A10D4D}"/>
              </a:ext>
            </a:extLst>
          </p:cNvPr>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28BAE4-ADFD-7F2D-5051-817F07C6682E}"/>
              </a:ext>
            </a:extLst>
          </p:cNvPr>
          <p:cNvSpPr>
            <a:spLocks noGrp="1"/>
          </p:cNvSpPr>
          <p:nvPr>
            <p:ph type="ctrTitle"/>
          </p:nvPr>
        </p:nvSpPr>
        <p:spPr>
          <a:xfrm>
            <a:off x="2032000" y="4609550"/>
            <a:ext cx="8128000" cy="1067644"/>
          </a:xfrm>
        </p:spPr>
        <p:txBody>
          <a:bodyPr/>
          <a:lstStyle/>
          <a:p>
            <a:r>
              <a:rPr lang="fr-FR" dirty="0"/>
              <a:t>Perspectives de la construction européenne et de la zone euro</a:t>
            </a:r>
            <a:endParaRPr lang="en-US" dirty="0"/>
          </a:p>
        </p:txBody>
      </p:sp>
      <p:sp>
        <p:nvSpPr>
          <p:cNvPr id="5" name="Text Placeholder 4">
            <a:extLst>
              <a:ext uri="{FF2B5EF4-FFF2-40B4-BE49-F238E27FC236}">
                <a16:creationId xmlns:a16="http://schemas.microsoft.com/office/drawing/2014/main" id="{4A45571F-7F7D-AC94-CE11-E141A4A40014}"/>
              </a:ext>
            </a:extLst>
          </p:cNvPr>
          <p:cNvSpPr>
            <a:spLocks noGrp="1"/>
          </p:cNvSpPr>
          <p:nvPr>
            <p:ph type="body" sz="quarter" idx="14"/>
          </p:nvPr>
        </p:nvSpPr>
        <p:spPr/>
        <p:txBody>
          <a:bodyPr/>
          <a:lstStyle/>
          <a:p>
            <a:r>
              <a:rPr lang="en-US" dirty="0"/>
              <a:t>04</a:t>
            </a:r>
          </a:p>
        </p:txBody>
      </p:sp>
      <p:sp>
        <p:nvSpPr>
          <p:cNvPr id="7" name="Sous-titre 6">
            <a:extLst>
              <a:ext uri="{FF2B5EF4-FFF2-40B4-BE49-F238E27FC236}">
                <a16:creationId xmlns:a16="http://schemas.microsoft.com/office/drawing/2014/main" id="{A839ACC3-C7A9-3AB8-CAF9-42B0E6E43780}"/>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8816251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2BFEB0-3610-1275-C76E-695841674915}"/>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26ADE64-20D1-B670-4D0E-9CD5DC4E8EBE}"/>
              </a:ext>
            </a:extLst>
          </p:cNvPr>
          <p:cNvSpPr>
            <a:spLocks noGrp="1"/>
          </p:cNvSpPr>
          <p:nvPr>
            <p:ph type="sldNum" sz="quarter" idx="12"/>
          </p:nvPr>
        </p:nvSpPr>
        <p:spPr/>
        <p:txBody>
          <a:bodyPr/>
          <a:lstStyle/>
          <a:p>
            <a:fld id="{51F02384-994A-4C3C-8656-0CE2B6A3B91B}" type="slidenum">
              <a:rPr lang="en-US" smtClean="0"/>
              <a:pPr/>
              <a:t>78</a:t>
            </a:fld>
            <a:endParaRPr lang="en-US"/>
          </a:p>
        </p:txBody>
      </p:sp>
      <p:sp>
        <p:nvSpPr>
          <p:cNvPr id="4" name="Title 3">
            <a:extLst>
              <a:ext uri="{FF2B5EF4-FFF2-40B4-BE49-F238E27FC236}">
                <a16:creationId xmlns:a16="http://schemas.microsoft.com/office/drawing/2014/main" id="{531C0A23-EAF3-F273-0FC0-DE0DAEAD8833}"/>
              </a:ext>
            </a:extLst>
          </p:cNvPr>
          <p:cNvSpPr>
            <a:spLocks noGrp="1"/>
          </p:cNvSpPr>
          <p:nvPr>
            <p:ph type="title"/>
          </p:nvPr>
        </p:nvSpPr>
        <p:spPr>
          <a:xfrm>
            <a:off x="191344" y="160337"/>
            <a:ext cx="11809312" cy="520700"/>
          </a:xfrm>
        </p:spPr>
        <p:txBody>
          <a:bodyPr>
            <a:normAutofit fontScale="90000"/>
          </a:bodyPr>
          <a:lstStyle/>
          <a:p>
            <a:r>
              <a:rPr lang="fr-FR" dirty="0"/>
              <a:t>Perspectives</a:t>
            </a:r>
            <a:endParaRPr lang="en-US" dirty="0"/>
          </a:p>
        </p:txBody>
      </p:sp>
      <p:sp>
        <p:nvSpPr>
          <p:cNvPr id="5" name="ZoneTexte 4">
            <a:extLst>
              <a:ext uri="{FF2B5EF4-FFF2-40B4-BE49-F238E27FC236}">
                <a16:creationId xmlns:a16="http://schemas.microsoft.com/office/drawing/2014/main" id="{12857765-2A06-0235-D525-DA106C1DA520}"/>
              </a:ext>
            </a:extLst>
          </p:cNvPr>
          <p:cNvSpPr txBox="1"/>
          <p:nvPr/>
        </p:nvSpPr>
        <p:spPr>
          <a:xfrm>
            <a:off x="191344" y="1052736"/>
            <a:ext cx="11809312" cy="2616101"/>
          </a:xfrm>
          <a:prstGeom prst="rect">
            <a:avLst/>
          </a:prstGeom>
          <a:noFill/>
        </p:spPr>
        <p:txBody>
          <a:bodyPr wrap="square" rtlCol="0">
            <a:spAutoFit/>
          </a:bodyPr>
          <a:lstStyle/>
          <a:p>
            <a:r>
              <a:rPr lang="fr-FR" sz="2800" b="1" dirty="0"/>
              <a:t>Vers une union budgétaire</a:t>
            </a:r>
          </a:p>
          <a:p>
            <a:r>
              <a:rPr lang="fr-FR" sz="2800" dirty="0"/>
              <a:t>L’UE envisage de créer un budget européen plus important pour permettre une politique budgétaire commune et mieux soutenir les États membres en temps de crise. Un tel budget pourrait renforcer la solidarité entre les pays de la zone euro.</a:t>
            </a:r>
          </a:p>
          <a:p>
            <a:endParaRPr lang="fr-FR" sz="2400" dirty="0"/>
          </a:p>
        </p:txBody>
      </p:sp>
      <p:pic>
        <p:nvPicPr>
          <p:cNvPr id="2" name="Image 1">
            <a:extLst>
              <a:ext uri="{FF2B5EF4-FFF2-40B4-BE49-F238E27FC236}">
                <a16:creationId xmlns:a16="http://schemas.microsoft.com/office/drawing/2014/main" id="{FDA5FF9E-0965-2FC8-D0E7-BE8EB1CDA586}"/>
              </a:ext>
            </a:extLst>
          </p:cNvPr>
          <p:cNvPicPr>
            <a:picLocks noChangeAspect="1"/>
          </p:cNvPicPr>
          <p:nvPr/>
        </p:nvPicPr>
        <p:blipFill>
          <a:blip r:embed="rId3"/>
          <a:stretch>
            <a:fillRect/>
          </a:stretch>
        </p:blipFill>
        <p:spPr>
          <a:xfrm>
            <a:off x="4795837" y="3642256"/>
            <a:ext cx="2600325" cy="1762125"/>
          </a:xfrm>
          <a:prstGeom prst="rect">
            <a:avLst/>
          </a:prstGeom>
        </p:spPr>
      </p:pic>
    </p:spTree>
    <p:extLst>
      <p:ext uri="{BB962C8B-B14F-4D97-AF65-F5344CB8AC3E}">
        <p14:creationId xmlns:p14="http://schemas.microsoft.com/office/powerpoint/2010/main" val="360262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99BCB3-F99F-C0AC-B8B0-6AF319C6423A}"/>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BE9F20F-554B-72CB-FA30-ED6BBDE023C8}"/>
              </a:ext>
            </a:extLst>
          </p:cNvPr>
          <p:cNvSpPr>
            <a:spLocks noGrp="1"/>
          </p:cNvSpPr>
          <p:nvPr>
            <p:ph type="sldNum" sz="quarter" idx="12"/>
          </p:nvPr>
        </p:nvSpPr>
        <p:spPr/>
        <p:txBody>
          <a:bodyPr/>
          <a:lstStyle/>
          <a:p>
            <a:fld id="{51F02384-994A-4C3C-8656-0CE2B6A3B91B}" type="slidenum">
              <a:rPr lang="en-US" smtClean="0"/>
              <a:pPr/>
              <a:t>79</a:t>
            </a:fld>
            <a:endParaRPr lang="en-US"/>
          </a:p>
        </p:txBody>
      </p:sp>
      <p:sp>
        <p:nvSpPr>
          <p:cNvPr id="4" name="Title 3">
            <a:extLst>
              <a:ext uri="{FF2B5EF4-FFF2-40B4-BE49-F238E27FC236}">
                <a16:creationId xmlns:a16="http://schemas.microsoft.com/office/drawing/2014/main" id="{A14EE70B-5129-B782-6564-50854A4E0C89}"/>
              </a:ext>
            </a:extLst>
          </p:cNvPr>
          <p:cNvSpPr>
            <a:spLocks noGrp="1"/>
          </p:cNvSpPr>
          <p:nvPr>
            <p:ph type="title"/>
          </p:nvPr>
        </p:nvSpPr>
        <p:spPr>
          <a:xfrm>
            <a:off x="191344" y="160337"/>
            <a:ext cx="11809312" cy="520700"/>
          </a:xfrm>
        </p:spPr>
        <p:txBody>
          <a:bodyPr>
            <a:normAutofit fontScale="90000"/>
          </a:bodyPr>
          <a:lstStyle/>
          <a:p>
            <a:r>
              <a:rPr lang="fr-FR" dirty="0"/>
              <a:t>Perspectives</a:t>
            </a:r>
            <a:endParaRPr lang="en-US" dirty="0"/>
          </a:p>
        </p:txBody>
      </p:sp>
      <p:sp>
        <p:nvSpPr>
          <p:cNvPr id="5" name="ZoneTexte 4">
            <a:extLst>
              <a:ext uri="{FF2B5EF4-FFF2-40B4-BE49-F238E27FC236}">
                <a16:creationId xmlns:a16="http://schemas.microsoft.com/office/drawing/2014/main" id="{06FAA2EF-C40E-B74B-41EE-A612C305DC9C}"/>
              </a:ext>
            </a:extLst>
          </p:cNvPr>
          <p:cNvSpPr txBox="1"/>
          <p:nvPr/>
        </p:nvSpPr>
        <p:spPr>
          <a:xfrm>
            <a:off x="191344" y="1052736"/>
            <a:ext cx="11809312" cy="5262979"/>
          </a:xfrm>
          <a:prstGeom prst="rect">
            <a:avLst/>
          </a:prstGeom>
          <a:noFill/>
        </p:spPr>
        <p:txBody>
          <a:bodyPr wrap="square" rtlCol="0">
            <a:spAutoFit/>
          </a:bodyPr>
          <a:lstStyle/>
          <a:p>
            <a:r>
              <a:rPr lang="fr-FR" sz="2400" b="1" dirty="0"/>
              <a:t>La convergence économique</a:t>
            </a:r>
          </a:p>
          <a:p>
            <a:r>
              <a:rPr lang="fr-FR" sz="2400" dirty="0"/>
              <a:t>La zone euro est composée de pays aux économies diverses, ce qui rend la gestion économique difficile car les mesures adaptées à un pays peuvent ne pas convenir à un autre.</a:t>
            </a:r>
          </a:p>
          <a:p>
            <a:pPr marL="342900" indent="-342900">
              <a:buFont typeface="Arial" panose="020B0604020202020204" pitchFamily="34" charset="0"/>
              <a:buChar char="•"/>
            </a:pPr>
            <a:r>
              <a:rPr lang="fr-FR" sz="2400" b="1" dirty="0">
                <a:solidFill>
                  <a:srgbClr val="C00000"/>
                </a:solidFill>
              </a:rPr>
              <a:t>Théorie des zones monétaires optimales</a:t>
            </a:r>
            <a:r>
              <a:rPr lang="fr-FR" sz="2400" dirty="0">
                <a:solidFill>
                  <a:srgbClr val="C00000"/>
                </a:solidFill>
              </a:rPr>
              <a:t> </a:t>
            </a:r>
            <a:r>
              <a:rPr lang="fr-FR" sz="2400" dirty="0"/>
              <a:t>: </a:t>
            </a:r>
            <a:r>
              <a:rPr lang="fr-FR" sz="2400" b="1" dirty="0">
                <a:solidFill>
                  <a:srgbClr val="C00000"/>
                </a:solidFill>
              </a:rPr>
              <a:t>Robert Mundell </a:t>
            </a:r>
            <a:r>
              <a:rPr lang="fr-FR" sz="2400" dirty="0"/>
              <a:t>a expliqué que pour qu’une union monétaire fonctionne bien, les économies des pays membres doivent être suffisamment convergentes (similaires). Une plus grande convergence entre les économies faciliterait la coordination des politiques économiques et renforcerait la stabilité de la zone euro.</a:t>
            </a:r>
          </a:p>
          <a:p>
            <a:endParaRPr lang="fr-FR" sz="2400" b="1" dirty="0"/>
          </a:p>
          <a:p>
            <a:r>
              <a:rPr lang="fr-FR" sz="2400" b="1" dirty="0"/>
              <a:t>La légitimité démocratique de l’UE</a:t>
            </a:r>
          </a:p>
          <a:p>
            <a:r>
              <a:rPr lang="fr-FR" sz="2400" dirty="0"/>
              <a:t>Le processus de décision en Europe est parfois perçu comme éloigné des citoyens. Renforcer la transparence et impliquer davantage les citoyens dans la prise de décision est essentiel pour assurer la stabilité et le succès de l’intégration européenne.</a:t>
            </a:r>
          </a:p>
          <a:p>
            <a:endParaRPr lang="fr-FR" sz="2400" dirty="0"/>
          </a:p>
        </p:txBody>
      </p:sp>
    </p:spTree>
    <p:extLst>
      <p:ext uri="{BB962C8B-B14F-4D97-AF65-F5344CB8AC3E}">
        <p14:creationId xmlns:p14="http://schemas.microsoft.com/office/powerpoint/2010/main" val="155125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2A421-B57B-FE64-CBA5-ABF1A3A46410}"/>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4185745-1B33-4D31-7C5C-F0E1F6DFB2A4}"/>
              </a:ext>
            </a:extLst>
          </p:cNvPr>
          <p:cNvSpPr>
            <a:spLocks noGrp="1"/>
          </p:cNvSpPr>
          <p:nvPr>
            <p:ph type="sldNum" sz="quarter" idx="12"/>
          </p:nvPr>
        </p:nvSpPr>
        <p:spPr/>
        <p:txBody>
          <a:bodyPr/>
          <a:lstStyle/>
          <a:p>
            <a:fld id="{51F02384-994A-4C3C-8656-0CE2B6A3B91B}" type="slidenum">
              <a:rPr lang="en-US" smtClean="0"/>
              <a:pPr/>
              <a:t>8</a:t>
            </a:fld>
            <a:endParaRPr lang="en-US"/>
          </a:p>
        </p:txBody>
      </p:sp>
      <p:sp>
        <p:nvSpPr>
          <p:cNvPr id="4" name="Title 3">
            <a:extLst>
              <a:ext uri="{FF2B5EF4-FFF2-40B4-BE49-F238E27FC236}">
                <a16:creationId xmlns:a16="http://schemas.microsoft.com/office/drawing/2014/main" id="{1B88AC1D-314D-1110-3D22-B1F871AC7A3E}"/>
              </a:ext>
            </a:extLst>
          </p:cNvPr>
          <p:cNvSpPr>
            <a:spLocks noGrp="1"/>
          </p:cNvSpPr>
          <p:nvPr>
            <p:ph type="title"/>
          </p:nvPr>
        </p:nvSpPr>
        <p:spPr>
          <a:xfrm>
            <a:off x="191344" y="160337"/>
            <a:ext cx="11809312" cy="520700"/>
          </a:xfrm>
        </p:spPr>
        <p:txBody>
          <a:bodyPr>
            <a:normAutofit fontScale="90000"/>
          </a:bodyPr>
          <a:lstStyle/>
          <a:p>
            <a:r>
              <a:rPr lang="fr-FR" dirty="0"/>
              <a:t>La gestion des externalités par l’État</a:t>
            </a:r>
            <a:endParaRPr lang="en-US" dirty="0"/>
          </a:p>
        </p:txBody>
      </p:sp>
      <p:sp>
        <p:nvSpPr>
          <p:cNvPr id="5" name="ZoneTexte 4">
            <a:extLst>
              <a:ext uri="{FF2B5EF4-FFF2-40B4-BE49-F238E27FC236}">
                <a16:creationId xmlns:a16="http://schemas.microsoft.com/office/drawing/2014/main" id="{7AF5F4DC-1A0D-CB2F-732C-53A6573B944C}"/>
              </a:ext>
            </a:extLst>
          </p:cNvPr>
          <p:cNvSpPr txBox="1"/>
          <p:nvPr/>
        </p:nvSpPr>
        <p:spPr>
          <a:xfrm>
            <a:off x="191344" y="1052736"/>
            <a:ext cx="11809312" cy="5262979"/>
          </a:xfrm>
          <a:prstGeom prst="rect">
            <a:avLst/>
          </a:prstGeom>
          <a:noFill/>
        </p:spPr>
        <p:txBody>
          <a:bodyPr wrap="square" rtlCol="0">
            <a:spAutoFit/>
          </a:bodyPr>
          <a:lstStyle/>
          <a:p>
            <a:r>
              <a:rPr lang="fr-FR" sz="2400" dirty="0"/>
              <a:t>Une externalité est un effet secondaire d’une activité économique qui impacte des individus non impliqués directement dans cette activité. L’État intervient pour réguler ces effets.</a:t>
            </a:r>
          </a:p>
          <a:p>
            <a:endParaRPr lang="fr-FR" sz="2400" b="1" dirty="0"/>
          </a:p>
          <a:p>
            <a:r>
              <a:rPr lang="fr-FR" sz="2400" b="1" dirty="0"/>
              <a:t>Types d’externalités</a:t>
            </a:r>
          </a:p>
          <a:p>
            <a:pPr marL="342900" indent="-342900">
              <a:buFont typeface="Arial" panose="020B0604020202020204" pitchFamily="34" charset="0"/>
              <a:buChar char="•"/>
            </a:pPr>
            <a:r>
              <a:rPr lang="fr-FR" sz="2400" b="1" dirty="0">
                <a:solidFill>
                  <a:srgbClr val="C00000"/>
                </a:solidFill>
              </a:rPr>
              <a:t>Externalité négative</a:t>
            </a:r>
            <a:r>
              <a:rPr lang="fr-FR" sz="2400" dirty="0">
                <a:solidFill>
                  <a:srgbClr val="C00000"/>
                </a:solidFill>
              </a:rPr>
              <a:t> </a:t>
            </a:r>
            <a:r>
              <a:rPr lang="fr-FR" sz="2400" dirty="0"/>
              <a:t>: Impact négatif comme la pollution.</a:t>
            </a:r>
          </a:p>
          <a:p>
            <a:pPr marL="342900" indent="-342900">
              <a:buFont typeface="Arial" panose="020B0604020202020204" pitchFamily="34" charset="0"/>
              <a:buChar char="•"/>
            </a:pPr>
            <a:r>
              <a:rPr lang="fr-FR" sz="2400" b="1" dirty="0">
                <a:solidFill>
                  <a:srgbClr val="C00000"/>
                </a:solidFill>
              </a:rPr>
              <a:t>Externalité positive </a:t>
            </a:r>
            <a:r>
              <a:rPr lang="fr-FR" sz="2400" dirty="0"/>
              <a:t>: Impact bénéfique, par exemple la vaccination.</a:t>
            </a:r>
          </a:p>
          <a:p>
            <a:endParaRPr lang="fr-FR" sz="2400" b="1" dirty="0"/>
          </a:p>
          <a:p>
            <a:r>
              <a:rPr lang="fr-FR" sz="2400" b="1" dirty="0"/>
              <a:t>Rôle de l’État</a:t>
            </a:r>
          </a:p>
          <a:p>
            <a:pPr marL="342900" indent="-342900">
              <a:buFont typeface="Arial" panose="020B0604020202020204" pitchFamily="34" charset="0"/>
              <a:buChar char="•"/>
            </a:pPr>
            <a:r>
              <a:rPr lang="fr-FR" sz="2400" b="1" dirty="0">
                <a:solidFill>
                  <a:srgbClr val="C00000"/>
                </a:solidFill>
              </a:rPr>
              <a:t>Réglementation</a:t>
            </a:r>
            <a:r>
              <a:rPr lang="fr-FR" sz="2400" dirty="0"/>
              <a:t> : Normes anti-pollution, taxes environnementales.</a:t>
            </a:r>
          </a:p>
          <a:p>
            <a:pPr marL="342900" indent="-342900">
              <a:buFont typeface="Arial" panose="020B0604020202020204" pitchFamily="34" charset="0"/>
              <a:buChar char="•"/>
            </a:pPr>
            <a:r>
              <a:rPr lang="fr-FR" sz="2400" b="1" dirty="0">
                <a:solidFill>
                  <a:srgbClr val="C00000"/>
                </a:solidFill>
              </a:rPr>
              <a:t>Subventions</a:t>
            </a:r>
            <a:r>
              <a:rPr lang="fr-FR" sz="2400" dirty="0"/>
              <a:t> : Encourager les pratiques bénéfiques (ex : énergies renouvelables).</a:t>
            </a:r>
          </a:p>
          <a:p>
            <a:endParaRPr lang="fr-FR" sz="2400" b="1" dirty="0"/>
          </a:p>
          <a:p>
            <a:r>
              <a:rPr lang="fr-FR" sz="2400" b="1" dirty="0"/>
              <a:t>Exemple :</a:t>
            </a:r>
            <a:r>
              <a:rPr lang="fr-FR" sz="2400" dirty="0"/>
              <a:t> Une usine polluante peut être contrainte par des lois ou encouragée à réduire sa pollution via des incitations fiscales.</a:t>
            </a:r>
          </a:p>
          <a:p>
            <a:endParaRPr lang="fr-FR" sz="2400" dirty="0"/>
          </a:p>
        </p:txBody>
      </p:sp>
    </p:spTree>
    <p:extLst>
      <p:ext uri="{BB962C8B-B14F-4D97-AF65-F5344CB8AC3E}">
        <p14:creationId xmlns:p14="http://schemas.microsoft.com/office/powerpoint/2010/main" val="410610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fade">
                                      <p:cBhvr>
                                        <p:cTn id="32" dur="500"/>
                                        <p:tgtEl>
                                          <p:spTgt spid="5">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8" end="8"/>
                                            </p:txEl>
                                          </p:spTgt>
                                        </p:tgtEl>
                                        <p:attrNameLst>
                                          <p:attrName>style.visibility</p:attrName>
                                        </p:attrNameLst>
                                      </p:cBhvr>
                                      <p:to>
                                        <p:strVal val="visible"/>
                                      </p:to>
                                    </p:set>
                                    <p:animEffect transition="in" filter="fade">
                                      <p:cBhvr>
                                        <p:cTn id="37" dur="500"/>
                                        <p:tgtEl>
                                          <p:spTgt spid="5">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10" end="10"/>
                                            </p:txEl>
                                          </p:spTgt>
                                        </p:tgtEl>
                                        <p:attrNameLst>
                                          <p:attrName>style.visibility</p:attrName>
                                        </p:attrNameLst>
                                      </p:cBhvr>
                                      <p:to>
                                        <p:strVal val="visible"/>
                                      </p:to>
                                    </p:set>
                                    <p:animEffect transition="in" filter="fade">
                                      <p:cBhvr>
                                        <p:cTn id="4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7E377C-C923-86EA-7053-72B3BBA6311E}"/>
            </a:ext>
          </a:extLst>
        </p:cNvPr>
        <p:cNvGrpSpPr/>
        <p:nvPr/>
      </p:nvGrpSpPr>
      <p:grpSpPr>
        <a:xfrm>
          <a:off x="0" y="0"/>
          <a:ext cx="0" cy="0"/>
          <a:chOff x="0" y="0"/>
          <a:chExt cx="0" cy="0"/>
        </a:xfrm>
      </p:grpSpPr>
      <p:sp>
        <p:nvSpPr>
          <p:cNvPr id="13" name="Freeform: Shape 12">
            <a:extLst>
              <a:ext uri="{FF2B5EF4-FFF2-40B4-BE49-F238E27FC236}">
                <a16:creationId xmlns:a16="http://schemas.microsoft.com/office/drawing/2014/main" id="{C41B36FE-1F56-E57D-DCAD-057C1C6CCC36}"/>
              </a:ext>
            </a:extLst>
          </p:cNvPr>
          <p:cNvSpPr/>
          <p:nvPr/>
        </p:nvSpPr>
        <p:spPr>
          <a:xfrm>
            <a:off x="2032000" y="3200400"/>
            <a:ext cx="8128000" cy="3657600"/>
          </a:xfrm>
          <a:custGeom>
            <a:avLst/>
            <a:gdLst>
              <a:gd name="connsiteX0" fmla="*/ 0 w 8128000"/>
              <a:gd name="connsiteY0" fmla="*/ 0 h 1828800"/>
              <a:gd name="connsiteX1" fmla="*/ 4064000 w 8128000"/>
              <a:gd name="connsiteY1" fmla="*/ 0 h 1828800"/>
              <a:gd name="connsiteX2" fmla="*/ 8128000 w 8128000"/>
              <a:gd name="connsiteY2" fmla="*/ 0 h 1828800"/>
              <a:gd name="connsiteX3" fmla="*/ 8128000 w 8128000"/>
              <a:gd name="connsiteY3" fmla="*/ 1828800 h 1828800"/>
              <a:gd name="connsiteX4" fmla="*/ 4064000 w 8128000"/>
              <a:gd name="connsiteY4" fmla="*/ 1828800 h 1828800"/>
              <a:gd name="connsiteX5" fmla="*/ 0 w 8128000"/>
              <a:gd name="connsiteY5"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28000" h="1828800">
                <a:moveTo>
                  <a:pt x="0" y="0"/>
                </a:moveTo>
                <a:lnTo>
                  <a:pt x="4064000" y="0"/>
                </a:lnTo>
                <a:lnTo>
                  <a:pt x="8128000" y="0"/>
                </a:lnTo>
                <a:lnTo>
                  <a:pt x="8128000" y="1828800"/>
                </a:lnTo>
                <a:lnTo>
                  <a:pt x="4064000" y="1828800"/>
                </a:lnTo>
                <a:lnTo>
                  <a:pt x="0" y="18288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754EC2-1609-EE9D-4AEB-B0C56E9D3449}"/>
              </a:ext>
            </a:extLst>
          </p:cNvPr>
          <p:cNvSpPr>
            <a:spLocks noGrp="1"/>
          </p:cNvSpPr>
          <p:nvPr>
            <p:ph type="ctrTitle"/>
          </p:nvPr>
        </p:nvSpPr>
        <p:spPr>
          <a:xfrm>
            <a:off x="2135560" y="4294345"/>
            <a:ext cx="8128000" cy="1067644"/>
          </a:xfrm>
        </p:spPr>
        <p:txBody>
          <a:bodyPr/>
          <a:lstStyle/>
          <a:p>
            <a:r>
              <a:rPr lang="fr-FR" dirty="0"/>
              <a:t>La fonction de redistribution</a:t>
            </a:r>
            <a:endParaRPr lang="en-US" dirty="0"/>
          </a:p>
        </p:txBody>
      </p:sp>
      <p:sp>
        <p:nvSpPr>
          <p:cNvPr id="5" name="Text Placeholder 4">
            <a:extLst>
              <a:ext uri="{FF2B5EF4-FFF2-40B4-BE49-F238E27FC236}">
                <a16:creationId xmlns:a16="http://schemas.microsoft.com/office/drawing/2014/main" id="{95A30ADE-8019-1CCD-DDBB-DE96B1FE8B69}"/>
              </a:ext>
            </a:extLst>
          </p:cNvPr>
          <p:cNvSpPr>
            <a:spLocks noGrp="1"/>
          </p:cNvSpPr>
          <p:nvPr>
            <p:ph type="body" sz="quarter" idx="14"/>
          </p:nvPr>
        </p:nvSpPr>
        <p:spPr/>
        <p:txBody>
          <a:bodyPr/>
          <a:lstStyle/>
          <a:p>
            <a:r>
              <a:rPr lang="en-US" dirty="0"/>
              <a:t>02</a:t>
            </a:r>
          </a:p>
        </p:txBody>
      </p:sp>
      <p:sp>
        <p:nvSpPr>
          <p:cNvPr id="7" name="Sous-titre 6">
            <a:extLst>
              <a:ext uri="{FF2B5EF4-FFF2-40B4-BE49-F238E27FC236}">
                <a16:creationId xmlns:a16="http://schemas.microsoft.com/office/drawing/2014/main" id="{389CC29E-989E-CFDE-B42C-7A80B424075F}"/>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54773806"/>
      </p:ext>
    </p:extLst>
  </p:cSld>
  <p:clrMapOvr>
    <a:masterClrMapping/>
  </p:clrMapOvr>
</p:sld>
</file>

<file path=ppt/theme/theme1.xml><?xml version="1.0" encoding="utf-8"?>
<a:theme xmlns:a="http://schemas.openxmlformats.org/drawingml/2006/main" name="Custom Design - Showeet">
  <a:themeElements>
    <a:clrScheme name="Sho-CORPORATE">
      <a:dk1>
        <a:sysClr val="windowText" lastClr="000000"/>
      </a:dk1>
      <a:lt1>
        <a:sysClr val="window" lastClr="FFFFFF"/>
      </a:lt1>
      <a:dk2>
        <a:srgbClr val="31302B"/>
      </a:dk2>
      <a:lt2>
        <a:srgbClr val="E7E6E6"/>
      </a:lt2>
      <a:accent1>
        <a:srgbClr val="0D96C5"/>
      </a:accent1>
      <a:accent2>
        <a:srgbClr val="EE672F"/>
      </a:accent2>
      <a:accent3>
        <a:srgbClr val="63554F"/>
      </a:accent3>
      <a:accent4>
        <a:srgbClr val="C14800"/>
      </a:accent4>
      <a:accent5>
        <a:srgbClr val="026F94"/>
      </a:accent5>
      <a:accent6>
        <a:srgbClr val="56C2E6"/>
      </a:accent6>
      <a:hlink>
        <a:srgbClr val="F79E63"/>
      </a:hlink>
      <a:folHlink>
        <a:srgbClr val="F79E6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howeet theme">
  <a:themeElements>
    <a:clrScheme name="6">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howeet">
  <a:themeElements>
    <a:clrScheme name="Sho-RETRO">
      <a:dk1>
        <a:srgbClr val="231F20"/>
      </a:dk1>
      <a:lt1>
        <a:sysClr val="window" lastClr="FFFFFF"/>
      </a:lt1>
      <a:dk2>
        <a:srgbClr val="1E2631"/>
      </a:dk2>
      <a:lt2>
        <a:srgbClr val="E9DEDB"/>
      </a:lt2>
      <a:accent1>
        <a:srgbClr val="CD5727"/>
      </a:accent1>
      <a:accent2>
        <a:srgbClr val="B54923"/>
      </a:accent2>
      <a:accent3>
        <a:srgbClr val="933416"/>
      </a:accent3>
      <a:accent4>
        <a:srgbClr val="231F20"/>
      </a:accent4>
      <a:accent5>
        <a:srgbClr val="E9DEDB"/>
      </a:accent5>
      <a:accent6>
        <a:srgbClr val="1E2631"/>
      </a:accent6>
      <a:hlink>
        <a:srgbClr val="7F7F7F"/>
      </a:hlink>
      <a:folHlink>
        <a:srgbClr val="7F7F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65368</TotalTime>
  <Words>6494</Words>
  <Application>Microsoft Office PowerPoint</Application>
  <PresentationFormat>Grand écran</PresentationFormat>
  <Paragraphs>696</Paragraphs>
  <Slides>79</Slides>
  <Notes>79</Notes>
  <HiddenSlides>0</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79</vt:i4>
      </vt:variant>
    </vt:vector>
  </HeadingPairs>
  <TitlesOfParts>
    <vt:vector size="88" baseType="lpstr">
      <vt:lpstr>Arial</vt:lpstr>
      <vt:lpstr>Calibri</vt:lpstr>
      <vt:lpstr>Calibri Light</vt:lpstr>
      <vt:lpstr>Open Sans</vt:lpstr>
      <vt:lpstr>Roboto</vt:lpstr>
      <vt:lpstr>Wingdings</vt:lpstr>
      <vt:lpstr>Custom Design - Showeet</vt:lpstr>
      <vt:lpstr>Showeet theme</vt:lpstr>
      <vt:lpstr>showeet</vt:lpstr>
      <vt:lpstr>CHAPITRE 7 : QUEL EST LE RÔLE DE L’ETAT DANS LA REGULATION ECONOMIQUE ?</vt:lpstr>
      <vt:lpstr>PLAN DU COURS</vt:lpstr>
      <vt:lpstr>Les fonctions économiques de l’État selon Musgrave</vt:lpstr>
      <vt:lpstr>Les fonctions économiques de l’État selon Musgrave</vt:lpstr>
      <vt:lpstr>La fonction d’allocation des ressources</vt:lpstr>
      <vt:lpstr>La fonction d’allocation des ressources</vt:lpstr>
      <vt:lpstr>Les biens collectifs et l’intervention de l’État</vt:lpstr>
      <vt:lpstr>La gestion des externalités par l’État</vt:lpstr>
      <vt:lpstr>La fonction de redistribution</vt:lpstr>
      <vt:lpstr>La fonction de redistribution des richesses</vt:lpstr>
      <vt:lpstr>La fiscalité comme outil de redistribution</vt:lpstr>
      <vt:lpstr>La fonction de stabilisation</vt:lpstr>
      <vt:lpstr>La fonction de stabilisation économique</vt:lpstr>
      <vt:lpstr>Les politiques conjoncturelles et structurelles</vt:lpstr>
      <vt:lpstr>L’État face aux déséquilibres économiques</vt:lpstr>
      <vt:lpstr>L’État face aux déséquilibres économiques</vt:lpstr>
      <vt:lpstr>La croissance économique</vt:lpstr>
      <vt:lpstr>La croissance économique</vt:lpstr>
      <vt:lpstr>La croissance économique</vt:lpstr>
      <vt:lpstr>La soutenabilité de la croissance économique</vt:lpstr>
      <vt:lpstr>La soutenabilité de la croissance économique</vt:lpstr>
      <vt:lpstr>L’inflation</vt:lpstr>
      <vt:lpstr>L’inflation</vt:lpstr>
      <vt:lpstr>L’inflation</vt:lpstr>
      <vt:lpstr>L’inflation</vt:lpstr>
      <vt:lpstr>Le point de vue de Milton Friedman</vt:lpstr>
      <vt:lpstr>Le chômage</vt:lpstr>
      <vt:lpstr>Le chômage </vt:lpstr>
      <vt:lpstr>Le chômage </vt:lpstr>
      <vt:lpstr>Le chômage </vt:lpstr>
      <vt:lpstr>Le chômage </vt:lpstr>
      <vt:lpstr>Le chômage </vt:lpstr>
      <vt:lpstr>Le chômage </vt:lpstr>
      <vt:lpstr>Les politiques économiques et leurs instruments</vt:lpstr>
      <vt:lpstr>Les politiques économiques</vt:lpstr>
      <vt:lpstr>La politique conjoncturelle</vt:lpstr>
      <vt:lpstr>Les politiques conjoncturelles</vt:lpstr>
      <vt:lpstr>Les instruments des politiques conjoncturelles</vt:lpstr>
      <vt:lpstr>Les instruments des politiques conjoncturelles</vt:lpstr>
      <vt:lpstr>Auteurs clés et débats</vt:lpstr>
      <vt:lpstr>Keynes</vt:lpstr>
      <vt:lpstr>Friedman</vt:lpstr>
      <vt:lpstr>Débats principaux entre Keynes et Friedman</vt:lpstr>
      <vt:lpstr>La politique structurelle</vt:lpstr>
      <vt:lpstr>Les politiques structurelles</vt:lpstr>
      <vt:lpstr>Instruments des politiques structurelles</vt:lpstr>
      <vt:lpstr>Instruments des politiques structurelles</vt:lpstr>
      <vt:lpstr>Auteurs clés et débats</vt:lpstr>
      <vt:lpstr>Gary Becker</vt:lpstr>
      <vt:lpstr>Joseph Schumpeter</vt:lpstr>
      <vt:lpstr>Les limites de l’intervention de l’etat</vt:lpstr>
      <vt:lpstr>L’internationalisation de l’économie</vt:lpstr>
      <vt:lpstr>L’internationalisation de l’économie</vt:lpstr>
      <vt:lpstr>L’internationalisation de l’économie</vt:lpstr>
      <vt:lpstr>Les contraintes budgétaires</vt:lpstr>
      <vt:lpstr>Les contraintes budgétaires</vt:lpstr>
      <vt:lpstr>Les contraintes budgétaires</vt:lpstr>
      <vt:lpstr>Les effets pervers de l’intervention de l’État</vt:lpstr>
      <vt:lpstr>Les effets pervers : L’inflation</vt:lpstr>
      <vt:lpstr>Les effets pervers : L’inflation</vt:lpstr>
      <vt:lpstr>Les effets pervers : Les distorsions de marché</vt:lpstr>
      <vt:lpstr>Les effets pervers : Les distorsions de marché</vt:lpstr>
      <vt:lpstr>La vision de Hayek</vt:lpstr>
      <vt:lpstr>Doit-on faire confiance à l’Etat ? Aux politiciens ?</vt:lpstr>
      <vt:lpstr>La régulation supranationale dans le cadre européen</vt:lpstr>
      <vt:lpstr>Le partage des compétences entre l’UE et les États membres</vt:lpstr>
      <vt:lpstr>Le partage des compétences entre l’UE et ses membres</vt:lpstr>
      <vt:lpstr>Le partage des compétences entre l’UE et ses membres</vt:lpstr>
      <vt:lpstr>Le partage des compétences entre l’UE et ses membres</vt:lpstr>
      <vt:lpstr>Le partage des compétences entre l’UE et ses membres</vt:lpstr>
      <vt:lpstr>La politique économique de la zone euro</vt:lpstr>
      <vt:lpstr>La politique économique de la zone euro</vt:lpstr>
      <vt:lpstr>La politique économique de la zone euro</vt:lpstr>
      <vt:lpstr>Les défis de la régulation européenne</vt:lpstr>
      <vt:lpstr> Les défis – Harmonisation fiscale et sociale</vt:lpstr>
      <vt:lpstr> Les défis – Harmonisation fiscale et sociale</vt:lpstr>
      <vt:lpstr>Perspectives de la construction européenne et de la zone euro</vt:lpstr>
      <vt:lpstr>Perspectives</vt:lpstr>
      <vt:lpstr>Perspectives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 Business PowerPoint Template</dc:title>
  <dc:creator>showeet.com</dc:creator>
  <dc:description>© Copyright Showeet.com</dc:description>
  <cp:lastModifiedBy>galactus</cp:lastModifiedBy>
  <cp:revision>5</cp:revision>
  <dcterms:created xsi:type="dcterms:W3CDTF">2011-05-09T14:18:21Z</dcterms:created>
  <dcterms:modified xsi:type="dcterms:W3CDTF">2024-11-14T19:04:18Z</dcterms:modified>
  <cp:category>Templates</cp:category>
</cp:coreProperties>
</file>