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12192000" cy="6858000"/>
  <p:notesSz cx="6858000" cy="12192000"/>
  <p:embeddedFontLst>
    <p:embeddedFont>
      <p:font typeface="Lato" panose="020F0502020204030203" pitchFamily="34"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3"/>
  </p:normalViewPr>
  <p:slideViewPr>
    <p:cSldViewPr snapToGrid="0" snapToObjects="1">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252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6.sv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8.sv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4.sv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1.sv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3.sv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sv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1.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3.sv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6.sv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8.sv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60.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62.sv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sv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67.sv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69.sv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71.sv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73.svg"/></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75.svg"/></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77.svg"/></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79.sv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svg"/></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81.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266383"/>
            <a:ext cx="12188952" cy="2323519"/>
          </a:xfrm>
          <a:prstGeom prst="rect">
            <a:avLst/>
          </a:prstGeom>
        </p:spPr>
      </p:pic>
      <p:sp>
        <p:nvSpPr>
          <p:cNvPr id="3" name="Object 2"/>
          <p:cNvSpPr/>
          <p:nvPr/>
        </p:nvSpPr>
        <p:spPr>
          <a:xfrm>
            <a:off x="4189952" y="2525974"/>
            <a:ext cx="6745823" cy="1776861"/>
          </a:xfrm>
          <a:prstGeom prst="rect">
            <a:avLst/>
          </a:prstGeom>
          <a:noFill/>
        </p:spPr>
        <p:txBody>
          <a:bodyPr wrap="square" lIns="0" tIns="0" rIns="0" bIns="0" rtlCol="0" anchor="t"/>
          <a:lstStyle/>
          <a:p>
            <a:pPr algn="l">
              <a:lnSpc>
                <a:spcPts val="4666"/>
              </a:lnSpc>
              <a:buNone/>
            </a:pPr>
            <a:r>
              <a:rPr lang="en-US" sz="4050" b="1" kern="0" spc="41" dirty="0">
                <a:solidFill>
                  <a:srgbClr val="FFFFFF"/>
                </a:solidFill>
                <a:latin typeface="Lato" pitchFamily="34" charset="0"/>
                <a:ea typeface="Lato" pitchFamily="34" charset="-122"/>
                <a:cs typeface="Lato" pitchFamily="34" charset="-120"/>
              </a:rPr>
              <a:t>CHAPITRE 9 - LA PREUVE ÉLECTRONIQUE, L’E-CDV ET LE CDPN</a:t>
            </a:r>
            <a:endParaRPr lang="en-US" dirty="0"/>
          </a:p>
        </p:txBody>
      </p:sp>
      <p:pic>
        <p:nvPicPr>
          <p:cNvPr id="4" name="Object 3"/>
          <p:cNvPicPr>
            <a:picLocks noChangeAspect="1"/>
          </p:cNvPicPr>
          <p:nvPr/>
        </p:nvPicPr>
        <p:blipFill>
          <a:blip r:embed="rId5"/>
          <a:srcRect l="30333" r="30333"/>
          <a:stretch/>
        </p:blipFill>
        <p:spPr>
          <a:xfrm>
            <a:off x="0" y="0"/>
            <a:ext cx="3809047" cy="685628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2244"/>
            <a:ext cx="8532266" cy="1066533"/>
          </a:xfrm>
          <a:prstGeom prst="rect">
            <a:avLst/>
          </a:prstGeom>
        </p:spPr>
      </p:pic>
      <p:sp>
        <p:nvSpPr>
          <p:cNvPr id="3" name="Object 2"/>
          <p:cNvSpPr/>
          <p:nvPr/>
        </p:nvSpPr>
        <p:spPr>
          <a:xfrm>
            <a:off x="476131" y="313552"/>
            <a:ext cx="1218895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1.1 ÉCRIT ÉLECTRONIQUE (ARTICLE 1365, CODE CIVIL)</a:t>
            </a:r>
            <a:endParaRPr lang="en-US" dirty="0"/>
          </a:p>
        </p:txBody>
      </p:sp>
      <p:sp>
        <p:nvSpPr>
          <p:cNvPr id="4" name="Object 3"/>
          <p:cNvSpPr/>
          <p:nvPr/>
        </p:nvSpPr>
        <p:spPr>
          <a:xfrm>
            <a:off x="761810" y="1631542"/>
            <a:ext cx="11178553" cy="2310425"/>
          </a:xfrm>
          <a:prstGeom prst="rect">
            <a:avLst/>
          </a:prstGeom>
          <a:noFill/>
        </p:spPr>
        <p:txBody>
          <a:bodyPr wrap="square" lIns="0" tIns="0" rIns="0" bIns="0" rtlCol="0" anchor="t"/>
          <a:lstStyle/>
          <a:p>
            <a:pPr algn="l">
              <a:lnSpc>
                <a:spcPts val="3033"/>
              </a:lnSpc>
              <a:buNone/>
            </a:pPr>
            <a:r>
              <a:rPr lang="en-US" sz="2106" kern="0" spc="42" dirty="0">
                <a:solidFill>
                  <a:srgbClr val="3D3D3D">
                    <a:alpha val="80000"/>
                  </a:srgbClr>
                </a:solidFill>
                <a:latin typeface="Lato" pitchFamily="34" charset="0"/>
                <a:ea typeface="Lato" pitchFamily="34" charset="-122"/>
                <a:cs typeface="Lato" pitchFamily="34" charset="-120"/>
              </a:rPr>
              <a:t> En droit, un écrit n’est pas juste "quelque chose d’écrit", comme on pourrait le penser au quotidien. C’est une </a:t>
            </a:r>
            <a:r>
              <a:rPr lang="en-US" sz="2106" b="1" kern="0" spc="42" dirty="0">
                <a:solidFill>
                  <a:srgbClr val="A61E51"/>
                </a:solidFill>
                <a:latin typeface="Lato" pitchFamily="34" charset="0"/>
                <a:ea typeface="Lato" pitchFamily="34" charset="-122"/>
                <a:cs typeface="Lato" pitchFamily="34" charset="-120"/>
              </a:rPr>
              <a:t>preuve matérielle ayant une valeur juridique</a:t>
            </a:r>
            <a:r>
              <a:rPr lang="en-US" sz="2106" kern="0" spc="42" dirty="0">
                <a:solidFill>
                  <a:srgbClr val="3D3D3D">
                    <a:alpha val="80000"/>
                  </a:srgbClr>
                </a:solidFill>
                <a:latin typeface="Lato" pitchFamily="34" charset="0"/>
                <a:ea typeface="Lato" pitchFamily="34" charset="-122"/>
                <a:cs typeface="Lato" pitchFamily="34" charset="-120"/>
              </a:rPr>
              <a:t>. L’article 1365 du Code civil français, par exemple, précise que </a:t>
            </a:r>
            <a:r>
              <a:rPr lang="en-US" sz="2106" b="1" i="1" kern="0" spc="42" dirty="0">
                <a:solidFill>
                  <a:srgbClr val="A61E51"/>
                </a:solidFill>
                <a:latin typeface="Lato" pitchFamily="34" charset="0"/>
                <a:ea typeface="Lato" pitchFamily="34" charset="-122"/>
                <a:cs typeface="Lato" pitchFamily="34" charset="-120"/>
              </a:rPr>
              <a:t>l’écrit est constitué d'une suite de lettres, de caractères, de chiffres ou de tout autre signe ou symbole doté d’une signification intelligible, quel que soit son support</a:t>
            </a:r>
            <a:r>
              <a:rPr lang="en-US" sz="2106" kern="0" spc="42" dirty="0">
                <a:solidFill>
                  <a:srgbClr val="3D3D3D">
                    <a:alpha val="80000"/>
                  </a:srgbClr>
                </a:solidFill>
                <a:latin typeface="Lato" pitchFamily="34" charset="0"/>
                <a:ea typeface="Lato" pitchFamily="34" charset="-122"/>
                <a:cs typeface="Lato" pitchFamily="34" charset="-120"/>
              </a:rPr>
              <a:t>. Cela inclut le papier, bien sûr, mais aussi les supports électroniques   </a:t>
            </a:r>
            <a:endParaRPr lang="en-US" dirty="0"/>
          </a:p>
        </p:txBody>
      </p:sp>
      <p:sp>
        <p:nvSpPr>
          <p:cNvPr id="5" name="Object 4"/>
          <p:cNvSpPr/>
          <p:nvPr/>
        </p:nvSpPr>
        <p:spPr>
          <a:xfrm>
            <a:off x="761810" y="4120814"/>
            <a:ext cx="11617595" cy="385071"/>
          </a:xfrm>
          <a:prstGeom prst="rect">
            <a:avLst/>
          </a:prstGeom>
          <a:noFill/>
        </p:spPr>
        <p:txBody>
          <a:bodyPr wrap="square" lIns="0" tIns="0" rIns="0" bIns="0" rtlCol="0" anchor="t"/>
          <a:lstStyle/>
          <a:p>
            <a:pPr algn="l">
              <a:lnSpc>
                <a:spcPts val="3033"/>
              </a:lnSpc>
              <a:spcBef>
                <a:spcPts val="1381"/>
              </a:spcBef>
              <a:buNone/>
            </a:pPr>
            <a:r>
              <a:rPr lang="en-US" sz="2106" kern="0" spc="42" dirty="0">
                <a:solidFill>
                  <a:srgbClr val="3D3D3D">
                    <a:alpha val="80000"/>
                  </a:srgbClr>
                </a:solidFill>
                <a:latin typeface="Lato" pitchFamily="34" charset="0"/>
                <a:ea typeface="Lato" pitchFamily="34" charset="-122"/>
                <a:cs typeface="Lato" pitchFamily="34" charset="-120"/>
              </a:rPr>
              <a:t>L’élément clé est que l’écrit doit être intelligible. Par exemple :</a:t>
            </a:r>
            <a:endParaRPr lang="en-US" dirty="0"/>
          </a:p>
        </p:txBody>
      </p:sp>
      <p:sp>
        <p:nvSpPr>
          <p:cNvPr id="6" name="Object 5"/>
          <p:cNvSpPr/>
          <p:nvPr/>
        </p:nvSpPr>
        <p:spPr>
          <a:xfrm>
            <a:off x="761810" y="4707348"/>
            <a:ext cx="11617595" cy="1269187"/>
          </a:xfrm>
          <a:prstGeom prst="rect">
            <a:avLst/>
          </a:prstGeom>
          <a:noFill/>
        </p:spPr>
        <p:txBody>
          <a:bodyPr wrap="square" lIns="0" tIns="0" rIns="0" bIns="0" rtlCol="0" anchor="t"/>
          <a:lstStyle/>
          <a:p>
            <a:pPr marL="242900" indent="-242900" algn="l">
              <a:lnSpc>
                <a:spcPts val="2771"/>
              </a:lnSpc>
              <a:spcBef>
                <a:spcPts val="1556"/>
              </a:spcBef>
              <a:buSzPct val="100000"/>
              <a:buChar char="•"/>
            </a:pPr>
            <a:r>
              <a:rPr lang="en-US" sz="2025" kern="0" spc="41" dirty="0">
                <a:solidFill>
                  <a:srgbClr val="000000"/>
                </a:solidFill>
                <a:latin typeface="Lato" pitchFamily="34" charset="0"/>
                <a:ea typeface="Lato" pitchFamily="34" charset="-122"/>
                <a:cs typeface="Lato" pitchFamily="34" charset="-120"/>
              </a:rPr>
              <a:t>Un email confirmant une commande peut être considéré comme un écrit.</a:t>
            </a:r>
          </a:p>
          <a:p>
            <a:pPr marL="242900" indent="-242900" algn="l">
              <a:lnSpc>
                <a:spcPts val="2771"/>
              </a:lnSpc>
              <a:spcBef>
                <a:spcPts val="1654"/>
              </a:spcBef>
              <a:buSzPct val="100000"/>
              <a:buChar char="•"/>
            </a:pPr>
            <a:r>
              <a:rPr lang="en-US" sz="2025" kern="0" spc="41" dirty="0">
                <a:solidFill>
                  <a:srgbClr val="000000"/>
                </a:solidFill>
                <a:latin typeface="Lato" pitchFamily="34" charset="0"/>
                <a:ea typeface="Lato" pitchFamily="34" charset="-122"/>
                <a:cs typeface="Lato" pitchFamily="34" charset="-120"/>
              </a:rPr>
              <a:t>Une photographie d’un relevé de compte bancaire envoyé par SMS peut être acceptée comme preuve.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2244"/>
            <a:ext cx="10865308" cy="1066533"/>
          </a:xfrm>
          <a:prstGeom prst="rect">
            <a:avLst/>
          </a:prstGeom>
        </p:spPr>
      </p:pic>
      <p:sp>
        <p:nvSpPr>
          <p:cNvPr id="3" name="Object 2"/>
          <p:cNvSpPr/>
          <p:nvPr/>
        </p:nvSpPr>
        <p:spPr>
          <a:xfrm>
            <a:off x="476131" y="313552"/>
            <a:ext cx="1218895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1.2 ÉGALITÉ ENTRE PAPIER ET NUMÉRIQUE (ARTICLE 1366, CODE CIVIL)</a:t>
            </a:r>
            <a:endParaRPr lang="en-US" dirty="0"/>
          </a:p>
        </p:txBody>
      </p:sp>
      <p:sp>
        <p:nvSpPr>
          <p:cNvPr id="4" name="Object 3"/>
          <p:cNvSpPr/>
          <p:nvPr/>
        </p:nvSpPr>
        <p:spPr>
          <a:xfrm>
            <a:off x="761810" y="1639378"/>
            <a:ext cx="10997799" cy="710625"/>
          </a:xfrm>
          <a:prstGeom prst="rect">
            <a:avLst/>
          </a:prstGeom>
          <a:noFill/>
        </p:spPr>
        <p:txBody>
          <a:bodyPr wrap="square" lIns="0" tIns="0" rIns="0" bIns="0" rtlCol="0" anchor="t"/>
          <a:lstStyle/>
          <a:p>
            <a:pPr algn="l">
              <a:lnSpc>
                <a:spcPts val="2799"/>
              </a:lnSpc>
              <a:buNone/>
            </a:pPr>
            <a:r>
              <a:rPr lang="en-US" sz="1944" kern="0" spc="39" dirty="0">
                <a:solidFill>
                  <a:srgbClr val="3D3D3D">
                    <a:alpha val="80000"/>
                  </a:srgbClr>
                </a:solidFill>
                <a:latin typeface="Lato" pitchFamily="34" charset="0"/>
                <a:ea typeface="Lato" pitchFamily="34" charset="-122"/>
                <a:cs typeface="Lato" pitchFamily="34" charset="-120"/>
              </a:rPr>
              <a:t>Pour bénéficier de la même valeur probante qu’un écrit papier, un écrit électronique doit remplir deux conditions :</a:t>
            </a:r>
            <a:endParaRPr lang="en-US" dirty="0"/>
          </a:p>
        </p:txBody>
      </p:sp>
      <p:sp>
        <p:nvSpPr>
          <p:cNvPr id="5" name="Object 4"/>
          <p:cNvSpPr/>
          <p:nvPr/>
        </p:nvSpPr>
        <p:spPr>
          <a:xfrm>
            <a:off x="761810" y="2558509"/>
            <a:ext cx="10997799" cy="2675757"/>
          </a:xfrm>
          <a:prstGeom prst="rect">
            <a:avLst/>
          </a:prstGeom>
          <a:noFill/>
        </p:spPr>
        <p:txBody>
          <a:bodyPr wrap="square" lIns="0" tIns="0" rIns="0" bIns="0" rtlCol="0" anchor="t"/>
          <a:lstStyle/>
          <a:p>
            <a:pPr marL="242900" indent="-242900" algn="l">
              <a:lnSpc>
                <a:spcPts val="2771"/>
              </a:lnSpc>
              <a:spcBef>
                <a:spcPts val="1610"/>
              </a:spcBef>
              <a:buSzPct val="100000"/>
              <a:buChar char="•"/>
            </a:pPr>
            <a:r>
              <a:rPr lang="en-US" sz="2025" b="1" kern="0" spc="41" dirty="0">
                <a:solidFill>
                  <a:srgbClr val="000000"/>
                </a:solidFill>
                <a:latin typeface="Lato" pitchFamily="34" charset="0"/>
                <a:ea typeface="Lato" pitchFamily="34" charset="-122"/>
                <a:cs typeface="Lato" pitchFamily="34" charset="-120"/>
              </a:rPr>
              <a:t>Identification de l’auteur :</a:t>
            </a:r>
            <a:r>
              <a:rPr lang="en-US" sz="2025" kern="0" spc="41" dirty="0">
                <a:solidFill>
                  <a:srgbClr val="000000"/>
                </a:solidFill>
                <a:latin typeface="Lato" pitchFamily="34" charset="0"/>
                <a:ea typeface="Lato" pitchFamily="34" charset="-122"/>
                <a:cs typeface="Lato" pitchFamily="34" charset="-120"/>
              </a:rPr>
              <a:t> La personne à l’origine du document doit pouvoir être identifiée avec certitude. Par exemple, un email signé électroniquement est préférable à un simple courriel non signé.</a:t>
            </a:r>
          </a:p>
          <a:p>
            <a:pPr marL="242900" indent="-242900" algn="l">
              <a:lnSpc>
                <a:spcPts val="2771"/>
              </a:lnSpc>
              <a:spcBef>
                <a:spcPts val="1654"/>
              </a:spcBef>
              <a:buSzPct val="100000"/>
              <a:buChar char="•"/>
            </a:pPr>
            <a:r>
              <a:rPr lang="en-US" sz="2025" b="1" kern="0" spc="41" dirty="0">
                <a:solidFill>
                  <a:srgbClr val="000000"/>
                </a:solidFill>
                <a:latin typeface="Lato" pitchFamily="34" charset="0"/>
                <a:ea typeface="Lato" pitchFamily="34" charset="-122"/>
                <a:cs typeface="Lato" pitchFamily="34" charset="-120"/>
              </a:rPr>
              <a:t>Intégrité :</a:t>
            </a:r>
            <a:r>
              <a:rPr lang="en-US" sz="2025" kern="0" spc="41" dirty="0">
                <a:solidFill>
                  <a:srgbClr val="000000"/>
                </a:solidFill>
                <a:latin typeface="Lato" pitchFamily="34" charset="0"/>
                <a:ea typeface="Lato" pitchFamily="34" charset="-122"/>
                <a:cs typeface="Lato" pitchFamily="34" charset="-120"/>
              </a:rPr>
              <a:t> Le contenu du document doit être complet, cohérent, et inviolable. Par exemple, un fichier PDF sécurisé et horodaté répondra à cette exigence. Cette égalité entre papier et numérique est une avancée majeure, mais elle repose sur l’utilisation de technologies fiables et conformes aux normes légales.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A61E51"/>
        </a:solidFill>
        <a:effectLst/>
      </p:bgPr>
    </p:bg>
    <p:spTree>
      <p:nvGrpSpPr>
        <p:cNvPr id="1" name=""/>
        <p:cNvGrpSpPr/>
        <p:nvPr/>
      </p:nvGrpSpPr>
      <p:grpSpPr>
        <a:xfrm>
          <a:off x="0" y="0"/>
          <a:ext cx="0" cy="0"/>
          <a:chOff x="0" y="0"/>
          <a:chExt cx="0" cy="0"/>
        </a:xfrm>
      </p:grpSpPr>
      <p:sp>
        <p:nvSpPr>
          <p:cNvPr id="2" name="Object 1"/>
          <p:cNvSpPr/>
          <p:nvPr/>
        </p:nvSpPr>
        <p:spPr>
          <a:xfrm>
            <a:off x="2789651" y="2723469"/>
            <a:ext cx="6609650" cy="1388219"/>
          </a:xfrm>
          <a:prstGeom prst="rect">
            <a:avLst/>
          </a:prstGeom>
          <a:noFill/>
        </p:spPr>
        <p:txBody>
          <a:bodyPr wrap="square" lIns="0" tIns="0" rIns="0" bIns="0" rtlCol="0" anchor="t"/>
          <a:lstStyle/>
          <a:p>
            <a:pPr algn="ctr">
              <a:lnSpc>
                <a:spcPts val="3645"/>
              </a:lnSpc>
              <a:buNone/>
            </a:pPr>
            <a:r>
              <a:rPr lang="en-US" sz="3375" b="1" kern="0" spc="34" dirty="0">
                <a:solidFill>
                  <a:srgbClr val="FFFFFF"/>
                </a:solidFill>
                <a:latin typeface="Lato" pitchFamily="34" charset="0"/>
                <a:ea typeface="Lato" pitchFamily="34" charset="-122"/>
                <a:cs typeface="Lato" pitchFamily="34" charset="-120"/>
              </a:rPr>
              <a:t> 2. CONDITIONS DE RECEVABILITÉ DE LA PREUVE ÉLECTRONIQUE  </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2244"/>
            <a:ext cx="3856661" cy="1066533"/>
          </a:xfrm>
          <a:prstGeom prst="rect">
            <a:avLst/>
          </a:prstGeom>
        </p:spPr>
      </p:pic>
      <p:sp>
        <p:nvSpPr>
          <p:cNvPr id="3" name="Object 2"/>
          <p:cNvSpPr/>
          <p:nvPr/>
        </p:nvSpPr>
        <p:spPr>
          <a:xfrm>
            <a:off x="476131" y="313552"/>
            <a:ext cx="1218895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 2.1 AUTHENTICITÉ  </a:t>
            </a:r>
            <a:endParaRPr lang="en-US" dirty="0"/>
          </a:p>
        </p:txBody>
      </p:sp>
      <p:sp>
        <p:nvSpPr>
          <p:cNvPr id="4" name="Object 3"/>
          <p:cNvSpPr/>
          <p:nvPr/>
        </p:nvSpPr>
        <p:spPr>
          <a:xfrm>
            <a:off x="761810" y="1639378"/>
            <a:ext cx="11617595" cy="710625"/>
          </a:xfrm>
          <a:prstGeom prst="rect">
            <a:avLst/>
          </a:prstGeom>
          <a:noFill/>
        </p:spPr>
        <p:txBody>
          <a:bodyPr wrap="square" lIns="0" tIns="0" rIns="0" bIns="0" rtlCol="0" anchor="t"/>
          <a:lstStyle/>
          <a:p>
            <a:pPr algn="l">
              <a:lnSpc>
                <a:spcPts val="2799"/>
              </a:lnSpc>
              <a:buNone/>
            </a:pPr>
            <a:r>
              <a:rPr lang="en-US" sz="1944" kern="0" spc="39" dirty="0">
                <a:solidFill>
                  <a:srgbClr val="3D3D3D">
                    <a:alpha val="80000"/>
                  </a:srgbClr>
                </a:solidFill>
                <a:latin typeface="Lato" pitchFamily="34" charset="0"/>
                <a:ea typeface="Lato" pitchFamily="34" charset="-122"/>
                <a:cs typeface="Lato" pitchFamily="34" charset="-120"/>
              </a:rPr>
              <a:t>La preuve doit garantir que son auteur est clairement identifiable. Cela peut être réalisé grâce à des outils comme :</a:t>
            </a:r>
            <a:endParaRPr lang="en-US" dirty="0"/>
          </a:p>
        </p:txBody>
      </p:sp>
      <p:sp>
        <p:nvSpPr>
          <p:cNvPr id="5" name="Object 4"/>
          <p:cNvSpPr/>
          <p:nvPr/>
        </p:nvSpPr>
        <p:spPr>
          <a:xfrm>
            <a:off x="761810" y="2558509"/>
            <a:ext cx="11617595" cy="1620829"/>
          </a:xfrm>
          <a:prstGeom prst="rect">
            <a:avLst/>
          </a:prstGeom>
          <a:noFill/>
        </p:spPr>
        <p:txBody>
          <a:bodyPr wrap="square" lIns="0" tIns="0" rIns="0" bIns="0" rtlCol="0" anchor="t"/>
          <a:lstStyle/>
          <a:p>
            <a:pPr marL="242900" indent="-242900" algn="l">
              <a:lnSpc>
                <a:spcPts val="2771"/>
              </a:lnSpc>
              <a:spcBef>
                <a:spcPts val="1610"/>
              </a:spcBef>
              <a:buSzPct val="100000"/>
              <a:buChar char="•"/>
            </a:pPr>
            <a:r>
              <a:rPr lang="en-US" sz="2025" b="1" kern="0" spc="41" dirty="0">
                <a:solidFill>
                  <a:srgbClr val="000000"/>
                </a:solidFill>
                <a:latin typeface="Lato" pitchFamily="34" charset="0"/>
                <a:ea typeface="Lato" pitchFamily="34" charset="-122"/>
                <a:cs typeface="Lato" pitchFamily="34" charset="-120"/>
              </a:rPr>
              <a:t>La signature électronique qualifiée,</a:t>
            </a:r>
            <a:r>
              <a:rPr lang="en-US" sz="2025" kern="0" spc="41" dirty="0">
                <a:solidFill>
                  <a:srgbClr val="000000"/>
                </a:solidFill>
                <a:latin typeface="Lato" pitchFamily="34" charset="0"/>
                <a:ea typeface="Lato" pitchFamily="34" charset="-122"/>
                <a:cs typeface="Lato" pitchFamily="34" charset="-120"/>
              </a:rPr>
              <a:t> qui repose sur un certificat délivré par une autorité de confiance.</a:t>
            </a:r>
          </a:p>
          <a:p>
            <a:pPr marL="242900" indent="-242900" algn="l">
              <a:lnSpc>
                <a:spcPts val="2771"/>
              </a:lnSpc>
              <a:spcBef>
                <a:spcPts val="1654"/>
              </a:spcBef>
              <a:buSzPct val="100000"/>
              <a:buChar char="•"/>
            </a:pPr>
            <a:r>
              <a:rPr lang="en-US" sz="2025" b="1" kern="0" spc="41" dirty="0">
                <a:solidFill>
                  <a:srgbClr val="000000"/>
                </a:solidFill>
                <a:latin typeface="Lato" pitchFamily="34" charset="0"/>
                <a:ea typeface="Lato" pitchFamily="34" charset="-122"/>
                <a:cs typeface="Lato" pitchFamily="34" charset="-120"/>
              </a:rPr>
              <a:t>L’authentification multi-facteurs,</a:t>
            </a:r>
            <a:r>
              <a:rPr lang="en-US" sz="2025" kern="0" spc="41" dirty="0">
                <a:solidFill>
                  <a:srgbClr val="000000"/>
                </a:solidFill>
                <a:latin typeface="Lato" pitchFamily="34" charset="0"/>
                <a:ea typeface="Lato" pitchFamily="34" charset="-122"/>
                <a:cs typeface="Lato" pitchFamily="34" charset="-120"/>
              </a:rPr>
              <a:t> combinant un mot de passe, un code reçu par SMS, ou une reconnaissance biométrique.</a:t>
            </a:r>
            <a:endParaRPr lang="en-US" dirty="0"/>
          </a:p>
        </p:txBody>
      </p:sp>
      <p:sp>
        <p:nvSpPr>
          <p:cNvPr id="6" name="Object 5"/>
          <p:cNvSpPr/>
          <p:nvPr/>
        </p:nvSpPr>
        <p:spPr>
          <a:xfrm>
            <a:off x="761810" y="4293015"/>
            <a:ext cx="11617595" cy="710625"/>
          </a:xfrm>
          <a:prstGeom prst="rect">
            <a:avLst/>
          </a:prstGeom>
          <a:noFill/>
        </p:spPr>
        <p:txBody>
          <a:bodyPr wrap="square" lIns="0" tIns="0" rIns="0" bIns="0" rtlCol="0" anchor="t"/>
          <a:lstStyle/>
          <a:p>
            <a:pPr algn="l">
              <a:lnSpc>
                <a:spcPts val="2799"/>
              </a:lnSpc>
              <a:spcBef>
                <a:spcPts val="878"/>
              </a:spcBef>
              <a:buNone/>
            </a:pPr>
            <a:r>
              <a:rPr lang="en-US" sz="1944" kern="0" spc="39" dirty="0">
                <a:solidFill>
                  <a:srgbClr val="3D3D3D">
                    <a:alpha val="80000"/>
                  </a:srgbClr>
                </a:solidFill>
                <a:latin typeface="Lato" pitchFamily="34" charset="0"/>
                <a:ea typeface="Lato" pitchFamily="34" charset="-122"/>
                <a:cs typeface="Lato" pitchFamily="34" charset="-120"/>
              </a:rPr>
              <a:t>Par exemple, dans un litige commercial, un contrat signé électroniquement avec une signature qualifiée pourra démontrer avec certitude qui l’a signé.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89981" y="-52244"/>
            <a:ext cx="3094851" cy="1066533"/>
          </a:xfrm>
          <a:prstGeom prst="rect">
            <a:avLst/>
          </a:prstGeom>
        </p:spPr>
      </p:pic>
      <p:sp>
        <p:nvSpPr>
          <p:cNvPr id="3" name="Object 2"/>
          <p:cNvSpPr/>
          <p:nvPr/>
        </p:nvSpPr>
        <p:spPr>
          <a:xfrm>
            <a:off x="4666083" y="313552"/>
            <a:ext cx="775141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2.2 INTÉGRITÉ</a:t>
            </a:r>
            <a:endParaRPr lang="en-US" dirty="0"/>
          </a:p>
        </p:txBody>
      </p:sp>
      <p:sp>
        <p:nvSpPr>
          <p:cNvPr id="4" name="Object 3"/>
          <p:cNvSpPr/>
          <p:nvPr/>
        </p:nvSpPr>
        <p:spPr>
          <a:xfrm>
            <a:off x="0" y="0"/>
            <a:ext cx="4199475" cy="6865808"/>
          </a:xfrm>
          <a:prstGeom prst="rect">
            <a:avLst/>
          </a:prstGeom>
          <a:solidFill>
            <a:srgbClr val="F9F9F8"/>
          </a:solidFill>
        </p:spPr>
      </p:sp>
      <p:pic>
        <p:nvPicPr>
          <p:cNvPr id="5" name="Object 4"/>
          <p:cNvPicPr>
            <a:picLocks noChangeAspect="1"/>
          </p:cNvPicPr>
          <p:nvPr/>
        </p:nvPicPr>
        <p:blipFill>
          <a:blip r:embed="rId5"/>
          <a:srcRect l="29612" r="29612"/>
          <a:stretch/>
        </p:blipFill>
        <p:spPr>
          <a:xfrm>
            <a:off x="0" y="0"/>
            <a:ext cx="4199475" cy="6865808"/>
          </a:xfrm>
          <a:prstGeom prst="rect">
            <a:avLst/>
          </a:prstGeom>
        </p:spPr>
      </p:pic>
      <p:sp>
        <p:nvSpPr>
          <p:cNvPr id="6" name="Object 5"/>
          <p:cNvSpPr/>
          <p:nvPr/>
        </p:nvSpPr>
        <p:spPr>
          <a:xfrm>
            <a:off x="4951762" y="1639378"/>
            <a:ext cx="7122919" cy="710625"/>
          </a:xfrm>
          <a:prstGeom prst="rect">
            <a:avLst/>
          </a:prstGeom>
          <a:noFill/>
        </p:spPr>
        <p:txBody>
          <a:bodyPr wrap="square" lIns="0" tIns="0" rIns="0" bIns="0" rtlCol="0" anchor="t"/>
          <a:lstStyle/>
          <a:p>
            <a:pPr algn="l">
              <a:lnSpc>
                <a:spcPts val="2799"/>
              </a:lnSpc>
              <a:buNone/>
            </a:pPr>
            <a:r>
              <a:rPr lang="en-US" sz="1944" kern="0" spc="39" dirty="0">
                <a:solidFill>
                  <a:srgbClr val="3D3D3D">
                    <a:alpha val="80000"/>
                  </a:srgbClr>
                </a:solidFill>
                <a:latin typeface="Lato" pitchFamily="34" charset="0"/>
                <a:ea typeface="Lato" pitchFamily="34" charset="-122"/>
                <a:cs typeface="Lato" pitchFamily="34" charset="-120"/>
              </a:rPr>
              <a:t>Le contenu de la preuve ne doit pas avoir été altéré. Pour cela, des technologies telles que :</a:t>
            </a:r>
            <a:endParaRPr lang="en-US" dirty="0"/>
          </a:p>
        </p:txBody>
      </p:sp>
      <p:sp>
        <p:nvSpPr>
          <p:cNvPr id="7" name="Object 6"/>
          <p:cNvSpPr/>
          <p:nvPr/>
        </p:nvSpPr>
        <p:spPr>
          <a:xfrm>
            <a:off x="4951762" y="2558509"/>
            <a:ext cx="7122919" cy="2324114"/>
          </a:xfrm>
          <a:prstGeom prst="rect">
            <a:avLst/>
          </a:prstGeom>
          <a:noFill/>
        </p:spPr>
        <p:txBody>
          <a:bodyPr wrap="square" lIns="0" tIns="0" rIns="0" bIns="0" rtlCol="0" anchor="t"/>
          <a:lstStyle/>
          <a:p>
            <a:pPr marL="242900" indent="-242900" algn="l">
              <a:lnSpc>
                <a:spcPts val="2771"/>
              </a:lnSpc>
              <a:spcBef>
                <a:spcPts val="1610"/>
              </a:spcBef>
              <a:buSzPct val="100000"/>
              <a:buChar char="•"/>
            </a:pPr>
            <a:r>
              <a:rPr lang="en-US" sz="2025" b="1" kern="0" spc="41" dirty="0">
                <a:solidFill>
                  <a:srgbClr val="000000"/>
                </a:solidFill>
                <a:latin typeface="Lato" pitchFamily="34" charset="0"/>
                <a:ea typeface="Lato" pitchFamily="34" charset="-122"/>
                <a:cs typeface="Lato" pitchFamily="34" charset="-120"/>
              </a:rPr>
              <a:t>Les horodatages électroniques</a:t>
            </a:r>
            <a:r>
              <a:rPr lang="en-US" sz="2025" kern="0" spc="41" dirty="0">
                <a:solidFill>
                  <a:srgbClr val="000000"/>
                </a:solidFill>
                <a:latin typeface="Lato" pitchFamily="34" charset="0"/>
                <a:ea typeface="Lato" pitchFamily="34" charset="-122"/>
                <a:cs typeface="Lato" pitchFamily="34" charset="-120"/>
              </a:rPr>
              <a:t> assurent que le document n’a pas été modifié après une certaine date.</a:t>
            </a:r>
          </a:p>
          <a:p>
            <a:pPr marL="242900" indent="-242900" algn="l">
              <a:lnSpc>
                <a:spcPts val="2771"/>
              </a:lnSpc>
              <a:spcBef>
                <a:spcPts val="1654"/>
              </a:spcBef>
              <a:buSzPct val="100000"/>
              <a:buChar char="•"/>
            </a:pPr>
            <a:r>
              <a:rPr lang="en-US" sz="2025" b="1" kern="0" spc="41" dirty="0">
                <a:solidFill>
                  <a:srgbClr val="000000"/>
                </a:solidFill>
                <a:latin typeface="Lato" pitchFamily="34" charset="0"/>
                <a:ea typeface="Lato" pitchFamily="34" charset="-122"/>
                <a:cs typeface="Lato" pitchFamily="34" charset="-120"/>
              </a:rPr>
              <a:t>Les empreintes numériques (hashing)</a:t>
            </a:r>
            <a:r>
              <a:rPr lang="en-US" sz="2025" kern="0" spc="41" dirty="0">
                <a:solidFill>
                  <a:srgbClr val="000000"/>
                </a:solidFill>
                <a:latin typeface="Lato" pitchFamily="34" charset="0"/>
                <a:ea typeface="Lato" pitchFamily="34" charset="-122"/>
                <a:cs typeface="Lato" pitchFamily="34" charset="-120"/>
              </a:rPr>
              <a:t> garantissent l’intégrité d’un fichier en vérifiant qu’il correspond exactement à sa version d’origine.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89948" y="-52244"/>
            <a:ext cx="2647288" cy="1066533"/>
          </a:xfrm>
          <a:prstGeom prst="rect">
            <a:avLst/>
          </a:prstGeom>
        </p:spPr>
      </p:pic>
      <p:sp>
        <p:nvSpPr>
          <p:cNvPr id="3" name="Object 2"/>
          <p:cNvSpPr/>
          <p:nvPr/>
        </p:nvSpPr>
        <p:spPr>
          <a:xfrm>
            <a:off x="4666083" y="313552"/>
            <a:ext cx="775141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2.3 LICÉITÉ</a:t>
            </a:r>
            <a:endParaRPr lang="en-US" dirty="0"/>
          </a:p>
        </p:txBody>
      </p:sp>
      <p:sp>
        <p:nvSpPr>
          <p:cNvPr id="4" name="Object 3"/>
          <p:cNvSpPr/>
          <p:nvPr/>
        </p:nvSpPr>
        <p:spPr>
          <a:xfrm>
            <a:off x="0" y="0"/>
            <a:ext cx="4199475" cy="6865808"/>
          </a:xfrm>
          <a:prstGeom prst="rect">
            <a:avLst/>
          </a:prstGeom>
          <a:solidFill>
            <a:srgbClr val="F9F9F8"/>
          </a:solidFill>
        </p:spPr>
      </p:sp>
      <p:pic>
        <p:nvPicPr>
          <p:cNvPr id="5" name="Object 4"/>
          <p:cNvPicPr>
            <a:picLocks noChangeAspect="1"/>
          </p:cNvPicPr>
          <p:nvPr/>
        </p:nvPicPr>
        <p:blipFill>
          <a:blip r:embed="rId5"/>
          <a:srcRect l="2756" r="2756"/>
          <a:stretch/>
        </p:blipFill>
        <p:spPr>
          <a:xfrm>
            <a:off x="0" y="0"/>
            <a:ext cx="4199475" cy="6865808"/>
          </a:xfrm>
          <a:prstGeom prst="rect">
            <a:avLst/>
          </a:prstGeom>
        </p:spPr>
      </p:pic>
      <p:sp>
        <p:nvSpPr>
          <p:cNvPr id="6" name="Object 5"/>
          <p:cNvSpPr/>
          <p:nvPr/>
        </p:nvSpPr>
        <p:spPr>
          <a:xfrm>
            <a:off x="4951762" y="1639378"/>
            <a:ext cx="7122919" cy="710625"/>
          </a:xfrm>
          <a:prstGeom prst="rect">
            <a:avLst/>
          </a:prstGeom>
          <a:noFill/>
        </p:spPr>
        <p:txBody>
          <a:bodyPr wrap="square" lIns="0" tIns="0" rIns="0" bIns="0" rtlCol="0" anchor="t"/>
          <a:lstStyle/>
          <a:p>
            <a:pPr algn="l">
              <a:lnSpc>
                <a:spcPts val="2799"/>
              </a:lnSpc>
              <a:buNone/>
            </a:pPr>
            <a:r>
              <a:rPr lang="en-US" sz="1944" kern="0" spc="39" dirty="0">
                <a:solidFill>
                  <a:srgbClr val="3D3D3D">
                    <a:alpha val="80000"/>
                  </a:srgbClr>
                </a:solidFill>
                <a:latin typeface="Lato" pitchFamily="34" charset="0"/>
                <a:ea typeface="Lato" pitchFamily="34" charset="-122"/>
                <a:cs typeface="Lato" pitchFamily="34" charset="-120"/>
              </a:rPr>
              <a:t>Une preuve doit être obtenue légalement pour être admise. Par exemple :</a:t>
            </a:r>
            <a:endParaRPr lang="en-US" dirty="0"/>
          </a:p>
        </p:txBody>
      </p:sp>
      <p:sp>
        <p:nvSpPr>
          <p:cNvPr id="7" name="Object 6"/>
          <p:cNvSpPr/>
          <p:nvPr/>
        </p:nvSpPr>
        <p:spPr>
          <a:xfrm>
            <a:off x="4951762" y="2558509"/>
            <a:ext cx="7122919" cy="1972472"/>
          </a:xfrm>
          <a:prstGeom prst="rect">
            <a:avLst/>
          </a:prstGeom>
          <a:noFill/>
        </p:spPr>
        <p:txBody>
          <a:bodyPr wrap="square" lIns="0" tIns="0" rIns="0" bIns="0" rtlCol="0" anchor="t"/>
          <a:lstStyle/>
          <a:p>
            <a:pPr marL="242900" indent="-242900" algn="l">
              <a:lnSpc>
                <a:spcPts val="2771"/>
              </a:lnSpc>
              <a:spcBef>
                <a:spcPts val="1610"/>
              </a:spcBef>
              <a:buSzPct val="100000"/>
              <a:buChar char="•"/>
            </a:pPr>
            <a:r>
              <a:rPr lang="en-US" sz="2025" b="1" kern="0" spc="41" dirty="0">
                <a:solidFill>
                  <a:srgbClr val="000000"/>
                </a:solidFill>
                <a:latin typeface="Lato" pitchFamily="34" charset="0"/>
                <a:ea typeface="Lato" pitchFamily="34" charset="-122"/>
                <a:cs typeface="Lato" pitchFamily="34" charset="-120"/>
              </a:rPr>
              <a:t>Exemple valide :</a:t>
            </a:r>
            <a:r>
              <a:rPr lang="en-US" sz="2025" kern="0" spc="41" dirty="0">
                <a:solidFill>
                  <a:srgbClr val="000000"/>
                </a:solidFill>
                <a:latin typeface="Lato" pitchFamily="34" charset="0"/>
                <a:ea typeface="Lato" pitchFamily="34" charset="-122"/>
                <a:cs typeface="Lato" pitchFamily="34" charset="-120"/>
              </a:rPr>
              <a:t> Un email récupéré avec l’accord des parties ou envoyé directement au destinataire.</a:t>
            </a:r>
          </a:p>
          <a:p>
            <a:pPr marL="242900" indent="-242900" algn="l">
              <a:lnSpc>
                <a:spcPts val="2771"/>
              </a:lnSpc>
              <a:spcBef>
                <a:spcPts val="1654"/>
              </a:spcBef>
              <a:buSzPct val="100000"/>
              <a:buChar char="•"/>
            </a:pPr>
            <a:r>
              <a:rPr lang="en-US" sz="2025" b="1" kern="0" spc="41" dirty="0">
                <a:solidFill>
                  <a:srgbClr val="000000"/>
                </a:solidFill>
                <a:latin typeface="Lato" pitchFamily="34" charset="0"/>
                <a:ea typeface="Lato" pitchFamily="34" charset="-122"/>
                <a:cs typeface="Lato" pitchFamily="34" charset="-120"/>
              </a:rPr>
              <a:t>Exemple invalide :</a:t>
            </a:r>
            <a:r>
              <a:rPr lang="en-US" sz="2025" kern="0" spc="41" dirty="0">
                <a:solidFill>
                  <a:srgbClr val="000000"/>
                </a:solidFill>
                <a:latin typeface="Lato" pitchFamily="34" charset="0"/>
                <a:ea typeface="Lato" pitchFamily="34" charset="-122"/>
                <a:cs typeface="Lato" pitchFamily="34" charset="-120"/>
              </a:rPr>
              <a:t> Un fichier obtenu par piratage ou par atteinte à la vie privée (par exemple, en espionnant le téléphone de quelqu’un).</a:t>
            </a:r>
            <a:endParaRPr lang="en-US" dirty="0"/>
          </a:p>
        </p:txBody>
      </p:sp>
      <p:sp>
        <p:nvSpPr>
          <p:cNvPr id="8" name="Object 7"/>
          <p:cNvSpPr/>
          <p:nvPr/>
        </p:nvSpPr>
        <p:spPr>
          <a:xfrm>
            <a:off x="4951762" y="4644657"/>
            <a:ext cx="7122919" cy="1421251"/>
          </a:xfrm>
          <a:prstGeom prst="rect">
            <a:avLst/>
          </a:prstGeom>
          <a:noFill/>
        </p:spPr>
        <p:txBody>
          <a:bodyPr wrap="square" lIns="0" tIns="0" rIns="0" bIns="0" rtlCol="0" anchor="t"/>
          <a:lstStyle/>
          <a:p>
            <a:pPr algn="l">
              <a:lnSpc>
                <a:spcPts val="2799"/>
              </a:lnSpc>
              <a:spcBef>
                <a:spcPts val="878"/>
              </a:spcBef>
              <a:buNone/>
            </a:pPr>
            <a:r>
              <a:rPr lang="en-US" sz="1944" kern="0" spc="39" dirty="0">
                <a:solidFill>
                  <a:srgbClr val="3D3D3D">
                    <a:alpha val="80000"/>
                  </a:srgbClr>
                </a:solidFill>
                <a:latin typeface="Lato" pitchFamily="34" charset="0"/>
                <a:ea typeface="Lato" pitchFamily="34" charset="-122"/>
                <a:cs typeface="Lato" pitchFamily="34" charset="-120"/>
              </a:rPr>
              <a:t>L’arrêt de la Cour de cassation de 2001 illustre bien ce principe : un employeur ne peut pas utiliser un email d’un salarié comme preuve si ce courriel a été obtenu de manière illicite.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A61E51"/>
        </a:solidFill>
        <a:effectLst/>
      </p:bgPr>
    </p:bg>
    <p:spTree>
      <p:nvGrpSpPr>
        <p:cNvPr id="1" name=""/>
        <p:cNvGrpSpPr/>
        <p:nvPr/>
      </p:nvGrpSpPr>
      <p:grpSpPr>
        <a:xfrm>
          <a:off x="0" y="0"/>
          <a:ext cx="0" cy="0"/>
          <a:chOff x="0" y="0"/>
          <a:chExt cx="0" cy="0"/>
        </a:xfrm>
      </p:grpSpPr>
      <p:sp>
        <p:nvSpPr>
          <p:cNvPr id="2" name="Object 1"/>
          <p:cNvSpPr/>
          <p:nvPr/>
        </p:nvSpPr>
        <p:spPr>
          <a:xfrm>
            <a:off x="2611578" y="2956773"/>
            <a:ext cx="6965796" cy="925480"/>
          </a:xfrm>
          <a:prstGeom prst="rect">
            <a:avLst/>
          </a:prstGeom>
          <a:noFill/>
        </p:spPr>
        <p:txBody>
          <a:bodyPr wrap="square" lIns="0" tIns="0" rIns="0" bIns="0" rtlCol="0" anchor="t"/>
          <a:lstStyle/>
          <a:p>
            <a:pPr algn="ctr">
              <a:lnSpc>
                <a:spcPts val="3645"/>
              </a:lnSpc>
              <a:buNone/>
            </a:pPr>
            <a:r>
              <a:rPr lang="en-US" sz="3375" b="1" kern="0" spc="34" dirty="0">
                <a:solidFill>
                  <a:srgbClr val="FFFFFF"/>
                </a:solidFill>
                <a:latin typeface="Lato" pitchFamily="34" charset="0"/>
                <a:ea typeface="Lato" pitchFamily="34" charset="-122"/>
                <a:cs typeface="Lato" pitchFamily="34" charset="-120"/>
              </a:rPr>
              <a:t>3. TECHNOLOGIES AU SERVICE DE LA PREUVE ÉLECTRONIQUE</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2244"/>
            <a:ext cx="7770457" cy="1066533"/>
          </a:xfrm>
          <a:prstGeom prst="rect">
            <a:avLst/>
          </a:prstGeom>
        </p:spPr>
      </p:pic>
      <p:sp>
        <p:nvSpPr>
          <p:cNvPr id="3" name="Object 2"/>
          <p:cNvSpPr/>
          <p:nvPr/>
        </p:nvSpPr>
        <p:spPr>
          <a:xfrm>
            <a:off x="476131" y="313552"/>
            <a:ext cx="1218895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3.1 SIGNATURE ÉLECTRONIQUE QUALIFIÉE (SEQ)</a:t>
            </a:r>
            <a:endParaRPr lang="en-US" dirty="0"/>
          </a:p>
        </p:txBody>
      </p:sp>
      <p:sp>
        <p:nvSpPr>
          <p:cNvPr id="4" name="Object 3"/>
          <p:cNvSpPr/>
          <p:nvPr/>
        </p:nvSpPr>
        <p:spPr>
          <a:xfrm>
            <a:off x="761810" y="1644040"/>
            <a:ext cx="11061595" cy="337656"/>
          </a:xfrm>
          <a:prstGeom prst="rect">
            <a:avLst/>
          </a:prstGeom>
          <a:noFill/>
        </p:spPr>
        <p:txBody>
          <a:bodyPr wrap="square" lIns="0" tIns="0" rIns="0" bIns="0" rtlCol="0" anchor="t"/>
          <a:lstStyle/>
          <a:p>
            <a:pPr algn="l">
              <a:lnSpc>
                <a:spcPts val="2660"/>
              </a:lnSpc>
              <a:buNone/>
            </a:pPr>
            <a:r>
              <a:rPr lang="en-US" sz="1847" b="1" kern="0" spc="37" dirty="0">
                <a:solidFill>
                  <a:srgbClr val="3D3D3D">
                    <a:alpha val="80000"/>
                  </a:srgbClr>
                </a:solidFill>
                <a:latin typeface="Lato" pitchFamily="34" charset="0"/>
                <a:ea typeface="Lato" pitchFamily="34" charset="-122"/>
                <a:cs typeface="Lato" pitchFamily="34" charset="-120"/>
              </a:rPr>
              <a:t>Qu’est-ce que c’est ?</a:t>
            </a:r>
            <a:endParaRPr lang="en-US" dirty="0"/>
          </a:p>
        </p:txBody>
      </p:sp>
      <p:sp>
        <p:nvSpPr>
          <p:cNvPr id="5" name="Object 4"/>
          <p:cNvSpPr/>
          <p:nvPr/>
        </p:nvSpPr>
        <p:spPr>
          <a:xfrm>
            <a:off x="761810" y="2138522"/>
            <a:ext cx="11061595" cy="1012969"/>
          </a:xfrm>
          <a:prstGeom prst="rect">
            <a:avLst/>
          </a:prstGeom>
          <a:noFill/>
        </p:spPr>
        <p:txBody>
          <a:bodyPr wrap="square" lIns="0" tIns="0" rIns="0" bIns="0" rtlCol="0" anchor="t"/>
          <a:lstStyle/>
          <a:p>
            <a:pPr algn="l">
              <a:lnSpc>
                <a:spcPts val="2660"/>
              </a:lnSpc>
              <a:spcBef>
                <a:spcPts val="1211"/>
              </a:spcBef>
              <a:buNone/>
            </a:pPr>
            <a:r>
              <a:rPr lang="en-US" sz="1847" kern="0" spc="37" dirty="0">
                <a:solidFill>
                  <a:srgbClr val="3D3D3D">
                    <a:alpha val="80000"/>
                  </a:srgbClr>
                </a:solidFill>
                <a:latin typeface="Lato" pitchFamily="34" charset="0"/>
                <a:ea typeface="Lato" pitchFamily="34" charset="-122"/>
                <a:cs typeface="Lato" pitchFamily="34" charset="-120"/>
              </a:rPr>
              <a:t> La définition de la SEQ découle du Règlement eIDAS, qui encadre les services de confiance dans l’UE. La SEQ est l’un des trois types de signatures définis par ce règlement, et c’est le niveau le plus élevé en termes de sécurité et de reconnaissance juridique.</a:t>
            </a:r>
            <a:endParaRPr lang="en-US" dirty="0"/>
          </a:p>
        </p:txBody>
      </p:sp>
      <p:sp>
        <p:nvSpPr>
          <p:cNvPr id="6" name="Object 5"/>
          <p:cNvSpPr/>
          <p:nvPr/>
        </p:nvSpPr>
        <p:spPr>
          <a:xfrm>
            <a:off x="761810" y="3308317"/>
            <a:ext cx="11061595" cy="337656"/>
          </a:xfrm>
          <a:prstGeom prst="rect">
            <a:avLst/>
          </a:prstGeom>
          <a:noFill/>
        </p:spPr>
        <p:txBody>
          <a:bodyPr wrap="square" lIns="0" tIns="0" rIns="0" bIns="0" rtlCol="0" anchor="t"/>
          <a:lstStyle/>
          <a:p>
            <a:pPr algn="l">
              <a:lnSpc>
                <a:spcPts val="2660"/>
              </a:lnSpc>
              <a:spcBef>
                <a:spcPts val="1211"/>
              </a:spcBef>
              <a:buNone/>
            </a:pPr>
            <a:r>
              <a:rPr lang="en-US" sz="1847" kern="0" spc="37" dirty="0">
                <a:solidFill>
                  <a:srgbClr val="3D3D3D">
                    <a:alpha val="80000"/>
                  </a:srgbClr>
                </a:solidFill>
                <a:latin typeface="Lato" pitchFamily="34" charset="0"/>
                <a:ea typeface="Lato" pitchFamily="34" charset="-122"/>
                <a:cs typeface="Lato" pitchFamily="34" charset="-120"/>
              </a:rPr>
              <a:t>Concrètement, une signature qualifiée repose sur : </a:t>
            </a:r>
            <a:endParaRPr lang="en-US" dirty="0"/>
          </a:p>
        </p:txBody>
      </p:sp>
      <p:sp>
        <p:nvSpPr>
          <p:cNvPr id="7" name="Object 6"/>
          <p:cNvSpPr/>
          <p:nvPr/>
        </p:nvSpPr>
        <p:spPr>
          <a:xfrm>
            <a:off x="761810" y="3844063"/>
            <a:ext cx="11061595" cy="2077518"/>
          </a:xfrm>
          <a:prstGeom prst="rect">
            <a:avLst/>
          </a:prstGeom>
          <a:noFill/>
        </p:spPr>
        <p:txBody>
          <a:bodyPr wrap="square" lIns="0" tIns="0" rIns="0" bIns="0" rtlCol="0" anchor="t"/>
          <a:lstStyle/>
          <a:p>
            <a:pPr marL="242900" indent="-242900" algn="l">
              <a:lnSpc>
                <a:spcPts val="2632"/>
              </a:lnSpc>
              <a:spcBef>
                <a:spcPts val="1529"/>
              </a:spcBef>
              <a:buSzPct val="100000"/>
              <a:buChar char="•"/>
            </a:pPr>
            <a:r>
              <a:rPr lang="en-US" sz="1924" b="1" kern="0" spc="38" dirty="0">
                <a:solidFill>
                  <a:srgbClr val="000000"/>
                </a:solidFill>
                <a:latin typeface="Lato" pitchFamily="34" charset="0"/>
                <a:ea typeface="Lato" pitchFamily="34" charset="-122"/>
                <a:cs typeface="Lato" pitchFamily="34" charset="-120"/>
              </a:rPr>
              <a:t>Un certificat électronique qualifié</a:t>
            </a:r>
            <a:r>
              <a:rPr lang="en-US" sz="1924" kern="0" spc="38" dirty="0">
                <a:solidFill>
                  <a:srgbClr val="000000"/>
                </a:solidFill>
                <a:latin typeface="Lato" pitchFamily="34" charset="0"/>
                <a:ea typeface="Lato" pitchFamily="34" charset="-122"/>
                <a:cs typeface="Lato" pitchFamily="34" charset="-120"/>
              </a:rPr>
              <a:t> émis par un </a:t>
            </a:r>
            <a:r>
              <a:rPr lang="en-US" sz="1924" b="1" kern="0" spc="38" dirty="0">
                <a:solidFill>
                  <a:srgbClr val="000000"/>
                </a:solidFill>
                <a:latin typeface="Lato" pitchFamily="34" charset="0"/>
                <a:ea typeface="Lato" pitchFamily="34" charset="-122"/>
                <a:cs typeface="Lato" pitchFamily="34" charset="-120"/>
              </a:rPr>
              <a:t>prestataire de services de confiance</a:t>
            </a:r>
            <a:r>
              <a:rPr lang="en-US" sz="1924" kern="0" spc="38" dirty="0">
                <a:solidFill>
                  <a:srgbClr val="000000"/>
                </a:solidFill>
                <a:latin typeface="Lato" pitchFamily="34" charset="0"/>
                <a:ea typeface="Lato" pitchFamily="34" charset="-122"/>
                <a:cs typeface="Lato" pitchFamily="34" charset="-120"/>
              </a:rPr>
              <a:t> agréé.</a:t>
            </a:r>
          </a:p>
          <a:p>
            <a:pPr marL="242900" indent="-242900" algn="l">
              <a:lnSpc>
                <a:spcPts val="2632"/>
              </a:lnSpc>
              <a:spcBef>
                <a:spcPts val="1571"/>
              </a:spcBef>
              <a:buSzPct val="100000"/>
              <a:buChar char="•"/>
            </a:pPr>
            <a:r>
              <a:rPr lang="en-US" sz="1924" kern="0" spc="38" dirty="0">
                <a:solidFill>
                  <a:srgbClr val="000000"/>
                </a:solidFill>
                <a:latin typeface="Lato" pitchFamily="34" charset="0"/>
                <a:ea typeface="Lato" pitchFamily="34" charset="-122"/>
                <a:cs typeface="Lato" pitchFamily="34" charset="-120"/>
              </a:rPr>
              <a:t>L’utilisation d’un </a:t>
            </a:r>
            <a:r>
              <a:rPr lang="en-US" sz="1924" b="1" kern="0" spc="38" dirty="0">
                <a:solidFill>
                  <a:srgbClr val="000000"/>
                </a:solidFill>
                <a:latin typeface="Lato" pitchFamily="34" charset="0"/>
                <a:ea typeface="Lato" pitchFamily="34" charset="-122"/>
                <a:cs typeface="Lato" pitchFamily="34" charset="-120"/>
              </a:rPr>
              <a:t>dispositif de création de signature électronique qualifié</a:t>
            </a:r>
            <a:r>
              <a:rPr lang="en-US" sz="1924" kern="0" spc="38" dirty="0">
                <a:solidFill>
                  <a:srgbClr val="000000"/>
                </a:solidFill>
                <a:latin typeface="Lato" pitchFamily="34" charset="0"/>
                <a:ea typeface="Lato" pitchFamily="34" charset="-122"/>
                <a:cs typeface="Lato" pitchFamily="34" charset="-120"/>
              </a:rPr>
              <a:t>, comme une clé USB cryptographique ou une carte à puce sécurisée.</a:t>
            </a:r>
          </a:p>
          <a:p>
            <a:pPr marL="242900" indent="-242900" algn="l">
              <a:lnSpc>
                <a:spcPts val="2632"/>
              </a:lnSpc>
              <a:spcBef>
                <a:spcPts val="1571"/>
              </a:spcBef>
              <a:buSzPct val="100000"/>
              <a:buChar char="•"/>
            </a:pPr>
            <a:r>
              <a:rPr lang="en-US" sz="1924" kern="0" spc="38" dirty="0">
                <a:solidFill>
                  <a:srgbClr val="000000"/>
                </a:solidFill>
                <a:latin typeface="Lato" pitchFamily="34" charset="0"/>
                <a:ea typeface="Lato" pitchFamily="34" charset="-122"/>
                <a:cs typeface="Lato" pitchFamily="34" charset="-120"/>
              </a:rPr>
              <a:t>Elle garantit que l’identité du signataire est vérifiée avec un haut degré de fiabilité, et son équivalence juridique est reconnue comme identique à une signature manuscrite.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fade">
                                      <p:cBhvr>
                                        <p:cTn id="3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2244"/>
            <a:ext cx="5837365" cy="1066533"/>
          </a:xfrm>
          <a:prstGeom prst="rect">
            <a:avLst/>
          </a:prstGeom>
        </p:spPr>
      </p:pic>
      <p:sp>
        <p:nvSpPr>
          <p:cNvPr id="3" name="Object 2"/>
          <p:cNvSpPr/>
          <p:nvPr/>
        </p:nvSpPr>
        <p:spPr>
          <a:xfrm>
            <a:off x="476131" y="313552"/>
            <a:ext cx="1218895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3.2 HORODATAGE ÉLECTRONIQUE</a:t>
            </a:r>
            <a:endParaRPr lang="en-US" dirty="0"/>
          </a:p>
        </p:txBody>
      </p:sp>
      <p:sp>
        <p:nvSpPr>
          <p:cNvPr id="4" name="Object 3"/>
          <p:cNvSpPr/>
          <p:nvPr/>
        </p:nvSpPr>
        <p:spPr>
          <a:xfrm>
            <a:off x="761810" y="1639378"/>
            <a:ext cx="11617595" cy="355313"/>
          </a:xfrm>
          <a:prstGeom prst="rect">
            <a:avLst/>
          </a:prstGeom>
          <a:noFill/>
        </p:spPr>
        <p:txBody>
          <a:bodyPr wrap="square" lIns="0" tIns="0" rIns="0" bIns="0" rtlCol="0" anchor="t"/>
          <a:lstStyle/>
          <a:p>
            <a:pPr algn="l">
              <a:lnSpc>
                <a:spcPts val="2799"/>
              </a:lnSpc>
              <a:buNone/>
            </a:pPr>
            <a:r>
              <a:rPr lang="en-US" sz="1944" b="1" kern="0" spc="39" dirty="0">
                <a:solidFill>
                  <a:srgbClr val="3D3D3D">
                    <a:alpha val="80000"/>
                  </a:srgbClr>
                </a:solidFill>
                <a:latin typeface="Lato" pitchFamily="34" charset="0"/>
                <a:ea typeface="Lato" pitchFamily="34" charset="-122"/>
                <a:cs typeface="Lato" pitchFamily="34" charset="-120"/>
              </a:rPr>
              <a:t>Qu’est-ce que c’est ?</a:t>
            </a:r>
            <a:endParaRPr lang="en-US" dirty="0"/>
          </a:p>
        </p:txBody>
      </p:sp>
      <p:sp>
        <p:nvSpPr>
          <p:cNvPr id="5" name="Object 4"/>
          <p:cNvSpPr/>
          <p:nvPr/>
        </p:nvSpPr>
        <p:spPr>
          <a:xfrm>
            <a:off x="761810" y="2203197"/>
            <a:ext cx="11136023" cy="1972472"/>
          </a:xfrm>
          <a:prstGeom prst="rect">
            <a:avLst/>
          </a:prstGeom>
          <a:noFill/>
        </p:spPr>
        <p:txBody>
          <a:bodyPr wrap="square" lIns="0" tIns="0" rIns="0" bIns="0" rtlCol="0" anchor="t"/>
          <a:lstStyle/>
          <a:p>
            <a:pPr marL="242900" indent="-242900" algn="l">
              <a:lnSpc>
                <a:spcPts val="2771"/>
              </a:lnSpc>
              <a:spcBef>
                <a:spcPts val="1610"/>
              </a:spcBef>
              <a:buSzPct val="100000"/>
              <a:buChar char="•"/>
            </a:pPr>
            <a:r>
              <a:rPr lang="en-US" sz="2025" kern="0" spc="41" dirty="0">
                <a:solidFill>
                  <a:srgbClr val="000000"/>
                </a:solidFill>
                <a:latin typeface="Lato" pitchFamily="34" charset="0"/>
                <a:ea typeface="Lato" pitchFamily="34" charset="-122"/>
                <a:cs typeface="Lato" pitchFamily="34" charset="-120"/>
              </a:rPr>
              <a:t>Un horodatage électronique associe une date et une heure précises à un document numérique. Cela permet de prouver qu’un événement ou une transaction a eu lieu à un moment </a:t>
            </a:r>
            <a:r>
              <a:rPr lang="en-US" sz="2025" kern="0" spc="41" dirty="0" err="1">
                <a:solidFill>
                  <a:srgbClr val="000000"/>
                </a:solidFill>
                <a:latin typeface="Lato" pitchFamily="34" charset="0"/>
                <a:ea typeface="Lato" pitchFamily="34" charset="-122"/>
                <a:cs typeface="Lato" pitchFamily="34" charset="-120"/>
              </a:rPr>
              <a:t>donné</a:t>
            </a:r>
            <a:r>
              <a:rPr lang="en-US" sz="2025" kern="0" spc="41" dirty="0">
                <a:solidFill>
                  <a:srgbClr val="000000"/>
                </a:solidFill>
                <a:latin typeface="Lato" pitchFamily="34" charset="0"/>
                <a:ea typeface="Lato" pitchFamily="34" charset="-122"/>
                <a:cs typeface="Lato" pitchFamily="34" charset="-120"/>
              </a:rPr>
              <a:t>.</a:t>
            </a:r>
          </a:p>
          <a:p>
            <a:pPr marL="242900" indent="-242900" algn="l">
              <a:lnSpc>
                <a:spcPts val="2771"/>
              </a:lnSpc>
              <a:spcBef>
                <a:spcPts val="1610"/>
              </a:spcBef>
              <a:buSzPct val="100000"/>
              <a:buChar char="•"/>
            </a:pPr>
            <a:r>
              <a:rPr lang="en-US" sz="2025" b="1" kern="0" spc="41" dirty="0" err="1">
                <a:solidFill>
                  <a:srgbClr val="000000"/>
                </a:solidFill>
                <a:latin typeface="Lato" pitchFamily="34" charset="0"/>
                <a:ea typeface="Lato" pitchFamily="34" charset="-122"/>
                <a:cs typeface="Lato" pitchFamily="34" charset="-120"/>
              </a:rPr>
              <a:t>Exemple</a:t>
            </a:r>
            <a:r>
              <a:rPr lang="en-US" sz="2025" b="1" kern="0" spc="41" dirty="0">
                <a:solidFill>
                  <a:srgbClr val="000000"/>
                </a:solidFill>
                <a:latin typeface="Lato" pitchFamily="34" charset="0"/>
                <a:ea typeface="Lato" pitchFamily="34" charset="-122"/>
                <a:cs typeface="Lato" pitchFamily="34" charset="-120"/>
              </a:rPr>
              <a:t> pratique :</a:t>
            </a:r>
            <a:r>
              <a:rPr lang="en-US" sz="2025" kern="0" spc="41" dirty="0">
                <a:solidFill>
                  <a:srgbClr val="000000"/>
                </a:solidFill>
                <a:latin typeface="Lato" pitchFamily="34" charset="0"/>
                <a:ea typeface="Lato" pitchFamily="34" charset="-122"/>
                <a:cs typeface="Lato" pitchFamily="34" charset="-120"/>
              </a:rPr>
              <a:t> Dans un litige sur un délai de livraison, un email horodaté peut prouver qu’un fournisseur a été prévenu à temps.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89981" y="-52244"/>
            <a:ext cx="3494801" cy="1066533"/>
          </a:xfrm>
          <a:prstGeom prst="rect">
            <a:avLst/>
          </a:prstGeom>
        </p:spPr>
      </p:pic>
      <p:sp>
        <p:nvSpPr>
          <p:cNvPr id="3" name="Object 2"/>
          <p:cNvSpPr/>
          <p:nvPr/>
        </p:nvSpPr>
        <p:spPr>
          <a:xfrm>
            <a:off x="4666083" y="313552"/>
            <a:ext cx="775141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3.3 BLOCKCHAIN</a:t>
            </a:r>
            <a:endParaRPr lang="en-US" dirty="0"/>
          </a:p>
        </p:txBody>
      </p:sp>
      <p:sp>
        <p:nvSpPr>
          <p:cNvPr id="4" name="Object 3"/>
          <p:cNvSpPr/>
          <p:nvPr/>
        </p:nvSpPr>
        <p:spPr>
          <a:xfrm>
            <a:off x="0" y="0"/>
            <a:ext cx="4199475" cy="6865808"/>
          </a:xfrm>
          <a:prstGeom prst="rect">
            <a:avLst/>
          </a:prstGeom>
          <a:solidFill>
            <a:srgbClr val="F9F9F8"/>
          </a:solidFill>
        </p:spPr>
      </p:sp>
      <p:pic>
        <p:nvPicPr>
          <p:cNvPr id="5" name="Object 4"/>
          <p:cNvPicPr>
            <a:picLocks noChangeAspect="1"/>
          </p:cNvPicPr>
          <p:nvPr/>
        </p:nvPicPr>
        <p:blipFill>
          <a:blip r:embed="rId5"/>
          <a:srcRect l="29652" r="29652"/>
          <a:stretch/>
        </p:blipFill>
        <p:spPr>
          <a:xfrm>
            <a:off x="0" y="0"/>
            <a:ext cx="4199475" cy="6865808"/>
          </a:xfrm>
          <a:prstGeom prst="rect">
            <a:avLst/>
          </a:prstGeom>
        </p:spPr>
      </p:pic>
      <p:sp>
        <p:nvSpPr>
          <p:cNvPr id="6" name="Object 5"/>
          <p:cNvSpPr/>
          <p:nvPr/>
        </p:nvSpPr>
        <p:spPr>
          <a:xfrm>
            <a:off x="4951762" y="1635510"/>
            <a:ext cx="7122919" cy="370192"/>
          </a:xfrm>
          <a:prstGeom prst="rect">
            <a:avLst/>
          </a:prstGeom>
          <a:noFill/>
        </p:spPr>
        <p:txBody>
          <a:bodyPr wrap="square" lIns="0" tIns="0" rIns="0" bIns="0" rtlCol="0" anchor="t"/>
          <a:lstStyle/>
          <a:p>
            <a:pPr algn="l">
              <a:lnSpc>
                <a:spcPts val="2916"/>
              </a:lnSpc>
              <a:buNone/>
            </a:pPr>
            <a:r>
              <a:rPr lang="en-US" sz="2025" b="1" kern="0" spc="41" dirty="0">
                <a:solidFill>
                  <a:srgbClr val="3D3D3D">
                    <a:alpha val="80000"/>
                  </a:srgbClr>
                </a:solidFill>
                <a:latin typeface="Lato" pitchFamily="34" charset="0"/>
                <a:ea typeface="Lato" pitchFamily="34" charset="-122"/>
                <a:cs typeface="Lato" pitchFamily="34" charset="-120"/>
              </a:rPr>
              <a:t>Qu’est-ce que c’est ?</a:t>
            </a:r>
            <a:endParaRPr lang="en-US" dirty="0"/>
          </a:p>
        </p:txBody>
      </p:sp>
      <p:sp>
        <p:nvSpPr>
          <p:cNvPr id="7" name="Object 6"/>
          <p:cNvSpPr/>
          <p:nvPr/>
        </p:nvSpPr>
        <p:spPr>
          <a:xfrm>
            <a:off x="4951763" y="2210735"/>
            <a:ext cx="6935438" cy="3730684"/>
          </a:xfrm>
          <a:prstGeom prst="rect">
            <a:avLst/>
          </a:prstGeom>
          <a:noFill/>
        </p:spPr>
        <p:txBody>
          <a:bodyPr wrap="square" lIns="0" tIns="0" rIns="0" bIns="0" rtlCol="0" anchor="t"/>
          <a:lstStyle/>
          <a:p>
            <a:pPr marL="242900" indent="-242900" algn="l">
              <a:lnSpc>
                <a:spcPts val="2771"/>
              </a:lnSpc>
              <a:spcBef>
                <a:spcPts val="1583"/>
              </a:spcBef>
              <a:buSzPct val="100000"/>
              <a:buChar char="•"/>
            </a:pPr>
            <a:r>
              <a:rPr lang="en-US" sz="2025" kern="0" spc="41" dirty="0">
                <a:solidFill>
                  <a:srgbClr val="000000"/>
                </a:solidFill>
                <a:latin typeface="Lato" pitchFamily="34" charset="0"/>
                <a:ea typeface="Lato" pitchFamily="34" charset="-122"/>
                <a:cs typeface="Lato" pitchFamily="34" charset="-120"/>
              </a:rPr>
              <a:t> La blockchain est un registre numérique décentralisé et partagé qui permet d’enregistrer des transactions ou des données de manière </a:t>
            </a:r>
            <a:r>
              <a:rPr lang="en-US" sz="2025" b="1" kern="0" spc="41" dirty="0">
                <a:solidFill>
                  <a:srgbClr val="000000"/>
                </a:solidFill>
                <a:latin typeface="Lato" pitchFamily="34" charset="0"/>
                <a:ea typeface="Lato" pitchFamily="34" charset="-122"/>
                <a:cs typeface="Lato" pitchFamily="34" charset="-120"/>
              </a:rPr>
              <a:t>sécurisée, transparente et immuable</a:t>
            </a:r>
            <a:r>
              <a:rPr lang="en-US" sz="2025" kern="0" spc="41" dirty="0">
                <a:solidFill>
                  <a:srgbClr val="000000"/>
                </a:solidFill>
                <a:latin typeface="Lato" pitchFamily="34" charset="0"/>
                <a:ea typeface="Lato" pitchFamily="34" charset="-122"/>
                <a:cs typeface="Lato" pitchFamily="34" charset="-120"/>
              </a:rPr>
              <a:t>. Chaque ensemble d'informations (appelé "bloc") est relié aux précédents via un processus cryptographique, formant une chaîne de blocs, d'où le nom </a:t>
            </a:r>
            <a:r>
              <a:rPr lang="en-US" sz="2025" b="1" kern="0" spc="41" dirty="0">
                <a:solidFill>
                  <a:srgbClr val="000000"/>
                </a:solidFill>
                <a:latin typeface="Lato" pitchFamily="34" charset="0"/>
                <a:ea typeface="Lato" pitchFamily="34" charset="-122"/>
                <a:cs typeface="Lato" pitchFamily="34" charset="-120"/>
              </a:rPr>
              <a:t>blockchain</a:t>
            </a:r>
            <a:r>
              <a:rPr lang="en-US" sz="2025" kern="0" spc="41" dirty="0">
                <a:solidFill>
                  <a:srgbClr val="000000"/>
                </a:solidFill>
                <a:latin typeface="Lato" pitchFamily="34" charset="0"/>
                <a:ea typeface="Lato" pitchFamily="34" charset="-122"/>
                <a:cs typeface="Lato" pitchFamily="34" charset="-120"/>
              </a:rPr>
              <a:t>.  </a:t>
            </a:r>
          </a:p>
          <a:p>
            <a:pPr marL="242900" indent="-242900" algn="l">
              <a:lnSpc>
                <a:spcPts val="2771"/>
              </a:lnSpc>
              <a:spcBef>
                <a:spcPts val="1654"/>
              </a:spcBef>
              <a:buSzPct val="100000"/>
              <a:buChar char="•"/>
            </a:pPr>
            <a:r>
              <a:rPr lang="en-US" sz="2025" b="1" kern="0" spc="41" dirty="0">
                <a:solidFill>
                  <a:srgbClr val="000000"/>
                </a:solidFill>
                <a:latin typeface="Lato" pitchFamily="34" charset="0"/>
                <a:ea typeface="Lato" pitchFamily="34" charset="-122"/>
                <a:cs typeface="Lato" pitchFamily="34" charset="-120"/>
              </a:rPr>
              <a:t>Exemple pratique :</a:t>
            </a:r>
            <a:r>
              <a:rPr lang="en-US" sz="2025" kern="0" spc="41" dirty="0">
                <a:solidFill>
                  <a:srgbClr val="000000"/>
                </a:solidFill>
                <a:latin typeface="Lato" pitchFamily="34" charset="0"/>
                <a:ea typeface="Lato" pitchFamily="34" charset="-122"/>
                <a:cs typeface="Lato" pitchFamily="34" charset="-120"/>
              </a:rPr>
              <a:t> Un registre blockchain peut être utilisé pour prouver la propriété d’un actif numérique ou l’enregistrement d’un contrat.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89981" y="-52244"/>
            <a:ext cx="3380530" cy="1066533"/>
          </a:xfrm>
          <a:prstGeom prst="rect">
            <a:avLst/>
          </a:prstGeom>
        </p:spPr>
      </p:pic>
      <p:sp>
        <p:nvSpPr>
          <p:cNvPr id="3" name="Object 2"/>
          <p:cNvSpPr/>
          <p:nvPr/>
        </p:nvSpPr>
        <p:spPr>
          <a:xfrm>
            <a:off x="4666083" y="313552"/>
            <a:ext cx="775141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INTRODUCTION</a:t>
            </a:r>
            <a:endParaRPr lang="en-US" dirty="0"/>
          </a:p>
        </p:txBody>
      </p:sp>
      <p:sp>
        <p:nvSpPr>
          <p:cNvPr id="4" name="Object 3"/>
          <p:cNvSpPr/>
          <p:nvPr/>
        </p:nvSpPr>
        <p:spPr>
          <a:xfrm>
            <a:off x="0" y="0"/>
            <a:ext cx="4199475" cy="6865808"/>
          </a:xfrm>
          <a:prstGeom prst="rect">
            <a:avLst/>
          </a:prstGeom>
          <a:solidFill>
            <a:srgbClr val="F9F9F8"/>
          </a:solidFill>
        </p:spPr>
      </p:sp>
      <p:pic>
        <p:nvPicPr>
          <p:cNvPr id="5" name="Object 4"/>
          <p:cNvPicPr>
            <a:picLocks noChangeAspect="1"/>
          </p:cNvPicPr>
          <p:nvPr/>
        </p:nvPicPr>
        <p:blipFill>
          <a:blip r:embed="rId5"/>
          <a:srcRect l="29612" r="29612"/>
          <a:stretch/>
        </p:blipFill>
        <p:spPr>
          <a:xfrm>
            <a:off x="0" y="0"/>
            <a:ext cx="4199475" cy="6865808"/>
          </a:xfrm>
          <a:prstGeom prst="rect">
            <a:avLst/>
          </a:prstGeom>
        </p:spPr>
      </p:pic>
      <p:sp>
        <p:nvSpPr>
          <p:cNvPr id="6" name="Object 5"/>
          <p:cNvSpPr/>
          <p:nvPr/>
        </p:nvSpPr>
        <p:spPr>
          <a:xfrm>
            <a:off x="4760376" y="1639378"/>
            <a:ext cx="7122919" cy="1065938"/>
          </a:xfrm>
          <a:prstGeom prst="rect">
            <a:avLst/>
          </a:prstGeom>
          <a:noFill/>
        </p:spPr>
        <p:txBody>
          <a:bodyPr wrap="square" lIns="0" tIns="0" rIns="0" bIns="0" rtlCol="0" anchor="t"/>
          <a:lstStyle/>
          <a:p>
            <a:pPr algn="l">
              <a:lnSpc>
                <a:spcPts val="2799"/>
              </a:lnSpc>
              <a:buNone/>
            </a:pPr>
            <a:r>
              <a:rPr lang="en-US" sz="1944" b="1" kern="0" spc="39" dirty="0">
                <a:solidFill>
                  <a:srgbClr val="3D3D3D">
                    <a:alpha val="80000"/>
                  </a:srgbClr>
                </a:solidFill>
                <a:latin typeface="Lato" pitchFamily="34" charset="0"/>
                <a:ea typeface="Lato" pitchFamily="34" charset="-122"/>
                <a:cs typeface="Lato" pitchFamily="34" charset="-120"/>
              </a:rPr>
              <a:t>L’évolution du droit des obligations à l’ère numérique</a:t>
            </a:r>
            <a:r>
              <a:rPr lang="en-US" sz="1944" kern="0" spc="39" dirty="0">
                <a:solidFill>
                  <a:srgbClr val="3D3D3D">
                    <a:alpha val="80000"/>
                  </a:srgbClr>
                </a:solidFill>
                <a:latin typeface="Lato" pitchFamily="34" charset="0"/>
                <a:ea typeface="Lato" pitchFamily="34" charset="-122"/>
                <a:cs typeface="Lato" pitchFamily="34" charset="-120"/>
              </a:rPr>
              <a:t> marque une transformation nécessaire pour s’adapter aux spécificités des échanges en ligne.</a:t>
            </a:r>
            <a:endParaRPr lang="en-US" dirty="0"/>
          </a:p>
        </p:txBody>
      </p:sp>
      <p:sp>
        <p:nvSpPr>
          <p:cNvPr id="7" name="Object 6"/>
          <p:cNvSpPr/>
          <p:nvPr/>
        </p:nvSpPr>
        <p:spPr>
          <a:xfrm>
            <a:off x="4760376" y="2870375"/>
            <a:ext cx="7122919" cy="1421251"/>
          </a:xfrm>
          <a:prstGeom prst="rect">
            <a:avLst/>
          </a:prstGeom>
          <a:noFill/>
        </p:spPr>
        <p:txBody>
          <a:bodyPr wrap="square" lIns="0" tIns="0" rIns="0" bIns="0" rtlCol="0" anchor="t"/>
          <a:lstStyle/>
          <a:p>
            <a:pPr algn="l">
              <a:lnSpc>
                <a:spcPts val="2799"/>
              </a:lnSpc>
              <a:spcBef>
                <a:spcPts val="1274"/>
              </a:spcBef>
              <a:buNone/>
            </a:pPr>
            <a:r>
              <a:rPr lang="en-US" sz="1944" kern="0" spc="39" dirty="0">
                <a:solidFill>
                  <a:srgbClr val="3D3D3D">
                    <a:alpha val="80000"/>
                  </a:srgbClr>
                </a:solidFill>
                <a:latin typeface="Lato" pitchFamily="34" charset="0"/>
                <a:ea typeface="Lato" pitchFamily="34" charset="-122"/>
                <a:cs typeface="Lato" pitchFamily="34" charset="-120"/>
              </a:rPr>
              <a:t>Internet a bouleversé les pratiques commerciales : aujourd’hui, acheter un produit, souscrire à un abonnement ou conclure un contrat entre entreprises se fait souvent via des plateformes numériques.</a:t>
            </a:r>
            <a:endParaRPr lang="en-US" dirty="0"/>
          </a:p>
        </p:txBody>
      </p:sp>
      <p:sp>
        <p:nvSpPr>
          <p:cNvPr id="8" name="Object 7"/>
          <p:cNvSpPr/>
          <p:nvPr/>
        </p:nvSpPr>
        <p:spPr>
          <a:xfrm>
            <a:off x="4760376" y="4456685"/>
            <a:ext cx="7122919" cy="1065938"/>
          </a:xfrm>
          <a:prstGeom prst="rect">
            <a:avLst/>
          </a:prstGeom>
          <a:noFill/>
        </p:spPr>
        <p:txBody>
          <a:bodyPr wrap="square" lIns="0" tIns="0" rIns="0" bIns="0" rtlCol="0" anchor="t"/>
          <a:lstStyle/>
          <a:p>
            <a:pPr algn="l">
              <a:lnSpc>
                <a:spcPts val="2799"/>
              </a:lnSpc>
              <a:spcBef>
                <a:spcPts val="1274"/>
              </a:spcBef>
              <a:buNone/>
            </a:pPr>
            <a:r>
              <a:rPr lang="en-US" sz="1944" kern="0" spc="39" dirty="0">
                <a:solidFill>
                  <a:srgbClr val="3D3D3D">
                    <a:alpha val="80000"/>
                  </a:srgbClr>
                </a:solidFill>
                <a:latin typeface="Lato" pitchFamily="34" charset="0"/>
                <a:ea typeface="Lato" pitchFamily="34" charset="-122"/>
                <a:cs typeface="Lato" pitchFamily="34" charset="-120"/>
              </a:rPr>
              <a:t>Ces nouvelles réalités imposent de réviser les lois pour garantir qu’elles protègent efficacement les utilisateurs et anticipent les défis propres au numérique.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A61E51"/>
        </a:solidFill>
        <a:effectLst/>
      </p:bgPr>
    </p:bg>
    <p:spTree>
      <p:nvGrpSpPr>
        <p:cNvPr id="1" name=""/>
        <p:cNvGrpSpPr/>
        <p:nvPr/>
      </p:nvGrpSpPr>
      <p:grpSpPr>
        <a:xfrm>
          <a:off x="0" y="0"/>
          <a:ext cx="0" cy="0"/>
          <a:chOff x="0" y="0"/>
          <a:chExt cx="0" cy="0"/>
        </a:xfrm>
      </p:grpSpPr>
      <p:sp>
        <p:nvSpPr>
          <p:cNvPr id="2" name="Object 1"/>
          <p:cNvSpPr/>
          <p:nvPr/>
        </p:nvSpPr>
        <p:spPr>
          <a:xfrm>
            <a:off x="95226" y="95226"/>
            <a:ext cx="3388754" cy="6665833"/>
          </a:xfrm>
          <a:prstGeom prst="rect">
            <a:avLst/>
          </a:prstGeom>
          <a:solidFill>
            <a:srgbClr val="A61E51"/>
          </a:solidFill>
        </p:spPr>
      </p:sp>
      <p:pic>
        <p:nvPicPr>
          <p:cNvPr id="3" name="Object 2"/>
          <p:cNvPicPr>
            <a:picLocks noChangeAspect="1"/>
          </p:cNvPicPr>
          <p:nvPr/>
        </p:nvPicPr>
        <p:blipFill>
          <a:blip r:embed="rId3"/>
          <a:srcRect l="11872" r="11872"/>
          <a:stretch/>
        </p:blipFill>
        <p:spPr>
          <a:xfrm>
            <a:off x="95226" y="95226"/>
            <a:ext cx="3388754" cy="6665833"/>
          </a:xfrm>
          <a:prstGeom prst="rect">
            <a:avLst/>
          </a:prstGeom>
        </p:spPr>
      </p:pic>
      <p:sp>
        <p:nvSpPr>
          <p:cNvPr id="4" name="Object 3"/>
          <p:cNvSpPr/>
          <p:nvPr/>
        </p:nvSpPr>
        <p:spPr>
          <a:xfrm>
            <a:off x="4008374" y="1892918"/>
            <a:ext cx="8421804" cy="3023431"/>
          </a:xfrm>
          <a:prstGeom prst="rect">
            <a:avLst/>
          </a:prstGeom>
          <a:noFill/>
        </p:spPr>
        <p:txBody>
          <a:bodyPr wrap="square" lIns="0" tIns="0" rIns="0" bIns="0" rtlCol="0" anchor="t"/>
          <a:lstStyle/>
          <a:p>
            <a:pPr algn="l">
              <a:lnSpc>
                <a:spcPts val="7938"/>
              </a:lnSpc>
              <a:buNone/>
            </a:pPr>
            <a:r>
              <a:rPr lang="en-US" sz="7875" b="1" kern="0" spc="79" dirty="0">
                <a:solidFill>
                  <a:srgbClr val="FFFFFF"/>
                </a:solidFill>
                <a:latin typeface="Lato" pitchFamily="34" charset="0"/>
                <a:ea typeface="Lato" pitchFamily="34" charset="-122"/>
                <a:cs typeface="Lato" pitchFamily="34" charset="-120"/>
              </a:rPr>
              <a:t>B. LE CONTRAT DE VENTE ÉLECTRONIQUE</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A61E51"/>
        </a:solidFill>
        <a:effectLst/>
      </p:bgPr>
    </p:bg>
    <p:spTree>
      <p:nvGrpSpPr>
        <p:cNvPr id="1" name=""/>
        <p:cNvGrpSpPr/>
        <p:nvPr/>
      </p:nvGrpSpPr>
      <p:grpSpPr>
        <a:xfrm>
          <a:off x="0" y="0"/>
          <a:ext cx="0" cy="0"/>
          <a:chOff x="0" y="0"/>
          <a:chExt cx="0" cy="0"/>
        </a:xfrm>
      </p:grpSpPr>
      <p:sp>
        <p:nvSpPr>
          <p:cNvPr id="2" name="Object 1"/>
          <p:cNvSpPr/>
          <p:nvPr/>
        </p:nvSpPr>
        <p:spPr>
          <a:xfrm>
            <a:off x="1323168" y="3185316"/>
            <a:ext cx="9542616" cy="462740"/>
          </a:xfrm>
          <a:prstGeom prst="rect">
            <a:avLst/>
          </a:prstGeom>
          <a:noFill/>
        </p:spPr>
        <p:txBody>
          <a:bodyPr wrap="square" lIns="0" tIns="0" rIns="0" bIns="0" rtlCol="0" anchor="t"/>
          <a:lstStyle/>
          <a:p>
            <a:pPr algn="ctr">
              <a:lnSpc>
                <a:spcPts val="3645"/>
              </a:lnSpc>
              <a:buNone/>
            </a:pPr>
            <a:r>
              <a:rPr lang="en-US" sz="3375" b="1" kern="0" spc="34" dirty="0">
                <a:solidFill>
                  <a:srgbClr val="FFFFFF"/>
                </a:solidFill>
                <a:latin typeface="Lato" pitchFamily="34" charset="0"/>
                <a:ea typeface="Lato" pitchFamily="34" charset="-122"/>
                <a:cs typeface="Lato" pitchFamily="34" charset="-120"/>
              </a:rPr>
              <a:t>1. RÉFÉRENCES JURIDIQUES PERTINENTES</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2244"/>
            <a:ext cx="8494176" cy="1066533"/>
          </a:xfrm>
          <a:prstGeom prst="rect">
            <a:avLst/>
          </a:prstGeom>
        </p:spPr>
      </p:pic>
      <p:sp>
        <p:nvSpPr>
          <p:cNvPr id="3" name="Object 2"/>
          <p:cNvSpPr/>
          <p:nvPr/>
        </p:nvSpPr>
        <p:spPr>
          <a:xfrm>
            <a:off x="476131" y="313552"/>
            <a:ext cx="1218895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1.1 ARTICLE L221-5 DU CODE DE LA CONSOMMATION</a:t>
            </a:r>
            <a:endParaRPr lang="en-US" dirty="0"/>
          </a:p>
        </p:txBody>
      </p:sp>
      <p:sp>
        <p:nvSpPr>
          <p:cNvPr id="4" name="Object 3"/>
          <p:cNvSpPr/>
          <p:nvPr/>
        </p:nvSpPr>
        <p:spPr>
          <a:xfrm>
            <a:off x="761810" y="1639378"/>
            <a:ext cx="11617595" cy="710625"/>
          </a:xfrm>
          <a:prstGeom prst="rect">
            <a:avLst/>
          </a:prstGeom>
          <a:noFill/>
        </p:spPr>
        <p:txBody>
          <a:bodyPr wrap="square" lIns="0" tIns="0" rIns="0" bIns="0" rtlCol="0" anchor="t"/>
          <a:lstStyle/>
          <a:p>
            <a:pPr algn="l">
              <a:lnSpc>
                <a:spcPts val="2799"/>
              </a:lnSpc>
              <a:buNone/>
            </a:pPr>
            <a:r>
              <a:rPr lang="en-US" sz="1944" kern="0" spc="39" dirty="0">
                <a:solidFill>
                  <a:srgbClr val="3D3D3D">
                    <a:alpha val="80000"/>
                  </a:srgbClr>
                </a:solidFill>
                <a:latin typeface="Lato" pitchFamily="34" charset="0"/>
                <a:ea typeface="Lato" pitchFamily="34" charset="-122"/>
                <a:cs typeface="Lato" pitchFamily="34" charset="-120"/>
              </a:rPr>
              <a:t>Le vendeur est tenu de fournir au consommateur, avant la conclusion du contrat, des informations claires, précises, et compréhensibles, incluant :</a:t>
            </a:r>
            <a:endParaRPr lang="en-US" dirty="0"/>
          </a:p>
        </p:txBody>
      </p:sp>
      <p:sp>
        <p:nvSpPr>
          <p:cNvPr id="5" name="Object 4"/>
          <p:cNvSpPr/>
          <p:nvPr/>
        </p:nvSpPr>
        <p:spPr>
          <a:xfrm>
            <a:off x="761810" y="2558509"/>
            <a:ext cx="11617595" cy="2049347"/>
          </a:xfrm>
          <a:prstGeom prst="rect">
            <a:avLst/>
          </a:prstGeom>
          <a:noFill/>
        </p:spPr>
        <p:txBody>
          <a:bodyPr wrap="square" lIns="0" tIns="0" rIns="0" bIns="0" rtlCol="0" anchor="t"/>
          <a:lstStyle/>
          <a:p>
            <a:pPr marL="242900" indent="-242900" algn="l">
              <a:lnSpc>
                <a:spcPts val="2771"/>
              </a:lnSpc>
              <a:spcBef>
                <a:spcPts val="1610"/>
              </a:spcBef>
              <a:buSzPct val="100000"/>
              <a:buChar char="•"/>
            </a:pPr>
            <a:r>
              <a:rPr lang="en-US" sz="2025" b="1" kern="0" spc="41" dirty="0">
                <a:solidFill>
                  <a:srgbClr val="000000"/>
                </a:solidFill>
                <a:latin typeface="Lato" pitchFamily="34" charset="0"/>
                <a:ea typeface="Lato" pitchFamily="34" charset="-122"/>
                <a:cs typeface="Lato" pitchFamily="34" charset="-120"/>
              </a:rPr>
              <a:t>L’identité du vendeur</a:t>
            </a:r>
            <a:r>
              <a:rPr lang="en-US" sz="2025" kern="0" spc="41" dirty="0">
                <a:solidFill>
                  <a:srgbClr val="000000"/>
                </a:solidFill>
                <a:latin typeface="Lato" pitchFamily="34" charset="0"/>
                <a:ea typeface="Lato" pitchFamily="34" charset="-122"/>
                <a:cs typeface="Lato" pitchFamily="34" charset="-120"/>
              </a:rPr>
              <a:t> (nom, adresse, moyens de contact).</a:t>
            </a:r>
          </a:p>
          <a:p>
            <a:pPr marL="242900" indent="-242900" algn="l">
              <a:lnSpc>
                <a:spcPts val="2771"/>
              </a:lnSpc>
              <a:spcBef>
                <a:spcPts val="1654"/>
              </a:spcBef>
              <a:buSzPct val="100000"/>
              <a:buChar char="•"/>
            </a:pPr>
            <a:r>
              <a:rPr lang="en-US" sz="2025" b="1" kern="0" spc="41" dirty="0">
                <a:solidFill>
                  <a:srgbClr val="000000"/>
                </a:solidFill>
                <a:latin typeface="Lato" pitchFamily="34" charset="0"/>
                <a:ea typeface="Lato" pitchFamily="34" charset="-122"/>
                <a:cs typeface="Lato" pitchFamily="34" charset="-120"/>
              </a:rPr>
              <a:t>Les caractéristiques essentielles du produit ou service.</a:t>
            </a:r>
          </a:p>
          <a:p>
            <a:pPr marL="242900" indent="-242900" algn="l">
              <a:lnSpc>
                <a:spcPts val="2771"/>
              </a:lnSpc>
              <a:spcBef>
                <a:spcPts val="1654"/>
              </a:spcBef>
              <a:buSzPct val="100000"/>
              <a:buChar char="•"/>
            </a:pPr>
            <a:r>
              <a:rPr lang="en-US" sz="2025" b="1" kern="0" spc="41" dirty="0">
                <a:solidFill>
                  <a:srgbClr val="000000"/>
                </a:solidFill>
                <a:latin typeface="Lato" pitchFamily="34" charset="0"/>
                <a:ea typeface="Lato" pitchFamily="34" charset="-122"/>
                <a:cs typeface="Lato" pitchFamily="34" charset="-120"/>
              </a:rPr>
              <a:t>Le prix total,</a:t>
            </a:r>
            <a:r>
              <a:rPr lang="en-US" sz="2025" kern="0" spc="41" dirty="0">
                <a:solidFill>
                  <a:srgbClr val="000000"/>
                </a:solidFill>
                <a:latin typeface="Lato" pitchFamily="34" charset="0"/>
                <a:ea typeface="Lato" pitchFamily="34" charset="-122"/>
                <a:cs typeface="Lato" pitchFamily="34" charset="-120"/>
              </a:rPr>
              <a:t> y compris les taxes et frais éventuels (par exemple, les frais de livraison).</a:t>
            </a:r>
          </a:p>
          <a:p>
            <a:pPr marL="242900" indent="-242900" algn="l">
              <a:lnSpc>
                <a:spcPts val="2771"/>
              </a:lnSpc>
              <a:spcBef>
                <a:spcPts val="1654"/>
              </a:spcBef>
              <a:buSzPct val="100000"/>
              <a:buChar char="•"/>
            </a:pPr>
            <a:r>
              <a:rPr lang="en-US" sz="2025" b="1" kern="0" spc="41" dirty="0">
                <a:solidFill>
                  <a:srgbClr val="000000"/>
                </a:solidFill>
                <a:latin typeface="Lato" pitchFamily="34" charset="0"/>
                <a:ea typeface="Lato" pitchFamily="34" charset="-122"/>
                <a:cs typeface="Lato" pitchFamily="34" charset="-120"/>
              </a:rPr>
              <a:t>Le droit de rétractation.</a:t>
            </a:r>
            <a:endParaRPr lang="en-US" dirty="0"/>
          </a:p>
        </p:txBody>
      </p:sp>
      <p:sp>
        <p:nvSpPr>
          <p:cNvPr id="6" name="Object 5"/>
          <p:cNvSpPr/>
          <p:nvPr/>
        </p:nvSpPr>
        <p:spPr>
          <a:xfrm>
            <a:off x="761810" y="4721533"/>
            <a:ext cx="11617595" cy="710625"/>
          </a:xfrm>
          <a:prstGeom prst="rect">
            <a:avLst/>
          </a:prstGeom>
          <a:noFill/>
        </p:spPr>
        <p:txBody>
          <a:bodyPr wrap="square" lIns="0" tIns="0" rIns="0" bIns="0" rtlCol="0" anchor="t"/>
          <a:lstStyle/>
          <a:p>
            <a:pPr algn="l">
              <a:lnSpc>
                <a:spcPts val="2799"/>
              </a:lnSpc>
              <a:spcBef>
                <a:spcPts val="878"/>
              </a:spcBef>
              <a:buNone/>
            </a:pPr>
            <a:r>
              <a:rPr lang="en-US" sz="1944" b="1" kern="0" spc="39" dirty="0">
                <a:solidFill>
                  <a:srgbClr val="3D3D3D">
                    <a:alpha val="80000"/>
                  </a:srgbClr>
                </a:solidFill>
                <a:latin typeface="Lato" pitchFamily="34" charset="0"/>
                <a:ea typeface="Lato" pitchFamily="34" charset="-122"/>
                <a:cs typeface="Lato" pitchFamily="34" charset="-120"/>
              </a:rPr>
              <a:t>Exemple :</a:t>
            </a:r>
            <a:r>
              <a:rPr lang="en-US" sz="1944" kern="0" spc="39" dirty="0">
                <a:solidFill>
                  <a:srgbClr val="3D3D3D">
                    <a:alpha val="80000"/>
                  </a:srgbClr>
                </a:solidFill>
                <a:latin typeface="Lato" pitchFamily="34" charset="0"/>
                <a:ea typeface="Lato" pitchFamily="34" charset="-122"/>
                <a:cs typeface="Lato" pitchFamily="34" charset="-120"/>
              </a:rPr>
              <a:t> Sur un site de vente de vêtements en ligne, les fiches produits doivent indiquer les tailles, les matériaux utilisés, le prix total, et la possibilité de retourner l’article sous 14 jours.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2244"/>
            <a:ext cx="8665583" cy="1066533"/>
          </a:xfrm>
          <a:prstGeom prst="rect">
            <a:avLst/>
          </a:prstGeom>
        </p:spPr>
      </p:pic>
      <p:sp>
        <p:nvSpPr>
          <p:cNvPr id="3" name="Object 2"/>
          <p:cNvSpPr/>
          <p:nvPr/>
        </p:nvSpPr>
        <p:spPr>
          <a:xfrm>
            <a:off x="476131" y="313552"/>
            <a:ext cx="1218895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1.2 ARTICLE L221-18 DU CODE DE LA CONSOMMATION</a:t>
            </a:r>
            <a:endParaRPr lang="en-US" dirty="0"/>
          </a:p>
        </p:txBody>
      </p:sp>
      <p:sp>
        <p:nvSpPr>
          <p:cNvPr id="4" name="Object 3"/>
          <p:cNvSpPr/>
          <p:nvPr/>
        </p:nvSpPr>
        <p:spPr>
          <a:xfrm>
            <a:off x="761811" y="1635510"/>
            <a:ext cx="11019064" cy="370192"/>
          </a:xfrm>
          <a:prstGeom prst="rect">
            <a:avLst/>
          </a:prstGeom>
          <a:noFill/>
        </p:spPr>
        <p:txBody>
          <a:bodyPr wrap="square" lIns="0" tIns="0" rIns="0" bIns="0" rtlCol="0" anchor="t"/>
          <a:lstStyle/>
          <a:p>
            <a:pPr algn="l">
              <a:lnSpc>
                <a:spcPts val="2916"/>
              </a:lnSpc>
              <a:buNone/>
            </a:pPr>
            <a:r>
              <a:rPr lang="en-US" sz="2025" kern="0" spc="41" dirty="0">
                <a:solidFill>
                  <a:srgbClr val="3D3D3D">
                    <a:alpha val="80000"/>
                  </a:srgbClr>
                </a:solidFill>
                <a:latin typeface="Lato" pitchFamily="34" charset="0"/>
                <a:ea typeface="Lato" pitchFamily="34" charset="-122"/>
                <a:cs typeface="Lato" pitchFamily="34" charset="-120"/>
              </a:rPr>
              <a:t> Le consommateur peut se rétracter dans un délai de 14 jours à compter :</a:t>
            </a:r>
            <a:endParaRPr lang="en-US" dirty="0"/>
          </a:p>
        </p:txBody>
      </p:sp>
      <p:sp>
        <p:nvSpPr>
          <p:cNvPr id="5" name="Object 4"/>
          <p:cNvSpPr/>
          <p:nvPr/>
        </p:nvSpPr>
        <p:spPr>
          <a:xfrm>
            <a:off x="761811" y="2210735"/>
            <a:ext cx="11019064" cy="1620829"/>
          </a:xfrm>
          <a:prstGeom prst="rect">
            <a:avLst/>
          </a:prstGeom>
          <a:noFill/>
        </p:spPr>
        <p:txBody>
          <a:bodyPr wrap="square" lIns="0" tIns="0" rIns="0" bIns="0" rtlCol="0" anchor="t"/>
          <a:lstStyle/>
          <a:p>
            <a:pPr marL="242900" indent="-242900" algn="l">
              <a:lnSpc>
                <a:spcPts val="2771"/>
              </a:lnSpc>
              <a:spcBef>
                <a:spcPts val="1583"/>
              </a:spcBef>
              <a:buSzPct val="100000"/>
              <a:buChar char="•"/>
            </a:pPr>
            <a:r>
              <a:rPr lang="en-US" sz="2025" b="1" kern="0" spc="41" dirty="0">
                <a:solidFill>
                  <a:srgbClr val="000000"/>
                </a:solidFill>
                <a:latin typeface="Lato" pitchFamily="34" charset="0"/>
                <a:ea typeface="Lato" pitchFamily="34" charset="-122"/>
                <a:cs typeface="Lato" pitchFamily="34" charset="-120"/>
              </a:rPr>
              <a:t>De la réception du produit</a:t>
            </a:r>
            <a:r>
              <a:rPr lang="en-US" sz="2025" kern="0" spc="41" dirty="0">
                <a:solidFill>
                  <a:srgbClr val="000000"/>
                </a:solidFill>
                <a:latin typeface="Lato" pitchFamily="34" charset="0"/>
                <a:ea typeface="Lato" pitchFamily="34" charset="-122"/>
                <a:cs typeface="Lato" pitchFamily="34" charset="-120"/>
              </a:rPr>
              <a:t> pour les ventes de biens (par exemple, un ordinateur commandé en </a:t>
            </a:r>
            <a:r>
              <a:rPr lang="en-US" sz="2025" kern="0" spc="41" dirty="0" err="1">
                <a:solidFill>
                  <a:srgbClr val="000000"/>
                </a:solidFill>
                <a:latin typeface="Lato" pitchFamily="34" charset="0"/>
                <a:ea typeface="Lato" pitchFamily="34" charset="-122"/>
                <a:cs typeface="Lato" pitchFamily="34" charset="-120"/>
              </a:rPr>
              <a:t>ligne</a:t>
            </a:r>
            <a:r>
              <a:rPr lang="en-US" sz="2025" kern="0" spc="41" dirty="0">
                <a:solidFill>
                  <a:srgbClr val="000000"/>
                </a:solidFill>
                <a:latin typeface="Lato" pitchFamily="34" charset="0"/>
                <a:ea typeface="Lato" pitchFamily="34" charset="-122"/>
                <a:cs typeface="Lato" pitchFamily="34" charset="-120"/>
              </a:rPr>
              <a:t>).</a:t>
            </a:r>
          </a:p>
          <a:p>
            <a:pPr marL="242900" indent="-242900" algn="l">
              <a:lnSpc>
                <a:spcPts val="2771"/>
              </a:lnSpc>
              <a:spcBef>
                <a:spcPts val="1583"/>
              </a:spcBef>
              <a:buSzPct val="100000"/>
              <a:buChar char="•"/>
            </a:pPr>
            <a:r>
              <a:rPr lang="en-US" sz="2025" b="1" kern="0" spc="41" dirty="0">
                <a:solidFill>
                  <a:srgbClr val="000000"/>
                </a:solidFill>
                <a:latin typeface="Lato" pitchFamily="34" charset="0"/>
                <a:ea typeface="Lato" pitchFamily="34" charset="-122"/>
                <a:cs typeface="Lato" pitchFamily="34" charset="-120"/>
              </a:rPr>
              <a:t>De l’acceptation de l’offre</a:t>
            </a:r>
            <a:r>
              <a:rPr lang="en-US" sz="2025" kern="0" spc="41" dirty="0">
                <a:solidFill>
                  <a:srgbClr val="000000"/>
                </a:solidFill>
                <a:latin typeface="Lato" pitchFamily="34" charset="0"/>
                <a:ea typeface="Lato" pitchFamily="34" charset="-122"/>
                <a:cs typeface="Lato" pitchFamily="34" charset="-120"/>
              </a:rPr>
              <a:t> pour les services (par exemple, un abonnement à une plateforme de streaming).</a:t>
            </a:r>
            <a:endParaRPr lang="en-US" dirty="0"/>
          </a:p>
        </p:txBody>
      </p:sp>
      <p:sp>
        <p:nvSpPr>
          <p:cNvPr id="6" name="Object 5"/>
          <p:cNvSpPr/>
          <p:nvPr/>
        </p:nvSpPr>
        <p:spPr>
          <a:xfrm>
            <a:off x="761811" y="3941372"/>
            <a:ext cx="11019064" cy="740384"/>
          </a:xfrm>
          <a:prstGeom prst="rect">
            <a:avLst/>
          </a:prstGeom>
          <a:noFill/>
        </p:spPr>
        <p:txBody>
          <a:bodyPr wrap="square" lIns="0" tIns="0" rIns="0" bIns="0" rtlCol="0" anchor="t"/>
          <a:lstStyle/>
          <a:p>
            <a:pPr algn="l">
              <a:lnSpc>
                <a:spcPts val="2916"/>
              </a:lnSpc>
              <a:spcBef>
                <a:spcPts val="848"/>
              </a:spcBef>
              <a:buNone/>
            </a:pPr>
            <a:r>
              <a:rPr lang="en-US" sz="2025" kern="0" spc="41" dirty="0">
                <a:solidFill>
                  <a:srgbClr val="3D3D3D">
                    <a:alpha val="80000"/>
                  </a:srgbClr>
                </a:solidFill>
                <a:latin typeface="Lato" pitchFamily="34" charset="0"/>
                <a:ea typeface="Lato" pitchFamily="34" charset="-122"/>
                <a:cs typeface="Lato" pitchFamily="34" charset="-120"/>
              </a:rPr>
              <a:t>Certaines exceptions sont prévues, comme les produits personnalisés ou les biens périssables (art. L221-28).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89948" y="-52244"/>
            <a:ext cx="5113646" cy="1399825"/>
          </a:xfrm>
          <a:prstGeom prst="rect">
            <a:avLst/>
          </a:prstGeom>
        </p:spPr>
      </p:pic>
      <p:sp>
        <p:nvSpPr>
          <p:cNvPr id="3" name="Object 2"/>
          <p:cNvSpPr/>
          <p:nvPr/>
        </p:nvSpPr>
        <p:spPr>
          <a:xfrm>
            <a:off x="4666083" y="313552"/>
            <a:ext cx="4363333" cy="658053"/>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1.3 ARTICLE L241-1 DU CODE DE LA CONSOMMATION</a:t>
            </a:r>
            <a:endParaRPr lang="en-US" dirty="0"/>
          </a:p>
        </p:txBody>
      </p:sp>
      <p:sp>
        <p:nvSpPr>
          <p:cNvPr id="4" name="Object 3"/>
          <p:cNvSpPr/>
          <p:nvPr/>
        </p:nvSpPr>
        <p:spPr>
          <a:xfrm>
            <a:off x="0" y="0"/>
            <a:ext cx="4199475" cy="6865808"/>
          </a:xfrm>
          <a:prstGeom prst="rect">
            <a:avLst/>
          </a:prstGeom>
          <a:solidFill>
            <a:srgbClr val="F9F9F8"/>
          </a:solidFill>
        </p:spPr>
      </p:sp>
      <p:pic>
        <p:nvPicPr>
          <p:cNvPr id="5" name="Object 4"/>
          <p:cNvPicPr>
            <a:picLocks noChangeAspect="1"/>
          </p:cNvPicPr>
          <p:nvPr/>
        </p:nvPicPr>
        <p:blipFill>
          <a:blip r:embed="rId5"/>
          <a:srcRect l="29739" r="29739"/>
          <a:stretch/>
        </p:blipFill>
        <p:spPr>
          <a:xfrm>
            <a:off x="0" y="0"/>
            <a:ext cx="4199475" cy="6865808"/>
          </a:xfrm>
          <a:prstGeom prst="rect">
            <a:avLst/>
          </a:prstGeom>
        </p:spPr>
      </p:pic>
      <p:sp>
        <p:nvSpPr>
          <p:cNvPr id="6" name="Object 5"/>
          <p:cNvSpPr/>
          <p:nvPr/>
        </p:nvSpPr>
        <p:spPr>
          <a:xfrm>
            <a:off x="4951762" y="1968801"/>
            <a:ext cx="7122919" cy="1480767"/>
          </a:xfrm>
          <a:prstGeom prst="rect">
            <a:avLst/>
          </a:prstGeom>
          <a:noFill/>
        </p:spPr>
        <p:txBody>
          <a:bodyPr wrap="square" lIns="0" tIns="0" rIns="0" bIns="0" rtlCol="0" anchor="t"/>
          <a:lstStyle/>
          <a:p>
            <a:pPr algn="l">
              <a:lnSpc>
                <a:spcPts val="2916"/>
              </a:lnSpc>
              <a:buNone/>
            </a:pPr>
            <a:r>
              <a:rPr lang="en-US" sz="2025" b="1" i="1" kern="0" spc="41" dirty="0">
                <a:solidFill>
                  <a:srgbClr val="A61E51"/>
                </a:solidFill>
                <a:latin typeface="Lato" pitchFamily="34" charset="0"/>
                <a:ea typeface="Lato" pitchFamily="34" charset="-122"/>
                <a:cs typeface="Lato" pitchFamily="34" charset="-120"/>
              </a:rPr>
              <a:t>Les clauses qui limitent de manière excessive les droits du consommateur ou créent un déséquilibre significatif entre les parties sont qualifiées d'abusives et réputées non écrites.</a:t>
            </a:r>
            <a:endParaRPr lang="en-US" dirty="0"/>
          </a:p>
        </p:txBody>
      </p:sp>
      <p:sp>
        <p:nvSpPr>
          <p:cNvPr id="7" name="Object 6"/>
          <p:cNvSpPr/>
          <p:nvPr/>
        </p:nvSpPr>
        <p:spPr>
          <a:xfrm>
            <a:off x="4951762" y="3621472"/>
            <a:ext cx="7122919" cy="370192"/>
          </a:xfrm>
          <a:prstGeom prst="rect">
            <a:avLst/>
          </a:prstGeom>
          <a:noFill/>
        </p:spPr>
        <p:txBody>
          <a:bodyPr wrap="square" lIns="0" tIns="0" rIns="0" bIns="0" rtlCol="0" anchor="t"/>
          <a:lstStyle/>
          <a:p>
            <a:pPr algn="l">
              <a:lnSpc>
                <a:spcPts val="2916"/>
              </a:lnSpc>
              <a:spcBef>
                <a:spcPts val="1327"/>
              </a:spcBef>
              <a:buNone/>
            </a:pPr>
            <a:r>
              <a:rPr lang="en-US" sz="2025" kern="0" spc="41" dirty="0">
                <a:solidFill>
                  <a:srgbClr val="3D3D3D">
                    <a:alpha val="80000"/>
                  </a:srgbClr>
                </a:solidFill>
                <a:latin typeface="Lato" pitchFamily="34" charset="0"/>
                <a:ea typeface="Lato" pitchFamily="34" charset="-122"/>
                <a:cs typeface="Lato" pitchFamily="34" charset="-120"/>
              </a:rPr>
              <a:t>Par exemple :</a:t>
            </a:r>
            <a:endParaRPr lang="en-US" dirty="0"/>
          </a:p>
        </p:txBody>
      </p:sp>
      <p:sp>
        <p:nvSpPr>
          <p:cNvPr id="8" name="Object 7"/>
          <p:cNvSpPr/>
          <p:nvPr/>
        </p:nvSpPr>
        <p:spPr>
          <a:xfrm>
            <a:off x="4951762" y="4196698"/>
            <a:ext cx="7122919" cy="1620829"/>
          </a:xfrm>
          <a:prstGeom prst="rect">
            <a:avLst/>
          </a:prstGeom>
          <a:noFill/>
        </p:spPr>
        <p:txBody>
          <a:bodyPr wrap="square" lIns="0" tIns="0" rIns="0" bIns="0" rtlCol="0" anchor="t"/>
          <a:lstStyle/>
          <a:p>
            <a:pPr marL="242900" indent="-242900" algn="l">
              <a:lnSpc>
                <a:spcPts val="2771"/>
              </a:lnSpc>
              <a:spcBef>
                <a:spcPts val="1583"/>
              </a:spcBef>
              <a:buSzPct val="100000"/>
              <a:buChar char="•"/>
            </a:pPr>
            <a:r>
              <a:rPr lang="en-US" sz="2025" kern="0" spc="41" dirty="0">
                <a:solidFill>
                  <a:srgbClr val="000000"/>
                </a:solidFill>
                <a:latin typeface="Lato" pitchFamily="34" charset="0"/>
                <a:ea typeface="Lato" pitchFamily="34" charset="-122"/>
                <a:cs typeface="Lato" pitchFamily="34" charset="-120"/>
              </a:rPr>
              <a:t>Une clause qui exclut la garantie légale de conformité est abusive.</a:t>
            </a:r>
          </a:p>
          <a:p>
            <a:pPr marL="242900" indent="-242900" algn="l">
              <a:lnSpc>
                <a:spcPts val="2771"/>
              </a:lnSpc>
              <a:spcBef>
                <a:spcPts val="1654"/>
              </a:spcBef>
              <a:buSzPct val="100000"/>
              <a:buChar char="•"/>
            </a:pPr>
            <a:r>
              <a:rPr lang="en-US" sz="2025" kern="0" spc="41" dirty="0">
                <a:solidFill>
                  <a:srgbClr val="000000"/>
                </a:solidFill>
                <a:latin typeface="Lato" pitchFamily="34" charset="0"/>
                <a:ea typeface="Lato" pitchFamily="34" charset="-122"/>
                <a:cs typeface="Lato" pitchFamily="34" charset="-120"/>
              </a:rPr>
              <a:t>Une clause imposant des frais disproportionnés en cas de retour de produit serait également illicite.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A61E51"/>
        </a:solidFill>
        <a:effectLst/>
      </p:bgPr>
    </p:bg>
    <p:spTree>
      <p:nvGrpSpPr>
        <p:cNvPr id="1" name=""/>
        <p:cNvGrpSpPr/>
        <p:nvPr/>
      </p:nvGrpSpPr>
      <p:grpSpPr>
        <a:xfrm>
          <a:off x="0" y="0"/>
          <a:ext cx="0" cy="0"/>
          <a:chOff x="0" y="0"/>
          <a:chExt cx="0" cy="0"/>
        </a:xfrm>
      </p:grpSpPr>
      <p:sp>
        <p:nvSpPr>
          <p:cNvPr id="2" name="Object 1"/>
          <p:cNvSpPr/>
          <p:nvPr/>
        </p:nvSpPr>
        <p:spPr>
          <a:xfrm>
            <a:off x="1532665" y="2956773"/>
            <a:ext cx="9123621" cy="925480"/>
          </a:xfrm>
          <a:prstGeom prst="rect">
            <a:avLst/>
          </a:prstGeom>
          <a:noFill/>
        </p:spPr>
        <p:txBody>
          <a:bodyPr wrap="square" lIns="0" tIns="0" rIns="0" bIns="0" rtlCol="0" anchor="t"/>
          <a:lstStyle/>
          <a:p>
            <a:pPr algn="ctr">
              <a:lnSpc>
                <a:spcPts val="3645"/>
              </a:lnSpc>
              <a:buNone/>
            </a:pPr>
            <a:r>
              <a:rPr lang="en-US" sz="3375" b="1" kern="0" spc="34" dirty="0">
                <a:solidFill>
                  <a:srgbClr val="FFFFFF"/>
                </a:solidFill>
                <a:latin typeface="Lato" pitchFamily="34" charset="0"/>
                <a:ea typeface="Lato" pitchFamily="34" charset="-122"/>
                <a:cs typeface="Lato" pitchFamily="34" charset="-120"/>
              </a:rPr>
              <a:t>2. INFORMATIONS OBLIGATOIRES DANS UN CONTRAT DE VENTE ÉLECTRONIQUE</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2244"/>
            <a:ext cx="7503824" cy="1066533"/>
          </a:xfrm>
          <a:prstGeom prst="rect">
            <a:avLst/>
          </a:prstGeom>
        </p:spPr>
      </p:pic>
      <p:sp>
        <p:nvSpPr>
          <p:cNvPr id="3" name="Object 2"/>
          <p:cNvSpPr/>
          <p:nvPr/>
        </p:nvSpPr>
        <p:spPr>
          <a:xfrm>
            <a:off x="476131" y="313552"/>
            <a:ext cx="1218895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2.1 IDENTITÉ ET COORDONNÉES DU VENDEUR</a:t>
            </a:r>
            <a:endParaRPr lang="en-US" dirty="0"/>
          </a:p>
        </p:txBody>
      </p:sp>
      <p:sp>
        <p:nvSpPr>
          <p:cNvPr id="4" name="Object 3"/>
          <p:cNvSpPr/>
          <p:nvPr/>
        </p:nvSpPr>
        <p:spPr>
          <a:xfrm>
            <a:off x="761810" y="1639378"/>
            <a:ext cx="11617595" cy="355313"/>
          </a:xfrm>
          <a:prstGeom prst="rect">
            <a:avLst/>
          </a:prstGeom>
          <a:noFill/>
        </p:spPr>
        <p:txBody>
          <a:bodyPr wrap="square" lIns="0" tIns="0" rIns="0" bIns="0" rtlCol="0" anchor="t"/>
          <a:lstStyle/>
          <a:p>
            <a:pPr algn="l">
              <a:lnSpc>
                <a:spcPts val="2799"/>
              </a:lnSpc>
              <a:buNone/>
            </a:pPr>
            <a:r>
              <a:rPr lang="en-US" sz="1944" kern="0" spc="39" dirty="0">
                <a:solidFill>
                  <a:srgbClr val="3D3D3D">
                    <a:alpha val="80000"/>
                  </a:srgbClr>
                </a:solidFill>
                <a:latin typeface="Lato" pitchFamily="34" charset="0"/>
                <a:ea typeface="Lato" pitchFamily="34" charset="-122"/>
                <a:cs typeface="Lato" pitchFamily="34" charset="-120"/>
              </a:rPr>
              <a:t>Le consommateur doit pouvoir identifier clairement le vendeur, ce qui inclut :</a:t>
            </a:r>
            <a:endParaRPr lang="en-US" dirty="0"/>
          </a:p>
        </p:txBody>
      </p:sp>
      <p:sp>
        <p:nvSpPr>
          <p:cNvPr id="5" name="Object 4"/>
          <p:cNvSpPr/>
          <p:nvPr/>
        </p:nvSpPr>
        <p:spPr>
          <a:xfrm>
            <a:off x="761810" y="2203197"/>
            <a:ext cx="11617595" cy="1483445"/>
          </a:xfrm>
          <a:prstGeom prst="rect">
            <a:avLst/>
          </a:prstGeom>
          <a:noFill/>
        </p:spPr>
        <p:txBody>
          <a:bodyPr wrap="square" lIns="0" tIns="0" rIns="0" bIns="0" rtlCol="0" anchor="t"/>
          <a:lstStyle/>
          <a:p>
            <a:pPr marL="242900" indent="-242900" algn="l">
              <a:lnSpc>
                <a:spcPts val="2771"/>
              </a:lnSpc>
              <a:spcBef>
                <a:spcPts val="1610"/>
              </a:spcBef>
              <a:buSzPct val="100000"/>
              <a:buChar char="•"/>
            </a:pPr>
            <a:r>
              <a:rPr lang="en-US" sz="2025" kern="0" spc="41" dirty="0">
                <a:solidFill>
                  <a:srgbClr val="000000"/>
                </a:solidFill>
                <a:latin typeface="Lato" pitchFamily="34" charset="0"/>
                <a:ea typeface="Lato" pitchFamily="34" charset="-122"/>
                <a:cs typeface="Lato" pitchFamily="34" charset="-120"/>
              </a:rPr>
              <a:t>Le nom ou la dénomination sociale.</a:t>
            </a:r>
          </a:p>
          <a:p>
            <a:pPr marL="242900" indent="-242900" algn="l">
              <a:lnSpc>
                <a:spcPts val="2771"/>
              </a:lnSpc>
              <a:spcBef>
                <a:spcPts val="1654"/>
              </a:spcBef>
              <a:buSzPct val="100000"/>
              <a:buChar char="•"/>
            </a:pPr>
            <a:r>
              <a:rPr lang="en-US" sz="2025" kern="0" spc="41" dirty="0">
                <a:solidFill>
                  <a:srgbClr val="000000"/>
                </a:solidFill>
                <a:latin typeface="Lato" pitchFamily="34" charset="0"/>
                <a:ea typeface="Lato" pitchFamily="34" charset="-122"/>
                <a:cs typeface="Lato" pitchFamily="34" charset="-120"/>
              </a:rPr>
              <a:t>L’adresse physique.</a:t>
            </a:r>
          </a:p>
          <a:p>
            <a:pPr marL="242900" indent="-242900" algn="l">
              <a:lnSpc>
                <a:spcPts val="2771"/>
              </a:lnSpc>
              <a:spcBef>
                <a:spcPts val="1654"/>
              </a:spcBef>
              <a:buSzPct val="100000"/>
              <a:buChar char="•"/>
            </a:pPr>
            <a:r>
              <a:rPr lang="en-US" sz="2025" kern="0" spc="41" dirty="0">
                <a:solidFill>
                  <a:srgbClr val="000000"/>
                </a:solidFill>
                <a:latin typeface="Lato" pitchFamily="34" charset="0"/>
                <a:ea typeface="Lato" pitchFamily="34" charset="-122"/>
                <a:cs typeface="Lato" pitchFamily="34" charset="-120"/>
              </a:rPr>
              <a:t>Un moyen de contact électronique (adresse email ou formulaire en ligne).</a:t>
            </a:r>
            <a:endParaRPr lang="en-US" dirty="0"/>
          </a:p>
        </p:txBody>
      </p:sp>
      <p:sp>
        <p:nvSpPr>
          <p:cNvPr id="6" name="Object 5"/>
          <p:cNvSpPr/>
          <p:nvPr/>
        </p:nvSpPr>
        <p:spPr>
          <a:xfrm>
            <a:off x="761810" y="4155631"/>
            <a:ext cx="11617595" cy="710625"/>
          </a:xfrm>
          <a:prstGeom prst="rect">
            <a:avLst/>
          </a:prstGeom>
          <a:noFill/>
        </p:spPr>
        <p:txBody>
          <a:bodyPr wrap="square" lIns="0" tIns="0" rIns="0" bIns="0" rtlCol="0" anchor="t"/>
          <a:lstStyle/>
          <a:p>
            <a:pPr algn="l">
              <a:lnSpc>
                <a:spcPts val="2799"/>
              </a:lnSpc>
              <a:spcBef>
                <a:spcPts val="878"/>
              </a:spcBef>
              <a:buNone/>
            </a:pPr>
            <a:r>
              <a:rPr lang="en-US" sz="1944" b="1" kern="0" spc="39" dirty="0">
                <a:solidFill>
                  <a:srgbClr val="3D3D3D">
                    <a:alpha val="80000"/>
                  </a:srgbClr>
                </a:solidFill>
                <a:latin typeface="Lato" pitchFamily="34" charset="0"/>
                <a:ea typeface="Lato" pitchFamily="34" charset="-122"/>
                <a:cs typeface="Lato" pitchFamily="34" charset="-120"/>
              </a:rPr>
              <a:t>Exemple :</a:t>
            </a:r>
            <a:r>
              <a:rPr lang="en-US" sz="1944" kern="0" spc="39" dirty="0">
                <a:solidFill>
                  <a:srgbClr val="3D3D3D">
                    <a:alpha val="80000"/>
                  </a:srgbClr>
                </a:solidFill>
                <a:latin typeface="Lato" pitchFamily="34" charset="0"/>
                <a:ea typeface="Lato" pitchFamily="34" charset="-122"/>
                <a:cs typeface="Lato" pitchFamily="34" charset="-120"/>
              </a:rPr>
              <a:t> Sur un site de commerce électronique, une page « Mentions légales » ou « À propos » doit regrouper ces informations.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name="Slide 27">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2244"/>
            <a:ext cx="9313121" cy="1066533"/>
          </a:xfrm>
          <a:prstGeom prst="rect">
            <a:avLst/>
          </a:prstGeom>
        </p:spPr>
      </p:pic>
      <p:sp>
        <p:nvSpPr>
          <p:cNvPr id="3" name="Object 2"/>
          <p:cNvSpPr/>
          <p:nvPr/>
        </p:nvSpPr>
        <p:spPr>
          <a:xfrm>
            <a:off x="476131" y="313552"/>
            <a:ext cx="1218895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2.2 CARACTÉRISTIQUES ESSENTIELLES DU BIEN OU SERVICE</a:t>
            </a:r>
            <a:endParaRPr lang="en-US" dirty="0"/>
          </a:p>
        </p:txBody>
      </p:sp>
      <p:sp>
        <p:nvSpPr>
          <p:cNvPr id="4" name="Object 3"/>
          <p:cNvSpPr/>
          <p:nvPr/>
        </p:nvSpPr>
        <p:spPr>
          <a:xfrm>
            <a:off x="761810" y="1635510"/>
            <a:ext cx="11617595" cy="370192"/>
          </a:xfrm>
          <a:prstGeom prst="rect">
            <a:avLst/>
          </a:prstGeom>
          <a:noFill/>
        </p:spPr>
        <p:txBody>
          <a:bodyPr wrap="square" lIns="0" tIns="0" rIns="0" bIns="0" rtlCol="0" anchor="t"/>
          <a:lstStyle/>
          <a:p>
            <a:pPr algn="l">
              <a:lnSpc>
                <a:spcPts val="2916"/>
              </a:lnSpc>
              <a:buNone/>
            </a:pPr>
            <a:r>
              <a:rPr lang="en-US" sz="2025" kern="0" spc="41" dirty="0">
                <a:solidFill>
                  <a:srgbClr val="3D3D3D">
                    <a:alpha val="80000"/>
                  </a:srgbClr>
                </a:solidFill>
                <a:latin typeface="Lato" pitchFamily="34" charset="0"/>
                <a:ea typeface="Lato" pitchFamily="34" charset="-122"/>
                <a:cs typeface="Lato" pitchFamily="34" charset="-120"/>
              </a:rPr>
              <a:t>Le produit ou service proposé doit être décrit de manière claire et exhaustive :</a:t>
            </a:r>
            <a:endParaRPr lang="en-US" dirty="0"/>
          </a:p>
        </p:txBody>
      </p:sp>
      <p:sp>
        <p:nvSpPr>
          <p:cNvPr id="5" name="Object 4"/>
          <p:cNvSpPr/>
          <p:nvPr/>
        </p:nvSpPr>
        <p:spPr>
          <a:xfrm>
            <a:off x="761810" y="2210735"/>
            <a:ext cx="11617595" cy="917544"/>
          </a:xfrm>
          <a:prstGeom prst="rect">
            <a:avLst/>
          </a:prstGeom>
          <a:noFill/>
        </p:spPr>
        <p:txBody>
          <a:bodyPr wrap="square" lIns="0" tIns="0" rIns="0" bIns="0" rtlCol="0" anchor="t"/>
          <a:lstStyle/>
          <a:p>
            <a:pPr marL="242900" indent="-242900" algn="l">
              <a:lnSpc>
                <a:spcPts val="2771"/>
              </a:lnSpc>
              <a:spcBef>
                <a:spcPts val="1583"/>
              </a:spcBef>
              <a:buSzPct val="100000"/>
              <a:buChar char="•"/>
            </a:pPr>
            <a:r>
              <a:rPr lang="en-US" sz="2025" kern="0" spc="41" dirty="0">
                <a:solidFill>
                  <a:srgbClr val="000000"/>
                </a:solidFill>
                <a:latin typeface="Lato" pitchFamily="34" charset="0"/>
                <a:ea typeface="Lato" pitchFamily="34" charset="-122"/>
                <a:cs typeface="Lato" pitchFamily="34" charset="-120"/>
              </a:rPr>
              <a:t>Dimensions, composition, couleur, ou fonctionnalités pour un produit.</a:t>
            </a:r>
          </a:p>
          <a:p>
            <a:pPr marL="242900" indent="-242900" algn="l">
              <a:lnSpc>
                <a:spcPts val="2771"/>
              </a:lnSpc>
              <a:spcBef>
                <a:spcPts val="1654"/>
              </a:spcBef>
              <a:buSzPct val="100000"/>
              <a:buChar char="•"/>
            </a:pPr>
            <a:r>
              <a:rPr lang="en-US" sz="2025" kern="0" spc="41" dirty="0">
                <a:solidFill>
                  <a:srgbClr val="000000"/>
                </a:solidFill>
                <a:latin typeface="Lato" pitchFamily="34" charset="0"/>
                <a:ea typeface="Lato" pitchFamily="34" charset="-122"/>
                <a:cs typeface="Lato" pitchFamily="34" charset="-120"/>
              </a:rPr>
              <a:t>Durée, modalités d’exécution, ou limites pour un service.</a:t>
            </a:r>
            <a:endParaRPr lang="en-US" dirty="0"/>
          </a:p>
        </p:txBody>
      </p:sp>
      <p:sp>
        <p:nvSpPr>
          <p:cNvPr id="6" name="Object 5"/>
          <p:cNvSpPr/>
          <p:nvPr/>
        </p:nvSpPr>
        <p:spPr>
          <a:xfrm>
            <a:off x="761810" y="3238087"/>
            <a:ext cx="11061595" cy="740384"/>
          </a:xfrm>
          <a:prstGeom prst="rect">
            <a:avLst/>
          </a:prstGeom>
          <a:noFill/>
        </p:spPr>
        <p:txBody>
          <a:bodyPr wrap="square" lIns="0" tIns="0" rIns="0" bIns="0" rtlCol="0" anchor="t"/>
          <a:lstStyle/>
          <a:p>
            <a:pPr algn="l">
              <a:lnSpc>
                <a:spcPts val="2916"/>
              </a:lnSpc>
              <a:spcBef>
                <a:spcPts val="848"/>
              </a:spcBef>
              <a:buNone/>
            </a:pPr>
            <a:r>
              <a:rPr lang="en-US" sz="2025" b="1" kern="0" spc="41" dirty="0">
                <a:solidFill>
                  <a:srgbClr val="3D3D3D">
                    <a:alpha val="80000"/>
                  </a:srgbClr>
                </a:solidFill>
                <a:latin typeface="Lato" pitchFamily="34" charset="0"/>
                <a:ea typeface="Lato" pitchFamily="34" charset="-122"/>
                <a:cs typeface="Lato" pitchFamily="34" charset="-120"/>
              </a:rPr>
              <a:t>Exemple :</a:t>
            </a:r>
            <a:r>
              <a:rPr lang="en-US" sz="2025" kern="0" spc="41" dirty="0">
                <a:solidFill>
                  <a:srgbClr val="3D3D3D">
                    <a:alpha val="80000"/>
                  </a:srgbClr>
                </a:solidFill>
                <a:latin typeface="Lato" pitchFamily="34" charset="0"/>
                <a:ea typeface="Lato" pitchFamily="34" charset="-122"/>
                <a:cs typeface="Lato" pitchFamily="34" charset="-120"/>
              </a:rPr>
              <a:t> Une place de concert achetée en ligne doit indiquer la date, l’heure, et le lieu précis de l’événement.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name="Slide 28">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89948" y="-52244"/>
            <a:ext cx="7199100" cy="1066533"/>
          </a:xfrm>
          <a:prstGeom prst="rect">
            <a:avLst/>
          </a:prstGeom>
        </p:spPr>
      </p:pic>
      <p:sp>
        <p:nvSpPr>
          <p:cNvPr id="3" name="Object 2"/>
          <p:cNvSpPr/>
          <p:nvPr/>
        </p:nvSpPr>
        <p:spPr>
          <a:xfrm>
            <a:off x="4666083" y="313552"/>
            <a:ext cx="775141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2.3 PRIX TOTAL ET FRAIS SUPPLÉMENTAIRES</a:t>
            </a:r>
            <a:endParaRPr lang="en-US" dirty="0"/>
          </a:p>
        </p:txBody>
      </p:sp>
      <p:sp>
        <p:nvSpPr>
          <p:cNvPr id="4" name="Object 3"/>
          <p:cNvSpPr/>
          <p:nvPr/>
        </p:nvSpPr>
        <p:spPr>
          <a:xfrm>
            <a:off x="0" y="0"/>
            <a:ext cx="4199475" cy="6865808"/>
          </a:xfrm>
          <a:prstGeom prst="rect">
            <a:avLst/>
          </a:prstGeom>
          <a:solidFill>
            <a:srgbClr val="F9F9F8"/>
          </a:solidFill>
        </p:spPr>
      </p:sp>
      <p:pic>
        <p:nvPicPr>
          <p:cNvPr id="5" name="Object 4"/>
          <p:cNvPicPr>
            <a:picLocks noChangeAspect="1"/>
          </p:cNvPicPr>
          <p:nvPr/>
        </p:nvPicPr>
        <p:blipFill>
          <a:blip r:embed="rId5"/>
          <a:srcRect l="29612" r="29612"/>
          <a:stretch/>
        </p:blipFill>
        <p:spPr>
          <a:xfrm>
            <a:off x="0" y="0"/>
            <a:ext cx="4199475" cy="6865808"/>
          </a:xfrm>
          <a:prstGeom prst="rect">
            <a:avLst/>
          </a:prstGeom>
        </p:spPr>
      </p:pic>
      <p:sp>
        <p:nvSpPr>
          <p:cNvPr id="6" name="Object 5"/>
          <p:cNvSpPr/>
          <p:nvPr/>
        </p:nvSpPr>
        <p:spPr>
          <a:xfrm>
            <a:off x="4951762" y="1635510"/>
            <a:ext cx="7122919" cy="370192"/>
          </a:xfrm>
          <a:prstGeom prst="rect">
            <a:avLst/>
          </a:prstGeom>
          <a:noFill/>
        </p:spPr>
        <p:txBody>
          <a:bodyPr wrap="square" lIns="0" tIns="0" rIns="0" bIns="0" rtlCol="0" anchor="t"/>
          <a:lstStyle/>
          <a:p>
            <a:pPr algn="l">
              <a:lnSpc>
                <a:spcPts val="2916"/>
              </a:lnSpc>
              <a:buNone/>
            </a:pPr>
            <a:r>
              <a:rPr lang="en-US" sz="2025" kern="0" spc="41" dirty="0">
                <a:solidFill>
                  <a:srgbClr val="3D3D3D">
                    <a:alpha val="80000"/>
                  </a:srgbClr>
                </a:solidFill>
                <a:latin typeface="Lato" pitchFamily="34" charset="0"/>
                <a:ea typeface="Lato" pitchFamily="34" charset="-122"/>
                <a:cs typeface="Lato" pitchFamily="34" charset="-120"/>
              </a:rPr>
              <a:t>Le vendeur doit afficher :</a:t>
            </a:r>
            <a:endParaRPr lang="en-US" dirty="0"/>
          </a:p>
        </p:txBody>
      </p:sp>
      <p:sp>
        <p:nvSpPr>
          <p:cNvPr id="7" name="Object 6"/>
          <p:cNvSpPr/>
          <p:nvPr/>
        </p:nvSpPr>
        <p:spPr>
          <a:xfrm>
            <a:off x="4951762" y="2210735"/>
            <a:ext cx="7122919" cy="1269187"/>
          </a:xfrm>
          <a:prstGeom prst="rect">
            <a:avLst/>
          </a:prstGeom>
          <a:noFill/>
        </p:spPr>
        <p:txBody>
          <a:bodyPr wrap="square" lIns="0" tIns="0" rIns="0" bIns="0" rtlCol="0" anchor="t"/>
          <a:lstStyle/>
          <a:p>
            <a:pPr marL="242900" indent="-242900" algn="l">
              <a:lnSpc>
                <a:spcPts val="2771"/>
              </a:lnSpc>
              <a:spcBef>
                <a:spcPts val="1583"/>
              </a:spcBef>
              <a:buSzPct val="100000"/>
              <a:buChar char="•"/>
            </a:pPr>
            <a:r>
              <a:rPr lang="en-US" sz="2025" kern="0" spc="41" dirty="0">
                <a:solidFill>
                  <a:srgbClr val="000000"/>
                </a:solidFill>
                <a:latin typeface="Lato" pitchFamily="34" charset="0"/>
                <a:ea typeface="Lato" pitchFamily="34" charset="-122"/>
                <a:cs typeface="Lato" pitchFamily="34" charset="-120"/>
              </a:rPr>
              <a:t>Le prix TTC.</a:t>
            </a:r>
          </a:p>
          <a:p>
            <a:pPr marL="242900" indent="-242900" algn="l">
              <a:lnSpc>
                <a:spcPts val="2771"/>
              </a:lnSpc>
              <a:spcBef>
                <a:spcPts val="1654"/>
              </a:spcBef>
              <a:buSzPct val="100000"/>
              <a:buChar char="•"/>
            </a:pPr>
            <a:r>
              <a:rPr lang="en-US" sz="2025" kern="0" spc="41" dirty="0">
                <a:solidFill>
                  <a:srgbClr val="000000"/>
                </a:solidFill>
                <a:latin typeface="Lato" pitchFamily="34" charset="0"/>
                <a:ea typeface="Lato" pitchFamily="34" charset="-122"/>
                <a:cs typeface="Lato" pitchFamily="34" charset="-120"/>
              </a:rPr>
              <a:t>Les frais additionnels (frais de livraison, taxes spécifiques).</a:t>
            </a:r>
            <a:endParaRPr lang="en-US" dirty="0"/>
          </a:p>
        </p:txBody>
      </p:sp>
      <p:sp>
        <p:nvSpPr>
          <p:cNvPr id="8" name="Object 7"/>
          <p:cNvSpPr/>
          <p:nvPr/>
        </p:nvSpPr>
        <p:spPr>
          <a:xfrm>
            <a:off x="4951762" y="3589730"/>
            <a:ext cx="7122919" cy="740384"/>
          </a:xfrm>
          <a:prstGeom prst="rect">
            <a:avLst/>
          </a:prstGeom>
          <a:noFill/>
        </p:spPr>
        <p:txBody>
          <a:bodyPr wrap="square" lIns="0" tIns="0" rIns="0" bIns="0" rtlCol="0" anchor="t"/>
          <a:lstStyle/>
          <a:p>
            <a:pPr algn="l">
              <a:lnSpc>
                <a:spcPts val="2916"/>
              </a:lnSpc>
              <a:spcBef>
                <a:spcPts val="848"/>
              </a:spcBef>
              <a:buNone/>
            </a:pPr>
            <a:r>
              <a:rPr lang="en-US" sz="2025" kern="0" spc="41" dirty="0">
                <a:solidFill>
                  <a:srgbClr val="3D3D3D">
                    <a:alpha val="80000"/>
                  </a:srgbClr>
                </a:solidFill>
                <a:latin typeface="Lato" pitchFamily="34" charset="0"/>
                <a:ea typeface="Lato" pitchFamily="34" charset="-122"/>
                <a:cs typeface="Lato" pitchFamily="34" charset="-120"/>
              </a:rPr>
              <a:t>Aucun frais caché ne doit être ajouté après validation de la commande.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name="Slide 29">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89981" y="-52244"/>
            <a:ext cx="5170782" cy="1066533"/>
          </a:xfrm>
          <a:prstGeom prst="rect">
            <a:avLst/>
          </a:prstGeom>
        </p:spPr>
      </p:pic>
      <p:sp>
        <p:nvSpPr>
          <p:cNvPr id="3" name="Object 2"/>
          <p:cNvSpPr/>
          <p:nvPr/>
        </p:nvSpPr>
        <p:spPr>
          <a:xfrm>
            <a:off x="4666083" y="313552"/>
            <a:ext cx="775141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2.4 DROIT DE RÉTRACTATION</a:t>
            </a:r>
            <a:endParaRPr lang="en-US" dirty="0"/>
          </a:p>
        </p:txBody>
      </p:sp>
      <p:sp>
        <p:nvSpPr>
          <p:cNvPr id="4" name="Object 3"/>
          <p:cNvSpPr/>
          <p:nvPr/>
        </p:nvSpPr>
        <p:spPr>
          <a:xfrm>
            <a:off x="0" y="0"/>
            <a:ext cx="4199475" cy="6865808"/>
          </a:xfrm>
          <a:prstGeom prst="rect">
            <a:avLst/>
          </a:prstGeom>
          <a:solidFill>
            <a:srgbClr val="F9F9F8"/>
          </a:solidFill>
        </p:spPr>
      </p:sp>
      <p:pic>
        <p:nvPicPr>
          <p:cNvPr id="5" name="Object 4"/>
          <p:cNvPicPr>
            <a:picLocks noChangeAspect="1"/>
          </p:cNvPicPr>
          <p:nvPr/>
        </p:nvPicPr>
        <p:blipFill>
          <a:blip r:embed="rId5"/>
          <a:srcRect l="29612" r="29612"/>
          <a:stretch/>
        </p:blipFill>
        <p:spPr>
          <a:xfrm>
            <a:off x="0" y="0"/>
            <a:ext cx="4199475" cy="6865808"/>
          </a:xfrm>
          <a:prstGeom prst="rect">
            <a:avLst/>
          </a:prstGeom>
        </p:spPr>
      </p:pic>
      <p:sp>
        <p:nvSpPr>
          <p:cNvPr id="6" name="Object 5"/>
          <p:cNvSpPr/>
          <p:nvPr/>
        </p:nvSpPr>
        <p:spPr>
          <a:xfrm>
            <a:off x="4951762" y="1639378"/>
            <a:ext cx="7122919" cy="710625"/>
          </a:xfrm>
          <a:prstGeom prst="rect">
            <a:avLst/>
          </a:prstGeom>
          <a:noFill/>
        </p:spPr>
        <p:txBody>
          <a:bodyPr wrap="square" lIns="0" tIns="0" rIns="0" bIns="0" rtlCol="0" anchor="t"/>
          <a:lstStyle/>
          <a:p>
            <a:pPr algn="l">
              <a:lnSpc>
                <a:spcPts val="2799"/>
              </a:lnSpc>
              <a:buNone/>
            </a:pPr>
            <a:r>
              <a:rPr lang="en-US" sz="1944" kern="0" spc="39" dirty="0">
                <a:solidFill>
                  <a:srgbClr val="3D3D3D">
                    <a:alpha val="80000"/>
                  </a:srgbClr>
                </a:solidFill>
                <a:latin typeface="Lato" pitchFamily="34" charset="0"/>
                <a:ea typeface="Lato" pitchFamily="34" charset="-122"/>
                <a:cs typeface="Lato" pitchFamily="34" charset="-120"/>
              </a:rPr>
              <a:t>Le consommateur doit être informé de son droit de se rétracter, et des modalités pour exercer ce droit :</a:t>
            </a:r>
            <a:endParaRPr lang="en-US" dirty="0"/>
          </a:p>
        </p:txBody>
      </p:sp>
      <p:sp>
        <p:nvSpPr>
          <p:cNvPr id="7" name="Object 6"/>
          <p:cNvSpPr/>
          <p:nvPr/>
        </p:nvSpPr>
        <p:spPr>
          <a:xfrm>
            <a:off x="4951762" y="2558509"/>
            <a:ext cx="7122919" cy="1483445"/>
          </a:xfrm>
          <a:prstGeom prst="rect">
            <a:avLst/>
          </a:prstGeom>
          <a:noFill/>
        </p:spPr>
        <p:txBody>
          <a:bodyPr wrap="square" lIns="0" tIns="0" rIns="0" bIns="0" rtlCol="0" anchor="t"/>
          <a:lstStyle/>
          <a:p>
            <a:pPr marL="242900" indent="-242900" algn="l">
              <a:lnSpc>
                <a:spcPts val="2771"/>
              </a:lnSpc>
              <a:spcBef>
                <a:spcPts val="1610"/>
              </a:spcBef>
              <a:buSzPct val="100000"/>
              <a:buChar char="•"/>
            </a:pPr>
            <a:r>
              <a:rPr lang="en-US" sz="2025" kern="0" spc="41" dirty="0">
                <a:solidFill>
                  <a:srgbClr val="000000"/>
                </a:solidFill>
                <a:latin typeface="Lato" pitchFamily="34" charset="0"/>
                <a:ea typeface="Lato" pitchFamily="34" charset="-122"/>
                <a:cs typeface="Lato" pitchFamily="34" charset="-120"/>
              </a:rPr>
              <a:t>Délai de 14 jours.</a:t>
            </a:r>
          </a:p>
          <a:p>
            <a:pPr marL="242900" indent="-242900" algn="l">
              <a:lnSpc>
                <a:spcPts val="2771"/>
              </a:lnSpc>
              <a:spcBef>
                <a:spcPts val="1654"/>
              </a:spcBef>
              <a:buSzPct val="100000"/>
              <a:buChar char="•"/>
            </a:pPr>
            <a:r>
              <a:rPr lang="en-US" sz="2025" kern="0" spc="41" dirty="0">
                <a:solidFill>
                  <a:srgbClr val="000000"/>
                </a:solidFill>
                <a:latin typeface="Lato" pitchFamily="34" charset="0"/>
                <a:ea typeface="Lato" pitchFamily="34" charset="-122"/>
                <a:cs typeface="Lato" pitchFamily="34" charset="-120"/>
              </a:rPr>
              <a:t>Instructions pour retourner le produit.</a:t>
            </a:r>
          </a:p>
          <a:p>
            <a:pPr marL="242900" indent="-242900" algn="l">
              <a:lnSpc>
                <a:spcPts val="2771"/>
              </a:lnSpc>
              <a:spcBef>
                <a:spcPts val="1654"/>
              </a:spcBef>
              <a:buSzPct val="100000"/>
              <a:buChar char="•"/>
            </a:pPr>
            <a:r>
              <a:rPr lang="en-US" sz="2025" kern="0" spc="41" dirty="0">
                <a:solidFill>
                  <a:srgbClr val="000000"/>
                </a:solidFill>
                <a:latin typeface="Lato" pitchFamily="34" charset="0"/>
                <a:ea typeface="Lato" pitchFamily="34" charset="-122"/>
                <a:cs typeface="Lato" pitchFamily="34" charset="-120"/>
              </a:rPr>
              <a:t>Modèle de formulaire de rétractation.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89981" y="-52244"/>
            <a:ext cx="3380530" cy="1066533"/>
          </a:xfrm>
          <a:prstGeom prst="rect">
            <a:avLst/>
          </a:prstGeom>
        </p:spPr>
      </p:pic>
      <p:sp>
        <p:nvSpPr>
          <p:cNvPr id="3" name="Object 2"/>
          <p:cNvSpPr/>
          <p:nvPr/>
        </p:nvSpPr>
        <p:spPr>
          <a:xfrm>
            <a:off x="4666083" y="313552"/>
            <a:ext cx="775141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INTRODUCTION</a:t>
            </a:r>
            <a:endParaRPr lang="en-US" dirty="0"/>
          </a:p>
        </p:txBody>
      </p:sp>
      <p:sp>
        <p:nvSpPr>
          <p:cNvPr id="4" name="Object 3"/>
          <p:cNvSpPr/>
          <p:nvPr/>
        </p:nvSpPr>
        <p:spPr>
          <a:xfrm>
            <a:off x="0" y="0"/>
            <a:ext cx="4199475" cy="6865808"/>
          </a:xfrm>
          <a:prstGeom prst="rect">
            <a:avLst/>
          </a:prstGeom>
          <a:solidFill>
            <a:srgbClr val="F9F9F8"/>
          </a:solidFill>
        </p:spPr>
      </p:sp>
      <p:pic>
        <p:nvPicPr>
          <p:cNvPr id="5" name="Object 4"/>
          <p:cNvPicPr>
            <a:picLocks noChangeAspect="1"/>
          </p:cNvPicPr>
          <p:nvPr/>
        </p:nvPicPr>
        <p:blipFill>
          <a:blip r:embed="rId5"/>
          <a:srcRect l="29612" r="29612"/>
          <a:stretch/>
        </p:blipFill>
        <p:spPr>
          <a:xfrm>
            <a:off x="0" y="0"/>
            <a:ext cx="4199475" cy="6865808"/>
          </a:xfrm>
          <a:prstGeom prst="rect">
            <a:avLst/>
          </a:prstGeom>
        </p:spPr>
      </p:pic>
      <p:sp>
        <p:nvSpPr>
          <p:cNvPr id="6" name="Object 5"/>
          <p:cNvSpPr/>
          <p:nvPr/>
        </p:nvSpPr>
        <p:spPr>
          <a:xfrm>
            <a:off x="4951762" y="1639378"/>
            <a:ext cx="7122919" cy="710625"/>
          </a:xfrm>
          <a:prstGeom prst="rect">
            <a:avLst/>
          </a:prstGeom>
          <a:noFill/>
        </p:spPr>
        <p:txBody>
          <a:bodyPr wrap="square" lIns="0" tIns="0" rIns="0" bIns="0" rtlCol="0" anchor="t"/>
          <a:lstStyle/>
          <a:p>
            <a:pPr algn="l">
              <a:lnSpc>
                <a:spcPts val="2799"/>
              </a:lnSpc>
              <a:buNone/>
            </a:pPr>
            <a:r>
              <a:rPr lang="en-US" sz="1944" kern="0" spc="39" dirty="0">
                <a:solidFill>
                  <a:srgbClr val="3D3D3D">
                    <a:alpha val="80000"/>
                  </a:srgbClr>
                </a:solidFill>
                <a:latin typeface="Lato" pitchFamily="34" charset="0"/>
                <a:ea typeface="Lato" pitchFamily="34" charset="-122"/>
                <a:cs typeface="Lato" pitchFamily="34" charset="-120"/>
              </a:rPr>
              <a:t>Dans cet environnement, il est crucial d’assurer </a:t>
            </a:r>
            <a:r>
              <a:rPr lang="en-US" sz="1944" b="1" kern="0" spc="39" dirty="0">
                <a:solidFill>
                  <a:srgbClr val="3D3D3D">
                    <a:alpha val="80000"/>
                  </a:srgbClr>
                </a:solidFill>
                <a:latin typeface="Lato" pitchFamily="34" charset="0"/>
                <a:ea typeface="Lato" pitchFamily="34" charset="-122"/>
                <a:cs typeface="Lato" pitchFamily="34" charset="-120"/>
              </a:rPr>
              <a:t>la protection des parties impliquées</a:t>
            </a:r>
            <a:r>
              <a:rPr lang="en-US" sz="1944" kern="0" spc="39" dirty="0">
                <a:solidFill>
                  <a:srgbClr val="3D3D3D">
                    <a:alpha val="80000"/>
                  </a:srgbClr>
                </a:solidFill>
                <a:latin typeface="Lato" pitchFamily="34" charset="0"/>
                <a:ea typeface="Lato" pitchFamily="34" charset="-122"/>
                <a:cs typeface="Lato" pitchFamily="34" charset="-120"/>
              </a:rPr>
              <a:t>.</a:t>
            </a:r>
            <a:endParaRPr lang="en-US" dirty="0"/>
          </a:p>
        </p:txBody>
      </p:sp>
      <p:sp>
        <p:nvSpPr>
          <p:cNvPr id="7" name="Object 6"/>
          <p:cNvSpPr/>
          <p:nvPr/>
        </p:nvSpPr>
        <p:spPr>
          <a:xfrm>
            <a:off x="4951762" y="2515063"/>
            <a:ext cx="7122919" cy="1421251"/>
          </a:xfrm>
          <a:prstGeom prst="rect">
            <a:avLst/>
          </a:prstGeom>
          <a:noFill/>
        </p:spPr>
        <p:txBody>
          <a:bodyPr wrap="square" lIns="0" tIns="0" rIns="0" bIns="0" rtlCol="0" anchor="t"/>
          <a:lstStyle/>
          <a:p>
            <a:pPr algn="l">
              <a:lnSpc>
                <a:spcPts val="2799"/>
              </a:lnSpc>
              <a:spcBef>
                <a:spcPts val="1274"/>
              </a:spcBef>
              <a:buNone/>
            </a:pPr>
            <a:r>
              <a:rPr lang="en-US" sz="1944" kern="0" spc="39" dirty="0">
                <a:solidFill>
                  <a:srgbClr val="3D3D3D">
                    <a:alpha val="80000"/>
                  </a:srgbClr>
                </a:solidFill>
                <a:latin typeface="Lato" pitchFamily="34" charset="0"/>
                <a:ea typeface="Lato" pitchFamily="34" charset="-122"/>
                <a:cs typeface="Lato" pitchFamily="34" charset="-120"/>
              </a:rPr>
              <a:t>En ligne, où l’on ne se rencontre pas physiquement, la confiance repose presque </a:t>
            </a:r>
            <a:r>
              <a:rPr lang="en-US" sz="1944" b="1" kern="0" spc="39" dirty="0">
                <a:solidFill>
                  <a:srgbClr val="3D3D3D">
                    <a:alpha val="80000"/>
                  </a:srgbClr>
                </a:solidFill>
                <a:latin typeface="Lato" pitchFamily="34" charset="0"/>
                <a:ea typeface="Lato" pitchFamily="34" charset="-122"/>
                <a:cs typeface="Lato" pitchFamily="34" charset="-120"/>
              </a:rPr>
              <a:t>exclusivement sur le cadre juridique</a:t>
            </a:r>
            <a:r>
              <a:rPr lang="en-US" sz="1944" kern="0" spc="39" dirty="0">
                <a:solidFill>
                  <a:srgbClr val="3D3D3D">
                    <a:alpha val="80000"/>
                  </a:srgbClr>
                </a:solidFill>
                <a:latin typeface="Lato" pitchFamily="34" charset="0"/>
                <a:ea typeface="Lato" pitchFamily="34" charset="-122"/>
                <a:cs typeface="Lato" pitchFamily="34" charset="-120"/>
              </a:rPr>
              <a:t>. Une législation adaptée devient alors le socle qui rend les échanges possibles.</a:t>
            </a:r>
            <a:endParaRPr lang="en-US" dirty="0"/>
          </a:p>
        </p:txBody>
      </p:sp>
      <p:sp>
        <p:nvSpPr>
          <p:cNvPr id="8" name="Object 7"/>
          <p:cNvSpPr/>
          <p:nvPr/>
        </p:nvSpPr>
        <p:spPr>
          <a:xfrm>
            <a:off x="4951762" y="4101372"/>
            <a:ext cx="7122919" cy="1776564"/>
          </a:xfrm>
          <a:prstGeom prst="rect">
            <a:avLst/>
          </a:prstGeom>
          <a:noFill/>
        </p:spPr>
        <p:txBody>
          <a:bodyPr wrap="square" lIns="0" tIns="0" rIns="0" bIns="0" rtlCol="0" anchor="t"/>
          <a:lstStyle/>
          <a:p>
            <a:pPr algn="l">
              <a:lnSpc>
                <a:spcPts val="2799"/>
              </a:lnSpc>
              <a:spcBef>
                <a:spcPts val="1274"/>
              </a:spcBef>
              <a:buNone/>
            </a:pPr>
            <a:r>
              <a:rPr lang="en-US" sz="1944" kern="0" spc="39" dirty="0">
                <a:solidFill>
                  <a:srgbClr val="3D3D3D">
                    <a:alpha val="80000"/>
                  </a:srgbClr>
                </a:solidFill>
                <a:latin typeface="Lato" pitchFamily="34" charset="0"/>
                <a:ea typeface="Lato" pitchFamily="34" charset="-122"/>
                <a:cs typeface="Lato" pitchFamily="34" charset="-120"/>
              </a:rPr>
              <a:t>Par ailleurs, la question de la sécurisation des données personnelles s’impose : les contrats numériques impliquent souvent la circulation d’informations sensibles, qui doivent être</a:t>
            </a:r>
            <a:r>
              <a:rPr lang="en-US" sz="1944" b="1" kern="0" spc="39" dirty="0">
                <a:solidFill>
                  <a:srgbClr val="3D3D3D">
                    <a:alpha val="80000"/>
                  </a:srgbClr>
                </a:solidFill>
                <a:latin typeface="Lato" pitchFamily="34" charset="0"/>
                <a:ea typeface="Lato" pitchFamily="34" charset="-122"/>
                <a:cs typeface="Lato" pitchFamily="34" charset="-120"/>
              </a:rPr>
              <a:t> protégées contre tout usage abusif</a:t>
            </a:r>
            <a:r>
              <a:rPr lang="en-US" sz="1944" kern="0" spc="39" dirty="0">
                <a:solidFill>
                  <a:srgbClr val="3D3D3D">
                    <a:alpha val="80000"/>
                  </a:srgbClr>
                </a:solidFill>
                <a:latin typeface="Lato" pitchFamily="34" charset="0"/>
                <a:ea typeface="Lato" pitchFamily="34" charset="-122"/>
                <a:cs typeface="Lato" pitchFamily="34" charset="-120"/>
              </a:rPr>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name="Slide 30">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2244"/>
            <a:ext cx="6608697" cy="1066533"/>
          </a:xfrm>
          <a:prstGeom prst="rect">
            <a:avLst/>
          </a:prstGeom>
        </p:spPr>
      </p:pic>
      <p:sp>
        <p:nvSpPr>
          <p:cNvPr id="3" name="Object 2"/>
          <p:cNvSpPr/>
          <p:nvPr/>
        </p:nvSpPr>
        <p:spPr>
          <a:xfrm>
            <a:off x="476131" y="313552"/>
            <a:ext cx="1218895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2.5 GARANTIE LÉGALE DE CONFORMITÉ</a:t>
            </a:r>
            <a:endParaRPr lang="en-US" dirty="0"/>
          </a:p>
        </p:txBody>
      </p:sp>
      <p:sp>
        <p:nvSpPr>
          <p:cNvPr id="4" name="Object 3"/>
          <p:cNvSpPr/>
          <p:nvPr/>
        </p:nvSpPr>
        <p:spPr>
          <a:xfrm>
            <a:off x="761810" y="1639378"/>
            <a:ext cx="11617595" cy="355313"/>
          </a:xfrm>
          <a:prstGeom prst="rect">
            <a:avLst/>
          </a:prstGeom>
          <a:noFill/>
        </p:spPr>
        <p:txBody>
          <a:bodyPr wrap="square" lIns="0" tIns="0" rIns="0" bIns="0" rtlCol="0" anchor="t"/>
          <a:lstStyle/>
          <a:p>
            <a:pPr algn="l">
              <a:lnSpc>
                <a:spcPts val="2799"/>
              </a:lnSpc>
              <a:buNone/>
            </a:pPr>
            <a:r>
              <a:rPr lang="en-US" sz="1944" kern="0" spc="39" dirty="0">
                <a:solidFill>
                  <a:srgbClr val="3D3D3D">
                    <a:alpha val="80000"/>
                  </a:srgbClr>
                </a:solidFill>
                <a:latin typeface="Lato" pitchFamily="34" charset="0"/>
                <a:ea typeface="Lato" pitchFamily="34" charset="-122"/>
                <a:cs typeface="Lato" pitchFamily="34" charset="-120"/>
              </a:rPr>
              <a:t>Les vendeurs doivent informer les consommateurs qu’ils bénéficient :</a:t>
            </a:r>
            <a:endParaRPr lang="en-US" dirty="0"/>
          </a:p>
        </p:txBody>
      </p:sp>
      <p:sp>
        <p:nvSpPr>
          <p:cNvPr id="5" name="Object 4"/>
          <p:cNvSpPr/>
          <p:nvPr/>
        </p:nvSpPr>
        <p:spPr>
          <a:xfrm>
            <a:off x="761810" y="2203197"/>
            <a:ext cx="11617595" cy="917544"/>
          </a:xfrm>
          <a:prstGeom prst="rect">
            <a:avLst/>
          </a:prstGeom>
          <a:noFill/>
        </p:spPr>
        <p:txBody>
          <a:bodyPr wrap="square" lIns="0" tIns="0" rIns="0" bIns="0" rtlCol="0" anchor="t"/>
          <a:lstStyle/>
          <a:p>
            <a:pPr marL="242900" indent="-242900" algn="l">
              <a:lnSpc>
                <a:spcPts val="2771"/>
              </a:lnSpc>
              <a:spcBef>
                <a:spcPts val="1610"/>
              </a:spcBef>
              <a:buSzPct val="100000"/>
              <a:buChar char="•"/>
            </a:pPr>
            <a:r>
              <a:rPr lang="en-US" sz="2025" kern="0" spc="41" dirty="0">
                <a:solidFill>
                  <a:srgbClr val="000000"/>
                </a:solidFill>
                <a:latin typeface="Lato" pitchFamily="34" charset="0"/>
                <a:ea typeface="Lato" pitchFamily="34" charset="-122"/>
                <a:cs typeface="Lato" pitchFamily="34" charset="-120"/>
              </a:rPr>
              <a:t>De la garantie légale de conformité (articles L217-4 et suivants).</a:t>
            </a:r>
          </a:p>
          <a:p>
            <a:pPr marL="242900" indent="-242900" algn="l">
              <a:lnSpc>
                <a:spcPts val="2771"/>
              </a:lnSpc>
              <a:spcBef>
                <a:spcPts val="1654"/>
              </a:spcBef>
              <a:buSzPct val="100000"/>
              <a:buChar char="•"/>
            </a:pPr>
            <a:r>
              <a:rPr lang="en-US" sz="2025" kern="0" spc="41" dirty="0">
                <a:solidFill>
                  <a:srgbClr val="000000"/>
                </a:solidFill>
                <a:latin typeface="Lato" pitchFamily="34" charset="0"/>
                <a:ea typeface="Lato" pitchFamily="34" charset="-122"/>
                <a:cs typeface="Lato" pitchFamily="34" charset="-120"/>
              </a:rPr>
              <a:t>De la garantie des vices cachés (articles 1641 et suivants du Code civil).</a:t>
            </a:r>
            <a:endParaRPr lang="en-US" dirty="0"/>
          </a:p>
        </p:txBody>
      </p:sp>
      <p:sp>
        <p:nvSpPr>
          <p:cNvPr id="6" name="Object 5"/>
          <p:cNvSpPr/>
          <p:nvPr/>
        </p:nvSpPr>
        <p:spPr>
          <a:xfrm>
            <a:off x="761810" y="3429000"/>
            <a:ext cx="11114757" cy="1065938"/>
          </a:xfrm>
          <a:prstGeom prst="rect">
            <a:avLst/>
          </a:prstGeom>
          <a:noFill/>
        </p:spPr>
        <p:txBody>
          <a:bodyPr wrap="square" lIns="0" tIns="0" rIns="0" bIns="0" rtlCol="0" anchor="t"/>
          <a:lstStyle/>
          <a:p>
            <a:pPr algn="l">
              <a:lnSpc>
                <a:spcPts val="2799"/>
              </a:lnSpc>
              <a:spcBef>
                <a:spcPts val="878"/>
              </a:spcBef>
              <a:buNone/>
            </a:pPr>
            <a:r>
              <a:rPr lang="en-US" sz="1944" b="1" kern="0" spc="39" dirty="0">
                <a:solidFill>
                  <a:srgbClr val="3D3D3D">
                    <a:alpha val="80000"/>
                  </a:srgbClr>
                </a:solidFill>
                <a:latin typeface="Lato" pitchFamily="34" charset="0"/>
                <a:ea typeface="Lato" pitchFamily="34" charset="-122"/>
                <a:cs typeface="Lato" pitchFamily="34" charset="-120"/>
              </a:rPr>
              <a:t>Exemple :</a:t>
            </a:r>
            <a:r>
              <a:rPr lang="en-US" sz="1944" kern="0" spc="39" dirty="0">
                <a:solidFill>
                  <a:srgbClr val="3D3D3D">
                    <a:alpha val="80000"/>
                  </a:srgbClr>
                </a:solidFill>
                <a:latin typeface="Lato" pitchFamily="34" charset="0"/>
                <a:ea typeface="Lato" pitchFamily="34" charset="-122"/>
                <a:cs typeface="Lato" pitchFamily="34" charset="-120"/>
              </a:rPr>
              <a:t> Un téléphone portable vendu en ligne doit être fonctionnel et correspondre à sa description. Si le produit présente un défaut majeur, le consommateur peut exiger un remplacement ou un remboursement.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name="Slide 31">
    <p:bg>
      <p:bgPr>
        <a:solidFill>
          <a:srgbClr val="A61E51"/>
        </a:solidFill>
        <a:effectLst/>
      </p:bgPr>
    </p:bg>
    <p:spTree>
      <p:nvGrpSpPr>
        <p:cNvPr id="1" name=""/>
        <p:cNvGrpSpPr/>
        <p:nvPr/>
      </p:nvGrpSpPr>
      <p:grpSpPr>
        <a:xfrm>
          <a:off x="0" y="0"/>
          <a:ext cx="0" cy="0"/>
          <a:chOff x="0" y="0"/>
          <a:chExt cx="0" cy="0"/>
        </a:xfrm>
      </p:grpSpPr>
      <p:sp>
        <p:nvSpPr>
          <p:cNvPr id="2" name="Object 1"/>
          <p:cNvSpPr/>
          <p:nvPr/>
        </p:nvSpPr>
        <p:spPr>
          <a:xfrm>
            <a:off x="1935948" y="2956773"/>
            <a:ext cx="8317055" cy="925480"/>
          </a:xfrm>
          <a:prstGeom prst="rect">
            <a:avLst/>
          </a:prstGeom>
          <a:noFill/>
        </p:spPr>
        <p:txBody>
          <a:bodyPr wrap="square" lIns="0" tIns="0" rIns="0" bIns="0" rtlCol="0" anchor="t"/>
          <a:lstStyle/>
          <a:p>
            <a:pPr algn="ctr">
              <a:lnSpc>
                <a:spcPts val="3645"/>
              </a:lnSpc>
              <a:buNone/>
            </a:pPr>
            <a:r>
              <a:rPr lang="en-US" sz="3375" b="1" kern="0" spc="34" dirty="0">
                <a:solidFill>
                  <a:srgbClr val="FFFFFF"/>
                </a:solidFill>
                <a:latin typeface="Lato" pitchFamily="34" charset="0"/>
                <a:ea typeface="Lato" pitchFamily="34" charset="-122"/>
                <a:cs typeface="Lato" pitchFamily="34" charset="-120"/>
              </a:rPr>
              <a:t>3. CLAUSES ABUSIVES DANS UN CONTRAT DE VENTE ÉLECTRONIQUE</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2244"/>
            <a:ext cx="10246338" cy="1066533"/>
          </a:xfrm>
          <a:prstGeom prst="rect">
            <a:avLst/>
          </a:prstGeom>
        </p:spPr>
      </p:pic>
      <p:sp>
        <p:nvSpPr>
          <p:cNvPr id="3" name="Object 2"/>
          <p:cNvSpPr/>
          <p:nvPr/>
        </p:nvSpPr>
        <p:spPr>
          <a:xfrm>
            <a:off x="476131" y="313552"/>
            <a:ext cx="1218895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CLAUSES ABUSIVES DANS UN CONTRAT DE VENTE ÉLECTRONIQUE</a:t>
            </a:r>
            <a:endParaRPr lang="en-US" dirty="0"/>
          </a:p>
        </p:txBody>
      </p:sp>
      <p:sp>
        <p:nvSpPr>
          <p:cNvPr id="4" name="Object 3"/>
          <p:cNvSpPr/>
          <p:nvPr/>
        </p:nvSpPr>
        <p:spPr>
          <a:xfrm>
            <a:off x="761810" y="1635510"/>
            <a:ext cx="11617595" cy="740384"/>
          </a:xfrm>
          <a:prstGeom prst="rect">
            <a:avLst/>
          </a:prstGeom>
          <a:noFill/>
        </p:spPr>
        <p:txBody>
          <a:bodyPr wrap="square" lIns="0" tIns="0" rIns="0" bIns="0" rtlCol="0" anchor="t"/>
          <a:lstStyle/>
          <a:p>
            <a:pPr algn="l">
              <a:lnSpc>
                <a:spcPts val="2916"/>
              </a:lnSpc>
              <a:buNone/>
            </a:pPr>
            <a:r>
              <a:rPr lang="en-US" sz="2025" kern="0" spc="41" dirty="0">
                <a:solidFill>
                  <a:srgbClr val="3D3D3D">
                    <a:alpha val="80000"/>
                  </a:srgbClr>
                </a:solidFill>
                <a:latin typeface="Lato" pitchFamily="34" charset="0"/>
                <a:ea typeface="Lato" pitchFamily="34" charset="-122"/>
                <a:cs typeface="Lato" pitchFamily="34" charset="-120"/>
              </a:rPr>
              <a:t>Une </a:t>
            </a:r>
            <a:r>
              <a:rPr lang="en-US" sz="2025" b="1" kern="0" spc="41" dirty="0">
                <a:solidFill>
                  <a:srgbClr val="3D3D3D">
                    <a:alpha val="80000"/>
                  </a:srgbClr>
                </a:solidFill>
                <a:latin typeface="Lato" pitchFamily="34" charset="0"/>
                <a:ea typeface="Lato" pitchFamily="34" charset="-122"/>
                <a:cs typeface="Lato" pitchFamily="34" charset="-120"/>
              </a:rPr>
              <a:t>clause abusive</a:t>
            </a:r>
            <a:r>
              <a:rPr lang="en-US" sz="2025" kern="0" spc="41" dirty="0">
                <a:solidFill>
                  <a:srgbClr val="3D3D3D">
                    <a:alpha val="80000"/>
                  </a:srgbClr>
                </a:solidFill>
                <a:latin typeface="Lato" pitchFamily="34" charset="0"/>
                <a:ea typeface="Lato" pitchFamily="34" charset="-122"/>
                <a:cs typeface="Lato" pitchFamily="34" charset="-120"/>
              </a:rPr>
              <a:t>, c’est une disposition dans un contrat qui crée un </a:t>
            </a:r>
            <a:r>
              <a:rPr lang="en-US" sz="2025" b="1" kern="0" spc="41" dirty="0">
                <a:solidFill>
                  <a:srgbClr val="3D3D3D">
                    <a:alpha val="80000"/>
                  </a:srgbClr>
                </a:solidFill>
                <a:latin typeface="Lato" pitchFamily="34" charset="0"/>
                <a:ea typeface="Lato" pitchFamily="34" charset="-122"/>
                <a:cs typeface="Lato" pitchFamily="34" charset="-120"/>
              </a:rPr>
              <a:t>déséquilibre significatif entre les droits et obligations des parties au détriment du consommateur</a:t>
            </a:r>
            <a:r>
              <a:rPr lang="en-US" sz="2025" kern="0" spc="41" dirty="0">
                <a:solidFill>
                  <a:srgbClr val="3D3D3D">
                    <a:alpha val="80000"/>
                  </a:srgbClr>
                </a:solidFill>
                <a:latin typeface="Lato" pitchFamily="34" charset="0"/>
                <a:ea typeface="Lato" pitchFamily="34" charset="-122"/>
                <a:cs typeface="Lato" pitchFamily="34" charset="-120"/>
              </a:rPr>
              <a:t>.</a:t>
            </a:r>
            <a:endParaRPr lang="en-US" dirty="0"/>
          </a:p>
        </p:txBody>
      </p:sp>
      <p:sp>
        <p:nvSpPr>
          <p:cNvPr id="5" name="Object 4"/>
          <p:cNvSpPr/>
          <p:nvPr/>
        </p:nvSpPr>
        <p:spPr>
          <a:xfrm>
            <a:off x="761810" y="2547797"/>
            <a:ext cx="11617595" cy="740384"/>
          </a:xfrm>
          <a:prstGeom prst="rect">
            <a:avLst/>
          </a:prstGeom>
          <a:noFill/>
        </p:spPr>
        <p:txBody>
          <a:bodyPr wrap="square" lIns="0" tIns="0" rIns="0" bIns="0" rtlCol="0" anchor="t"/>
          <a:lstStyle/>
          <a:p>
            <a:pPr algn="l">
              <a:lnSpc>
                <a:spcPts val="2916"/>
              </a:lnSpc>
              <a:spcBef>
                <a:spcPts val="1327"/>
              </a:spcBef>
              <a:buNone/>
            </a:pPr>
            <a:r>
              <a:rPr lang="en-US" sz="2025" kern="0" spc="41" dirty="0">
                <a:solidFill>
                  <a:srgbClr val="3D3D3D">
                    <a:alpha val="80000"/>
                  </a:srgbClr>
                </a:solidFill>
                <a:latin typeface="Lato" pitchFamily="34" charset="0"/>
                <a:ea typeface="Lato" pitchFamily="34" charset="-122"/>
                <a:cs typeface="Lato" pitchFamily="34" charset="-120"/>
              </a:rPr>
              <a:t>En d'autres termes, c’est une clause que l’une des parties, souvent le professionnel, impose au consommateur dans des conditions qui ne sont pas équitables.</a:t>
            </a:r>
            <a:endParaRPr lang="en-US" dirty="0"/>
          </a:p>
        </p:txBody>
      </p:sp>
      <p:sp>
        <p:nvSpPr>
          <p:cNvPr id="6" name="Object 5"/>
          <p:cNvSpPr/>
          <p:nvPr/>
        </p:nvSpPr>
        <p:spPr>
          <a:xfrm>
            <a:off x="761810" y="3460083"/>
            <a:ext cx="11338041" cy="1110575"/>
          </a:xfrm>
          <a:prstGeom prst="rect">
            <a:avLst/>
          </a:prstGeom>
          <a:noFill/>
        </p:spPr>
        <p:txBody>
          <a:bodyPr wrap="square" lIns="0" tIns="0" rIns="0" bIns="0" rtlCol="0" anchor="t"/>
          <a:lstStyle/>
          <a:p>
            <a:pPr algn="l">
              <a:lnSpc>
                <a:spcPts val="2916"/>
              </a:lnSpc>
              <a:spcBef>
                <a:spcPts val="1327"/>
              </a:spcBef>
              <a:buNone/>
            </a:pPr>
            <a:r>
              <a:rPr lang="en-US" sz="2025" kern="0" spc="41" dirty="0">
                <a:solidFill>
                  <a:srgbClr val="3D3D3D">
                    <a:alpha val="80000"/>
                  </a:srgbClr>
                </a:solidFill>
                <a:latin typeface="Lato" pitchFamily="34" charset="0"/>
                <a:ea typeface="Lato" pitchFamily="34" charset="-122"/>
                <a:cs typeface="Lato" pitchFamily="34" charset="-120"/>
              </a:rPr>
              <a:t>Par exemple, imaginez un contrat où il est stipulé que "le vendeur peut modifier le prix sans en informer l’acheteur". C’est manifestement abusif, car cela prive l’acheteur d’un droit élémentaire : celui d’être informé.  </a:t>
            </a:r>
            <a:endParaRPr lang="en-US" dirty="0"/>
          </a:p>
        </p:txBody>
      </p:sp>
      <p:sp>
        <p:nvSpPr>
          <p:cNvPr id="7" name="Object 6"/>
          <p:cNvSpPr/>
          <p:nvPr/>
        </p:nvSpPr>
        <p:spPr>
          <a:xfrm>
            <a:off x="761810" y="4742562"/>
            <a:ext cx="11617595" cy="740384"/>
          </a:xfrm>
          <a:prstGeom prst="rect">
            <a:avLst/>
          </a:prstGeom>
          <a:noFill/>
        </p:spPr>
        <p:txBody>
          <a:bodyPr wrap="square" lIns="0" tIns="0" rIns="0" bIns="0" rtlCol="0" anchor="t"/>
          <a:lstStyle/>
          <a:p>
            <a:pPr algn="l">
              <a:lnSpc>
                <a:spcPts val="2916"/>
              </a:lnSpc>
              <a:spcBef>
                <a:spcPts val="1327"/>
              </a:spcBef>
              <a:buNone/>
            </a:pPr>
            <a:r>
              <a:rPr lang="en-US" sz="2025" kern="0" spc="41" dirty="0">
                <a:solidFill>
                  <a:srgbClr val="3D3D3D">
                    <a:alpha val="80000"/>
                  </a:srgbClr>
                </a:solidFill>
                <a:latin typeface="Lato" pitchFamily="34" charset="0"/>
                <a:ea typeface="Lato" pitchFamily="34" charset="-122"/>
                <a:cs typeface="Lato" pitchFamily="34" charset="-120"/>
              </a:rPr>
              <a:t> Le contrat, censé refléter une </a:t>
            </a:r>
            <a:r>
              <a:rPr lang="en-US" sz="2025" b="1" kern="0" spc="41" dirty="0">
                <a:solidFill>
                  <a:srgbClr val="3D3D3D">
                    <a:alpha val="80000"/>
                  </a:srgbClr>
                </a:solidFill>
                <a:latin typeface="Lato" pitchFamily="34" charset="0"/>
                <a:ea typeface="Lato" pitchFamily="34" charset="-122"/>
                <a:cs typeface="Lato" pitchFamily="34" charset="-120"/>
              </a:rPr>
              <a:t>liberté de consentement mutuel</a:t>
            </a:r>
            <a:r>
              <a:rPr lang="en-US" sz="2025" kern="0" spc="41" dirty="0">
                <a:solidFill>
                  <a:srgbClr val="3D3D3D">
                    <a:alpha val="80000"/>
                  </a:srgbClr>
                </a:solidFill>
                <a:latin typeface="Lato" pitchFamily="34" charset="0"/>
                <a:ea typeface="Lato" pitchFamily="34" charset="-122"/>
                <a:cs typeface="Lato" pitchFamily="34" charset="-120"/>
              </a:rPr>
              <a:t>, devient un instrument de domination d’une partie sur l’autre.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name="Slide 33">
    <p:bg>
      <p:bgPr>
        <a:solidFill>
          <a:srgbClr val="A61E51"/>
        </a:solidFill>
        <a:effectLst/>
      </p:bgPr>
    </p:bg>
    <p:spTree>
      <p:nvGrpSpPr>
        <p:cNvPr id="1" name=""/>
        <p:cNvGrpSpPr/>
        <p:nvPr/>
      </p:nvGrpSpPr>
      <p:grpSpPr>
        <a:xfrm>
          <a:off x="0" y="0"/>
          <a:ext cx="0" cy="0"/>
          <a:chOff x="0" y="0"/>
          <a:chExt cx="0" cy="0"/>
        </a:xfrm>
      </p:grpSpPr>
      <p:sp>
        <p:nvSpPr>
          <p:cNvPr id="2" name="Object 1"/>
          <p:cNvSpPr/>
          <p:nvPr/>
        </p:nvSpPr>
        <p:spPr>
          <a:xfrm>
            <a:off x="95226" y="95226"/>
            <a:ext cx="3651701" cy="6665833"/>
          </a:xfrm>
          <a:prstGeom prst="rect">
            <a:avLst/>
          </a:prstGeom>
          <a:solidFill>
            <a:srgbClr val="A61E51"/>
          </a:solidFill>
        </p:spPr>
      </p:sp>
      <p:pic>
        <p:nvPicPr>
          <p:cNvPr id="3" name="Object 2"/>
          <p:cNvPicPr>
            <a:picLocks noChangeAspect="1"/>
          </p:cNvPicPr>
          <p:nvPr/>
        </p:nvPicPr>
        <p:blipFill>
          <a:blip r:embed="rId3"/>
          <a:srcRect l="33032" t="3600" r="33032" b="3600"/>
          <a:stretch/>
        </p:blipFill>
        <p:spPr>
          <a:xfrm>
            <a:off x="95226" y="95226"/>
            <a:ext cx="3651701" cy="6665833"/>
          </a:xfrm>
          <a:prstGeom prst="rect">
            <a:avLst/>
          </a:prstGeom>
        </p:spPr>
      </p:pic>
      <p:sp>
        <p:nvSpPr>
          <p:cNvPr id="4" name="Object 3"/>
          <p:cNvSpPr/>
          <p:nvPr/>
        </p:nvSpPr>
        <p:spPr>
          <a:xfrm>
            <a:off x="4277925" y="1595138"/>
            <a:ext cx="7651805" cy="3628118"/>
          </a:xfrm>
          <a:prstGeom prst="rect">
            <a:avLst/>
          </a:prstGeom>
          <a:noFill/>
        </p:spPr>
        <p:txBody>
          <a:bodyPr wrap="square" lIns="0" tIns="0" rIns="0" bIns="0" rtlCol="0" anchor="t"/>
          <a:lstStyle/>
          <a:p>
            <a:pPr algn="l">
              <a:lnSpc>
                <a:spcPts val="7145"/>
              </a:lnSpc>
              <a:buNone/>
            </a:pPr>
            <a:r>
              <a:rPr lang="en-US" sz="7088" b="1" kern="0" spc="71" dirty="0">
                <a:solidFill>
                  <a:srgbClr val="FFFFFF"/>
                </a:solidFill>
                <a:latin typeface="Lato" pitchFamily="34" charset="0"/>
                <a:ea typeface="Lato" pitchFamily="34" charset="-122"/>
                <a:cs typeface="Lato" pitchFamily="34" charset="-120"/>
              </a:rPr>
              <a:t>C. LE CONTRAT DE PRESTATIONS DE SERVICE NUMÉRIQUE</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bg>
      <p:bgPr>
        <a:solidFill>
          <a:srgbClr val="A61E51"/>
        </a:solidFill>
        <a:effectLst/>
      </p:bgPr>
    </p:bg>
    <p:spTree>
      <p:nvGrpSpPr>
        <p:cNvPr id="1" name=""/>
        <p:cNvGrpSpPr/>
        <p:nvPr/>
      </p:nvGrpSpPr>
      <p:grpSpPr>
        <a:xfrm>
          <a:off x="0" y="0"/>
          <a:ext cx="0" cy="0"/>
          <a:chOff x="0" y="0"/>
          <a:chExt cx="0" cy="0"/>
        </a:xfrm>
      </p:grpSpPr>
      <p:sp>
        <p:nvSpPr>
          <p:cNvPr id="2" name="Object 1"/>
          <p:cNvSpPr/>
          <p:nvPr/>
        </p:nvSpPr>
        <p:spPr>
          <a:xfrm>
            <a:off x="1323168" y="3185316"/>
            <a:ext cx="9542616" cy="462740"/>
          </a:xfrm>
          <a:prstGeom prst="rect">
            <a:avLst/>
          </a:prstGeom>
          <a:noFill/>
        </p:spPr>
        <p:txBody>
          <a:bodyPr wrap="square" lIns="0" tIns="0" rIns="0" bIns="0" rtlCol="0" anchor="t"/>
          <a:lstStyle/>
          <a:p>
            <a:pPr algn="ctr">
              <a:lnSpc>
                <a:spcPts val="3645"/>
              </a:lnSpc>
              <a:buNone/>
            </a:pPr>
            <a:r>
              <a:rPr lang="en-US" sz="3375" b="1" kern="0" spc="34" dirty="0">
                <a:solidFill>
                  <a:srgbClr val="FFFFFF"/>
                </a:solidFill>
                <a:latin typeface="Lato" pitchFamily="34" charset="0"/>
                <a:ea typeface="Lato" pitchFamily="34" charset="-122"/>
                <a:cs typeface="Lato" pitchFamily="34" charset="-120"/>
              </a:rPr>
              <a:t>1. RÉFÉRENCES JURIDIQUES PERTINENTES</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2244"/>
            <a:ext cx="5656436" cy="1066533"/>
          </a:xfrm>
          <a:prstGeom prst="rect">
            <a:avLst/>
          </a:prstGeom>
        </p:spPr>
      </p:pic>
      <p:sp>
        <p:nvSpPr>
          <p:cNvPr id="3" name="Object 2"/>
          <p:cNvSpPr/>
          <p:nvPr/>
        </p:nvSpPr>
        <p:spPr>
          <a:xfrm>
            <a:off x="476131" y="313552"/>
            <a:ext cx="1218895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1.1 ARTICLE 1103 DU CODE CIVIL</a:t>
            </a:r>
            <a:endParaRPr lang="en-US" dirty="0"/>
          </a:p>
        </p:txBody>
      </p:sp>
      <p:sp>
        <p:nvSpPr>
          <p:cNvPr id="4" name="Object 3"/>
          <p:cNvSpPr/>
          <p:nvPr/>
        </p:nvSpPr>
        <p:spPr>
          <a:xfrm>
            <a:off x="761810" y="1627673"/>
            <a:ext cx="10997799" cy="1199255"/>
          </a:xfrm>
          <a:prstGeom prst="rect">
            <a:avLst/>
          </a:prstGeom>
          <a:noFill/>
        </p:spPr>
        <p:txBody>
          <a:bodyPr wrap="square" lIns="0" tIns="0" rIns="0" bIns="0" rtlCol="0" anchor="t"/>
          <a:lstStyle/>
          <a:p>
            <a:pPr algn="l">
              <a:lnSpc>
                <a:spcPts val="3149"/>
              </a:lnSpc>
              <a:buNone/>
            </a:pPr>
            <a:r>
              <a:rPr lang="en-US" sz="2187" b="1" i="1" kern="0" spc="43" dirty="0">
                <a:solidFill>
                  <a:srgbClr val="A61E51"/>
                </a:solidFill>
                <a:latin typeface="Lato" pitchFamily="34" charset="0"/>
                <a:ea typeface="Lato" pitchFamily="34" charset="-122"/>
                <a:cs typeface="Lato" pitchFamily="34" charset="-120"/>
              </a:rPr>
              <a:t> Les conventions légalement formées tiennent lieu de loi pour ceux qui les ont conclues. Cela signifie que les parties doivent respecter les termes contractuels, sauf exceptions prévues par la loi (ex. : clauses abusives ou inexécution imputable à une force majeure). </a:t>
            </a:r>
            <a:r>
              <a:rPr lang="en-US" sz="2187" kern="0" spc="43" dirty="0">
                <a:solidFill>
                  <a:srgbClr val="3D3D3D">
                    <a:alpha val="80000"/>
                  </a:srgbClr>
                </a:solidFill>
                <a:latin typeface="Lato" pitchFamily="34" charset="0"/>
                <a:ea typeface="Lato" pitchFamily="34" charset="-122"/>
                <a:cs typeface="Lato" pitchFamily="34" charset="-120"/>
              </a:rPr>
              <a:t> </a:t>
            </a:r>
            <a:endParaRPr lang="en-US" dirty="0"/>
          </a:p>
        </p:txBody>
      </p:sp>
      <p:sp>
        <p:nvSpPr>
          <p:cNvPr id="5" name="Object 4"/>
          <p:cNvSpPr/>
          <p:nvPr/>
        </p:nvSpPr>
        <p:spPr>
          <a:xfrm>
            <a:off x="761810" y="3012619"/>
            <a:ext cx="10997799" cy="1599006"/>
          </a:xfrm>
          <a:prstGeom prst="rect">
            <a:avLst/>
          </a:prstGeom>
          <a:noFill/>
        </p:spPr>
        <p:txBody>
          <a:bodyPr wrap="square" lIns="0" tIns="0" rIns="0" bIns="0" rtlCol="0" anchor="t"/>
          <a:lstStyle/>
          <a:p>
            <a:pPr algn="l">
              <a:lnSpc>
                <a:spcPts val="3149"/>
              </a:lnSpc>
              <a:spcBef>
                <a:spcPts val="1434"/>
              </a:spcBef>
              <a:buNone/>
            </a:pPr>
            <a:r>
              <a:rPr lang="en-US" sz="2187" kern="0" spc="43" dirty="0">
                <a:solidFill>
                  <a:srgbClr val="3D3D3D">
                    <a:alpha val="80000"/>
                  </a:srgbClr>
                </a:solidFill>
                <a:latin typeface="Lato" pitchFamily="34" charset="0"/>
                <a:ea typeface="Lato" pitchFamily="34" charset="-122"/>
                <a:cs typeface="Lato" pitchFamily="34" charset="-120"/>
              </a:rPr>
              <a:t> Cela signifie que les parties à un contrat sont tenues </a:t>
            </a:r>
            <a:r>
              <a:rPr lang="en-US" sz="2187" b="1" kern="0" spc="43" dirty="0">
                <a:solidFill>
                  <a:srgbClr val="3D3D3D">
                    <a:alpha val="80000"/>
                  </a:srgbClr>
                </a:solidFill>
                <a:latin typeface="Lato" pitchFamily="34" charset="0"/>
                <a:ea typeface="Lato" pitchFamily="34" charset="-122"/>
                <a:cs typeface="Lato" pitchFamily="34" charset="-120"/>
              </a:rPr>
              <a:t>de respecter scrupuleusement les termes qu'elles ont librement acceptés</a:t>
            </a:r>
            <a:r>
              <a:rPr lang="en-US" sz="2187" kern="0" spc="43" dirty="0">
                <a:solidFill>
                  <a:srgbClr val="3D3D3D">
                    <a:alpha val="80000"/>
                  </a:srgbClr>
                </a:solidFill>
                <a:latin typeface="Lato" pitchFamily="34" charset="0"/>
                <a:ea typeface="Lato" pitchFamily="34" charset="-122"/>
                <a:cs typeface="Lato" pitchFamily="34" charset="-120"/>
              </a:rPr>
              <a:t>. Une fois le contrat signé (et s’il respecte les exigences légales), il a une force obligatoire comparable à celle d'une loi. Les parties doivent donc l’exécuter de bonne foi.</a:t>
            </a:r>
            <a:endParaRPr lang="en-US" dirty="0"/>
          </a:p>
        </p:txBody>
      </p:sp>
      <p:sp>
        <p:nvSpPr>
          <p:cNvPr id="6" name="Object 5"/>
          <p:cNvSpPr/>
          <p:nvPr/>
        </p:nvSpPr>
        <p:spPr>
          <a:xfrm>
            <a:off x="761810" y="4797317"/>
            <a:ext cx="10997799" cy="799503"/>
          </a:xfrm>
          <a:prstGeom prst="rect">
            <a:avLst/>
          </a:prstGeom>
          <a:noFill/>
        </p:spPr>
        <p:txBody>
          <a:bodyPr wrap="square" lIns="0" tIns="0" rIns="0" bIns="0" rtlCol="0" anchor="t"/>
          <a:lstStyle/>
          <a:p>
            <a:pPr algn="l">
              <a:lnSpc>
                <a:spcPts val="3149"/>
              </a:lnSpc>
              <a:spcBef>
                <a:spcPts val="1434"/>
              </a:spcBef>
              <a:buNone/>
            </a:pPr>
            <a:r>
              <a:rPr lang="en-US" sz="2187" kern="0" spc="43" dirty="0">
                <a:solidFill>
                  <a:srgbClr val="3D3D3D">
                    <a:alpha val="80000"/>
                  </a:srgbClr>
                </a:solidFill>
                <a:latin typeface="Lato" pitchFamily="34" charset="0"/>
                <a:ea typeface="Lato" pitchFamily="34" charset="-122"/>
                <a:cs typeface="Lato" pitchFamily="34" charset="-120"/>
              </a:rPr>
              <a:t>Cependant, il existe des </a:t>
            </a:r>
            <a:r>
              <a:rPr lang="en-US" sz="2187" b="1" kern="0" spc="43" dirty="0">
                <a:solidFill>
                  <a:srgbClr val="3D3D3D">
                    <a:alpha val="80000"/>
                  </a:srgbClr>
                </a:solidFill>
                <a:latin typeface="Lato" pitchFamily="34" charset="0"/>
                <a:ea typeface="Lato" pitchFamily="34" charset="-122"/>
                <a:cs typeface="Lato" pitchFamily="34" charset="-120"/>
              </a:rPr>
              <a:t>exceptions importantes</a:t>
            </a:r>
            <a:r>
              <a:rPr lang="en-US" sz="2187" kern="0" spc="43" dirty="0">
                <a:solidFill>
                  <a:srgbClr val="3D3D3D">
                    <a:alpha val="80000"/>
                  </a:srgbClr>
                </a:solidFill>
                <a:latin typeface="Lato" pitchFamily="34" charset="0"/>
                <a:ea typeface="Lato" pitchFamily="34" charset="-122"/>
                <a:cs typeface="Lato" pitchFamily="34" charset="-120"/>
              </a:rPr>
              <a:t> : </a:t>
            </a:r>
            <a:r>
              <a:rPr lang="en-US" sz="2187" b="1" kern="0" spc="43" dirty="0">
                <a:solidFill>
                  <a:srgbClr val="3D3D3D">
                    <a:alpha val="80000"/>
                  </a:srgbClr>
                </a:solidFill>
                <a:latin typeface="Lato" pitchFamily="34" charset="0"/>
                <a:ea typeface="Lato" pitchFamily="34" charset="-122"/>
                <a:cs typeface="Lato" pitchFamily="34" charset="-120"/>
              </a:rPr>
              <a:t>Clauses abusives,</a:t>
            </a:r>
            <a:r>
              <a:rPr lang="en-US" sz="2187" kern="0" spc="43" dirty="0">
                <a:solidFill>
                  <a:srgbClr val="3D3D3D">
                    <a:alpha val="80000"/>
                  </a:srgbClr>
                </a:solidFill>
                <a:latin typeface="Lato" pitchFamily="34" charset="0"/>
                <a:ea typeface="Lato" pitchFamily="34" charset="-122"/>
                <a:cs typeface="Lato" pitchFamily="34" charset="-120"/>
              </a:rPr>
              <a:t> </a:t>
            </a:r>
            <a:r>
              <a:rPr lang="en-US" sz="2187" b="1" kern="0" spc="43" dirty="0">
                <a:solidFill>
                  <a:srgbClr val="3D3D3D">
                    <a:alpha val="80000"/>
                  </a:srgbClr>
                </a:solidFill>
                <a:latin typeface="Lato" pitchFamily="34" charset="0"/>
                <a:ea typeface="Lato" pitchFamily="34" charset="-122"/>
                <a:cs typeface="Lato" pitchFamily="34" charset="-120"/>
              </a:rPr>
              <a:t>Force majeure</a:t>
            </a:r>
            <a:r>
              <a:rPr lang="en-US" sz="2187" kern="0" spc="43" dirty="0">
                <a:solidFill>
                  <a:srgbClr val="3D3D3D">
                    <a:alpha val="80000"/>
                  </a:srgbClr>
                </a:solidFill>
                <a:latin typeface="Lato" pitchFamily="34" charset="0"/>
                <a:ea typeface="Lato" pitchFamily="34" charset="-122"/>
                <a:cs typeface="Lato" pitchFamily="34" charset="-120"/>
              </a:rPr>
              <a:t>, </a:t>
            </a:r>
            <a:r>
              <a:rPr lang="en-US" sz="2187" b="1" kern="0" spc="43" dirty="0">
                <a:solidFill>
                  <a:srgbClr val="3D3D3D">
                    <a:alpha val="80000"/>
                  </a:srgbClr>
                </a:solidFill>
                <a:latin typeface="Lato" pitchFamily="34" charset="0"/>
                <a:ea typeface="Lato" pitchFamily="34" charset="-122"/>
                <a:cs typeface="Lato" pitchFamily="34" charset="-120"/>
              </a:rPr>
              <a:t>Violation d’une règle d’ordre public</a:t>
            </a:r>
            <a:r>
              <a:rPr lang="en-US" sz="2187" kern="0" spc="43" dirty="0">
                <a:solidFill>
                  <a:srgbClr val="3D3D3D">
                    <a:alpha val="80000"/>
                  </a:srgbClr>
                </a:solidFill>
                <a:latin typeface="Lato" pitchFamily="34" charset="0"/>
                <a:ea typeface="Lato" pitchFamily="34" charset="-122"/>
                <a:cs typeface="Lato" pitchFamily="34" charset="-120"/>
              </a:rPr>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name="Slide 36">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2244"/>
            <a:ext cx="10284428" cy="1066533"/>
          </a:xfrm>
          <a:prstGeom prst="rect">
            <a:avLst/>
          </a:prstGeom>
        </p:spPr>
      </p:pic>
      <p:sp>
        <p:nvSpPr>
          <p:cNvPr id="3" name="Object 2"/>
          <p:cNvSpPr/>
          <p:nvPr/>
        </p:nvSpPr>
        <p:spPr>
          <a:xfrm>
            <a:off x="476131" y="313552"/>
            <a:ext cx="1218895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1.2 ARTICLE 1217 DU CODE CIVIL : INEXÉCUTION CONTRACTUELLE</a:t>
            </a:r>
            <a:endParaRPr lang="en-US" dirty="0"/>
          </a:p>
        </p:txBody>
      </p:sp>
      <p:sp>
        <p:nvSpPr>
          <p:cNvPr id="4" name="Object 3"/>
          <p:cNvSpPr/>
          <p:nvPr/>
        </p:nvSpPr>
        <p:spPr>
          <a:xfrm>
            <a:off x="761810" y="1627673"/>
            <a:ext cx="11617595" cy="399752"/>
          </a:xfrm>
          <a:prstGeom prst="rect">
            <a:avLst/>
          </a:prstGeom>
          <a:noFill/>
        </p:spPr>
        <p:txBody>
          <a:bodyPr wrap="square" lIns="0" tIns="0" rIns="0" bIns="0" rtlCol="0" anchor="t"/>
          <a:lstStyle/>
          <a:p>
            <a:pPr algn="l">
              <a:lnSpc>
                <a:spcPts val="3149"/>
              </a:lnSpc>
              <a:buNone/>
            </a:pPr>
            <a:r>
              <a:rPr lang="en-US" sz="2187" kern="0" spc="43" dirty="0">
                <a:solidFill>
                  <a:srgbClr val="3D3D3D">
                    <a:alpha val="80000"/>
                  </a:srgbClr>
                </a:solidFill>
                <a:latin typeface="Lato" pitchFamily="34" charset="0"/>
                <a:ea typeface="Lato" pitchFamily="34" charset="-122"/>
                <a:cs typeface="Lato" pitchFamily="34" charset="-120"/>
              </a:rPr>
              <a:t> En cas de manquement à une obligation, la partie lésée peut :</a:t>
            </a:r>
            <a:endParaRPr lang="en-US" dirty="0"/>
          </a:p>
        </p:txBody>
      </p:sp>
      <p:sp>
        <p:nvSpPr>
          <p:cNvPr id="5" name="Object 4"/>
          <p:cNvSpPr/>
          <p:nvPr/>
        </p:nvSpPr>
        <p:spPr>
          <a:xfrm>
            <a:off x="761810" y="2220952"/>
            <a:ext cx="11072227" cy="3773635"/>
          </a:xfrm>
          <a:prstGeom prst="rect">
            <a:avLst/>
          </a:prstGeom>
          <a:noFill/>
        </p:spPr>
        <p:txBody>
          <a:bodyPr wrap="square" lIns="0" tIns="0" rIns="0" bIns="0" rtlCol="0" anchor="t"/>
          <a:lstStyle/>
          <a:p>
            <a:pPr marL="242900" indent="-242900" algn="l">
              <a:lnSpc>
                <a:spcPts val="2909"/>
              </a:lnSpc>
              <a:spcBef>
                <a:spcPts val="1494"/>
              </a:spcBef>
              <a:buSzPct val="100000"/>
              <a:buChar char="•"/>
            </a:pPr>
            <a:r>
              <a:rPr lang="en-US" sz="2126" kern="0" spc="43" dirty="0">
                <a:solidFill>
                  <a:srgbClr val="000000"/>
                </a:solidFill>
                <a:latin typeface="Lato" pitchFamily="34" charset="0"/>
                <a:ea typeface="Lato" pitchFamily="34" charset="-122"/>
                <a:cs typeface="Lato" pitchFamily="34" charset="-120"/>
              </a:rPr>
              <a:t>Exiger l’exécution forcée : Cela signifie que la partie lésée peut demander, par voie judiciaire si nécessaire, que l’obligation soit </a:t>
            </a:r>
            <a:r>
              <a:rPr lang="en-US" sz="2126" b="1" kern="0" spc="43" dirty="0">
                <a:solidFill>
                  <a:srgbClr val="000000"/>
                </a:solidFill>
                <a:latin typeface="Lato" pitchFamily="34" charset="0"/>
                <a:ea typeface="Lato" pitchFamily="34" charset="-122"/>
                <a:cs typeface="Lato" pitchFamily="34" charset="-120"/>
              </a:rPr>
              <a:t>effectivement exécutée</a:t>
            </a:r>
            <a:r>
              <a:rPr lang="en-US" sz="2126" kern="0" spc="43" dirty="0">
                <a:solidFill>
                  <a:srgbClr val="000000"/>
                </a:solidFill>
                <a:latin typeface="Lato" pitchFamily="34" charset="0"/>
                <a:ea typeface="Lato" pitchFamily="34" charset="-122"/>
                <a:cs typeface="Lato" pitchFamily="34" charset="-120"/>
              </a:rPr>
              <a:t> par le débiteur défaillant.  </a:t>
            </a:r>
          </a:p>
          <a:p>
            <a:pPr marL="242900" indent="-242900" algn="l">
              <a:lnSpc>
                <a:spcPts val="2909"/>
              </a:lnSpc>
              <a:spcBef>
                <a:spcPts val="1737"/>
              </a:spcBef>
              <a:buSzPct val="100000"/>
              <a:buChar char="•"/>
            </a:pPr>
            <a:r>
              <a:rPr lang="en-US" sz="2126" kern="0" spc="43" dirty="0">
                <a:solidFill>
                  <a:srgbClr val="000000"/>
                </a:solidFill>
                <a:latin typeface="Lato" pitchFamily="34" charset="0"/>
                <a:ea typeface="Lato" pitchFamily="34" charset="-122"/>
                <a:cs typeface="Lato" pitchFamily="34" charset="-120"/>
              </a:rPr>
              <a:t>Demander la résolution (annulation) du contrat : Si l’exécution du contrat devient impossible ou si le manquement est suffisamment grave, la partie lésée peut demander la </a:t>
            </a:r>
            <a:r>
              <a:rPr lang="en-US" sz="2126" b="1" kern="0" spc="43" dirty="0">
                <a:solidFill>
                  <a:srgbClr val="000000"/>
                </a:solidFill>
                <a:latin typeface="Lato" pitchFamily="34" charset="0"/>
                <a:ea typeface="Lato" pitchFamily="34" charset="-122"/>
                <a:cs typeface="Lato" pitchFamily="34" charset="-120"/>
              </a:rPr>
              <a:t>résolution</a:t>
            </a:r>
            <a:r>
              <a:rPr lang="en-US" sz="2126" kern="0" spc="43" dirty="0">
                <a:solidFill>
                  <a:srgbClr val="000000"/>
                </a:solidFill>
                <a:latin typeface="Lato" pitchFamily="34" charset="0"/>
                <a:ea typeface="Lato" pitchFamily="34" charset="-122"/>
                <a:cs typeface="Lato" pitchFamily="34" charset="-120"/>
              </a:rPr>
              <a:t> du contrat, c’est-à-dire son annulation rétroactive ou future. </a:t>
            </a:r>
          </a:p>
          <a:p>
            <a:pPr marL="242900" indent="-242900" algn="l">
              <a:lnSpc>
                <a:spcPts val="2909"/>
              </a:lnSpc>
              <a:spcBef>
                <a:spcPts val="1737"/>
              </a:spcBef>
              <a:buSzPct val="100000"/>
              <a:buChar char="•"/>
            </a:pPr>
            <a:r>
              <a:rPr lang="en-US" sz="2126" kern="0" spc="43" dirty="0">
                <a:solidFill>
                  <a:srgbClr val="000000"/>
                </a:solidFill>
                <a:latin typeface="Lato" pitchFamily="34" charset="0"/>
                <a:ea typeface="Lato" pitchFamily="34" charset="-122"/>
                <a:cs typeface="Lato" pitchFamily="34" charset="-120"/>
              </a:rPr>
              <a:t>Réclamer des </a:t>
            </a:r>
            <a:r>
              <a:rPr lang="en-US" sz="2126" b="1" kern="0" spc="43" dirty="0">
                <a:solidFill>
                  <a:srgbClr val="000000"/>
                </a:solidFill>
                <a:latin typeface="Lato" pitchFamily="34" charset="0"/>
                <a:ea typeface="Lato" pitchFamily="34" charset="-122"/>
                <a:cs typeface="Lato" pitchFamily="34" charset="-120"/>
              </a:rPr>
              <a:t>dommages-intérêts</a:t>
            </a:r>
            <a:r>
              <a:rPr lang="en-US" sz="2126" kern="0" spc="43" dirty="0">
                <a:solidFill>
                  <a:srgbClr val="000000"/>
                </a:solidFill>
                <a:latin typeface="Lato" pitchFamily="34" charset="0"/>
                <a:ea typeface="Lato" pitchFamily="34" charset="-122"/>
                <a:cs typeface="Lato" pitchFamily="34" charset="-120"/>
              </a:rPr>
              <a:t> pour le préjudice subi : En cas de préjudice (par exemple, une perte financière, un retard ou une perte d’opportunité), la partie lésée peut demander une compensation financière.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name="Slide 37">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2244"/>
            <a:ext cx="9436915" cy="1066533"/>
          </a:xfrm>
          <a:prstGeom prst="rect">
            <a:avLst/>
          </a:prstGeom>
        </p:spPr>
      </p:pic>
      <p:sp>
        <p:nvSpPr>
          <p:cNvPr id="3" name="Object 2"/>
          <p:cNvSpPr/>
          <p:nvPr/>
        </p:nvSpPr>
        <p:spPr>
          <a:xfrm>
            <a:off x="476131" y="313552"/>
            <a:ext cx="1218895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1.3 ARTICLE 1170 DU CODE CIVIL : OBLIGATION ESSENTIELLE</a:t>
            </a:r>
            <a:endParaRPr lang="en-US" dirty="0"/>
          </a:p>
        </p:txBody>
      </p:sp>
      <p:sp>
        <p:nvSpPr>
          <p:cNvPr id="4" name="Object 3"/>
          <p:cNvSpPr/>
          <p:nvPr/>
        </p:nvSpPr>
        <p:spPr>
          <a:xfrm>
            <a:off x="761811" y="1631542"/>
            <a:ext cx="11199818" cy="1155213"/>
          </a:xfrm>
          <a:prstGeom prst="rect">
            <a:avLst/>
          </a:prstGeom>
          <a:noFill/>
        </p:spPr>
        <p:txBody>
          <a:bodyPr wrap="square" lIns="0" tIns="0" rIns="0" bIns="0" rtlCol="0" anchor="t"/>
          <a:lstStyle/>
          <a:p>
            <a:pPr algn="l">
              <a:lnSpc>
                <a:spcPts val="3033"/>
              </a:lnSpc>
              <a:buNone/>
            </a:pPr>
            <a:r>
              <a:rPr lang="en-US" sz="2106" b="1" i="1" kern="0" spc="42" dirty="0">
                <a:solidFill>
                  <a:srgbClr val="A61E51"/>
                </a:solidFill>
                <a:latin typeface="Lato" pitchFamily="34" charset="0"/>
                <a:ea typeface="Lato" pitchFamily="34" charset="-122"/>
                <a:cs typeface="Lato" pitchFamily="34" charset="-120"/>
              </a:rPr>
              <a:t>Toute clause qui prive de sa substance l’obligation essentielle d’une partie est réputée non écrite. Par exemple, une clause qui limiterait excessivement la responsabilité du prestataire pour un service défaillant serait illicite.  </a:t>
            </a:r>
            <a:endParaRPr lang="en-US" dirty="0"/>
          </a:p>
        </p:txBody>
      </p:sp>
      <p:sp>
        <p:nvSpPr>
          <p:cNvPr id="5" name="Object 4"/>
          <p:cNvSpPr/>
          <p:nvPr/>
        </p:nvSpPr>
        <p:spPr>
          <a:xfrm>
            <a:off x="761811" y="2965601"/>
            <a:ext cx="11199818" cy="1155213"/>
          </a:xfrm>
          <a:prstGeom prst="rect">
            <a:avLst/>
          </a:prstGeom>
          <a:noFill/>
        </p:spPr>
        <p:txBody>
          <a:bodyPr wrap="square" lIns="0" tIns="0" rIns="0" bIns="0" rtlCol="0" anchor="t"/>
          <a:lstStyle/>
          <a:p>
            <a:pPr algn="l">
              <a:lnSpc>
                <a:spcPts val="3033"/>
              </a:lnSpc>
              <a:spcBef>
                <a:spcPts val="1381"/>
              </a:spcBef>
              <a:buNone/>
            </a:pPr>
            <a:r>
              <a:rPr lang="en-US" sz="2106" b="1" kern="0" spc="42" dirty="0">
                <a:solidFill>
                  <a:srgbClr val="3D3D3D">
                    <a:alpha val="80000"/>
                  </a:srgbClr>
                </a:solidFill>
                <a:latin typeface="Lato" pitchFamily="34" charset="0"/>
                <a:ea typeface="Lato" pitchFamily="34" charset="-122"/>
                <a:cs typeface="Lato" pitchFamily="34" charset="-120"/>
              </a:rPr>
              <a:t>Cela signifie que les parties peuvent aménager leurs obligations dans un contrat, mais elles ne peuvent pas en priver une d'entre elles de sa raison d'être</a:t>
            </a:r>
            <a:r>
              <a:rPr lang="en-US" sz="2106" kern="0" spc="42" dirty="0">
                <a:solidFill>
                  <a:srgbClr val="3D3D3D">
                    <a:alpha val="80000"/>
                  </a:srgbClr>
                </a:solidFill>
                <a:latin typeface="Lato" pitchFamily="34" charset="0"/>
                <a:ea typeface="Lato" pitchFamily="34" charset="-122"/>
                <a:cs typeface="Lato" pitchFamily="34" charset="-120"/>
              </a:rPr>
              <a:t>. Si une clause contractuelle tente de le faire, elle sera déclarée </a:t>
            </a:r>
            <a:r>
              <a:rPr lang="en-US" sz="2106" b="1" kern="0" spc="42" dirty="0">
                <a:solidFill>
                  <a:srgbClr val="3D3D3D">
                    <a:alpha val="80000"/>
                  </a:srgbClr>
                </a:solidFill>
                <a:latin typeface="Lato" pitchFamily="34" charset="0"/>
                <a:ea typeface="Lato" pitchFamily="34" charset="-122"/>
                <a:cs typeface="Lato" pitchFamily="34" charset="-120"/>
              </a:rPr>
              <a:t>nulle</a:t>
            </a:r>
            <a:r>
              <a:rPr lang="en-US" sz="2106" kern="0" spc="42" dirty="0">
                <a:solidFill>
                  <a:srgbClr val="3D3D3D">
                    <a:alpha val="80000"/>
                  </a:srgbClr>
                </a:solidFill>
                <a:latin typeface="Lato" pitchFamily="34" charset="0"/>
                <a:ea typeface="Lato" pitchFamily="34" charset="-122"/>
                <a:cs typeface="Lato" pitchFamily="34" charset="-120"/>
              </a:rPr>
              <a:t> ou réputée "non écrite".</a:t>
            </a:r>
            <a:endParaRPr lang="en-US" dirty="0"/>
          </a:p>
        </p:txBody>
      </p:sp>
      <p:sp>
        <p:nvSpPr>
          <p:cNvPr id="6" name="Object 5"/>
          <p:cNvSpPr/>
          <p:nvPr/>
        </p:nvSpPr>
        <p:spPr>
          <a:xfrm>
            <a:off x="761811" y="4299661"/>
            <a:ext cx="11199818" cy="1540284"/>
          </a:xfrm>
          <a:prstGeom prst="rect">
            <a:avLst/>
          </a:prstGeom>
          <a:noFill/>
        </p:spPr>
        <p:txBody>
          <a:bodyPr wrap="square" lIns="0" tIns="0" rIns="0" bIns="0" rtlCol="0" anchor="t"/>
          <a:lstStyle/>
          <a:p>
            <a:pPr algn="l">
              <a:lnSpc>
                <a:spcPts val="3033"/>
              </a:lnSpc>
              <a:spcBef>
                <a:spcPts val="1381"/>
              </a:spcBef>
              <a:buNone/>
            </a:pPr>
            <a:r>
              <a:rPr lang="en-US" sz="2106" kern="0" spc="42" dirty="0">
                <a:solidFill>
                  <a:srgbClr val="3D3D3D">
                    <a:alpha val="80000"/>
                  </a:srgbClr>
                </a:solidFill>
                <a:latin typeface="Lato" pitchFamily="34" charset="0"/>
                <a:ea typeface="Lato" pitchFamily="34" charset="-122"/>
                <a:cs typeface="Lato" pitchFamily="34" charset="-120"/>
              </a:rPr>
              <a:t>Exemple : un contrat de réparation d’un appareil où il est stipulé que </a:t>
            </a:r>
            <a:r>
              <a:rPr lang="en-US" sz="2106" b="1" kern="0" spc="42" dirty="0">
                <a:solidFill>
                  <a:srgbClr val="3D3D3D">
                    <a:alpha val="80000"/>
                  </a:srgbClr>
                </a:solidFill>
                <a:latin typeface="Lato" pitchFamily="34" charset="0"/>
                <a:ea typeface="Lato" pitchFamily="34" charset="-122"/>
                <a:cs typeface="Lato" pitchFamily="34" charset="-120"/>
              </a:rPr>
              <a:t>le réparateur ne serait jamais responsable si la réparation échoue ou empire le problème</a:t>
            </a:r>
            <a:r>
              <a:rPr lang="en-US" sz="2106" kern="0" spc="42" dirty="0">
                <a:solidFill>
                  <a:srgbClr val="3D3D3D">
                    <a:alpha val="80000"/>
                  </a:srgbClr>
                </a:solidFill>
                <a:latin typeface="Lato" pitchFamily="34" charset="0"/>
                <a:ea typeface="Lato" pitchFamily="34" charset="-122"/>
                <a:cs typeface="Lato" pitchFamily="34" charset="-120"/>
              </a:rPr>
              <a:t>. Une telle clause élimine complètement l’obligation essentielle du réparateur, qui est d’assurer une réparation correcte.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name="Slide 38">
    <p:bg>
      <p:bgPr>
        <a:solidFill>
          <a:srgbClr val="A61E51"/>
        </a:solidFill>
        <a:effectLst/>
      </p:bgPr>
    </p:bg>
    <p:spTree>
      <p:nvGrpSpPr>
        <p:cNvPr id="1" name=""/>
        <p:cNvGrpSpPr/>
        <p:nvPr/>
      </p:nvGrpSpPr>
      <p:grpSpPr>
        <a:xfrm>
          <a:off x="0" y="0"/>
          <a:ext cx="0" cy="0"/>
          <a:chOff x="0" y="0"/>
          <a:chExt cx="0" cy="0"/>
        </a:xfrm>
      </p:grpSpPr>
      <p:sp>
        <p:nvSpPr>
          <p:cNvPr id="2" name="Object 1"/>
          <p:cNvSpPr/>
          <p:nvPr/>
        </p:nvSpPr>
        <p:spPr>
          <a:xfrm>
            <a:off x="1899286" y="3185316"/>
            <a:ext cx="8390379" cy="462740"/>
          </a:xfrm>
          <a:prstGeom prst="rect">
            <a:avLst/>
          </a:prstGeom>
          <a:noFill/>
        </p:spPr>
        <p:txBody>
          <a:bodyPr wrap="square" lIns="0" tIns="0" rIns="0" bIns="0" rtlCol="0" anchor="t"/>
          <a:lstStyle/>
          <a:p>
            <a:pPr algn="ctr">
              <a:lnSpc>
                <a:spcPts val="3645"/>
              </a:lnSpc>
              <a:buNone/>
            </a:pPr>
            <a:r>
              <a:rPr lang="en-US" sz="3375" b="1" kern="0" spc="34" dirty="0">
                <a:solidFill>
                  <a:srgbClr val="FFFFFF"/>
                </a:solidFill>
                <a:latin typeface="Lato" pitchFamily="34" charset="0"/>
                <a:ea typeface="Lato" pitchFamily="34" charset="-122"/>
                <a:cs typeface="Lato" pitchFamily="34" charset="-120"/>
              </a:rPr>
              <a:t>2. SLA (SERVICE LEVEL AGREEMENTS)</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2244"/>
            <a:ext cx="4361359" cy="1066533"/>
          </a:xfrm>
          <a:prstGeom prst="rect">
            <a:avLst/>
          </a:prstGeom>
        </p:spPr>
      </p:pic>
      <p:sp>
        <p:nvSpPr>
          <p:cNvPr id="3" name="Object 2"/>
          <p:cNvSpPr/>
          <p:nvPr/>
        </p:nvSpPr>
        <p:spPr>
          <a:xfrm>
            <a:off x="476131" y="313552"/>
            <a:ext cx="1218895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2.1 CONTENU D’UN SLA</a:t>
            </a:r>
            <a:endParaRPr lang="en-US" dirty="0"/>
          </a:p>
        </p:txBody>
      </p:sp>
      <p:sp>
        <p:nvSpPr>
          <p:cNvPr id="4" name="Object 3"/>
          <p:cNvSpPr/>
          <p:nvPr/>
        </p:nvSpPr>
        <p:spPr>
          <a:xfrm>
            <a:off x="761810" y="1639378"/>
            <a:ext cx="11617595" cy="355313"/>
          </a:xfrm>
          <a:prstGeom prst="rect">
            <a:avLst/>
          </a:prstGeom>
          <a:noFill/>
        </p:spPr>
        <p:txBody>
          <a:bodyPr wrap="square" lIns="0" tIns="0" rIns="0" bIns="0" rtlCol="0" anchor="t"/>
          <a:lstStyle/>
          <a:p>
            <a:pPr algn="l">
              <a:lnSpc>
                <a:spcPts val="2799"/>
              </a:lnSpc>
              <a:buNone/>
            </a:pPr>
            <a:r>
              <a:rPr lang="en-US" sz="1944" kern="0" spc="39" dirty="0">
                <a:solidFill>
                  <a:srgbClr val="3D3D3D">
                    <a:alpha val="80000"/>
                  </a:srgbClr>
                </a:solidFill>
                <a:latin typeface="Lato" pitchFamily="34" charset="0"/>
                <a:ea typeface="Lato" pitchFamily="34" charset="-122"/>
                <a:cs typeface="Lato" pitchFamily="34" charset="-120"/>
              </a:rPr>
              <a:t>Un SLA doit inclure :</a:t>
            </a:r>
            <a:endParaRPr lang="en-US" dirty="0"/>
          </a:p>
        </p:txBody>
      </p:sp>
      <p:sp>
        <p:nvSpPr>
          <p:cNvPr id="5" name="Object 4"/>
          <p:cNvSpPr/>
          <p:nvPr/>
        </p:nvSpPr>
        <p:spPr>
          <a:xfrm>
            <a:off x="761810" y="2203197"/>
            <a:ext cx="11263613" cy="2186731"/>
          </a:xfrm>
          <a:prstGeom prst="rect">
            <a:avLst/>
          </a:prstGeom>
          <a:noFill/>
        </p:spPr>
        <p:txBody>
          <a:bodyPr wrap="square" lIns="0" tIns="0" rIns="0" bIns="0" rtlCol="0" anchor="t"/>
          <a:lstStyle/>
          <a:p>
            <a:pPr marL="242900" indent="-242900" algn="l">
              <a:lnSpc>
                <a:spcPts val="2771"/>
              </a:lnSpc>
              <a:spcBef>
                <a:spcPts val="1610"/>
              </a:spcBef>
              <a:buSzPct val="100000"/>
              <a:buChar char="•"/>
            </a:pPr>
            <a:r>
              <a:rPr lang="en-US" sz="2025" b="1" kern="0" spc="41" dirty="0">
                <a:solidFill>
                  <a:srgbClr val="000000"/>
                </a:solidFill>
                <a:latin typeface="Lato" pitchFamily="34" charset="0"/>
                <a:ea typeface="Lato" pitchFamily="34" charset="-122"/>
                <a:cs typeface="Lato" pitchFamily="34" charset="-120"/>
              </a:rPr>
              <a:t>Disponibilité du service :</a:t>
            </a:r>
            <a:r>
              <a:rPr lang="en-US" sz="2025" kern="0" spc="41" dirty="0">
                <a:solidFill>
                  <a:srgbClr val="000000"/>
                </a:solidFill>
                <a:latin typeface="Lato" pitchFamily="34" charset="0"/>
                <a:ea typeface="Lato" pitchFamily="34" charset="-122"/>
                <a:cs typeface="Lato" pitchFamily="34" charset="-120"/>
              </a:rPr>
              <a:t> Ex. : une garantie de 99,9 % de disponibilité mensuelle pour une plateforme en ligne.</a:t>
            </a:r>
          </a:p>
          <a:p>
            <a:pPr marL="242900" indent="-242900" algn="l">
              <a:lnSpc>
                <a:spcPts val="2771"/>
              </a:lnSpc>
              <a:spcBef>
                <a:spcPts val="1654"/>
              </a:spcBef>
              <a:buSzPct val="100000"/>
              <a:buChar char="•"/>
            </a:pPr>
            <a:r>
              <a:rPr lang="en-US" sz="2025" b="1" kern="0" spc="41" dirty="0">
                <a:solidFill>
                  <a:srgbClr val="000000"/>
                </a:solidFill>
                <a:latin typeface="Lato" pitchFamily="34" charset="0"/>
                <a:ea typeface="Lato" pitchFamily="34" charset="-122"/>
                <a:cs typeface="Lato" pitchFamily="34" charset="-120"/>
              </a:rPr>
              <a:t>Temps de réponse :</a:t>
            </a:r>
            <a:r>
              <a:rPr lang="en-US" sz="2025" kern="0" spc="41" dirty="0">
                <a:solidFill>
                  <a:srgbClr val="000000"/>
                </a:solidFill>
                <a:latin typeface="Lato" pitchFamily="34" charset="0"/>
                <a:ea typeface="Lato" pitchFamily="34" charset="-122"/>
                <a:cs typeface="Lato" pitchFamily="34" charset="-120"/>
              </a:rPr>
              <a:t> Ex. : prise en charge d’incidents critiques en moins de 2 heures.</a:t>
            </a:r>
          </a:p>
          <a:p>
            <a:pPr marL="242900" indent="-242900" algn="l">
              <a:lnSpc>
                <a:spcPts val="2771"/>
              </a:lnSpc>
              <a:spcBef>
                <a:spcPts val="1654"/>
              </a:spcBef>
              <a:buSzPct val="100000"/>
              <a:buChar char="•"/>
            </a:pPr>
            <a:r>
              <a:rPr lang="en-US" sz="2025" b="1" kern="0" spc="41" dirty="0">
                <a:solidFill>
                  <a:srgbClr val="000000"/>
                </a:solidFill>
                <a:latin typeface="Lato" pitchFamily="34" charset="0"/>
                <a:ea typeface="Lato" pitchFamily="34" charset="-122"/>
                <a:cs typeface="Lato" pitchFamily="34" charset="-120"/>
              </a:rPr>
              <a:t>Maintenance planifiée :</a:t>
            </a:r>
            <a:r>
              <a:rPr lang="en-US" sz="2025" kern="0" spc="41" dirty="0">
                <a:solidFill>
                  <a:srgbClr val="000000"/>
                </a:solidFill>
                <a:latin typeface="Lato" pitchFamily="34" charset="0"/>
                <a:ea typeface="Lato" pitchFamily="34" charset="-122"/>
                <a:cs typeface="Lato" pitchFamily="34" charset="-120"/>
              </a:rPr>
              <a:t> Ex. : notifications envoyées 48 heures à l’avance pour toute interruption de service planifiée.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89981" y="-52244"/>
            <a:ext cx="3380530" cy="1066533"/>
          </a:xfrm>
          <a:prstGeom prst="rect">
            <a:avLst/>
          </a:prstGeom>
        </p:spPr>
      </p:pic>
      <p:sp>
        <p:nvSpPr>
          <p:cNvPr id="3" name="Object 2"/>
          <p:cNvSpPr/>
          <p:nvPr/>
        </p:nvSpPr>
        <p:spPr>
          <a:xfrm>
            <a:off x="4666083" y="313552"/>
            <a:ext cx="775141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INTRODUCTION</a:t>
            </a:r>
            <a:endParaRPr lang="en-US" dirty="0"/>
          </a:p>
        </p:txBody>
      </p:sp>
      <p:sp>
        <p:nvSpPr>
          <p:cNvPr id="4" name="Object 3"/>
          <p:cNvSpPr/>
          <p:nvPr/>
        </p:nvSpPr>
        <p:spPr>
          <a:xfrm>
            <a:off x="0" y="0"/>
            <a:ext cx="4199475" cy="6865808"/>
          </a:xfrm>
          <a:prstGeom prst="rect">
            <a:avLst/>
          </a:prstGeom>
          <a:solidFill>
            <a:srgbClr val="F9F9F8"/>
          </a:solidFill>
        </p:spPr>
      </p:sp>
      <p:pic>
        <p:nvPicPr>
          <p:cNvPr id="5" name="Object 4"/>
          <p:cNvPicPr>
            <a:picLocks noChangeAspect="1"/>
          </p:cNvPicPr>
          <p:nvPr/>
        </p:nvPicPr>
        <p:blipFill>
          <a:blip r:embed="rId5"/>
          <a:srcRect l="29612" r="29612"/>
          <a:stretch/>
        </p:blipFill>
        <p:spPr>
          <a:xfrm>
            <a:off x="0" y="0"/>
            <a:ext cx="4199475" cy="6865808"/>
          </a:xfrm>
          <a:prstGeom prst="rect">
            <a:avLst/>
          </a:prstGeom>
        </p:spPr>
      </p:pic>
      <p:sp>
        <p:nvSpPr>
          <p:cNvPr id="6" name="Object 5"/>
          <p:cNvSpPr/>
          <p:nvPr/>
        </p:nvSpPr>
        <p:spPr>
          <a:xfrm>
            <a:off x="4951762" y="1639378"/>
            <a:ext cx="7122919" cy="1776564"/>
          </a:xfrm>
          <a:prstGeom prst="rect">
            <a:avLst/>
          </a:prstGeom>
          <a:noFill/>
        </p:spPr>
        <p:txBody>
          <a:bodyPr wrap="square" lIns="0" tIns="0" rIns="0" bIns="0" rtlCol="0" anchor="t"/>
          <a:lstStyle/>
          <a:p>
            <a:pPr algn="l">
              <a:lnSpc>
                <a:spcPts val="2799"/>
              </a:lnSpc>
              <a:buNone/>
            </a:pPr>
            <a:r>
              <a:rPr lang="en-US" sz="1944" kern="0" spc="39" dirty="0">
                <a:solidFill>
                  <a:srgbClr val="3D3D3D">
                    <a:alpha val="80000"/>
                  </a:srgbClr>
                </a:solidFill>
                <a:latin typeface="Lato" pitchFamily="34" charset="0"/>
                <a:ea typeface="Lato" pitchFamily="34" charset="-122"/>
                <a:cs typeface="Lato" pitchFamily="34" charset="-120"/>
              </a:rPr>
              <a:t>Un autre pilier de cette évolution est l’usage de la signature électronique. Cet outil, qui remplace la signature manuscrite avec</a:t>
            </a:r>
            <a:r>
              <a:rPr lang="en-US" sz="1944" b="1" kern="0" spc="39" dirty="0">
                <a:solidFill>
                  <a:srgbClr val="3D3D3D">
                    <a:alpha val="80000"/>
                  </a:srgbClr>
                </a:solidFill>
                <a:latin typeface="Lato" pitchFamily="34" charset="0"/>
                <a:ea typeface="Lato" pitchFamily="34" charset="-122"/>
                <a:cs typeface="Lato" pitchFamily="34" charset="-120"/>
              </a:rPr>
              <a:t> la même valeur juridique</a:t>
            </a:r>
            <a:r>
              <a:rPr lang="en-US" sz="1944" kern="0" spc="39" dirty="0">
                <a:solidFill>
                  <a:srgbClr val="3D3D3D">
                    <a:alpha val="80000"/>
                  </a:srgbClr>
                </a:solidFill>
                <a:latin typeface="Lato" pitchFamily="34" charset="0"/>
                <a:ea typeface="Lato" pitchFamily="34" charset="-122"/>
                <a:cs typeface="Lato" pitchFamily="34" charset="-120"/>
              </a:rPr>
              <a:t>, garantit que les contrats conclus en ligne sont fiables et sécurisés.</a:t>
            </a:r>
            <a:endParaRPr lang="en-US" dirty="0"/>
          </a:p>
        </p:txBody>
      </p:sp>
      <p:sp>
        <p:nvSpPr>
          <p:cNvPr id="7" name="Object 6"/>
          <p:cNvSpPr/>
          <p:nvPr/>
        </p:nvSpPr>
        <p:spPr>
          <a:xfrm>
            <a:off x="4951762" y="3581001"/>
            <a:ext cx="7122919" cy="1065938"/>
          </a:xfrm>
          <a:prstGeom prst="rect">
            <a:avLst/>
          </a:prstGeom>
          <a:noFill/>
        </p:spPr>
        <p:txBody>
          <a:bodyPr wrap="square" lIns="0" tIns="0" rIns="0" bIns="0" rtlCol="0" anchor="t"/>
          <a:lstStyle/>
          <a:p>
            <a:pPr algn="l">
              <a:lnSpc>
                <a:spcPts val="2799"/>
              </a:lnSpc>
              <a:spcBef>
                <a:spcPts val="1274"/>
              </a:spcBef>
              <a:buNone/>
            </a:pPr>
            <a:r>
              <a:rPr lang="en-US" sz="1944" kern="0" spc="39" dirty="0">
                <a:solidFill>
                  <a:srgbClr val="3D3D3D">
                    <a:alpha val="80000"/>
                  </a:srgbClr>
                </a:solidFill>
                <a:latin typeface="Lato" pitchFamily="34" charset="0"/>
                <a:ea typeface="Lato" pitchFamily="34" charset="-122"/>
                <a:cs typeface="Lato" pitchFamily="34" charset="-120"/>
              </a:rPr>
              <a:t>Grâce à des dispositifs avancés ou qualifiés, il devient possible de </a:t>
            </a:r>
            <a:r>
              <a:rPr lang="en-US" sz="1944" b="1" kern="0" spc="39" dirty="0">
                <a:solidFill>
                  <a:srgbClr val="3D3D3D">
                    <a:alpha val="80000"/>
                  </a:srgbClr>
                </a:solidFill>
                <a:latin typeface="Lato" pitchFamily="34" charset="0"/>
                <a:ea typeface="Lato" pitchFamily="34" charset="-122"/>
                <a:cs typeface="Lato" pitchFamily="34" charset="-120"/>
              </a:rPr>
              <a:t>vérifier l’identité des signataires et de s’assurer que les documents restent intacts</a:t>
            </a:r>
            <a:r>
              <a:rPr lang="en-US" sz="1944" kern="0" spc="39" dirty="0">
                <a:solidFill>
                  <a:srgbClr val="3D3D3D">
                    <a:alpha val="80000"/>
                  </a:srgbClr>
                </a:solidFill>
                <a:latin typeface="Lato" pitchFamily="34" charset="0"/>
                <a:ea typeface="Lato" pitchFamily="34" charset="-122"/>
                <a:cs typeface="Lato" pitchFamily="34" charset="-120"/>
              </a:rPr>
              <a:t>.</a:t>
            </a:r>
            <a:endParaRPr lang="en-US" dirty="0"/>
          </a:p>
        </p:txBody>
      </p:sp>
      <p:sp>
        <p:nvSpPr>
          <p:cNvPr id="8" name="Object 7"/>
          <p:cNvSpPr/>
          <p:nvPr/>
        </p:nvSpPr>
        <p:spPr>
          <a:xfrm>
            <a:off x="4951762" y="4811998"/>
            <a:ext cx="7122919" cy="1065938"/>
          </a:xfrm>
          <a:prstGeom prst="rect">
            <a:avLst/>
          </a:prstGeom>
          <a:noFill/>
        </p:spPr>
        <p:txBody>
          <a:bodyPr wrap="square" lIns="0" tIns="0" rIns="0" bIns="0" rtlCol="0" anchor="t"/>
          <a:lstStyle/>
          <a:p>
            <a:pPr algn="l">
              <a:lnSpc>
                <a:spcPts val="2799"/>
              </a:lnSpc>
              <a:spcBef>
                <a:spcPts val="1274"/>
              </a:spcBef>
              <a:buNone/>
            </a:pPr>
            <a:r>
              <a:rPr lang="en-US" sz="1944" kern="0" spc="39" dirty="0">
                <a:solidFill>
                  <a:srgbClr val="3D3D3D">
                    <a:alpha val="80000"/>
                  </a:srgbClr>
                </a:solidFill>
                <a:latin typeface="Lato" pitchFamily="34" charset="0"/>
                <a:ea typeface="Lato" pitchFamily="34" charset="-122"/>
                <a:cs typeface="Lato" pitchFamily="34" charset="-120"/>
              </a:rPr>
              <a:t>La signature électronique </a:t>
            </a:r>
            <a:r>
              <a:rPr lang="en-US" sz="1944" b="1" kern="0" spc="39" dirty="0">
                <a:solidFill>
                  <a:srgbClr val="3D3D3D">
                    <a:alpha val="80000"/>
                  </a:srgbClr>
                </a:solidFill>
                <a:latin typeface="Lato" pitchFamily="34" charset="0"/>
                <a:ea typeface="Lato" pitchFamily="34" charset="-122"/>
                <a:cs typeface="Lato" pitchFamily="34" charset="-120"/>
              </a:rPr>
              <a:t>simplifie ainsi les échanges, accélère les processus et réduit les risques de fraude</a:t>
            </a:r>
            <a:r>
              <a:rPr lang="en-US" sz="1944" kern="0" spc="39" dirty="0">
                <a:solidFill>
                  <a:srgbClr val="3D3D3D">
                    <a:alpha val="80000"/>
                  </a:srgbClr>
                </a:solidFill>
                <a:latin typeface="Lato" pitchFamily="34" charset="0"/>
                <a:ea typeface="Lato" pitchFamily="34" charset="-122"/>
                <a:cs typeface="Lato" pitchFamily="34" charset="-120"/>
              </a:rPr>
              <a:t>, tout en éliminant les contraintes liées au papier.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name="Slide 40">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89948" y="-52244"/>
            <a:ext cx="6818195" cy="1066533"/>
          </a:xfrm>
          <a:prstGeom prst="rect">
            <a:avLst/>
          </a:prstGeom>
        </p:spPr>
      </p:pic>
      <p:sp>
        <p:nvSpPr>
          <p:cNvPr id="3" name="Object 2"/>
          <p:cNvSpPr/>
          <p:nvPr/>
        </p:nvSpPr>
        <p:spPr>
          <a:xfrm>
            <a:off x="4666083" y="313552"/>
            <a:ext cx="775141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2.2 SANCTIONS EN CAS DE NON-RESPECT</a:t>
            </a:r>
            <a:endParaRPr lang="en-US" dirty="0"/>
          </a:p>
        </p:txBody>
      </p:sp>
      <p:sp>
        <p:nvSpPr>
          <p:cNvPr id="4" name="Object 3"/>
          <p:cNvSpPr/>
          <p:nvPr/>
        </p:nvSpPr>
        <p:spPr>
          <a:xfrm>
            <a:off x="0" y="0"/>
            <a:ext cx="4199475" cy="6865808"/>
          </a:xfrm>
          <a:prstGeom prst="rect">
            <a:avLst/>
          </a:prstGeom>
          <a:solidFill>
            <a:srgbClr val="F9F9F8"/>
          </a:solidFill>
        </p:spPr>
      </p:sp>
      <p:pic>
        <p:nvPicPr>
          <p:cNvPr id="5" name="Object 4"/>
          <p:cNvPicPr>
            <a:picLocks noChangeAspect="1"/>
          </p:cNvPicPr>
          <p:nvPr/>
        </p:nvPicPr>
        <p:blipFill>
          <a:blip r:embed="rId5"/>
          <a:srcRect l="29612" r="29612"/>
          <a:stretch/>
        </p:blipFill>
        <p:spPr>
          <a:xfrm>
            <a:off x="0" y="0"/>
            <a:ext cx="4199475" cy="6865808"/>
          </a:xfrm>
          <a:prstGeom prst="rect">
            <a:avLst/>
          </a:prstGeom>
        </p:spPr>
      </p:pic>
      <p:sp>
        <p:nvSpPr>
          <p:cNvPr id="6" name="Object 5"/>
          <p:cNvSpPr/>
          <p:nvPr/>
        </p:nvSpPr>
        <p:spPr>
          <a:xfrm>
            <a:off x="4951762" y="1635510"/>
            <a:ext cx="7122919" cy="1110575"/>
          </a:xfrm>
          <a:prstGeom prst="rect">
            <a:avLst/>
          </a:prstGeom>
          <a:noFill/>
        </p:spPr>
        <p:txBody>
          <a:bodyPr wrap="square" lIns="0" tIns="0" rIns="0" bIns="0" rtlCol="0" anchor="t"/>
          <a:lstStyle/>
          <a:p>
            <a:pPr algn="l">
              <a:lnSpc>
                <a:spcPts val="2916"/>
              </a:lnSpc>
              <a:buNone/>
            </a:pPr>
            <a:r>
              <a:rPr lang="en-US" sz="2025" b="1" i="1" kern="0" spc="41" dirty="0">
                <a:solidFill>
                  <a:srgbClr val="A61E51"/>
                </a:solidFill>
                <a:latin typeface="Lato" pitchFamily="34" charset="0"/>
                <a:ea typeface="Lato" pitchFamily="34" charset="-122"/>
                <a:cs typeface="Lato" pitchFamily="34" charset="-120"/>
              </a:rPr>
              <a:t> Si le prestataire ne respecte pas les niveaux de service définis, des pénalités peuvent être prévues, comme un remboursement partiel ou une résiliation sans frais.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name="Slide 41">
    <p:bg>
      <p:bgPr>
        <a:solidFill>
          <a:srgbClr val="A61E51"/>
        </a:solidFill>
        <a:effectLst/>
      </p:bgPr>
    </p:bg>
    <p:spTree>
      <p:nvGrpSpPr>
        <p:cNvPr id="1" name=""/>
        <p:cNvGrpSpPr/>
        <p:nvPr/>
      </p:nvGrpSpPr>
      <p:grpSpPr>
        <a:xfrm>
          <a:off x="0" y="0"/>
          <a:ext cx="0" cy="0"/>
          <a:chOff x="0" y="0"/>
          <a:chExt cx="0" cy="0"/>
        </a:xfrm>
      </p:grpSpPr>
      <p:sp>
        <p:nvSpPr>
          <p:cNvPr id="2" name="Object 1"/>
          <p:cNvSpPr/>
          <p:nvPr/>
        </p:nvSpPr>
        <p:spPr>
          <a:xfrm>
            <a:off x="1962136" y="2956773"/>
            <a:ext cx="8264681" cy="925480"/>
          </a:xfrm>
          <a:prstGeom prst="rect">
            <a:avLst/>
          </a:prstGeom>
          <a:noFill/>
        </p:spPr>
        <p:txBody>
          <a:bodyPr wrap="square" lIns="0" tIns="0" rIns="0" bIns="0" rtlCol="0" anchor="t"/>
          <a:lstStyle/>
          <a:p>
            <a:pPr algn="ctr">
              <a:lnSpc>
                <a:spcPts val="3645"/>
              </a:lnSpc>
              <a:buNone/>
            </a:pPr>
            <a:r>
              <a:rPr lang="en-US" sz="3375" b="1" kern="0" spc="34" dirty="0">
                <a:solidFill>
                  <a:srgbClr val="FFFFFF"/>
                </a:solidFill>
                <a:latin typeface="Lato" pitchFamily="34" charset="0"/>
                <a:ea typeface="Lato" pitchFamily="34" charset="-122"/>
                <a:cs typeface="Lato" pitchFamily="34" charset="-120"/>
              </a:rPr>
              <a:t>3. CLAUSES ESSENTIELLES DANS LES CONTRATS DE SERVICE NUMÉRIQUE</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2">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2244"/>
            <a:ext cx="5085078" cy="1066533"/>
          </a:xfrm>
          <a:prstGeom prst="rect">
            <a:avLst/>
          </a:prstGeom>
        </p:spPr>
      </p:pic>
      <p:sp>
        <p:nvSpPr>
          <p:cNvPr id="3" name="Object 2"/>
          <p:cNvSpPr/>
          <p:nvPr/>
        </p:nvSpPr>
        <p:spPr>
          <a:xfrm>
            <a:off x="476131" y="313552"/>
            <a:ext cx="1218895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3.1 CLAUSES DE RÉSILIATION</a:t>
            </a:r>
            <a:endParaRPr lang="en-US" dirty="0"/>
          </a:p>
        </p:txBody>
      </p:sp>
      <p:sp>
        <p:nvSpPr>
          <p:cNvPr id="4" name="Object 3"/>
          <p:cNvSpPr/>
          <p:nvPr/>
        </p:nvSpPr>
        <p:spPr>
          <a:xfrm>
            <a:off x="761811" y="1639378"/>
            <a:ext cx="11231716" cy="710625"/>
          </a:xfrm>
          <a:prstGeom prst="rect">
            <a:avLst/>
          </a:prstGeom>
          <a:noFill/>
        </p:spPr>
        <p:txBody>
          <a:bodyPr wrap="square" lIns="0" tIns="0" rIns="0" bIns="0" rtlCol="0" anchor="t"/>
          <a:lstStyle/>
          <a:p>
            <a:pPr algn="l">
              <a:lnSpc>
                <a:spcPts val="2799"/>
              </a:lnSpc>
              <a:buNone/>
            </a:pPr>
            <a:r>
              <a:rPr lang="en-US" sz="2000" kern="0" spc="39" dirty="0">
                <a:solidFill>
                  <a:srgbClr val="3D3D3D">
                    <a:alpha val="80000"/>
                  </a:srgbClr>
                </a:solidFill>
                <a:latin typeface="Lato" pitchFamily="34" charset="0"/>
                <a:ea typeface="Lato" pitchFamily="34" charset="-122"/>
                <a:cs typeface="Lato" pitchFamily="34" charset="-120"/>
              </a:rPr>
              <a:t>Ces clauses fixent les conditions de fin de contrat, notamment en cas de non-respect des engagements (ex. : non-conformité aux SLA).</a:t>
            </a:r>
            <a:endParaRPr lang="en-US" sz="2000" dirty="0"/>
          </a:p>
        </p:txBody>
      </p:sp>
      <p:sp>
        <p:nvSpPr>
          <p:cNvPr id="5" name="Object 4"/>
          <p:cNvSpPr/>
          <p:nvPr/>
        </p:nvSpPr>
        <p:spPr>
          <a:xfrm>
            <a:off x="761811" y="2515063"/>
            <a:ext cx="11231716" cy="355313"/>
          </a:xfrm>
          <a:prstGeom prst="rect">
            <a:avLst/>
          </a:prstGeom>
          <a:noFill/>
        </p:spPr>
        <p:txBody>
          <a:bodyPr wrap="square" lIns="0" tIns="0" rIns="0" bIns="0" rtlCol="0" anchor="t"/>
          <a:lstStyle/>
          <a:p>
            <a:pPr algn="l">
              <a:lnSpc>
                <a:spcPts val="2799"/>
              </a:lnSpc>
              <a:spcBef>
                <a:spcPts val="1274"/>
              </a:spcBef>
              <a:buNone/>
            </a:pPr>
            <a:r>
              <a:rPr lang="en-US" sz="2000" kern="0" spc="39" dirty="0">
                <a:solidFill>
                  <a:srgbClr val="3D3D3D">
                    <a:alpha val="80000"/>
                  </a:srgbClr>
                </a:solidFill>
                <a:latin typeface="Lato" pitchFamily="34" charset="0"/>
                <a:ea typeface="Lato" pitchFamily="34" charset="-122"/>
                <a:cs typeface="Lato" pitchFamily="34" charset="-120"/>
              </a:rPr>
              <a:t>Selon l'article </a:t>
            </a:r>
            <a:r>
              <a:rPr lang="en-US" sz="2000" b="1" kern="0" spc="39" dirty="0">
                <a:solidFill>
                  <a:srgbClr val="3D3D3D">
                    <a:alpha val="80000"/>
                  </a:srgbClr>
                </a:solidFill>
                <a:latin typeface="Lato" pitchFamily="34" charset="0"/>
                <a:ea typeface="Lato" pitchFamily="34" charset="-122"/>
                <a:cs typeface="Lato" pitchFamily="34" charset="-120"/>
              </a:rPr>
              <a:t>1225 du Code civil</a:t>
            </a:r>
            <a:r>
              <a:rPr lang="en-US" sz="2000" kern="0" spc="39" dirty="0">
                <a:solidFill>
                  <a:srgbClr val="3D3D3D">
                    <a:alpha val="80000"/>
                  </a:srgbClr>
                </a:solidFill>
                <a:latin typeface="Lato" pitchFamily="34" charset="0"/>
                <a:ea typeface="Lato" pitchFamily="34" charset="-122"/>
                <a:cs typeface="Lato" pitchFamily="34" charset="-120"/>
              </a:rPr>
              <a:t>, elles doivent être explicites et détaillées.</a:t>
            </a:r>
            <a:endParaRPr lang="en-US" sz="2000" dirty="0"/>
          </a:p>
        </p:txBody>
      </p:sp>
      <p:sp>
        <p:nvSpPr>
          <p:cNvPr id="6" name="Object 5"/>
          <p:cNvSpPr/>
          <p:nvPr/>
        </p:nvSpPr>
        <p:spPr>
          <a:xfrm>
            <a:off x="761811" y="3035434"/>
            <a:ext cx="11231716" cy="710625"/>
          </a:xfrm>
          <a:prstGeom prst="rect">
            <a:avLst/>
          </a:prstGeom>
          <a:noFill/>
        </p:spPr>
        <p:txBody>
          <a:bodyPr wrap="square" lIns="0" tIns="0" rIns="0" bIns="0" rtlCol="0" anchor="t"/>
          <a:lstStyle/>
          <a:p>
            <a:pPr algn="l">
              <a:lnSpc>
                <a:spcPts val="2799"/>
              </a:lnSpc>
              <a:spcBef>
                <a:spcPts val="1274"/>
              </a:spcBef>
              <a:buNone/>
            </a:pPr>
            <a:r>
              <a:rPr lang="en-US" sz="2000" b="1" kern="0" spc="39" dirty="0">
                <a:solidFill>
                  <a:srgbClr val="3D3D3D">
                    <a:alpha val="80000"/>
                  </a:srgbClr>
                </a:solidFill>
                <a:latin typeface="Lato" pitchFamily="34" charset="0"/>
                <a:ea typeface="Lato" pitchFamily="34" charset="-122"/>
                <a:cs typeface="Lato" pitchFamily="34" charset="-120"/>
              </a:rPr>
              <a:t>Exemple :</a:t>
            </a:r>
            <a:r>
              <a:rPr lang="en-US" sz="2000" kern="0" spc="39" dirty="0">
                <a:solidFill>
                  <a:srgbClr val="3D3D3D">
                    <a:alpha val="80000"/>
                  </a:srgbClr>
                </a:solidFill>
                <a:latin typeface="Lato" pitchFamily="34" charset="0"/>
                <a:ea typeface="Lato" pitchFamily="34" charset="-122"/>
                <a:cs typeface="Lato" pitchFamily="34" charset="-120"/>
              </a:rPr>
              <a:t> Une clause peut prévoir qu’en cas d’indisponibilité prolongée du service (ex. : 24 heures consécutives), le client peut résilier le contrat immédiatement sans pénalités.   </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name="Slide 43">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2244"/>
            <a:ext cx="4694651" cy="1066533"/>
          </a:xfrm>
          <a:prstGeom prst="rect">
            <a:avLst/>
          </a:prstGeom>
        </p:spPr>
      </p:pic>
      <p:sp>
        <p:nvSpPr>
          <p:cNvPr id="3" name="Object 2"/>
          <p:cNvSpPr/>
          <p:nvPr/>
        </p:nvSpPr>
        <p:spPr>
          <a:xfrm>
            <a:off x="476131" y="313552"/>
            <a:ext cx="1218895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3.2 CLAUSES DE PÉNALITÉ</a:t>
            </a:r>
            <a:endParaRPr lang="en-US" dirty="0"/>
          </a:p>
        </p:txBody>
      </p:sp>
      <p:sp>
        <p:nvSpPr>
          <p:cNvPr id="4" name="Object 3"/>
          <p:cNvSpPr/>
          <p:nvPr/>
        </p:nvSpPr>
        <p:spPr>
          <a:xfrm>
            <a:off x="761810" y="1623706"/>
            <a:ext cx="11617595" cy="414631"/>
          </a:xfrm>
          <a:prstGeom prst="rect">
            <a:avLst/>
          </a:prstGeom>
          <a:noFill/>
        </p:spPr>
        <p:txBody>
          <a:bodyPr wrap="square" lIns="0" tIns="0" rIns="0" bIns="0" rtlCol="0" anchor="t"/>
          <a:lstStyle/>
          <a:p>
            <a:pPr algn="l">
              <a:lnSpc>
                <a:spcPts val="3266"/>
              </a:lnSpc>
              <a:buNone/>
            </a:pPr>
            <a:r>
              <a:rPr lang="en-US" sz="2268" kern="0" spc="45" dirty="0">
                <a:solidFill>
                  <a:srgbClr val="3D3D3D">
                    <a:alpha val="80000"/>
                  </a:srgbClr>
                </a:solidFill>
                <a:latin typeface="Lato" pitchFamily="34" charset="0"/>
                <a:ea typeface="Lato" pitchFamily="34" charset="-122"/>
                <a:cs typeface="Lato" pitchFamily="34" charset="-120"/>
              </a:rPr>
              <a:t>Elles visent à indemniser la partie lésée en cas de retard ou d’inexécution :</a:t>
            </a:r>
            <a:endParaRPr lang="en-US" dirty="0"/>
          </a:p>
        </p:txBody>
      </p:sp>
      <p:sp>
        <p:nvSpPr>
          <p:cNvPr id="5" name="Object 4"/>
          <p:cNvSpPr/>
          <p:nvPr/>
        </p:nvSpPr>
        <p:spPr>
          <a:xfrm>
            <a:off x="761810" y="2232856"/>
            <a:ext cx="11617595" cy="1054928"/>
          </a:xfrm>
          <a:prstGeom prst="rect">
            <a:avLst/>
          </a:prstGeom>
          <a:noFill/>
        </p:spPr>
        <p:txBody>
          <a:bodyPr wrap="square" lIns="0" tIns="0" rIns="0" bIns="0" rtlCol="0" anchor="t"/>
          <a:lstStyle/>
          <a:p>
            <a:pPr marL="242900" indent="-242900" algn="l">
              <a:lnSpc>
                <a:spcPts val="2771"/>
              </a:lnSpc>
              <a:spcBef>
                <a:spcPts val="1502"/>
              </a:spcBef>
              <a:buSzPct val="100000"/>
              <a:buChar char="•"/>
            </a:pPr>
            <a:r>
              <a:rPr lang="en-US" sz="2025" b="1" kern="0" spc="41" dirty="0">
                <a:solidFill>
                  <a:srgbClr val="000000"/>
                </a:solidFill>
                <a:latin typeface="Lato" pitchFamily="34" charset="0"/>
                <a:ea typeface="Lato" pitchFamily="34" charset="-122"/>
                <a:cs typeface="Lato" pitchFamily="34" charset="-120"/>
              </a:rPr>
              <a:t>Proportionnalité :</a:t>
            </a:r>
            <a:r>
              <a:rPr lang="en-US" sz="2025" kern="0" spc="41" dirty="0">
                <a:solidFill>
                  <a:srgbClr val="000000"/>
                </a:solidFill>
                <a:latin typeface="Lato" pitchFamily="34" charset="0"/>
                <a:ea typeface="Lato" pitchFamily="34" charset="-122"/>
                <a:cs typeface="Lato" pitchFamily="34" charset="-120"/>
              </a:rPr>
              <a:t> Conformément à l’article </a:t>
            </a:r>
            <a:r>
              <a:rPr lang="en-US" sz="2025" b="1" kern="0" spc="41" dirty="0">
                <a:solidFill>
                  <a:srgbClr val="000000"/>
                </a:solidFill>
                <a:latin typeface="Lato" pitchFamily="34" charset="0"/>
                <a:ea typeface="Lato" pitchFamily="34" charset="-122"/>
                <a:cs typeface="Lato" pitchFamily="34" charset="-120"/>
              </a:rPr>
              <a:t>1231-5 du Code civil</a:t>
            </a:r>
            <a:r>
              <a:rPr lang="en-US" sz="2025" kern="0" spc="41" dirty="0">
                <a:solidFill>
                  <a:srgbClr val="000000"/>
                </a:solidFill>
                <a:latin typeface="Lato" pitchFamily="34" charset="0"/>
                <a:ea typeface="Lato" pitchFamily="34" charset="-122"/>
                <a:cs typeface="Lato" pitchFamily="34" charset="-120"/>
              </a:rPr>
              <a:t>, les pénalités doivent être raisonnables. Par exemple, une pénalité de 5 % du montant mensuel du contrat pour chaque heure de retard de réparation.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name="Slide 44">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2244"/>
            <a:ext cx="5894501" cy="1066533"/>
          </a:xfrm>
          <a:prstGeom prst="rect">
            <a:avLst/>
          </a:prstGeom>
        </p:spPr>
      </p:pic>
      <p:sp>
        <p:nvSpPr>
          <p:cNvPr id="3" name="Object 2"/>
          <p:cNvSpPr/>
          <p:nvPr/>
        </p:nvSpPr>
        <p:spPr>
          <a:xfrm>
            <a:off x="476131" y="313552"/>
            <a:ext cx="1218895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3.3 CLAUSES DE CONFIDENTIALITÉ</a:t>
            </a:r>
            <a:endParaRPr lang="en-US" dirty="0"/>
          </a:p>
        </p:txBody>
      </p:sp>
      <p:sp>
        <p:nvSpPr>
          <p:cNvPr id="4" name="Object 3"/>
          <p:cNvSpPr/>
          <p:nvPr/>
        </p:nvSpPr>
        <p:spPr>
          <a:xfrm>
            <a:off x="761811" y="1639378"/>
            <a:ext cx="11430190" cy="710625"/>
          </a:xfrm>
          <a:prstGeom prst="rect">
            <a:avLst/>
          </a:prstGeom>
          <a:noFill/>
        </p:spPr>
        <p:txBody>
          <a:bodyPr wrap="square" lIns="0" tIns="0" rIns="0" bIns="0" rtlCol="0" anchor="t"/>
          <a:lstStyle/>
          <a:p>
            <a:pPr algn="l">
              <a:lnSpc>
                <a:spcPts val="2799"/>
              </a:lnSpc>
              <a:buNone/>
            </a:pPr>
            <a:r>
              <a:rPr lang="en-US" sz="1944" kern="0" spc="39" dirty="0">
                <a:solidFill>
                  <a:srgbClr val="3D3D3D">
                    <a:alpha val="80000"/>
                  </a:srgbClr>
                </a:solidFill>
                <a:latin typeface="Lato" pitchFamily="34" charset="0"/>
                <a:ea typeface="Lato" pitchFamily="34" charset="-122"/>
                <a:cs typeface="Lato" pitchFamily="34" charset="-120"/>
              </a:rPr>
              <a:t>Ces clauses protègent les informations sensibles auxquelles le prestataire a accès, comme les données personnelles ou stratégiques.</a:t>
            </a:r>
            <a:endParaRPr lang="en-US" dirty="0"/>
          </a:p>
        </p:txBody>
      </p:sp>
      <p:sp>
        <p:nvSpPr>
          <p:cNvPr id="5" name="Object 4"/>
          <p:cNvSpPr/>
          <p:nvPr/>
        </p:nvSpPr>
        <p:spPr>
          <a:xfrm>
            <a:off x="761811" y="2515063"/>
            <a:ext cx="11430190" cy="355313"/>
          </a:xfrm>
          <a:prstGeom prst="rect">
            <a:avLst/>
          </a:prstGeom>
          <a:noFill/>
        </p:spPr>
        <p:txBody>
          <a:bodyPr wrap="square" lIns="0" tIns="0" rIns="0" bIns="0" rtlCol="0" anchor="t"/>
          <a:lstStyle/>
          <a:p>
            <a:pPr algn="l">
              <a:lnSpc>
                <a:spcPts val="2799"/>
              </a:lnSpc>
              <a:spcBef>
                <a:spcPts val="1274"/>
              </a:spcBef>
              <a:buNone/>
            </a:pPr>
            <a:r>
              <a:rPr lang="en-US" sz="1944" kern="0" spc="39" dirty="0">
                <a:solidFill>
                  <a:srgbClr val="3D3D3D">
                    <a:alpha val="80000"/>
                  </a:srgbClr>
                </a:solidFill>
                <a:latin typeface="Lato" pitchFamily="34" charset="0"/>
                <a:ea typeface="Lato" pitchFamily="34" charset="-122"/>
                <a:cs typeface="Lato" pitchFamily="34" charset="-120"/>
              </a:rPr>
              <a:t>Elles imposent :</a:t>
            </a:r>
            <a:endParaRPr lang="en-US" dirty="0"/>
          </a:p>
        </p:txBody>
      </p:sp>
      <p:sp>
        <p:nvSpPr>
          <p:cNvPr id="6" name="Object 5"/>
          <p:cNvSpPr/>
          <p:nvPr/>
        </p:nvSpPr>
        <p:spPr>
          <a:xfrm>
            <a:off x="761811" y="3078881"/>
            <a:ext cx="11430190" cy="1835088"/>
          </a:xfrm>
          <a:prstGeom prst="rect">
            <a:avLst/>
          </a:prstGeom>
          <a:noFill/>
        </p:spPr>
        <p:txBody>
          <a:bodyPr wrap="square" lIns="0" tIns="0" rIns="0" bIns="0" rtlCol="0" anchor="t"/>
          <a:lstStyle/>
          <a:p>
            <a:pPr marL="242900" indent="-242900" algn="l">
              <a:lnSpc>
                <a:spcPts val="2771"/>
              </a:lnSpc>
              <a:spcBef>
                <a:spcPts val="1610"/>
              </a:spcBef>
              <a:buSzPct val="100000"/>
              <a:buChar char="•"/>
            </a:pPr>
            <a:r>
              <a:rPr lang="en-US" sz="2025" b="1" kern="0" spc="41" dirty="0">
                <a:solidFill>
                  <a:srgbClr val="000000"/>
                </a:solidFill>
                <a:latin typeface="Lato" pitchFamily="34" charset="0"/>
                <a:ea typeface="Lato" pitchFamily="34" charset="-122"/>
                <a:cs typeface="Lato" pitchFamily="34" charset="-120"/>
              </a:rPr>
              <a:t>Une interdiction de divulgation à des tiers</a:t>
            </a:r>
          </a:p>
          <a:p>
            <a:pPr marL="242900" indent="-242900" algn="l">
              <a:lnSpc>
                <a:spcPts val="2771"/>
              </a:lnSpc>
              <a:spcBef>
                <a:spcPts val="1654"/>
              </a:spcBef>
              <a:buSzPct val="100000"/>
              <a:buChar char="•"/>
            </a:pPr>
            <a:r>
              <a:rPr lang="en-US" sz="2025" b="1" kern="0" spc="41" dirty="0">
                <a:solidFill>
                  <a:srgbClr val="000000"/>
                </a:solidFill>
                <a:latin typeface="Lato" pitchFamily="34" charset="0"/>
                <a:ea typeface="Lato" pitchFamily="34" charset="-122"/>
                <a:cs typeface="Lato" pitchFamily="34" charset="-120"/>
              </a:rPr>
              <a:t>Des mesures de sécurité</a:t>
            </a:r>
            <a:r>
              <a:rPr lang="en-US" sz="2025" kern="0" spc="41" dirty="0">
                <a:solidFill>
                  <a:srgbClr val="000000"/>
                </a:solidFill>
                <a:latin typeface="Lato" pitchFamily="34" charset="0"/>
                <a:ea typeface="Lato" pitchFamily="34" charset="-122"/>
                <a:cs typeface="Lato" pitchFamily="34" charset="-120"/>
              </a:rPr>
              <a:t> (cryptage, accès restreint).</a:t>
            </a:r>
          </a:p>
          <a:p>
            <a:pPr marL="242900" indent="-242900" algn="l">
              <a:lnSpc>
                <a:spcPts val="2771"/>
              </a:lnSpc>
              <a:spcBef>
                <a:spcPts val="1654"/>
              </a:spcBef>
              <a:buSzPct val="100000"/>
              <a:buChar char="•"/>
            </a:pPr>
            <a:r>
              <a:rPr lang="en-US" sz="2025" b="1" kern="0" spc="41" dirty="0">
                <a:solidFill>
                  <a:srgbClr val="000000"/>
                </a:solidFill>
                <a:latin typeface="Lato" pitchFamily="34" charset="0"/>
                <a:ea typeface="Lato" pitchFamily="34" charset="-122"/>
                <a:cs typeface="Lato" pitchFamily="34" charset="-120"/>
              </a:rPr>
              <a:t>Exemple :</a:t>
            </a:r>
            <a:r>
              <a:rPr lang="en-US" sz="2025" kern="0" spc="41" dirty="0">
                <a:solidFill>
                  <a:srgbClr val="000000"/>
                </a:solidFill>
                <a:latin typeface="Lato" pitchFamily="34" charset="0"/>
                <a:ea typeface="Lato" pitchFamily="34" charset="-122"/>
                <a:cs typeface="Lato" pitchFamily="34" charset="-120"/>
              </a:rPr>
              <a:t> Un prestataire SaaS hébergeant des données clients doit garantir leur protection contre les cyberattaques.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name="Slide 45">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2244"/>
            <a:ext cx="9056010" cy="1066533"/>
          </a:xfrm>
          <a:prstGeom prst="rect">
            <a:avLst/>
          </a:prstGeom>
        </p:spPr>
      </p:pic>
      <p:sp>
        <p:nvSpPr>
          <p:cNvPr id="3" name="Object 2"/>
          <p:cNvSpPr/>
          <p:nvPr/>
        </p:nvSpPr>
        <p:spPr>
          <a:xfrm>
            <a:off x="476131" y="313552"/>
            <a:ext cx="1218895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3.4 CLAUSES DE PROPRIÉTÉ ET TRANSFERT DE PROPRIÉTÉ</a:t>
            </a:r>
            <a:endParaRPr lang="en-US" dirty="0"/>
          </a:p>
        </p:txBody>
      </p:sp>
      <p:sp>
        <p:nvSpPr>
          <p:cNvPr id="4" name="Object 3"/>
          <p:cNvSpPr/>
          <p:nvPr/>
        </p:nvSpPr>
        <p:spPr>
          <a:xfrm>
            <a:off x="761810" y="1639378"/>
            <a:ext cx="11263613" cy="355313"/>
          </a:xfrm>
          <a:prstGeom prst="rect">
            <a:avLst/>
          </a:prstGeom>
          <a:noFill/>
        </p:spPr>
        <p:txBody>
          <a:bodyPr wrap="square" lIns="0" tIns="0" rIns="0" bIns="0" rtlCol="0" anchor="t"/>
          <a:lstStyle/>
          <a:p>
            <a:pPr algn="l">
              <a:lnSpc>
                <a:spcPts val="2799"/>
              </a:lnSpc>
              <a:buNone/>
            </a:pPr>
            <a:r>
              <a:rPr lang="en-US" sz="1944" kern="0" spc="39" dirty="0">
                <a:solidFill>
                  <a:srgbClr val="3D3D3D">
                    <a:alpha val="80000"/>
                  </a:srgbClr>
                </a:solidFill>
                <a:latin typeface="Lato" pitchFamily="34" charset="0"/>
                <a:ea typeface="Lato" pitchFamily="34" charset="-122"/>
                <a:cs typeface="Lato" pitchFamily="34" charset="-120"/>
              </a:rPr>
              <a:t>Ces clauses définissent la propriété des éléments développés ou fournis :</a:t>
            </a:r>
            <a:endParaRPr lang="en-US" dirty="0"/>
          </a:p>
        </p:txBody>
      </p:sp>
      <p:sp>
        <p:nvSpPr>
          <p:cNvPr id="5" name="Object 4"/>
          <p:cNvSpPr/>
          <p:nvPr/>
        </p:nvSpPr>
        <p:spPr>
          <a:xfrm>
            <a:off x="761810" y="2203197"/>
            <a:ext cx="11263613" cy="3104275"/>
          </a:xfrm>
          <a:prstGeom prst="rect">
            <a:avLst/>
          </a:prstGeom>
          <a:noFill/>
        </p:spPr>
        <p:txBody>
          <a:bodyPr wrap="square" lIns="0" tIns="0" rIns="0" bIns="0" rtlCol="0" anchor="t"/>
          <a:lstStyle/>
          <a:p>
            <a:pPr marL="242900" indent="-242900" algn="l">
              <a:lnSpc>
                <a:spcPts val="2771"/>
              </a:lnSpc>
              <a:spcBef>
                <a:spcPts val="1610"/>
              </a:spcBef>
              <a:buSzPct val="100000"/>
              <a:buChar char="•"/>
            </a:pPr>
            <a:r>
              <a:rPr lang="en-US" sz="2025" b="1" kern="0" spc="41" dirty="0">
                <a:solidFill>
                  <a:srgbClr val="000000"/>
                </a:solidFill>
                <a:latin typeface="Lato" pitchFamily="34" charset="0"/>
                <a:ea typeface="Lato" pitchFamily="34" charset="-122"/>
                <a:cs typeface="Lato" pitchFamily="34" charset="-120"/>
              </a:rPr>
              <a:t>Propriété intellectuelle :</a:t>
            </a:r>
            <a:r>
              <a:rPr lang="en-US" sz="2025" kern="0" spc="41" dirty="0">
                <a:solidFill>
                  <a:srgbClr val="000000"/>
                </a:solidFill>
                <a:latin typeface="Lato" pitchFamily="34" charset="0"/>
                <a:ea typeface="Lato" pitchFamily="34" charset="-122"/>
                <a:cs typeface="Lato" pitchFamily="34" charset="-120"/>
              </a:rPr>
              <a:t> Le logiciel ou la technologie reste souvent la propriété du prestataire.</a:t>
            </a:r>
          </a:p>
          <a:p>
            <a:pPr marL="242900" indent="-242900" algn="l">
              <a:lnSpc>
                <a:spcPts val="2771"/>
              </a:lnSpc>
              <a:spcBef>
                <a:spcPts val="1654"/>
              </a:spcBef>
              <a:buSzPct val="100000"/>
              <a:buChar char="•"/>
            </a:pPr>
            <a:r>
              <a:rPr lang="en-US" sz="2025" b="1" kern="0" spc="41" dirty="0">
                <a:solidFill>
                  <a:srgbClr val="000000"/>
                </a:solidFill>
                <a:latin typeface="Lato" pitchFamily="34" charset="0"/>
                <a:ea typeface="Lato" pitchFamily="34" charset="-122"/>
                <a:cs typeface="Lato" pitchFamily="34" charset="-120"/>
              </a:rPr>
              <a:t>Données client :</a:t>
            </a:r>
            <a:r>
              <a:rPr lang="en-US" sz="2025" kern="0" spc="41" dirty="0">
                <a:solidFill>
                  <a:srgbClr val="000000"/>
                </a:solidFill>
                <a:latin typeface="Lato" pitchFamily="34" charset="0"/>
                <a:ea typeface="Lato" pitchFamily="34" charset="-122"/>
                <a:cs typeface="Lato" pitchFamily="34" charset="-120"/>
              </a:rPr>
              <a:t> Le client conserve la propriété exclusive de ses données.</a:t>
            </a:r>
          </a:p>
          <a:p>
            <a:pPr marL="242900" indent="-242900" algn="l">
              <a:lnSpc>
                <a:spcPts val="2771"/>
              </a:lnSpc>
              <a:spcBef>
                <a:spcPts val="1654"/>
              </a:spcBef>
              <a:buSzPct val="100000"/>
              <a:buChar char="•"/>
            </a:pPr>
            <a:r>
              <a:rPr lang="en-US" sz="2025" b="1" kern="0" spc="41" dirty="0">
                <a:solidFill>
                  <a:srgbClr val="000000"/>
                </a:solidFill>
                <a:latin typeface="Lato" pitchFamily="34" charset="0"/>
                <a:ea typeface="Lato" pitchFamily="34" charset="-122"/>
                <a:cs typeface="Lato" pitchFamily="34" charset="-120"/>
              </a:rPr>
              <a:t>Transfert de propriété :</a:t>
            </a:r>
            <a:r>
              <a:rPr lang="en-US" sz="2025" kern="0" spc="41" dirty="0">
                <a:solidFill>
                  <a:srgbClr val="000000"/>
                </a:solidFill>
                <a:latin typeface="Lato" pitchFamily="34" charset="0"/>
                <a:ea typeface="Lato" pitchFamily="34" charset="-122"/>
                <a:cs typeface="Lato" pitchFamily="34" charset="-120"/>
              </a:rPr>
              <a:t> Prévu généralement après le paiement intégral (article 1583 du Code civil).</a:t>
            </a:r>
          </a:p>
          <a:p>
            <a:pPr marL="242900" indent="-242900" algn="l">
              <a:lnSpc>
                <a:spcPts val="2771"/>
              </a:lnSpc>
              <a:spcBef>
                <a:spcPts val="1654"/>
              </a:spcBef>
              <a:buSzPct val="100000"/>
              <a:buChar char="•"/>
            </a:pPr>
            <a:r>
              <a:rPr lang="en-US" sz="2025" b="1" kern="0" spc="41" dirty="0">
                <a:solidFill>
                  <a:srgbClr val="000000"/>
                </a:solidFill>
                <a:latin typeface="Lato" pitchFamily="34" charset="0"/>
                <a:ea typeface="Lato" pitchFamily="34" charset="-122"/>
                <a:cs typeface="Lato" pitchFamily="34" charset="-120"/>
              </a:rPr>
              <a:t>Exemple :</a:t>
            </a:r>
            <a:r>
              <a:rPr lang="en-US" sz="2025" kern="0" spc="41" dirty="0">
                <a:solidFill>
                  <a:srgbClr val="000000"/>
                </a:solidFill>
                <a:latin typeface="Lato" pitchFamily="34" charset="0"/>
                <a:ea typeface="Lato" pitchFamily="34" charset="-122"/>
                <a:cs typeface="Lato" pitchFamily="34" charset="-120"/>
              </a:rPr>
              <a:t> Dans un contrat de développement logiciel, le prestataire peut céder les droits d’exploitation du logiciel au client moyennant un paiement supplémentaire.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name="Slide 46">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2244"/>
            <a:ext cx="6913421" cy="1066533"/>
          </a:xfrm>
          <a:prstGeom prst="rect">
            <a:avLst/>
          </a:prstGeom>
        </p:spPr>
      </p:pic>
      <p:sp>
        <p:nvSpPr>
          <p:cNvPr id="3" name="Object 2"/>
          <p:cNvSpPr/>
          <p:nvPr/>
        </p:nvSpPr>
        <p:spPr>
          <a:xfrm>
            <a:off x="476131" y="313552"/>
            <a:ext cx="1218895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3.5 CLAUSES DE RÉSULTAT OU DE MOYENS</a:t>
            </a:r>
            <a:endParaRPr lang="en-US" dirty="0"/>
          </a:p>
        </p:txBody>
      </p:sp>
      <p:sp>
        <p:nvSpPr>
          <p:cNvPr id="4" name="Object 3"/>
          <p:cNvSpPr/>
          <p:nvPr/>
        </p:nvSpPr>
        <p:spPr>
          <a:xfrm>
            <a:off x="761810" y="1644735"/>
            <a:ext cx="11617595" cy="1620829"/>
          </a:xfrm>
          <a:prstGeom prst="rect">
            <a:avLst/>
          </a:prstGeom>
          <a:noFill/>
        </p:spPr>
        <p:txBody>
          <a:bodyPr wrap="square" lIns="0" tIns="0" rIns="0" bIns="0" rtlCol="0" anchor="t"/>
          <a:lstStyle/>
          <a:p>
            <a:pPr marL="242900" indent="-242900" algn="l">
              <a:lnSpc>
                <a:spcPts val="2771"/>
              </a:lnSpc>
              <a:buSzPct val="100000"/>
              <a:buChar char="•"/>
            </a:pPr>
            <a:r>
              <a:rPr lang="en-US" sz="2025" b="1" kern="0" spc="41" dirty="0">
                <a:solidFill>
                  <a:srgbClr val="000000"/>
                </a:solidFill>
                <a:latin typeface="Lato" pitchFamily="34" charset="0"/>
                <a:ea typeface="Lato" pitchFamily="34" charset="-122"/>
                <a:cs typeface="Lato" pitchFamily="34" charset="-120"/>
              </a:rPr>
              <a:t>Obligation de résultat :</a:t>
            </a:r>
            <a:r>
              <a:rPr lang="en-US" sz="2025" kern="0" spc="41" dirty="0">
                <a:solidFill>
                  <a:srgbClr val="000000"/>
                </a:solidFill>
                <a:latin typeface="Lato" pitchFamily="34" charset="0"/>
                <a:ea typeface="Lato" pitchFamily="34" charset="-122"/>
                <a:cs typeface="Lato" pitchFamily="34" charset="-120"/>
              </a:rPr>
              <a:t> Le prestataire garantit un résultat défini, ex. : livrer un site fonctionnel dans un délai précis.</a:t>
            </a:r>
          </a:p>
          <a:p>
            <a:pPr marL="242900" indent="-242900" algn="l">
              <a:lnSpc>
                <a:spcPts val="2771"/>
              </a:lnSpc>
              <a:spcBef>
                <a:spcPts val="1654"/>
              </a:spcBef>
              <a:buSzPct val="100000"/>
              <a:buChar char="•"/>
            </a:pPr>
            <a:r>
              <a:rPr lang="en-US" sz="2025" b="1" kern="0" spc="41" dirty="0">
                <a:solidFill>
                  <a:srgbClr val="000000"/>
                </a:solidFill>
                <a:latin typeface="Lato" pitchFamily="34" charset="0"/>
                <a:ea typeface="Lato" pitchFamily="34" charset="-122"/>
                <a:cs typeface="Lato" pitchFamily="34" charset="-120"/>
              </a:rPr>
              <a:t>Obligation de moyens :</a:t>
            </a:r>
            <a:r>
              <a:rPr lang="en-US" sz="2025" kern="0" spc="41" dirty="0">
                <a:solidFill>
                  <a:srgbClr val="000000"/>
                </a:solidFill>
                <a:latin typeface="Lato" pitchFamily="34" charset="0"/>
                <a:ea typeface="Lato" pitchFamily="34" charset="-122"/>
                <a:cs typeface="Lato" pitchFamily="34" charset="-120"/>
              </a:rPr>
              <a:t> Le prestataire s’engage à mobiliser tous les moyens nécessaires sans garantir un résultat précis.</a:t>
            </a:r>
            <a:endParaRPr lang="en-US" dirty="0"/>
          </a:p>
        </p:txBody>
      </p:sp>
      <p:sp>
        <p:nvSpPr>
          <p:cNvPr id="5" name="Object 4"/>
          <p:cNvSpPr/>
          <p:nvPr/>
        </p:nvSpPr>
        <p:spPr>
          <a:xfrm>
            <a:off x="761810" y="3574691"/>
            <a:ext cx="11617595" cy="710625"/>
          </a:xfrm>
          <a:prstGeom prst="rect">
            <a:avLst/>
          </a:prstGeom>
          <a:noFill/>
        </p:spPr>
        <p:txBody>
          <a:bodyPr wrap="square" lIns="0" tIns="0" rIns="0" bIns="0" rtlCol="0" anchor="t"/>
          <a:lstStyle/>
          <a:p>
            <a:pPr algn="l">
              <a:lnSpc>
                <a:spcPts val="2799"/>
              </a:lnSpc>
              <a:spcBef>
                <a:spcPts val="878"/>
              </a:spcBef>
              <a:buNone/>
            </a:pPr>
            <a:r>
              <a:rPr lang="en-US" sz="1944" b="1" kern="0" spc="39" dirty="0">
                <a:solidFill>
                  <a:srgbClr val="3D3D3D">
                    <a:alpha val="80000"/>
                  </a:srgbClr>
                </a:solidFill>
                <a:latin typeface="Lato" pitchFamily="34" charset="0"/>
                <a:ea typeface="Lato" pitchFamily="34" charset="-122"/>
                <a:cs typeface="Lato" pitchFamily="34" charset="-120"/>
              </a:rPr>
              <a:t>Exemple :</a:t>
            </a:r>
            <a:r>
              <a:rPr lang="en-US" sz="1944" kern="0" spc="39" dirty="0">
                <a:solidFill>
                  <a:srgbClr val="3D3D3D">
                    <a:alpha val="80000"/>
                  </a:srgbClr>
                </a:solidFill>
                <a:latin typeface="Lato" pitchFamily="34" charset="0"/>
                <a:ea typeface="Lato" pitchFamily="34" charset="-122"/>
                <a:cs typeface="Lato" pitchFamily="34" charset="-120"/>
              </a:rPr>
              <a:t> Un contrat de maintenance IT peut prévoir une obligation de moyens, où le prestataire s’engage à utiliser les meilleures pratiques pour résoudre les pannes.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name="Slide 47">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2244"/>
            <a:ext cx="4856536" cy="1066533"/>
          </a:xfrm>
          <a:prstGeom prst="rect">
            <a:avLst/>
          </a:prstGeom>
        </p:spPr>
      </p:pic>
      <p:sp>
        <p:nvSpPr>
          <p:cNvPr id="3" name="Object 2"/>
          <p:cNvSpPr/>
          <p:nvPr/>
        </p:nvSpPr>
        <p:spPr>
          <a:xfrm>
            <a:off x="476131" y="313552"/>
            <a:ext cx="1218895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3.6 CLAUSES D’ASSISTANCE</a:t>
            </a:r>
            <a:endParaRPr lang="en-US" dirty="0"/>
          </a:p>
        </p:txBody>
      </p:sp>
      <p:sp>
        <p:nvSpPr>
          <p:cNvPr id="4" name="Object 3"/>
          <p:cNvSpPr/>
          <p:nvPr/>
        </p:nvSpPr>
        <p:spPr>
          <a:xfrm>
            <a:off x="761810" y="1639378"/>
            <a:ext cx="11617595" cy="355313"/>
          </a:xfrm>
          <a:prstGeom prst="rect">
            <a:avLst/>
          </a:prstGeom>
          <a:noFill/>
        </p:spPr>
        <p:txBody>
          <a:bodyPr wrap="square" lIns="0" tIns="0" rIns="0" bIns="0" rtlCol="0" anchor="t"/>
          <a:lstStyle/>
          <a:p>
            <a:pPr algn="l">
              <a:lnSpc>
                <a:spcPts val="2799"/>
              </a:lnSpc>
              <a:buNone/>
            </a:pPr>
            <a:r>
              <a:rPr lang="en-US" sz="1944" kern="0" spc="39" dirty="0">
                <a:solidFill>
                  <a:srgbClr val="3D3D3D">
                    <a:alpha val="80000"/>
                  </a:srgbClr>
                </a:solidFill>
                <a:latin typeface="Lato" pitchFamily="34" charset="0"/>
                <a:ea typeface="Lato" pitchFamily="34" charset="-122"/>
                <a:cs typeface="Lato" pitchFamily="34" charset="-120"/>
              </a:rPr>
              <a:t>Ces clauses définissent les modalités de support :</a:t>
            </a:r>
            <a:endParaRPr lang="en-US" dirty="0"/>
          </a:p>
        </p:txBody>
      </p:sp>
      <p:sp>
        <p:nvSpPr>
          <p:cNvPr id="5" name="Object 4"/>
          <p:cNvSpPr/>
          <p:nvPr/>
        </p:nvSpPr>
        <p:spPr>
          <a:xfrm>
            <a:off x="761810" y="2203197"/>
            <a:ext cx="11617595" cy="1483445"/>
          </a:xfrm>
          <a:prstGeom prst="rect">
            <a:avLst/>
          </a:prstGeom>
          <a:noFill/>
        </p:spPr>
        <p:txBody>
          <a:bodyPr wrap="square" lIns="0" tIns="0" rIns="0" bIns="0" rtlCol="0" anchor="t"/>
          <a:lstStyle/>
          <a:p>
            <a:pPr marL="242900" indent="-242900" algn="l">
              <a:lnSpc>
                <a:spcPts val="2771"/>
              </a:lnSpc>
              <a:spcBef>
                <a:spcPts val="1610"/>
              </a:spcBef>
              <a:buSzPct val="100000"/>
              <a:buChar char="•"/>
            </a:pPr>
            <a:r>
              <a:rPr lang="en-US" sz="2025" b="1" kern="0" spc="41" dirty="0">
                <a:solidFill>
                  <a:srgbClr val="000000"/>
                </a:solidFill>
                <a:latin typeface="Lato" pitchFamily="34" charset="0"/>
                <a:ea typeface="Lato" pitchFamily="34" charset="-122"/>
                <a:cs typeface="Lato" pitchFamily="34" charset="-120"/>
              </a:rPr>
              <a:t>Horaires :</a:t>
            </a:r>
            <a:r>
              <a:rPr lang="en-US" sz="2025" kern="0" spc="41" dirty="0">
                <a:solidFill>
                  <a:srgbClr val="000000"/>
                </a:solidFill>
                <a:latin typeface="Lato" pitchFamily="34" charset="0"/>
                <a:ea typeface="Lato" pitchFamily="34" charset="-122"/>
                <a:cs typeface="Lato" pitchFamily="34" charset="-120"/>
              </a:rPr>
              <a:t> Ex. : assistance disponible 24/7 pour les clients premium.</a:t>
            </a:r>
          </a:p>
          <a:p>
            <a:pPr marL="242900" indent="-242900" algn="l">
              <a:lnSpc>
                <a:spcPts val="2771"/>
              </a:lnSpc>
              <a:spcBef>
                <a:spcPts val="1654"/>
              </a:spcBef>
              <a:buSzPct val="100000"/>
              <a:buChar char="•"/>
            </a:pPr>
            <a:r>
              <a:rPr lang="en-US" sz="2025" b="1" kern="0" spc="41" dirty="0">
                <a:solidFill>
                  <a:srgbClr val="000000"/>
                </a:solidFill>
                <a:latin typeface="Lato" pitchFamily="34" charset="0"/>
                <a:ea typeface="Lato" pitchFamily="34" charset="-122"/>
                <a:cs typeface="Lato" pitchFamily="34" charset="-120"/>
              </a:rPr>
              <a:t>Moyens d’accès :</a:t>
            </a:r>
            <a:r>
              <a:rPr lang="en-US" sz="2025" kern="0" spc="41" dirty="0">
                <a:solidFill>
                  <a:srgbClr val="000000"/>
                </a:solidFill>
                <a:latin typeface="Lato" pitchFamily="34" charset="0"/>
                <a:ea typeface="Lato" pitchFamily="34" charset="-122"/>
                <a:cs typeface="Lato" pitchFamily="34" charset="-120"/>
              </a:rPr>
              <a:t> Hotline, email, ou portail client.</a:t>
            </a:r>
          </a:p>
          <a:p>
            <a:pPr marL="242900" indent="-242900" algn="l">
              <a:lnSpc>
                <a:spcPts val="2771"/>
              </a:lnSpc>
              <a:spcBef>
                <a:spcPts val="1654"/>
              </a:spcBef>
              <a:buSzPct val="100000"/>
              <a:buChar char="•"/>
            </a:pPr>
            <a:r>
              <a:rPr lang="en-US" sz="2025" b="1" kern="0" spc="41" dirty="0">
                <a:solidFill>
                  <a:srgbClr val="000000"/>
                </a:solidFill>
                <a:latin typeface="Lato" pitchFamily="34" charset="0"/>
                <a:ea typeface="Lato" pitchFamily="34" charset="-122"/>
                <a:cs typeface="Lato" pitchFamily="34" charset="-120"/>
              </a:rPr>
              <a:t>Tarifs :</a:t>
            </a:r>
            <a:r>
              <a:rPr lang="en-US" sz="2025" kern="0" spc="41" dirty="0">
                <a:solidFill>
                  <a:srgbClr val="000000"/>
                </a:solidFill>
                <a:latin typeface="Lato" pitchFamily="34" charset="0"/>
                <a:ea typeface="Lato" pitchFamily="34" charset="-122"/>
                <a:cs typeface="Lato" pitchFamily="34" charset="-120"/>
              </a:rPr>
              <a:t> Précisions sur les coûts des interventions hors contrat.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name="Slide 48">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2244"/>
            <a:ext cx="6656311" cy="1066533"/>
          </a:xfrm>
          <a:prstGeom prst="rect">
            <a:avLst/>
          </a:prstGeom>
        </p:spPr>
      </p:pic>
      <p:sp>
        <p:nvSpPr>
          <p:cNvPr id="3" name="Object 2"/>
          <p:cNvSpPr/>
          <p:nvPr/>
        </p:nvSpPr>
        <p:spPr>
          <a:xfrm>
            <a:off x="476131" y="313552"/>
            <a:ext cx="1218895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3.7 CLAUSE DE VEILLE TECHNOLOGIQUE</a:t>
            </a:r>
            <a:endParaRPr lang="en-US" dirty="0"/>
          </a:p>
        </p:txBody>
      </p:sp>
      <p:sp>
        <p:nvSpPr>
          <p:cNvPr id="4" name="Object 3"/>
          <p:cNvSpPr/>
          <p:nvPr/>
        </p:nvSpPr>
        <p:spPr>
          <a:xfrm>
            <a:off x="761811" y="1639378"/>
            <a:ext cx="11210450" cy="710625"/>
          </a:xfrm>
          <a:prstGeom prst="rect">
            <a:avLst/>
          </a:prstGeom>
          <a:noFill/>
        </p:spPr>
        <p:txBody>
          <a:bodyPr wrap="square" lIns="0" tIns="0" rIns="0" bIns="0" rtlCol="0" anchor="t"/>
          <a:lstStyle/>
          <a:p>
            <a:pPr algn="l">
              <a:lnSpc>
                <a:spcPts val="2799"/>
              </a:lnSpc>
              <a:buNone/>
            </a:pPr>
            <a:r>
              <a:rPr lang="en-US" sz="2000" kern="0" spc="39" dirty="0">
                <a:solidFill>
                  <a:srgbClr val="3D3D3D">
                    <a:alpha val="80000"/>
                  </a:srgbClr>
                </a:solidFill>
                <a:latin typeface="Lato" pitchFamily="34" charset="0"/>
                <a:ea typeface="Lato" pitchFamily="34" charset="-122"/>
                <a:cs typeface="Lato" pitchFamily="34" charset="-120"/>
              </a:rPr>
              <a:t>Cette clause impose au prestataire de conseiller le client sur les innovations pertinentes et d’assurer la mise à jour des services.</a:t>
            </a:r>
            <a:endParaRPr lang="en-US" sz="2000" dirty="0"/>
          </a:p>
        </p:txBody>
      </p:sp>
      <p:sp>
        <p:nvSpPr>
          <p:cNvPr id="5" name="Object 4"/>
          <p:cNvSpPr/>
          <p:nvPr/>
        </p:nvSpPr>
        <p:spPr>
          <a:xfrm>
            <a:off x="761811" y="2515063"/>
            <a:ext cx="11210450" cy="710625"/>
          </a:xfrm>
          <a:prstGeom prst="rect">
            <a:avLst/>
          </a:prstGeom>
          <a:noFill/>
        </p:spPr>
        <p:txBody>
          <a:bodyPr wrap="square" lIns="0" tIns="0" rIns="0" bIns="0" rtlCol="0" anchor="t"/>
          <a:lstStyle/>
          <a:p>
            <a:pPr algn="l">
              <a:lnSpc>
                <a:spcPts val="2799"/>
              </a:lnSpc>
              <a:spcBef>
                <a:spcPts val="1274"/>
              </a:spcBef>
              <a:buNone/>
            </a:pPr>
            <a:r>
              <a:rPr lang="en-US" sz="2000" b="1" kern="0" spc="39" dirty="0">
                <a:solidFill>
                  <a:srgbClr val="3D3D3D">
                    <a:alpha val="80000"/>
                  </a:srgbClr>
                </a:solidFill>
                <a:latin typeface="Lato" pitchFamily="34" charset="0"/>
                <a:ea typeface="Lato" pitchFamily="34" charset="-122"/>
                <a:cs typeface="Lato" pitchFamily="34" charset="-120"/>
              </a:rPr>
              <a:t>Exemple :</a:t>
            </a:r>
            <a:r>
              <a:rPr lang="en-US" sz="2000" kern="0" spc="39" dirty="0">
                <a:solidFill>
                  <a:srgbClr val="3D3D3D">
                    <a:alpha val="80000"/>
                  </a:srgbClr>
                </a:solidFill>
                <a:latin typeface="Lato" pitchFamily="34" charset="0"/>
                <a:ea typeface="Lato" pitchFamily="34" charset="-122"/>
                <a:cs typeface="Lato" pitchFamily="34" charset="-120"/>
              </a:rPr>
              <a:t> Un fournisseur SaaS pourrait proposer de migrer vers une infrastructure cloud plus performante en cas de nouvelles solutions.   </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name="Slide 49">
    <p:bg>
      <p:bgPr>
        <a:solidFill>
          <a:srgbClr val="A61E51"/>
        </a:solidFill>
        <a:effectLst/>
      </p:bgPr>
    </p:bg>
    <p:spTree>
      <p:nvGrpSpPr>
        <p:cNvPr id="1" name=""/>
        <p:cNvGrpSpPr/>
        <p:nvPr/>
      </p:nvGrpSpPr>
      <p:grpSpPr>
        <a:xfrm>
          <a:off x="0" y="0"/>
          <a:ext cx="0" cy="0"/>
          <a:chOff x="0" y="0"/>
          <a:chExt cx="0" cy="0"/>
        </a:xfrm>
      </p:grpSpPr>
      <p:sp>
        <p:nvSpPr>
          <p:cNvPr id="2" name="Object 1"/>
          <p:cNvSpPr/>
          <p:nvPr/>
        </p:nvSpPr>
        <p:spPr>
          <a:xfrm>
            <a:off x="2773939" y="2956773"/>
            <a:ext cx="6641074" cy="925480"/>
          </a:xfrm>
          <a:prstGeom prst="rect">
            <a:avLst/>
          </a:prstGeom>
          <a:noFill/>
        </p:spPr>
        <p:txBody>
          <a:bodyPr wrap="square" lIns="0" tIns="0" rIns="0" bIns="0" rtlCol="0" anchor="t"/>
          <a:lstStyle/>
          <a:p>
            <a:pPr algn="ctr">
              <a:lnSpc>
                <a:spcPts val="3645"/>
              </a:lnSpc>
              <a:buNone/>
            </a:pPr>
            <a:r>
              <a:rPr lang="en-US" sz="3375" b="1" kern="0" spc="34" dirty="0">
                <a:solidFill>
                  <a:srgbClr val="FFFFFF"/>
                </a:solidFill>
                <a:latin typeface="Lato" pitchFamily="34" charset="0"/>
                <a:ea typeface="Lato" pitchFamily="34" charset="-122"/>
                <a:cs typeface="Lato" pitchFamily="34" charset="-120"/>
              </a:rPr>
              <a:t>4. CLAUSES ABUSIVES DANS LES CONTRATS NUMÉRIQUES</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89981" y="-52244"/>
            <a:ext cx="3380530" cy="1066533"/>
          </a:xfrm>
          <a:prstGeom prst="rect">
            <a:avLst/>
          </a:prstGeom>
        </p:spPr>
      </p:pic>
      <p:sp>
        <p:nvSpPr>
          <p:cNvPr id="3" name="Object 2"/>
          <p:cNvSpPr/>
          <p:nvPr/>
        </p:nvSpPr>
        <p:spPr>
          <a:xfrm>
            <a:off x="4666083" y="313552"/>
            <a:ext cx="775141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INTRODUCTION</a:t>
            </a:r>
            <a:endParaRPr lang="en-US" dirty="0"/>
          </a:p>
        </p:txBody>
      </p:sp>
      <p:sp>
        <p:nvSpPr>
          <p:cNvPr id="4" name="Object 3"/>
          <p:cNvSpPr/>
          <p:nvPr/>
        </p:nvSpPr>
        <p:spPr>
          <a:xfrm>
            <a:off x="0" y="0"/>
            <a:ext cx="4199475" cy="6865808"/>
          </a:xfrm>
          <a:prstGeom prst="rect">
            <a:avLst/>
          </a:prstGeom>
          <a:solidFill>
            <a:srgbClr val="F9F9F8"/>
          </a:solidFill>
        </p:spPr>
      </p:sp>
      <p:pic>
        <p:nvPicPr>
          <p:cNvPr id="5" name="Object 4"/>
          <p:cNvPicPr>
            <a:picLocks noChangeAspect="1"/>
          </p:cNvPicPr>
          <p:nvPr/>
        </p:nvPicPr>
        <p:blipFill>
          <a:blip r:embed="rId5"/>
          <a:srcRect l="29612" r="29612"/>
          <a:stretch/>
        </p:blipFill>
        <p:spPr>
          <a:xfrm>
            <a:off x="0" y="0"/>
            <a:ext cx="4199475" cy="6865808"/>
          </a:xfrm>
          <a:prstGeom prst="rect">
            <a:avLst/>
          </a:prstGeom>
        </p:spPr>
      </p:pic>
      <p:sp>
        <p:nvSpPr>
          <p:cNvPr id="6" name="Object 5"/>
          <p:cNvSpPr/>
          <p:nvPr/>
        </p:nvSpPr>
        <p:spPr>
          <a:xfrm>
            <a:off x="4951762" y="1644040"/>
            <a:ext cx="7122919" cy="1012969"/>
          </a:xfrm>
          <a:prstGeom prst="rect">
            <a:avLst/>
          </a:prstGeom>
          <a:noFill/>
        </p:spPr>
        <p:txBody>
          <a:bodyPr wrap="square" lIns="0" tIns="0" rIns="0" bIns="0" rtlCol="0" anchor="t"/>
          <a:lstStyle/>
          <a:p>
            <a:pPr algn="l">
              <a:lnSpc>
                <a:spcPts val="2660"/>
              </a:lnSpc>
              <a:buNone/>
            </a:pPr>
            <a:r>
              <a:rPr lang="en-US" sz="1847" kern="0" spc="37" dirty="0">
                <a:solidFill>
                  <a:srgbClr val="3D3D3D">
                    <a:alpha val="80000"/>
                  </a:srgbClr>
                </a:solidFill>
                <a:latin typeface="Lato" pitchFamily="34" charset="0"/>
                <a:ea typeface="Lato" pitchFamily="34" charset="-122"/>
                <a:cs typeface="Lato" pitchFamily="34" charset="-120"/>
              </a:rPr>
              <a:t>Ces adaptations du droit des obligations </a:t>
            </a:r>
            <a:r>
              <a:rPr lang="en-US" sz="1847" b="1" kern="0" spc="37" dirty="0">
                <a:solidFill>
                  <a:srgbClr val="3D3D3D">
                    <a:alpha val="80000"/>
                  </a:srgbClr>
                </a:solidFill>
                <a:latin typeface="Lato" pitchFamily="34" charset="0"/>
                <a:ea typeface="Lato" pitchFamily="34" charset="-122"/>
                <a:cs typeface="Lato" pitchFamily="34" charset="-120"/>
              </a:rPr>
              <a:t>renforcent la confiance dans le commerce numérique</a:t>
            </a:r>
            <a:r>
              <a:rPr lang="en-US" sz="1847" kern="0" spc="37" dirty="0">
                <a:solidFill>
                  <a:srgbClr val="3D3D3D">
                    <a:alpha val="80000"/>
                  </a:srgbClr>
                </a:solidFill>
                <a:latin typeface="Lato" pitchFamily="34" charset="0"/>
                <a:ea typeface="Lato" pitchFamily="34" charset="-122"/>
                <a:cs typeface="Lato" pitchFamily="34" charset="-120"/>
              </a:rPr>
              <a:t>, moteur essentiel de son développement.</a:t>
            </a:r>
            <a:endParaRPr lang="en-US" dirty="0"/>
          </a:p>
        </p:txBody>
      </p:sp>
      <p:sp>
        <p:nvSpPr>
          <p:cNvPr id="7" name="Object 6"/>
          <p:cNvSpPr/>
          <p:nvPr/>
        </p:nvSpPr>
        <p:spPr>
          <a:xfrm>
            <a:off x="4951762" y="2813835"/>
            <a:ext cx="7122919" cy="1688281"/>
          </a:xfrm>
          <a:prstGeom prst="rect">
            <a:avLst/>
          </a:prstGeom>
          <a:noFill/>
        </p:spPr>
        <p:txBody>
          <a:bodyPr wrap="square" lIns="0" tIns="0" rIns="0" bIns="0" rtlCol="0" anchor="t"/>
          <a:lstStyle/>
          <a:p>
            <a:pPr algn="l">
              <a:lnSpc>
                <a:spcPts val="2660"/>
              </a:lnSpc>
              <a:spcBef>
                <a:spcPts val="1211"/>
              </a:spcBef>
              <a:buNone/>
            </a:pPr>
            <a:r>
              <a:rPr lang="en-US" sz="1847" kern="0" spc="37" dirty="0">
                <a:solidFill>
                  <a:srgbClr val="3D3D3D">
                    <a:alpha val="80000"/>
                  </a:srgbClr>
                </a:solidFill>
                <a:latin typeface="Lato" pitchFamily="34" charset="0"/>
                <a:ea typeface="Lato" pitchFamily="34" charset="-122"/>
                <a:cs typeface="Lato" pitchFamily="34" charset="-120"/>
              </a:rPr>
              <a:t>Une telle confiance </a:t>
            </a:r>
            <a:r>
              <a:rPr lang="en-US" sz="1847" b="1" kern="0" spc="37" dirty="0">
                <a:solidFill>
                  <a:srgbClr val="3D3D3D">
                    <a:alpha val="80000"/>
                  </a:srgbClr>
                </a:solidFill>
                <a:latin typeface="Lato" pitchFamily="34" charset="0"/>
                <a:ea typeface="Lato" pitchFamily="34" charset="-122"/>
                <a:cs typeface="Lato" pitchFamily="34" charset="-120"/>
              </a:rPr>
              <a:t>encourage </a:t>
            </a:r>
            <a:r>
              <a:rPr lang="en-US" sz="1847" kern="0" spc="37" dirty="0">
                <a:solidFill>
                  <a:srgbClr val="3D3D3D">
                    <a:alpha val="80000"/>
                  </a:srgbClr>
                </a:solidFill>
                <a:latin typeface="Lato" pitchFamily="34" charset="0"/>
                <a:ea typeface="Lato" pitchFamily="34" charset="-122"/>
                <a:cs typeface="Lato" pitchFamily="34" charset="-120"/>
              </a:rPr>
              <a:t>non seulement les consommateurs à effectuer des transactions en ligne, mais </a:t>
            </a:r>
            <a:r>
              <a:rPr lang="en-US" sz="1847" b="1" kern="0" spc="37" dirty="0">
                <a:solidFill>
                  <a:srgbClr val="3D3D3D">
                    <a:alpha val="80000"/>
                  </a:srgbClr>
                </a:solidFill>
                <a:latin typeface="Lato" pitchFamily="34" charset="0"/>
                <a:ea typeface="Lato" pitchFamily="34" charset="-122"/>
                <a:cs typeface="Lato" pitchFamily="34" charset="-120"/>
              </a:rPr>
              <a:t>facilite </a:t>
            </a:r>
            <a:r>
              <a:rPr lang="en-US" sz="1847" kern="0" spc="37" dirty="0">
                <a:solidFill>
                  <a:srgbClr val="3D3D3D">
                    <a:alpha val="80000"/>
                  </a:srgbClr>
                </a:solidFill>
                <a:latin typeface="Lato" pitchFamily="34" charset="0"/>
                <a:ea typeface="Lato" pitchFamily="34" charset="-122"/>
                <a:cs typeface="Lato" pitchFamily="34" charset="-120"/>
              </a:rPr>
              <a:t>aussi les échanges entre entreprises, dans un contexte international marqué par des interactions constantes.</a:t>
            </a:r>
            <a:endParaRPr lang="en-US" dirty="0"/>
          </a:p>
        </p:txBody>
      </p:sp>
      <p:sp>
        <p:nvSpPr>
          <p:cNvPr id="8" name="Object 7"/>
          <p:cNvSpPr/>
          <p:nvPr/>
        </p:nvSpPr>
        <p:spPr>
          <a:xfrm>
            <a:off x="4951762" y="4658941"/>
            <a:ext cx="7122919" cy="1350625"/>
          </a:xfrm>
          <a:prstGeom prst="rect">
            <a:avLst/>
          </a:prstGeom>
          <a:noFill/>
        </p:spPr>
        <p:txBody>
          <a:bodyPr wrap="square" lIns="0" tIns="0" rIns="0" bIns="0" rtlCol="0" anchor="t"/>
          <a:lstStyle/>
          <a:p>
            <a:pPr algn="l">
              <a:lnSpc>
                <a:spcPts val="2660"/>
              </a:lnSpc>
              <a:spcBef>
                <a:spcPts val="1211"/>
              </a:spcBef>
              <a:buNone/>
            </a:pPr>
            <a:r>
              <a:rPr lang="en-US" sz="1847" kern="0" spc="37" dirty="0">
                <a:solidFill>
                  <a:srgbClr val="3D3D3D">
                    <a:alpha val="80000"/>
                  </a:srgbClr>
                </a:solidFill>
                <a:latin typeface="Lato" pitchFamily="34" charset="0"/>
                <a:ea typeface="Lato" pitchFamily="34" charset="-122"/>
                <a:cs typeface="Lato" pitchFamily="34" charset="-120"/>
              </a:rPr>
              <a:t>En définitive, cette modernisation des règles légales répond à un triple objectif : s</a:t>
            </a:r>
            <a:r>
              <a:rPr lang="en-US" sz="1847" b="1" kern="0" spc="37" dirty="0">
                <a:solidFill>
                  <a:srgbClr val="3D3D3D">
                    <a:alpha val="80000"/>
                  </a:srgbClr>
                </a:solidFill>
                <a:latin typeface="Lato" pitchFamily="34" charset="0"/>
                <a:ea typeface="Lato" pitchFamily="34" charset="-122"/>
                <a:cs typeface="Lato" pitchFamily="34" charset="-120"/>
              </a:rPr>
              <a:t>écuriser les transactions, offrir plus de transparence et soutenir une économie numérique fluide et harmonisée.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name="Slide 50">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2243"/>
            <a:ext cx="8751287" cy="1066533"/>
          </a:xfrm>
          <a:prstGeom prst="rect">
            <a:avLst/>
          </a:prstGeom>
        </p:spPr>
      </p:pic>
      <p:sp>
        <p:nvSpPr>
          <p:cNvPr id="3" name="Object 2"/>
          <p:cNvSpPr/>
          <p:nvPr/>
        </p:nvSpPr>
        <p:spPr>
          <a:xfrm>
            <a:off x="476131" y="313552"/>
            <a:ext cx="12188952"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CLAUSES ABUSIVES DANS LES CONTRATS NUMÉRIQUES</a:t>
            </a:r>
            <a:endParaRPr lang="en-US" dirty="0"/>
          </a:p>
        </p:txBody>
      </p:sp>
      <p:sp>
        <p:nvSpPr>
          <p:cNvPr id="4" name="Object 3"/>
          <p:cNvSpPr/>
          <p:nvPr/>
        </p:nvSpPr>
        <p:spPr>
          <a:xfrm>
            <a:off x="761811" y="1639378"/>
            <a:ext cx="11284878" cy="710625"/>
          </a:xfrm>
          <a:prstGeom prst="rect">
            <a:avLst/>
          </a:prstGeom>
          <a:noFill/>
        </p:spPr>
        <p:txBody>
          <a:bodyPr wrap="square" lIns="0" tIns="0" rIns="0" bIns="0" rtlCol="0" anchor="t"/>
          <a:lstStyle/>
          <a:p>
            <a:pPr algn="l">
              <a:lnSpc>
                <a:spcPts val="2799"/>
              </a:lnSpc>
              <a:buNone/>
            </a:pPr>
            <a:r>
              <a:rPr lang="en-US" sz="1944" kern="0" spc="39" dirty="0">
                <a:solidFill>
                  <a:srgbClr val="3D3D3D">
                    <a:alpha val="80000"/>
                  </a:srgbClr>
                </a:solidFill>
                <a:latin typeface="Lato" pitchFamily="34" charset="0"/>
                <a:ea typeface="Lato" pitchFamily="34" charset="-122"/>
                <a:cs typeface="Lato" pitchFamily="34" charset="-120"/>
              </a:rPr>
              <a:t>Une clause abusive est réputée non écrite si elle crée un déséquilibre significatif (article </a:t>
            </a:r>
            <a:r>
              <a:rPr lang="en-US" sz="1944" b="1" kern="0" spc="39" dirty="0">
                <a:solidFill>
                  <a:srgbClr val="3D3D3D">
                    <a:alpha val="80000"/>
                  </a:srgbClr>
                </a:solidFill>
                <a:latin typeface="Lato" pitchFamily="34" charset="0"/>
                <a:ea typeface="Lato" pitchFamily="34" charset="-122"/>
                <a:cs typeface="Lato" pitchFamily="34" charset="-120"/>
              </a:rPr>
              <a:t>1171 du Code civil</a:t>
            </a:r>
            <a:r>
              <a:rPr lang="en-US" sz="1944" kern="0" spc="39" dirty="0">
                <a:solidFill>
                  <a:srgbClr val="3D3D3D">
                    <a:alpha val="80000"/>
                  </a:srgbClr>
                </a:solidFill>
                <a:latin typeface="Lato" pitchFamily="34" charset="0"/>
                <a:ea typeface="Lato" pitchFamily="34" charset="-122"/>
                <a:cs typeface="Lato" pitchFamily="34" charset="-120"/>
              </a:rPr>
              <a:t>, applicable aux contrats d’adhésion).</a:t>
            </a:r>
            <a:endParaRPr lang="en-US" dirty="0"/>
          </a:p>
        </p:txBody>
      </p:sp>
      <p:sp>
        <p:nvSpPr>
          <p:cNvPr id="5" name="Object 4"/>
          <p:cNvSpPr/>
          <p:nvPr/>
        </p:nvSpPr>
        <p:spPr>
          <a:xfrm>
            <a:off x="761810" y="2515063"/>
            <a:ext cx="11617595" cy="355313"/>
          </a:xfrm>
          <a:prstGeom prst="rect">
            <a:avLst/>
          </a:prstGeom>
          <a:noFill/>
        </p:spPr>
        <p:txBody>
          <a:bodyPr wrap="square" lIns="0" tIns="0" rIns="0" bIns="0" rtlCol="0" anchor="t"/>
          <a:lstStyle/>
          <a:p>
            <a:pPr algn="l">
              <a:lnSpc>
                <a:spcPts val="2799"/>
              </a:lnSpc>
              <a:spcBef>
                <a:spcPts val="1274"/>
              </a:spcBef>
              <a:buNone/>
            </a:pPr>
            <a:r>
              <a:rPr lang="en-US" sz="1944" b="1" kern="0" spc="39" dirty="0">
                <a:solidFill>
                  <a:srgbClr val="3D3D3D">
                    <a:alpha val="80000"/>
                  </a:srgbClr>
                </a:solidFill>
                <a:latin typeface="Lato" pitchFamily="34" charset="0"/>
                <a:ea typeface="Lato" pitchFamily="34" charset="-122"/>
                <a:cs typeface="Lato" pitchFamily="34" charset="-120"/>
              </a:rPr>
              <a:t>Exemples de clauses abusives :</a:t>
            </a:r>
            <a:endParaRPr lang="en-US" dirty="0"/>
          </a:p>
        </p:txBody>
      </p:sp>
      <p:sp>
        <p:nvSpPr>
          <p:cNvPr id="6" name="Object 5"/>
          <p:cNvSpPr/>
          <p:nvPr/>
        </p:nvSpPr>
        <p:spPr>
          <a:xfrm>
            <a:off x="761810" y="3078881"/>
            <a:ext cx="11617595" cy="1483446"/>
          </a:xfrm>
          <a:prstGeom prst="rect">
            <a:avLst/>
          </a:prstGeom>
          <a:noFill/>
        </p:spPr>
        <p:txBody>
          <a:bodyPr wrap="square" lIns="0" tIns="0" rIns="0" bIns="0" rtlCol="0" anchor="t"/>
          <a:lstStyle/>
          <a:p>
            <a:pPr marL="242900" indent="-242900" algn="l">
              <a:lnSpc>
                <a:spcPts val="2771"/>
              </a:lnSpc>
              <a:spcBef>
                <a:spcPts val="1610"/>
              </a:spcBef>
              <a:buSzPct val="100000"/>
              <a:buChar char="•"/>
            </a:pPr>
            <a:r>
              <a:rPr lang="en-US" sz="2025" b="1" kern="0" spc="41" dirty="0">
                <a:solidFill>
                  <a:srgbClr val="000000"/>
                </a:solidFill>
                <a:latin typeface="Lato" pitchFamily="34" charset="0"/>
                <a:ea typeface="Lato" pitchFamily="34" charset="-122"/>
                <a:cs typeface="Lato" pitchFamily="34" charset="-120"/>
              </a:rPr>
              <a:t>Exonération totale de responsabilité du prestataire</a:t>
            </a:r>
            <a:r>
              <a:rPr lang="en-US" sz="2025" kern="0" spc="41" dirty="0">
                <a:solidFill>
                  <a:srgbClr val="000000"/>
                </a:solidFill>
                <a:latin typeface="Lato" pitchFamily="34" charset="0"/>
                <a:ea typeface="Lato" pitchFamily="34" charset="-122"/>
                <a:cs typeface="Lato" pitchFamily="34" charset="-120"/>
              </a:rPr>
              <a:t> en cas de panne prolongée.</a:t>
            </a:r>
          </a:p>
          <a:p>
            <a:pPr marL="242900" indent="-242900" algn="l">
              <a:lnSpc>
                <a:spcPts val="2771"/>
              </a:lnSpc>
              <a:spcBef>
                <a:spcPts val="1654"/>
              </a:spcBef>
              <a:buSzPct val="100000"/>
              <a:buChar char="•"/>
            </a:pPr>
            <a:r>
              <a:rPr lang="en-US" sz="2025" b="1" kern="0" spc="41" dirty="0">
                <a:solidFill>
                  <a:srgbClr val="000000"/>
                </a:solidFill>
                <a:latin typeface="Lato" pitchFamily="34" charset="0"/>
                <a:ea typeface="Lato" pitchFamily="34" charset="-122"/>
                <a:cs typeface="Lato" pitchFamily="34" charset="-120"/>
              </a:rPr>
              <a:t>Pénalités disproportionnées</a:t>
            </a:r>
            <a:r>
              <a:rPr lang="en-US" sz="2025" kern="0" spc="41" dirty="0">
                <a:solidFill>
                  <a:srgbClr val="000000"/>
                </a:solidFill>
                <a:latin typeface="Lato" pitchFamily="34" charset="0"/>
                <a:ea typeface="Lato" pitchFamily="34" charset="-122"/>
                <a:cs typeface="Lato" pitchFamily="34" charset="-120"/>
              </a:rPr>
              <a:t> imposées au client pour résiliation anticipée.</a:t>
            </a:r>
          </a:p>
          <a:p>
            <a:pPr marL="242900" indent="-242900" algn="l">
              <a:lnSpc>
                <a:spcPts val="2771"/>
              </a:lnSpc>
              <a:spcBef>
                <a:spcPts val="1654"/>
              </a:spcBef>
              <a:buSzPct val="100000"/>
              <a:buChar char="•"/>
            </a:pPr>
            <a:r>
              <a:rPr lang="en-US" sz="2025" b="1" kern="0" spc="41" dirty="0">
                <a:solidFill>
                  <a:srgbClr val="000000"/>
                </a:solidFill>
                <a:latin typeface="Lato" pitchFamily="34" charset="0"/>
                <a:ea typeface="Lato" pitchFamily="34" charset="-122"/>
                <a:cs typeface="Lato" pitchFamily="34" charset="-120"/>
              </a:rPr>
              <a:t>Modification unilatérale des conditions générales</a:t>
            </a:r>
            <a:r>
              <a:rPr lang="en-US" sz="2025" kern="0" spc="41" dirty="0">
                <a:solidFill>
                  <a:srgbClr val="000000"/>
                </a:solidFill>
                <a:latin typeface="Lato" pitchFamily="34" charset="0"/>
                <a:ea typeface="Lato" pitchFamily="34" charset="-122"/>
                <a:cs typeface="Lato" pitchFamily="34" charset="-120"/>
              </a:rPr>
              <a:t> sans préavis.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name="Slide 51">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380905" y="3073723"/>
            <a:ext cx="11427143" cy="567885"/>
          </a:xfrm>
          <a:prstGeom prst="rect">
            <a:avLst/>
          </a:prstGeom>
          <a:noFill/>
        </p:spPr>
        <p:txBody>
          <a:bodyPr wrap="square" lIns="0" tIns="0" rIns="0" bIns="0" rtlCol="0" anchor="ctr"/>
          <a:lstStyle/>
          <a:p>
            <a:pPr algn="ctr">
              <a:lnSpc>
                <a:spcPts val="4473"/>
              </a:lnSpc>
              <a:buNone/>
            </a:pPr>
            <a:r>
              <a:rPr lang="en-US" sz="4500" dirty="0">
                <a:solidFill>
                  <a:srgbClr val="000000"/>
                </a:solidFill>
                <a:latin typeface="Tragic Marker" pitchFamily="34" charset="0"/>
                <a:ea typeface="Tragic Marker" pitchFamily="34" charset="-122"/>
                <a:cs typeface="Tragic Marker" pitchFamily="34" charset="-120"/>
              </a:rPr>
              <a:t>EXERCICES</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EFD"/>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31315" y="-52244"/>
            <a:ext cx="1904524" cy="1066533"/>
          </a:xfrm>
          <a:prstGeom prst="rect">
            <a:avLst/>
          </a:prstGeom>
        </p:spPr>
      </p:pic>
      <p:sp>
        <p:nvSpPr>
          <p:cNvPr id="3" name="Object 2"/>
          <p:cNvSpPr/>
          <p:nvPr/>
        </p:nvSpPr>
        <p:spPr>
          <a:xfrm>
            <a:off x="2807555" y="313552"/>
            <a:ext cx="9795759" cy="329026"/>
          </a:xfrm>
          <a:prstGeom prst="rect">
            <a:avLst/>
          </a:prstGeom>
          <a:noFill/>
        </p:spPr>
        <p:txBody>
          <a:bodyPr wrap="square" lIns="0" tIns="0" rIns="0" bIns="0" rtlCol="0" anchor="t"/>
          <a:lstStyle/>
          <a:p>
            <a:pPr algn="l">
              <a:lnSpc>
                <a:spcPts val="2592"/>
              </a:lnSpc>
              <a:buNone/>
            </a:pPr>
            <a:r>
              <a:rPr lang="en-US" sz="2250" b="1" kern="0" spc="22" dirty="0">
                <a:solidFill>
                  <a:srgbClr val="FFFFFF"/>
                </a:solidFill>
                <a:latin typeface="Lato" pitchFamily="34" charset="0"/>
                <a:ea typeface="Lato" pitchFamily="34" charset="-122"/>
                <a:cs typeface="Lato" pitchFamily="34" charset="-120"/>
              </a:rPr>
              <a:t>PLAN</a:t>
            </a:r>
            <a:endParaRPr lang="en-US" dirty="0"/>
          </a:p>
        </p:txBody>
      </p:sp>
      <p:sp>
        <p:nvSpPr>
          <p:cNvPr id="4" name="Object 3"/>
          <p:cNvSpPr/>
          <p:nvPr/>
        </p:nvSpPr>
        <p:spPr>
          <a:xfrm>
            <a:off x="0" y="0"/>
            <a:ext cx="2340947" cy="6865808"/>
          </a:xfrm>
          <a:prstGeom prst="rect">
            <a:avLst/>
          </a:prstGeom>
          <a:solidFill>
            <a:srgbClr val="120309"/>
          </a:solidFill>
        </p:spPr>
      </p:sp>
      <p:sp>
        <p:nvSpPr>
          <p:cNvPr id="5" name="Object 4"/>
          <p:cNvSpPr/>
          <p:nvPr/>
        </p:nvSpPr>
        <p:spPr>
          <a:xfrm>
            <a:off x="913839" y="3307325"/>
            <a:ext cx="513269" cy="234395"/>
          </a:xfrm>
          <a:prstGeom prst="rect">
            <a:avLst/>
          </a:prstGeom>
          <a:noFill/>
        </p:spPr>
        <p:txBody>
          <a:bodyPr wrap="square" lIns="0" tIns="0" rIns="0" bIns="0" rtlCol="0" anchor="t"/>
          <a:lstStyle/>
          <a:p>
            <a:pPr algn="ctr">
              <a:lnSpc>
                <a:spcPts val="1847"/>
              </a:lnSpc>
              <a:buNone/>
            </a:pPr>
            <a:r>
              <a:rPr lang="en-US" sz="1350" b="1" kern="0" spc="27" dirty="0">
                <a:solidFill>
                  <a:srgbClr val="FFFFFF">
                    <a:alpha val="80000"/>
                  </a:srgbClr>
                </a:solidFill>
                <a:latin typeface="Lato" pitchFamily="34" charset="0"/>
                <a:ea typeface="Lato" pitchFamily="34" charset="-122"/>
                <a:cs typeface="Lato" pitchFamily="34" charset="-120"/>
              </a:rPr>
              <a:t>PLAN</a:t>
            </a:r>
            <a:endParaRPr lang="en-US" dirty="0"/>
          </a:p>
        </p:txBody>
      </p:sp>
      <p:sp>
        <p:nvSpPr>
          <p:cNvPr id="6" name="Object 5"/>
          <p:cNvSpPr/>
          <p:nvPr/>
        </p:nvSpPr>
        <p:spPr>
          <a:xfrm>
            <a:off x="4277812" y="2436501"/>
            <a:ext cx="6561203" cy="2938323"/>
          </a:xfrm>
          <a:prstGeom prst="rect">
            <a:avLst/>
          </a:prstGeom>
          <a:noFill/>
        </p:spPr>
        <p:txBody>
          <a:bodyPr wrap="square" lIns="0" tIns="0" rIns="0" bIns="0" rtlCol="0" anchor="t"/>
          <a:lstStyle/>
          <a:p>
            <a:pPr algn="l">
              <a:lnSpc>
                <a:spcPts val="3324"/>
              </a:lnSpc>
              <a:buSzPct val="100000"/>
            </a:pPr>
            <a:r>
              <a:rPr lang="en-US" sz="2430" kern="0" spc="49" dirty="0">
                <a:solidFill>
                  <a:srgbClr val="000000"/>
                </a:solidFill>
                <a:latin typeface="Lato" pitchFamily="34" charset="0"/>
                <a:ea typeface="Lato" pitchFamily="34" charset="-122"/>
                <a:cs typeface="Lato" pitchFamily="34" charset="-120"/>
              </a:rPr>
              <a:t>A. </a:t>
            </a:r>
            <a:r>
              <a:rPr lang="en-US" sz="2430" b="1" kern="0" spc="49" dirty="0">
                <a:solidFill>
                  <a:srgbClr val="7030A0"/>
                </a:solidFill>
                <a:latin typeface="Lato" pitchFamily="34" charset="0"/>
                <a:ea typeface="Lato" pitchFamily="34" charset="-122"/>
                <a:cs typeface="Lato" pitchFamily="34" charset="-120"/>
              </a:rPr>
              <a:t>La preuve électronique</a:t>
            </a:r>
          </a:p>
          <a:p>
            <a:pPr algn="l">
              <a:lnSpc>
                <a:spcPts val="3324"/>
              </a:lnSpc>
              <a:spcBef>
                <a:spcPts val="2132"/>
              </a:spcBef>
              <a:buSzPct val="100000"/>
            </a:pPr>
            <a:r>
              <a:rPr lang="en-US" sz="2430" kern="0" spc="49" dirty="0">
                <a:solidFill>
                  <a:srgbClr val="000000"/>
                </a:solidFill>
                <a:latin typeface="Lato" pitchFamily="34" charset="0"/>
                <a:ea typeface="Lato" pitchFamily="34" charset="-122"/>
                <a:cs typeface="Lato" pitchFamily="34" charset="-120"/>
              </a:rPr>
              <a:t>B. </a:t>
            </a:r>
            <a:r>
              <a:rPr lang="en-US" sz="2430" b="1" kern="0" spc="49" dirty="0">
                <a:solidFill>
                  <a:srgbClr val="7030A0"/>
                </a:solidFill>
                <a:latin typeface="Lato" pitchFamily="34" charset="0"/>
                <a:cs typeface="Lato" pitchFamily="34" charset="-120"/>
              </a:rPr>
              <a:t>Le contrat de vente électronique</a:t>
            </a:r>
          </a:p>
          <a:p>
            <a:pPr algn="l">
              <a:lnSpc>
                <a:spcPts val="3324"/>
              </a:lnSpc>
              <a:spcBef>
                <a:spcPts val="2132"/>
              </a:spcBef>
              <a:buSzPct val="100000"/>
            </a:pPr>
            <a:r>
              <a:rPr lang="en-US" sz="2430" kern="0" spc="49" dirty="0">
                <a:solidFill>
                  <a:srgbClr val="000000"/>
                </a:solidFill>
                <a:latin typeface="Lato" pitchFamily="34" charset="0"/>
                <a:ea typeface="Lato" pitchFamily="34" charset="-122"/>
                <a:cs typeface="Lato" pitchFamily="34" charset="-120"/>
              </a:rPr>
              <a:t>C. </a:t>
            </a:r>
            <a:r>
              <a:rPr lang="en-US" sz="2430" b="1" kern="0" spc="49" dirty="0">
                <a:solidFill>
                  <a:srgbClr val="7030A0"/>
                </a:solidFill>
                <a:latin typeface="Lato" pitchFamily="34" charset="0"/>
                <a:cs typeface="Lato" pitchFamily="34" charset="-120"/>
              </a:rPr>
              <a:t>Le contrat de prestations de service numérique</a:t>
            </a:r>
          </a:p>
          <a:p>
            <a:pPr algn="l">
              <a:lnSpc>
                <a:spcPts val="3324"/>
              </a:lnSpc>
              <a:spcBef>
                <a:spcPts val="2132"/>
              </a:spcBef>
              <a:buSzPct val="100000"/>
            </a:pPr>
            <a:r>
              <a:rPr lang="en-US" sz="2430" kern="0" spc="49" dirty="0">
                <a:solidFill>
                  <a:srgbClr val="000000"/>
                </a:solidFill>
                <a:latin typeface="Lato" pitchFamily="34" charset="0"/>
                <a:ea typeface="Lato" pitchFamily="34" charset="-122"/>
                <a:cs typeface="Lato" pitchFamily="34" charset="-120"/>
              </a:rPr>
              <a:t>D. </a:t>
            </a:r>
            <a:r>
              <a:rPr lang="en-US" sz="2430" b="1" kern="0" spc="49" dirty="0" err="1">
                <a:solidFill>
                  <a:srgbClr val="7030A0"/>
                </a:solidFill>
                <a:latin typeface="Lato" pitchFamily="34" charset="0"/>
                <a:cs typeface="Lato" pitchFamily="34" charset="-120"/>
              </a:rPr>
              <a:t>Exercices</a:t>
            </a:r>
            <a:endParaRPr lang="en-US" sz="2430" b="1" kern="0" spc="49" dirty="0">
              <a:solidFill>
                <a:srgbClr val="7030A0"/>
              </a:solidFill>
              <a:latin typeface="Lato" pitchFamily="34" charset="0"/>
              <a:cs typeface="Lato" pitchFamily="34" charset="-12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A61E51"/>
        </a:solidFill>
        <a:effectLst/>
      </p:bgPr>
    </p:bg>
    <p:spTree>
      <p:nvGrpSpPr>
        <p:cNvPr id="1" name=""/>
        <p:cNvGrpSpPr/>
        <p:nvPr/>
      </p:nvGrpSpPr>
      <p:grpSpPr>
        <a:xfrm>
          <a:off x="0" y="0"/>
          <a:ext cx="0" cy="0"/>
          <a:chOff x="0" y="0"/>
          <a:chExt cx="0" cy="0"/>
        </a:xfrm>
      </p:grpSpPr>
      <p:sp>
        <p:nvSpPr>
          <p:cNvPr id="2" name="Object 1"/>
          <p:cNvSpPr/>
          <p:nvPr/>
        </p:nvSpPr>
        <p:spPr>
          <a:xfrm>
            <a:off x="95226" y="95226"/>
            <a:ext cx="3388754" cy="6665833"/>
          </a:xfrm>
          <a:prstGeom prst="rect">
            <a:avLst/>
          </a:prstGeom>
          <a:solidFill>
            <a:srgbClr val="A61E51"/>
          </a:solidFill>
        </p:spPr>
      </p:sp>
      <p:pic>
        <p:nvPicPr>
          <p:cNvPr id="3" name="Object 2"/>
          <p:cNvPicPr>
            <a:picLocks noChangeAspect="1"/>
          </p:cNvPicPr>
          <p:nvPr/>
        </p:nvPicPr>
        <p:blipFill>
          <a:blip r:embed="rId3"/>
          <a:srcRect l="14409" r="14409"/>
          <a:stretch/>
        </p:blipFill>
        <p:spPr>
          <a:xfrm>
            <a:off x="95226" y="95226"/>
            <a:ext cx="3388754" cy="6665833"/>
          </a:xfrm>
          <a:prstGeom prst="rect">
            <a:avLst/>
          </a:prstGeom>
        </p:spPr>
      </p:pic>
      <p:sp>
        <p:nvSpPr>
          <p:cNvPr id="4" name="Object 3"/>
          <p:cNvSpPr/>
          <p:nvPr/>
        </p:nvSpPr>
        <p:spPr>
          <a:xfrm>
            <a:off x="4008374" y="2397617"/>
            <a:ext cx="8421804" cy="2015621"/>
          </a:xfrm>
          <a:prstGeom prst="rect">
            <a:avLst/>
          </a:prstGeom>
          <a:noFill/>
        </p:spPr>
        <p:txBody>
          <a:bodyPr wrap="square" lIns="0" tIns="0" rIns="0" bIns="0" rtlCol="0" anchor="t"/>
          <a:lstStyle/>
          <a:p>
            <a:pPr algn="l">
              <a:lnSpc>
                <a:spcPts val="7938"/>
              </a:lnSpc>
              <a:buNone/>
            </a:pPr>
            <a:r>
              <a:rPr lang="en-US" sz="7875" b="1" kern="0" spc="79" dirty="0">
                <a:solidFill>
                  <a:srgbClr val="FFFFFF"/>
                </a:solidFill>
                <a:latin typeface="Lato" pitchFamily="34" charset="0"/>
                <a:ea typeface="Lato" pitchFamily="34" charset="-122"/>
                <a:cs typeface="Lato" pitchFamily="34" charset="-120"/>
              </a:rPr>
              <a:t>A. LA PREUVE ÉLECTRONIQUE</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EFD"/>
        </a:solidFill>
        <a:effectLst/>
      </p:bgPr>
    </p:bg>
    <p:spTree>
      <p:nvGrpSpPr>
        <p:cNvPr id="1" name=""/>
        <p:cNvGrpSpPr/>
        <p:nvPr/>
      </p:nvGrpSpPr>
      <p:grpSpPr>
        <a:xfrm>
          <a:off x="0" y="0"/>
          <a:ext cx="0" cy="0"/>
          <a:chOff x="0" y="0"/>
          <a:chExt cx="0" cy="0"/>
        </a:xfrm>
      </p:grpSpPr>
      <p:sp>
        <p:nvSpPr>
          <p:cNvPr id="2" name="Object 1"/>
          <p:cNvSpPr/>
          <p:nvPr/>
        </p:nvSpPr>
        <p:spPr>
          <a:xfrm>
            <a:off x="3133732" y="0"/>
            <a:ext cx="0" cy="274320"/>
          </a:xfrm>
          <a:prstGeom prst="rect">
            <a:avLst/>
          </a:prstGeom>
          <a:noFill/>
        </p:spPr>
      </p:sp>
      <p:pic>
        <p:nvPicPr>
          <p:cNvPr id="3" name="Object 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33732" y="-52244"/>
            <a:ext cx="2666333" cy="1066533"/>
          </a:xfrm>
          <a:prstGeom prst="rect">
            <a:avLst/>
          </a:prstGeom>
        </p:spPr>
      </p:pic>
      <p:sp>
        <p:nvSpPr>
          <p:cNvPr id="4" name="Object 3"/>
          <p:cNvSpPr/>
          <p:nvPr/>
        </p:nvSpPr>
        <p:spPr>
          <a:xfrm>
            <a:off x="3609878" y="313552"/>
            <a:ext cx="8913141" cy="329026"/>
          </a:xfrm>
          <a:prstGeom prst="rect">
            <a:avLst/>
          </a:prstGeom>
          <a:noFill/>
        </p:spPr>
        <p:txBody>
          <a:bodyPr wrap="square" lIns="0" tIns="0" rIns="0" bIns="0" rtlCol="0" anchor="t"/>
          <a:lstStyle/>
          <a:p>
            <a:pPr algn="l">
              <a:lnSpc>
                <a:spcPts val="2592"/>
              </a:lnSpc>
              <a:buNone/>
            </a:pPr>
            <a:r>
              <a:rPr lang="en-US" sz="2250" b="1" kern="0" spc="22" dirty="0">
                <a:solidFill>
                  <a:srgbClr val="000000"/>
                </a:solidFill>
                <a:latin typeface="Lato" pitchFamily="34" charset="0"/>
                <a:ea typeface="Lato" pitchFamily="34" charset="-122"/>
                <a:cs typeface="Lato" pitchFamily="34" charset="-120"/>
              </a:rPr>
              <a:t>CONTEXTE</a:t>
            </a:r>
            <a:endParaRPr lang="en-US" dirty="0"/>
          </a:p>
        </p:txBody>
      </p:sp>
      <p:sp>
        <p:nvSpPr>
          <p:cNvPr id="5" name="Object 4"/>
          <p:cNvSpPr/>
          <p:nvPr/>
        </p:nvSpPr>
        <p:spPr>
          <a:xfrm>
            <a:off x="0" y="0"/>
            <a:ext cx="3143270" cy="6865808"/>
          </a:xfrm>
          <a:prstGeom prst="rect">
            <a:avLst/>
          </a:prstGeom>
          <a:solidFill>
            <a:srgbClr val="F9F9F8"/>
          </a:solidFill>
        </p:spPr>
      </p:sp>
      <p:pic>
        <p:nvPicPr>
          <p:cNvPr id="6" name="Object 5"/>
          <p:cNvPicPr>
            <a:picLocks noChangeAspect="1"/>
          </p:cNvPicPr>
          <p:nvPr/>
        </p:nvPicPr>
        <p:blipFill>
          <a:blip r:embed="rId5"/>
          <a:srcRect l="15664" r="15664"/>
          <a:stretch/>
        </p:blipFill>
        <p:spPr>
          <a:xfrm>
            <a:off x="0" y="0"/>
            <a:ext cx="3143270" cy="6865808"/>
          </a:xfrm>
          <a:prstGeom prst="rect">
            <a:avLst/>
          </a:prstGeom>
        </p:spPr>
      </p:pic>
      <p:sp>
        <p:nvSpPr>
          <p:cNvPr id="7" name="Object 6"/>
          <p:cNvSpPr/>
          <p:nvPr/>
        </p:nvSpPr>
        <p:spPr>
          <a:xfrm>
            <a:off x="3907351" y="1432015"/>
            <a:ext cx="8284649" cy="868344"/>
          </a:xfrm>
          <a:prstGeom prst="rect">
            <a:avLst/>
          </a:prstGeom>
          <a:noFill/>
        </p:spPr>
        <p:txBody>
          <a:bodyPr wrap="square" lIns="0" tIns="0" rIns="0" bIns="0" rtlCol="0" anchor="t"/>
          <a:lstStyle/>
          <a:p>
            <a:pPr algn="l">
              <a:lnSpc>
                <a:spcPts val="2280"/>
              </a:lnSpc>
              <a:buNone/>
            </a:pPr>
            <a:r>
              <a:rPr lang="en-US" sz="2000" kern="0" spc="32" dirty="0">
                <a:solidFill>
                  <a:srgbClr val="3D3D3D">
                    <a:alpha val="80000"/>
                  </a:srgbClr>
                </a:solidFill>
                <a:latin typeface="Lato" pitchFamily="34" charset="0"/>
                <a:ea typeface="Lato" pitchFamily="34" charset="-122"/>
                <a:cs typeface="Lato" pitchFamily="34" charset="-120"/>
              </a:rPr>
              <a:t>À l’ère numérique, les preuves évoluent, dépassant le support papier traditionnel pour inclure des fichiers numériques, emails, enregistrements, bases de données et blockchains. Cette transformation pose trois enjeux majeurs :</a:t>
            </a:r>
            <a:endParaRPr lang="en-US" sz="2000" dirty="0"/>
          </a:p>
        </p:txBody>
      </p:sp>
      <p:sp>
        <p:nvSpPr>
          <p:cNvPr id="8" name="Object 7"/>
          <p:cNvSpPr/>
          <p:nvPr/>
        </p:nvSpPr>
        <p:spPr>
          <a:xfrm>
            <a:off x="3895555" y="2852220"/>
            <a:ext cx="8076705" cy="1941821"/>
          </a:xfrm>
          <a:prstGeom prst="rect">
            <a:avLst/>
          </a:prstGeom>
          <a:noFill/>
        </p:spPr>
        <p:txBody>
          <a:bodyPr wrap="square" lIns="0" tIns="0" rIns="0" bIns="0" rtlCol="0" anchor="t"/>
          <a:lstStyle/>
          <a:p>
            <a:pPr marL="242900" indent="-242900" algn="l">
              <a:lnSpc>
                <a:spcPts val="2120"/>
              </a:lnSpc>
              <a:spcBef>
                <a:spcPts val="1449"/>
              </a:spcBef>
              <a:buSzPct val="100000"/>
              <a:buChar char="•"/>
            </a:pPr>
            <a:r>
              <a:rPr lang="en-US" sz="2000" b="1" kern="0" spc="31" dirty="0">
                <a:solidFill>
                  <a:srgbClr val="000000"/>
                </a:solidFill>
                <a:latin typeface="Lato" pitchFamily="34" charset="0"/>
                <a:ea typeface="Lato" pitchFamily="34" charset="-122"/>
                <a:cs typeface="Lato" pitchFamily="34" charset="-120"/>
              </a:rPr>
              <a:t>Fiabilité</a:t>
            </a:r>
            <a:r>
              <a:rPr lang="en-US" sz="2000" kern="0" spc="31" dirty="0">
                <a:solidFill>
                  <a:srgbClr val="000000"/>
                </a:solidFill>
                <a:latin typeface="Lato" pitchFamily="34" charset="0"/>
                <a:ea typeface="Lato" pitchFamily="34" charset="-122"/>
                <a:cs typeface="Lato" pitchFamily="34" charset="-120"/>
              </a:rPr>
              <a:t> : Garantir l’intégrité des preuves électroniques face au risque de falsification.</a:t>
            </a:r>
          </a:p>
          <a:p>
            <a:pPr marL="242900" indent="-242900" algn="l">
              <a:lnSpc>
                <a:spcPts val="2120"/>
              </a:lnSpc>
              <a:spcBef>
                <a:spcPts val="1265"/>
              </a:spcBef>
              <a:buSzPct val="100000"/>
              <a:buChar char="•"/>
            </a:pPr>
            <a:r>
              <a:rPr lang="en-US" sz="2000" b="1" kern="0" spc="31" dirty="0">
                <a:solidFill>
                  <a:srgbClr val="000000"/>
                </a:solidFill>
                <a:latin typeface="Lato" pitchFamily="34" charset="0"/>
                <a:ea typeface="Lato" pitchFamily="34" charset="-122"/>
                <a:cs typeface="Lato" pitchFamily="34" charset="-120"/>
              </a:rPr>
              <a:t>Admissibilité</a:t>
            </a:r>
            <a:r>
              <a:rPr lang="en-US" sz="2000" kern="0" spc="31" dirty="0">
                <a:solidFill>
                  <a:srgbClr val="000000"/>
                </a:solidFill>
                <a:latin typeface="Lato" pitchFamily="34" charset="0"/>
                <a:ea typeface="Lato" pitchFamily="34" charset="-122"/>
                <a:cs typeface="Lato" pitchFamily="34" charset="-120"/>
              </a:rPr>
              <a:t> : S’assurer qu’un tribunal accepte ces preuves grâce à des garanties techniques et juridiques.</a:t>
            </a:r>
          </a:p>
          <a:p>
            <a:pPr marL="242900" indent="-242900" algn="l">
              <a:lnSpc>
                <a:spcPts val="2120"/>
              </a:lnSpc>
              <a:spcBef>
                <a:spcPts val="1265"/>
              </a:spcBef>
              <a:buSzPct val="100000"/>
              <a:buChar char="•"/>
            </a:pPr>
            <a:r>
              <a:rPr lang="en-US" sz="2000" b="1" kern="0" spc="31" dirty="0">
                <a:solidFill>
                  <a:srgbClr val="000000"/>
                </a:solidFill>
                <a:latin typeface="Lato" pitchFamily="34" charset="0"/>
                <a:ea typeface="Lato" pitchFamily="34" charset="-122"/>
                <a:cs typeface="Lato" pitchFamily="34" charset="-120"/>
              </a:rPr>
              <a:t>Adaptation des normes</a:t>
            </a:r>
            <a:r>
              <a:rPr lang="en-US" sz="2000" kern="0" spc="31" dirty="0">
                <a:solidFill>
                  <a:srgbClr val="000000"/>
                </a:solidFill>
                <a:latin typeface="Lato" pitchFamily="34" charset="0"/>
                <a:ea typeface="Lato" pitchFamily="34" charset="-122"/>
                <a:cs typeface="Lato" pitchFamily="34" charset="-120"/>
              </a:rPr>
              <a:t> : Repenser des notions classiques comme l’authenticité et la charge de la preuve pour répondre aux spécificités des données numériques.</a:t>
            </a:r>
            <a:endParaRPr lang="en-US" sz="2000" dirty="0"/>
          </a:p>
        </p:txBody>
      </p:sp>
      <p:sp>
        <p:nvSpPr>
          <p:cNvPr id="9" name="Object 8"/>
          <p:cNvSpPr/>
          <p:nvPr/>
        </p:nvSpPr>
        <p:spPr>
          <a:xfrm>
            <a:off x="3895556" y="5345902"/>
            <a:ext cx="8284649" cy="868344"/>
          </a:xfrm>
          <a:prstGeom prst="rect">
            <a:avLst/>
          </a:prstGeom>
          <a:noFill/>
        </p:spPr>
        <p:txBody>
          <a:bodyPr wrap="square" lIns="0" tIns="0" rIns="0" bIns="0" rtlCol="0" anchor="t"/>
          <a:lstStyle/>
          <a:p>
            <a:pPr algn="l">
              <a:lnSpc>
                <a:spcPts val="2280"/>
              </a:lnSpc>
              <a:spcBef>
                <a:spcPts val="823"/>
              </a:spcBef>
              <a:buNone/>
            </a:pPr>
            <a:r>
              <a:rPr lang="en-US" sz="2000" kern="0" spc="32" dirty="0">
                <a:solidFill>
                  <a:srgbClr val="3D3D3D">
                    <a:alpha val="80000"/>
                  </a:srgbClr>
                </a:solidFill>
                <a:latin typeface="Lato" pitchFamily="34" charset="0"/>
                <a:ea typeface="Lato" pitchFamily="34" charset="-122"/>
                <a:cs typeface="Lato" pitchFamily="34" charset="-120"/>
              </a:rPr>
              <a:t>Un exemple marquant est celui d’un contrat signé sur tablette : peut-il offrir la même fiabilité et force juridique qu’un document papier signé à la main ? Ce défi incarne la révolution des preuves électroniques dans notre société connectée.  </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A61E51"/>
        </a:solidFill>
        <a:effectLst/>
      </p:bgPr>
    </p:bg>
    <p:spTree>
      <p:nvGrpSpPr>
        <p:cNvPr id="1" name=""/>
        <p:cNvGrpSpPr/>
        <p:nvPr/>
      </p:nvGrpSpPr>
      <p:grpSpPr>
        <a:xfrm>
          <a:off x="0" y="0"/>
          <a:ext cx="0" cy="0"/>
          <a:chOff x="0" y="0"/>
          <a:chExt cx="0" cy="0"/>
        </a:xfrm>
      </p:grpSpPr>
      <p:sp>
        <p:nvSpPr>
          <p:cNvPr id="2" name="Object 1"/>
          <p:cNvSpPr/>
          <p:nvPr/>
        </p:nvSpPr>
        <p:spPr>
          <a:xfrm>
            <a:off x="219020" y="3185316"/>
            <a:ext cx="11750912" cy="462740"/>
          </a:xfrm>
          <a:prstGeom prst="rect">
            <a:avLst/>
          </a:prstGeom>
          <a:noFill/>
        </p:spPr>
        <p:txBody>
          <a:bodyPr wrap="square" lIns="0" tIns="0" rIns="0" bIns="0" rtlCol="0" anchor="t"/>
          <a:lstStyle/>
          <a:p>
            <a:pPr algn="ctr">
              <a:lnSpc>
                <a:spcPts val="3645"/>
              </a:lnSpc>
              <a:buNone/>
            </a:pPr>
            <a:r>
              <a:rPr lang="en-US" sz="3375" b="1" kern="0" spc="34" dirty="0">
                <a:solidFill>
                  <a:srgbClr val="FFFFFF"/>
                </a:solidFill>
                <a:latin typeface="Lato" pitchFamily="34" charset="0"/>
                <a:ea typeface="Lato" pitchFamily="34" charset="-122"/>
                <a:cs typeface="Lato" pitchFamily="34" charset="-120"/>
              </a:rPr>
              <a:t>1. BASES JURIDIQUES DE LA PREUVE ÉLECTRONIQUE</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TotalTime>
  <Words>3108</Words>
  <Application>Microsoft Office PowerPoint</Application>
  <PresentationFormat>Grand écran</PresentationFormat>
  <Paragraphs>237</Paragraphs>
  <Slides>51</Slides>
  <Notes>51</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51</vt:i4>
      </vt:variant>
    </vt:vector>
  </HeadingPairs>
  <TitlesOfParts>
    <vt:vector size="55" baseType="lpstr">
      <vt:lpstr>Tragic Marker</vt:lpstr>
      <vt:lpstr>Lato</vt:lpstr>
      <vt:lpstr>Arial</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Beautiful.ai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 #2</dc:title>
  <dc:subject>Untitled #2</dc:subject>
  <dc:creator>Laurent PHILOGENE</dc:creator>
  <cp:lastModifiedBy>galactus</cp:lastModifiedBy>
  <cp:revision>3</cp:revision>
  <dcterms:created xsi:type="dcterms:W3CDTF">2024-12-01T01:28:32Z</dcterms:created>
  <dcterms:modified xsi:type="dcterms:W3CDTF">2024-12-11T18:41:08Z</dcterms:modified>
</cp:coreProperties>
</file>